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78" r:id="rId6"/>
    <p:sldId id="279" r:id="rId7"/>
    <p:sldId id="276" r:id="rId8"/>
    <p:sldId id="277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D5EC3E-A254-4E05-A3B3-E80084C4F43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F0E6-DF28-4873-A2B2-CAA29A80C9F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78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EC3E-A254-4E05-A3B3-E80084C4F43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F0E6-DF28-4873-A2B2-CAA29A80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9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EC3E-A254-4E05-A3B3-E80084C4F43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F0E6-DF28-4873-A2B2-CAA29A80C9F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8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EC3E-A254-4E05-A3B3-E80084C4F43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F0E6-DF28-4873-A2B2-CAA29A80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1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EC3E-A254-4E05-A3B3-E80084C4F43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F0E6-DF28-4873-A2B2-CAA29A80C9F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7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EC3E-A254-4E05-A3B3-E80084C4F43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F0E6-DF28-4873-A2B2-CAA29A80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EC3E-A254-4E05-A3B3-E80084C4F43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F0E6-DF28-4873-A2B2-CAA29A80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9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EC3E-A254-4E05-A3B3-E80084C4F43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F0E6-DF28-4873-A2B2-CAA29A80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3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EC3E-A254-4E05-A3B3-E80084C4F43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F0E6-DF28-4873-A2B2-CAA29A80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0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EC3E-A254-4E05-A3B3-E80084C4F43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F0E6-DF28-4873-A2B2-CAA29A80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9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EC3E-A254-4E05-A3B3-E80084C4F43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F0E6-DF28-4873-A2B2-CAA29A80C9F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52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D5EC3E-A254-4E05-A3B3-E80084C4F43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3D3F0E6-DF28-4873-A2B2-CAA29A80C9F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07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Dini </a:t>
            </a:r>
            <a:r>
              <a:rPr lang="en-US" dirty="0" err="1" smtClean="0"/>
              <a:t>Hamidin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8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MySQL (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-</a:t>
            </a:r>
            <a:r>
              <a:rPr lang="en-US" dirty="0" err="1"/>
              <a:t>es</a:t>
            </a:r>
            <a:r>
              <a:rPr lang="en-US" dirty="0"/>
              <a:t>-</a:t>
            </a:r>
            <a:r>
              <a:rPr lang="en-US" dirty="0" err="1"/>
              <a:t>ki</a:t>
            </a:r>
            <a:r>
              <a:rPr lang="en-US" dirty="0"/>
              <a:t>-el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-se-</a:t>
            </a:r>
            <a:r>
              <a:rPr lang="en-US" dirty="0" err="1"/>
              <a:t>kuel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/>
              <a:t>lunak</a:t>
            </a:r>
            <a:r>
              <a:rPr lang="en-US" dirty="0"/>
              <a:t> database </a:t>
            </a:r>
            <a:r>
              <a:rPr lang="en-US" dirty="0" err="1"/>
              <a:t>relasi</a:t>
            </a:r>
            <a:r>
              <a:rPr lang="en-US" dirty="0"/>
              <a:t> (Relational Database Management System </a:t>
            </a:r>
            <a:r>
              <a:rPr lang="en-US" dirty="0" err="1"/>
              <a:t>atau</a:t>
            </a:r>
            <a:r>
              <a:rPr lang="en-US" dirty="0"/>
              <a:t> RDBMS</a:t>
            </a:r>
            <a:r>
              <a:rPr lang="en-US" dirty="0" smtClean="0"/>
              <a:t>),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/>
              <a:t>halnya</a:t>
            </a:r>
            <a:r>
              <a:rPr lang="en-US" dirty="0"/>
              <a:t> ORACLE, </a:t>
            </a:r>
            <a:r>
              <a:rPr lang="en-US" dirty="0" err="1"/>
              <a:t>Postgresql</a:t>
            </a:r>
            <a:r>
              <a:rPr lang="en-US" dirty="0"/>
              <a:t>, MS SQL,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sebagainya</a:t>
            </a:r>
            <a:endParaRPr lang="en-US" dirty="0" smtClean="0"/>
          </a:p>
          <a:p>
            <a:r>
              <a:rPr lang="en-US" dirty="0"/>
              <a:t>SQL </a:t>
            </a:r>
            <a:r>
              <a:rPr lang="en-US" dirty="0" smtClean="0"/>
              <a:t>(Structured </a:t>
            </a:r>
            <a:r>
              <a:rPr lang="en-US" dirty="0"/>
              <a:t>Query Language)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(</a:t>
            </a:r>
            <a:r>
              <a:rPr lang="en-US" dirty="0" err="1"/>
              <a:t>pemrograman</a:t>
            </a:r>
            <a:r>
              <a:rPr lang="en-US" dirty="0"/>
              <a:t>)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database. </a:t>
            </a:r>
          </a:p>
        </p:txBody>
      </p:sp>
    </p:spTree>
    <p:extLst>
      <p:ext uri="{BB962C8B-B14F-4D97-AF65-F5344CB8AC3E}">
        <p14:creationId xmlns:p14="http://schemas.microsoft.com/office/powerpoint/2010/main" val="272551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 MySQL?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0850" indent="-450850">
              <a:buFont typeface="Wingdings" panose="05000000000000000000" pitchFamily="2" charset="2"/>
              <a:buChar char="§"/>
            </a:pPr>
            <a:r>
              <a:rPr lang="en-US" b="1" dirty="0" err="1" smtClean="0"/>
              <a:t>Kecepatan</a:t>
            </a:r>
            <a:r>
              <a:rPr lang="en-US" dirty="0" smtClean="0"/>
              <a:t>,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berpendapat</a:t>
            </a:r>
            <a:r>
              <a:rPr lang="en-US" dirty="0"/>
              <a:t> MySQL </a:t>
            </a:r>
            <a:r>
              <a:rPr lang="en-US" dirty="0" err="1"/>
              <a:t>merupakan</a:t>
            </a:r>
            <a:r>
              <a:rPr lang="en-US" dirty="0"/>
              <a:t> server </a:t>
            </a:r>
            <a:r>
              <a:rPr lang="en-US" dirty="0" err="1" smtClean="0"/>
              <a:t>tercepat</a:t>
            </a:r>
            <a:r>
              <a:rPr lang="en-US" dirty="0" smtClean="0"/>
              <a:t>.</a:t>
            </a:r>
          </a:p>
          <a:p>
            <a:pPr marL="450850" indent="-450850">
              <a:buFont typeface="Wingdings" panose="05000000000000000000" pitchFamily="2" charset="2"/>
              <a:buChar char="§"/>
            </a:pPr>
            <a:r>
              <a:rPr lang="en-US" b="1" dirty="0" err="1" smtClean="0"/>
              <a:t>Kemudahan</a:t>
            </a:r>
            <a:r>
              <a:rPr lang="en-US" b="1" dirty="0" smtClean="0"/>
              <a:t> </a:t>
            </a:r>
            <a:r>
              <a:rPr lang="en-US" b="1" dirty="0" err="1" smtClean="0"/>
              <a:t>penggunaan</a:t>
            </a:r>
            <a:r>
              <a:rPr lang="en-US" dirty="0" smtClean="0"/>
              <a:t>,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, database simple (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/>
              <a:t>disetup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dikonfigurasi</a:t>
            </a:r>
            <a:r>
              <a:rPr lang="en-US" dirty="0" smtClean="0"/>
              <a:t>)</a:t>
            </a:r>
            <a:endParaRPr lang="en-US" dirty="0"/>
          </a:p>
          <a:p>
            <a:pPr marL="450850" indent="-450850">
              <a:buFont typeface="Wingdings" panose="05000000000000000000" pitchFamily="2" charset="2"/>
              <a:buChar char="§"/>
            </a:pPr>
            <a:r>
              <a:rPr lang="en-US" b="1" dirty="0" err="1" smtClean="0"/>
              <a:t>Harga</a:t>
            </a:r>
            <a:r>
              <a:rPr lang="en-US" dirty="0" smtClean="0"/>
              <a:t>, MySQL </a:t>
            </a:r>
            <a:r>
              <a:rPr lang="en-US" dirty="0" err="1"/>
              <a:t>cenderung</a:t>
            </a:r>
            <a:r>
              <a:rPr lang="en-US" dirty="0"/>
              <a:t> gratis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 smtClean="0"/>
              <a:t>terntentu</a:t>
            </a:r>
            <a:r>
              <a:rPr lang="en-US" dirty="0" smtClean="0"/>
              <a:t>.</a:t>
            </a:r>
          </a:p>
          <a:p>
            <a:pPr marL="450850" indent="-450850">
              <a:buFont typeface="Wingdings" panose="05000000000000000000" pitchFamily="2" charset="2"/>
              <a:buChar char="§"/>
            </a:pPr>
            <a:r>
              <a:rPr lang="en-US" b="1" dirty="0" err="1" smtClean="0"/>
              <a:t>Mendukung</a:t>
            </a:r>
            <a:r>
              <a:rPr lang="en-US" b="1" dirty="0" smtClean="0"/>
              <a:t> </a:t>
            </a:r>
            <a:r>
              <a:rPr lang="en-US" b="1" dirty="0"/>
              <a:t>query </a:t>
            </a:r>
            <a:r>
              <a:rPr lang="en-US" b="1" dirty="0" smtClean="0"/>
              <a:t>language</a:t>
            </a:r>
            <a:r>
              <a:rPr lang="en-US" dirty="0" smtClean="0"/>
              <a:t>, Bahasa </a:t>
            </a:r>
            <a:r>
              <a:rPr lang="en-US" dirty="0"/>
              <a:t>SQL (Structured Query </a:t>
            </a:r>
            <a:r>
              <a:rPr lang="en-US" dirty="0" smtClean="0"/>
              <a:t>Language)</a:t>
            </a:r>
          </a:p>
          <a:p>
            <a:pPr marL="450850" indent="-450850">
              <a:buFont typeface="Wingdings" panose="05000000000000000000" pitchFamily="2" charset="2"/>
              <a:buChar char="§"/>
            </a:pPr>
            <a:r>
              <a:rPr lang="en-US" b="1" dirty="0" err="1" smtClean="0"/>
              <a:t>Kapabilitas</a:t>
            </a:r>
            <a:r>
              <a:rPr lang="en-US" dirty="0" smtClean="0"/>
              <a:t>,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server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 </a:t>
            </a:r>
            <a:r>
              <a:rPr lang="en-US" dirty="0" smtClean="0"/>
              <a:t>(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simultan</a:t>
            </a:r>
            <a:r>
              <a:rPr lang="en-US" dirty="0" smtClean="0"/>
              <a:t>) </a:t>
            </a:r>
          </a:p>
          <a:p>
            <a:pPr marL="450850" indent="-450850">
              <a:buFont typeface="Wingdings" panose="05000000000000000000" pitchFamily="2" charset="2"/>
              <a:buChar char="§"/>
            </a:pPr>
            <a:r>
              <a:rPr lang="en-US" b="1" dirty="0" err="1" smtClean="0"/>
              <a:t>Konektifitas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 smtClean="0"/>
              <a:t>sekuritas</a:t>
            </a:r>
            <a:r>
              <a:rPr lang="en-US" dirty="0" smtClean="0"/>
              <a:t>, Database </a:t>
            </a:r>
            <a:r>
              <a:rPr lang="en-US" dirty="0"/>
              <a:t>MySQL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di Internet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 smtClean="0"/>
              <a:t>akses</a:t>
            </a:r>
            <a:r>
              <a:rPr lang="en-US" dirty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pPr marL="450850" indent="-450850">
              <a:buFont typeface="Wingdings" panose="05000000000000000000" pitchFamily="2" charset="2"/>
              <a:buChar char="§"/>
            </a:pPr>
            <a:r>
              <a:rPr lang="en-US" b="1" dirty="0" err="1" smtClean="0"/>
              <a:t>Pertabilitas</a:t>
            </a:r>
            <a:r>
              <a:rPr lang="en-US" dirty="0" smtClean="0"/>
              <a:t>, MySQL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 UNIX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endParaRPr lang="en-US" dirty="0" smtClean="0"/>
          </a:p>
          <a:p>
            <a:pPr marL="450850" indent="-450850">
              <a:buFont typeface="Wingdings" panose="05000000000000000000" pitchFamily="2" charset="2"/>
              <a:buChar char="§"/>
            </a:pPr>
            <a:r>
              <a:rPr lang="en-US" b="1" dirty="0" err="1" smtClean="0"/>
              <a:t>Distribusi</a:t>
            </a:r>
            <a:r>
              <a:rPr lang="en-US" b="1" dirty="0" smtClean="0"/>
              <a:t> </a:t>
            </a:r>
            <a:r>
              <a:rPr lang="en-US" b="1" dirty="0"/>
              <a:t>yang </a:t>
            </a:r>
            <a:r>
              <a:rPr lang="en-US" b="1" dirty="0" err="1" smtClean="0"/>
              <a:t>terbuka</a:t>
            </a:r>
            <a:r>
              <a:rPr lang="en-US" dirty="0" smtClean="0"/>
              <a:t>,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source code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disebarkan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2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057" y="373051"/>
            <a:ext cx="10958606" cy="1066163"/>
          </a:xfrm>
        </p:spPr>
        <p:txBody>
          <a:bodyPr>
            <a:normAutofit fontScale="90000"/>
          </a:bodyPr>
          <a:lstStyle/>
          <a:p>
            <a:r>
              <a:rPr lang="en-US" sz="4400" dirty="0" err="1" smtClean="0"/>
              <a:t>Mysql</a:t>
            </a:r>
            <a:r>
              <a:rPr lang="en-US" sz="4400" dirty="0" smtClean="0"/>
              <a:t> </a:t>
            </a:r>
            <a:r>
              <a:rPr lang="en-US" sz="4400" dirty="0" err="1" smtClean="0"/>
              <a:t>menggunakan</a:t>
            </a:r>
            <a:r>
              <a:rPr lang="en-US" sz="4400" dirty="0" smtClean="0"/>
              <a:t> command prompt/command line client</a:t>
            </a:r>
            <a:endParaRPr lang="en-US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057" y="1616354"/>
            <a:ext cx="5525707" cy="23687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55476" y="1430601"/>
            <a:ext cx="56365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ylfaen" panose="010A0502050306030303" pitchFamily="18" charset="0"/>
              </a:rPr>
              <a:t>Start -&gt; Programs -&gt; MySQL -&gt; MySQL Server 5.0 -&gt; MySQL </a:t>
            </a:r>
            <a:r>
              <a:rPr lang="en-US" sz="2000" dirty="0" smtClean="0">
                <a:latin typeface="Sylfaen" panose="010A0502050306030303" pitchFamily="18" charset="0"/>
              </a:rPr>
              <a:t>Command Line </a:t>
            </a:r>
            <a:r>
              <a:rPr lang="en-US" sz="2000" dirty="0">
                <a:latin typeface="Sylfaen" panose="010A0502050306030303" pitchFamily="18" charset="0"/>
              </a:rPr>
              <a:t>Client</a:t>
            </a:r>
            <a:r>
              <a:rPr lang="en-US" sz="2000" dirty="0" smtClean="0">
                <a:latin typeface="Sylfaen" panose="010A05020503060303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ylfaen" panose="010A05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Sylfaen" panose="010A0502050306030303" pitchFamily="18" charset="0"/>
              </a:rPr>
              <a:t>Masukan</a:t>
            </a:r>
            <a:r>
              <a:rPr lang="en-US" sz="2000" dirty="0" smtClean="0">
                <a:latin typeface="Sylfaen" panose="010A0502050306030303" pitchFamily="18" charset="0"/>
              </a:rPr>
              <a:t> password root (yang </a:t>
            </a:r>
            <a:r>
              <a:rPr lang="en-US" sz="2000" dirty="0" err="1" smtClean="0">
                <a:latin typeface="Sylfaen" panose="010A0502050306030303" pitchFamily="18" charset="0"/>
              </a:rPr>
              <a:t>diinputkan</a:t>
            </a:r>
            <a:r>
              <a:rPr lang="en-US" sz="2000" dirty="0" smtClean="0">
                <a:latin typeface="Sylfaen" panose="010A0502050306030303" pitchFamily="18" charset="0"/>
              </a:rPr>
              <a:t> </a:t>
            </a:r>
            <a:r>
              <a:rPr lang="en-US" sz="2000" dirty="0" err="1" smtClean="0">
                <a:latin typeface="Sylfaen" panose="010A0502050306030303" pitchFamily="18" charset="0"/>
              </a:rPr>
              <a:t>saat</a:t>
            </a:r>
            <a:r>
              <a:rPr lang="en-US" sz="2000" dirty="0" smtClean="0">
                <a:latin typeface="Sylfaen" panose="010A0502050306030303" pitchFamily="18" charset="0"/>
              </a:rPr>
              <a:t> </a:t>
            </a:r>
            <a:r>
              <a:rPr lang="en-US" sz="2000" dirty="0" err="1" smtClean="0">
                <a:latin typeface="Sylfaen" panose="010A0502050306030303" pitchFamily="18" charset="0"/>
              </a:rPr>
              <a:t>instalasi</a:t>
            </a:r>
            <a:r>
              <a:rPr lang="en-US" sz="2000" dirty="0" smtClean="0">
                <a:latin typeface="Sylfaen" panose="010A0502050306030303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ylfaen" panose="010A0502050306030303" pitchFamily="18" charset="0"/>
              </a:rPr>
              <a:t>Root </a:t>
            </a:r>
            <a:r>
              <a:rPr lang="en-US" sz="2000" dirty="0" err="1" smtClean="0">
                <a:latin typeface="Sylfaen" panose="010A0502050306030303" pitchFamily="18" charset="0"/>
              </a:rPr>
              <a:t>merupakan</a:t>
            </a:r>
            <a:r>
              <a:rPr lang="en-US" sz="2000" dirty="0" smtClean="0">
                <a:latin typeface="Sylfaen" panose="010A0502050306030303" pitchFamily="18" charset="0"/>
              </a:rPr>
              <a:t> </a:t>
            </a:r>
            <a:r>
              <a:rPr lang="en-US" sz="2000" dirty="0" err="1" smtClean="0">
                <a:latin typeface="Sylfaen" panose="010A0502050306030303" pitchFamily="18" charset="0"/>
              </a:rPr>
              <a:t>superuser</a:t>
            </a:r>
            <a:r>
              <a:rPr lang="en-US" sz="2000" dirty="0" smtClean="0">
                <a:latin typeface="Sylfaen" panose="010A0502050306030303" pitchFamily="18" charset="0"/>
              </a:rPr>
              <a:t> yang </a:t>
            </a:r>
            <a:r>
              <a:rPr lang="en-US" sz="2000" dirty="0" err="1" smtClean="0">
                <a:latin typeface="Sylfaen" panose="010A0502050306030303" pitchFamily="18" charset="0"/>
              </a:rPr>
              <a:t>memiliki</a:t>
            </a:r>
            <a:r>
              <a:rPr lang="en-US" sz="2000" dirty="0" smtClean="0">
                <a:latin typeface="Sylfaen" panose="010A0502050306030303" pitchFamily="18" charset="0"/>
              </a:rPr>
              <a:t> </a:t>
            </a:r>
            <a:r>
              <a:rPr lang="en-US" sz="2000" dirty="0" err="1" smtClean="0">
                <a:latin typeface="Sylfaen" panose="010A0502050306030303" pitchFamily="18" charset="0"/>
              </a:rPr>
              <a:t>hak</a:t>
            </a:r>
            <a:r>
              <a:rPr lang="en-US" sz="2000" dirty="0" smtClean="0">
                <a:latin typeface="Sylfaen" panose="010A0502050306030303" pitchFamily="18" charset="0"/>
              </a:rPr>
              <a:t> </a:t>
            </a:r>
            <a:r>
              <a:rPr lang="en-US" sz="2000" dirty="0" err="1" smtClean="0">
                <a:latin typeface="Sylfaen" panose="010A0502050306030303" pitchFamily="18" charset="0"/>
              </a:rPr>
              <a:t>akses</a:t>
            </a:r>
            <a:r>
              <a:rPr lang="en-US" sz="2000" dirty="0" smtClean="0">
                <a:latin typeface="Sylfaen" panose="010A0502050306030303" pitchFamily="18" charset="0"/>
              </a:rPr>
              <a:t> paling </a:t>
            </a:r>
            <a:r>
              <a:rPr lang="en-US" sz="2000" dirty="0" err="1" smtClean="0">
                <a:latin typeface="Sylfaen" panose="010A0502050306030303" pitchFamily="18" charset="0"/>
              </a:rPr>
              <a:t>tinggi</a:t>
            </a:r>
            <a:r>
              <a:rPr lang="en-US" sz="2000" dirty="0" smtClean="0">
                <a:latin typeface="Sylfaen" panose="010A0502050306030303" pitchFamily="18" charset="0"/>
              </a:rPr>
              <a:t> </a:t>
            </a:r>
            <a:r>
              <a:rPr lang="en-US" sz="2000" dirty="0" err="1" smtClean="0">
                <a:latin typeface="Sylfaen" panose="010A0502050306030303" pitchFamily="18" charset="0"/>
              </a:rPr>
              <a:t>dalam</a:t>
            </a:r>
            <a:r>
              <a:rPr lang="en-US" sz="2000" dirty="0" smtClean="0">
                <a:latin typeface="Sylfaen" panose="010A0502050306030303" pitchFamily="18" charset="0"/>
              </a:rPr>
              <a:t> system </a:t>
            </a:r>
            <a:r>
              <a:rPr lang="en-US" sz="2000" dirty="0" err="1" smtClean="0">
                <a:latin typeface="Sylfaen" panose="010A0502050306030303" pitchFamily="18" charset="0"/>
              </a:rPr>
              <a:t>manajemen</a:t>
            </a:r>
            <a:r>
              <a:rPr lang="en-US" sz="2000" dirty="0" smtClean="0">
                <a:latin typeface="Sylfaen" panose="010A0502050306030303" pitchFamily="18" charset="0"/>
              </a:rPr>
              <a:t> user MySQL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048" y="4162286"/>
            <a:ext cx="537453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di </a:t>
            </a:r>
            <a:r>
              <a:rPr lang="en-US" sz="2000" dirty="0" err="1" smtClean="0"/>
              <a:t>bawah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</a:t>
            </a:r>
            <a:r>
              <a:rPr lang="en-US" sz="2000" dirty="0"/>
              <a:t>MySQL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smtClean="0"/>
              <a:t>DOS Prompt </a:t>
            </a:r>
            <a:r>
              <a:rPr lang="en-US" sz="2000" b="1" dirty="0" err="1" smtClean="0">
                <a:solidFill>
                  <a:srgbClr val="00B050"/>
                </a:solidFill>
              </a:rPr>
              <a:t>Mysql</a:t>
            </a:r>
            <a:r>
              <a:rPr lang="en-US" sz="2000" b="1" dirty="0" smtClean="0">
                <a:solidFill>
                  <a:srgbClr val="00B050"/>
                </a:solidFill>
              </a:rPr>
              <a:t> –u root –p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Jika</a:t>
            </a:r>
            <a:r>
              <a:rPr lang="en-US" sz="2000" dirty="0" smtClean="0"/>
              <a:t> password root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diketahui</a:t>
            </a:r>
            <a:r>
              <a:rPr lang="en-US" sz="2000" dirty="0" smtClean="0"/>
              <a:t>, </a:t>
            </a:r>
            <a:r>
              <a:rPr lang="en-US" sz="2000" dirty="0" err="1" smtClean="0"/>
              <a:t>lihat</a:t>
            </a:r>
            <a:r>
              <a:rPr lang="en-US" sz="2000" dirty="0" smtClean="0"/>
              <a:t> di file </a:t>
            </a:r>
            <a:r>
              <a:rPr lang="en-US" sz="2000" dirty="0" err="1" smtClean="0"/>
              <a:t>config.inc.php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Prompt </a:t>
            </a:r>
            <a:r>
              <a:rPr lang="en-US" sz="2000" b="1" dirty="0" err="1">
                <a:solidFill>
                  <a:srgbClr val="00B050"/>
                </a:solidFill>
              </a:rPr>
              <a:t>MariaDB</a:t>
            </a:r>
            <a:r>
              <a:rPr lang="en-US" sz="2000" b="1" dirty="0">
                <a:solidFill>
                  <a:srgbClr val="00B050"/>
                </a:solidFill>
              </a:rPr>
              <a:t> [(none)]&gt;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mysql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 smtClean="0"/>
              <a:t>aktif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582" y="4374961"/>
            <a:ext cx="6305266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2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20754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Dasar-dasar</a:t>
            </a:r>
            <a:r>
              <a:rPr lang="en-US" sz="4400" dirty="0" smtClean="0"/>
              <a:t> MYSQL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705970"/>
            <a:ext cx="9720073" cy="4023360"/>
          </a:xfrm>
        </p:spPr>
        <p:txBody>
          <a:bodyPr>
            <a:normAutofit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sv-SE" sz="2400" dirty="0" smtClean="0"/>
              <a:t>Sebuah </a:t>
            </a:r>
            <a:r>
              <a:rPr lang="sv-SE" sz="2400" dirty="0"/>
              <a:t>database dapat terdiri dari beberapa table</a:t>
            </a:r>
            <a:r>
              <a:rPr lang="sv-SE" sz="2400" dirty="0" smtClean="0"/>
              <a:t>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tersimpan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tabel-tabel</a:t>
            </a:r>
            <a:r>
              <a:rPr lang="en-US" sz="2400" dirty="0"/>
              <a:t> yang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logik</a:t>
            </a:r>
            <a:r>
              <a:rPr lang="en-US" sz="2400" dirty="0" smtClean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dimensi</a:t>
            </a:r>
            <a:r>
              <a:rPr lang="en-US" sz="2400" dirty="0"/>
              <a:t>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baris</a:t>
            </a:r>
            <a:r>
              <a:rPr lang="en-US" sz="2400" dirty="0"/>
              <a:t> (row </a:t>
            </a:r>
            <a:r>
              <a:rPr lang="en-US" sz="2400" dirty="0" err="1"/>
              <a:t>atau</a:t>
            </a:r>
            <a:r>
              <a:rPr lang="en-US" sz="2400" dirty="0"/>
              <a:t> record)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kolom</a:t>
            </a:r>
            <a:r>
              <a:rPr lang="en-US" sz="2400" dirty="0" smtClean="0"/>
              <a:t> </a:t>
            </a:r>
            <a:r>
              <a:rPr lang="sv-SE" sz="2400" dirty="0" smtClean="0"/>
              <a:t>(column </a:t>
            </a:r>
            <a:r>
              <a:rPr lang="sv-SE" sz="2400" dirty="0"/>
              <a:t>atau field</a:t>
            </a:r>
            <a:r>
              <a:rPr lang="sv-SE" sz="2400" dirty="0" smtClean="0"/>
              <a:t>).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24126" y="3255985"/>
            <a:ext cx="3578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Sylfaen" panose="010A0502050306030303" pitchFamily="18" charset="0"/>
              </a:rPr>
              <a:t>Perintah-perintah</a:t>
            </a:r>
            <a:r>
              <a:rPr lang="en-US" sz="2400" b="1" dirty="0">
                <a:latin typeface="Sylfaen" panose="010A0502050306030303" pitchFamily="18" charset="0"/>
              </a:rPr>
              <a:t> MySQL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13" y="3717650"/>
            <a:ext cx="8773948" cy="294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Ketentuan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 err="1"/>
              <a:t>Perintah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MySQL </a:t>
            </a:r>
            <a:r>
              <a:rPr lang="en-US" sz="2400" dirty="0" smtClean="0"/>
              <a:t>case insensitive</a:t>
            </a:r>
            <a:endParaRPr lang="en-US" sz="2400" dirty="0"/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</a:t>
            </a:r>
            <a:r>
              <a:rPr lang="en-US" sz="2400" dirty="0" err="1"/>
              <a:t>diakhiri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; (</a:t>
            </a:r>
            <a:r>
              <a:rPr lang="en-US" sz="2400" dirty="0" err="1"/>
              <a:t>tanda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 </a:t>
            </a:r>
            <a:r>
              <a:rPr lang="en-US" sz="2400" dirty="0" err="1"/>
              <a:t>koma</a:t>
            </a:r>
            <a:r>
              <a:rPr lang="en-US" sz="2400" dirty="0"/>
              <a:t>) </a:t>
            </a:r>
            <a:r>
              <a:rPr lang="en-US" sz="2400" dirty="0" err="1" smtClean="0"/>
              <a:t>atau</a:t>
            </a:r>
            <a:r>
              <a:rPr lang="en-US" sz="2400" dirty="0" smtClean="0"/>
              <a:t> \g </a:t>
            </a:r>
            <a:r>
              <a:rPr lang="en-US" sz="2400" dirty="0" err="1"/>
              <a:t>diakhir</a:t>
            </a:r>
            <a:r>
              <a:rPr lang="en-US" sz="2400" dirty="0"/>
              <a:t> </a:t>
            </a:r>
            <a:r>
              <a:rPr lang="en-US" sz="2400" dirty="0" err="1" smtClean="0"/>
              <a:t>perintah</a:t>
            </a:r>
            <a:endParaRPr lang="en-US" sz="2400" dirty="0"/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 err="1" smtClean="0"/>
              <a:t>Perintah</a:t>
            </a:r>
            <a:r>
              <a:rPr lang="en-US" sz="2400" dirty="0" smtClean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SQL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</a:t>
            </a:r>
            <a:r>
              <a:rPr lang="en-US" sz="2400" dirty="0" err="1"/>
              <a:t>khusus</a:t>
            </a:r>
            <a:r>
              <a:rPr lang="en-US" sz="2400" dirty="0"/>
              <a:t> </a:t>
            </a:r>
            <a:r>
              <a:rPr lang="en-US" sz="2400" dirty="0" smtClean="0"/>
              <a:t>MySQL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sv-SE" sz="2400" dirty="0" smtClean="0"/>
              <a:t>Jika </a:t>
            </a:r>
            <a:r>
              <a:rPr lang="sv-SE" sz="2400" dirty="0"/>
              <a:t>Prompt mysql&gt; berganti dengan -&gt; berarti prompt tersebut </a:t>
            </a:r>
            <a:r>
              <a:rPr lang="sv-SE" sz="2400" dirty="0" smtClean="0"/>
              <a:t>menunggu kelengkapan </a:t>
            </a:r>
            <a:r>
              <a:rPr lang="sv-SE" sz="2400" dirty="0"/>
              <a:t>perintah dari baris sebelumnya atau menunggu diberikan tanda ; atau \</a:t>
            </a:r>
            <a:r>
              <a:rPr lang="sv-SE" sz="2400" dirty="0" smtClean="0"/>
              <a:t>g. Contoh: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252" y="4690110"/>
            <a:ext cx="6300717" cy="167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7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smtClean="0"/>
              <a:t>MySQL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di </a:t>
            </a:r>
            <a:r>
              <a:rPr lang="en-US" dirty="0" err="1"/>
              <a:t>harddisk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“</a:t>
            </a:r>
            <a:r>
              <a:rPr lang="en-US" dirty="0" err="1"/>
              <a:t>digunakan</a:t>
            </a:r>
            <a:r>
              <a:rPr lang="en-US" dirty="0"/>
              <a:t>” </a:t>
            </a:r>
            <a:r>
              <a:rPr lang="en-US" dirty="0" err="1"/>
              <a:t>oleh</a:t>
            </a:r>
            <a:r>
              <a:rPr lang="en-US" dirty="0"/>
              <a:t> data-data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627063" indent="-273050">
              <a:buFont typeface="Wingdings" panose="05000000000000000000" pitchFamily="2" charset="2"/>
              <a:buChar char="§"/>
            </a:pPr>
            <a:r>
              <a:rPr lang="en-US" dirty="0" smtClean="0"/>
              <a:t>M</a:t>
            </a:r>
            <a:r>
              <a:rPr lang="en-US" dirty="0"/>
              <a:t>,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. </a:t>
            </a:r>
            <a:r>
              <a:rPr lang="en-US" dirty="0" err="1"/>
              <a:t>Nilai</a:t>
            </a:r>
            <a:r>
              <a:rPr lang="en-US" dirty="0"/>
              <a:t> M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smtClean="0"/>
              <a:t>255.</a:t>
            </a:r>
          </a:p>
          <a:p>
            <a:pPr marL="627063" indent="-273050">
              <a:buFont typeface="Wingdings" panose="05000000000000000000" pitchFamily="2" charset="2"/>
              <a:buChar char="§"/>
            </a:pPr>
            <a:r>
              <a:rPr lang="nn-NO" dirty="0" smtClean="0"/>
              <a:t>D</a:t>
            </a:r>
            <a:r>
              <a:rPr lang="nn-NO" dirty="0"/>
              <a:t>, menunjukkan jumlah angka di belakang koma. Nilai maksimum D adalah </a:t>
            </a:r>
            <a:r>
              <a:rPr lang="nn-NO" dirty="0" smtClean="0"/>
              <a:t>30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/>
              <a:t>dibatasi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smtClean="0"/>
              <a:t>M-2. </a:t>
            </a:r>
          </a:p>
          <a:p>
            <a:pPr marL="627063" indent="-273050">
              <a:buFont typeface="Wingdings" panose="05000000000000000000" pitchFamily="2" charset="2"/>
              <a:buChar char="§"/>
            </a:pP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[ </a:t>
            </a:r>
            <a:r>
              <a:rPr lang="en-US" dirty="0" err="1"/>
              <a:t>dan</a:t>
            </a:r>
            <a:r>
              <a:rPr lang="en-US" dirty="0"/>
              <a:t> ]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pemakaiannya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smtClean="0"/>
              <a:t>optional.</a:t>
            </a:r>
          </a:p>
          <a:p>
            <a:pPr marL="627063" indent="-273050">
              <a:buFont typeface="Wingdings" panose="05000000000000000000" pitchFamily="2" charset="2"/>
              <a:buChar char="§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atribut</a:t>
            </a:r>
            <a:r>
              <a:rPr lang="en-US" dirty="0"/>
              <a:t> ZEROFILL </a:t>
            </a:r>
            <a:r>
              <a:rPr lang="en-US" dirty="0" err="1"/>
              <a:t>disertakan</a:t>
            </a:r>
            <a:r>
              <a:rPr lang="en-US" dirty="0"/>
              <a:t>, MySQL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 smtClean="0"/>
              <a:t>atribut</a:t>
            </a:r>
            <a:r>
              <a:rPr lang="en-US" dirty="0"/>
              <a:t> </a:t>
            </a:r>
            <a:r>
              <a:rPr lang="en-US" dirty="0" smtClean="0"/>
              <a:t>UNSIGNED (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di </a:t>
            </a:r>
            <a:r>
              <a:rPr lang="en-US" dirty="0" err="1" smtClean="0"/>
              <a:t>depannya</a:t>
            </a:r>
            <a:r>
              <a:rPr lang="en-US" dirty="0" smtClean="0"/>
              <a:t>, missal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/>
              <a:t>negatif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34718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11572"/>
          </a:xfrm>
        </p:spPr>
        <p:txBody>
          <a:bodyPr>
            <a:normAutofit/>
          </a:bodyPr>
          <a:lstStyle/>
          <a:p>
            <a:r>
              <a:rPr lang="en-US" sz="4400" dirty="0" err="1"/>
              <a:t>Tipe</a:t>
            </a:r>
            <a:r>
              <a:rPr lang="en-US" sz="4400" dirty="0"/>
              <a:t> Data MySQL </a:t>
            </a:r>
            <a:r>
              <a:rPr lang="en-US" sz="4400" dirty="0" smtClean="0"/>
              <a:t>[2]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96788"/>
            <a:ext cx="10453639" cy="5022376"/>
          </a:xfrm>
        </p:spPr>
        <p:txBody>
          <a:bodyPr>
            <a:noAutofit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0070C0"/>
                </a:solidFill>
              </a:rPr>
              <a:t>TINYINT[(M)] [UNSIGNED] [ZEROFILL</a:t>
            </a:r>
            <a:r>
              <a:rPr lang="en-US" sz="1600" b="1" dirty="0" smtClean="0">
                <a:solidFill>
                  <a:srgbClr val="0070C0"/>
                </a:solidFill>
              </a:rPr>
              <a:t>]</a:t>
            </a:r>
            <a:r>
              <a:rPr lang="en-US" sz="1600" b="1" dirty="0" smtClean="0">
                <a:solidFill>
                  <a:srgbClr val="00B050"/>
                </a:solidFill>
              </a:rPr>
              <a:t> </a:t>
            </a:r>
            <a:r>
              <a:rPr lang="en-US" sz="1600" dirty="0" smtClean="0"/>
              <a:t>Integer </a:t>
            </a:r>
            <a:r>
              <a:rPr lang="en-US" sz="1600" dirty="0"/>
              <a:t>yang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kecil</a:t>
            </a:r>
            <a:r>
              <a:rPr lang="en-US" sz="1600" dirty="0"/>
              <a:t> </a:t>
            </a:r>
            <a:r>
              <a:rPr lang="en-US" sz="1600" dirty="0" err="1"/>
              <a:t>jangkauan</a:t>
            </a:r>
            <a:r>
              <a:rPr lang="en-US" sz="1600" dirty="0"/>
              <a:t> </a:t>
            </a:r>
            <a:r>
              <a:rPr lang="en-US" sz="1600" dirty="0" err="1"/>
              <a:t>nilainya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-128 </a:t>
            </a:r>
            <a:r>
              <a:rPr lang="en-US" sz="1600" dirty="0" err="1"/>
              <a:t>hingga</a:t>
            </a:r>
            <a:r>
              <a:rPr lang="en-US" sz="1600" dirty="0"/>
              <a:t> 127. </a:t>
            </a:r>
            <a:r>
              <a:rPr lang="en-US" sz="1600" dirty="0" err="1" smtClean="0"/>
              <a:t>Jangkauan</a:t>
            </a:r>
            <a:r>
              <a:rPr lang="en-US" sz="1600" dirty="0"/>
              <a:t> </a:t>
            </a:r>
            <a:r>
              <a:rPr lang="en-US" sz="1600" dirty="0" smtClean="0"/>
              <a:t>unsigned </a:t>
            </a:r>
            <a:r>
              <a:rPr lang="en-US" sz="1600" dirty="0" err="1"/>
              <a:t>adalah</a:t>
            </a:r>
            <a:r>
              <a:rPr lang="en-US" sz="1600" dirty="0"/>
              <a:t> 0 </a:t>
            </a:r>
            <a:r>
              <a:rPr lang="en-US" sz="1600" dirty="0" err="1"/>
              <a:t>hingga</a:t>
            </a:r>
            <a:r>
              <a:rPr lang="en-US" sz="1600" dirty="0"/>
              <a:t> </a:t>
            </a:r>
            <a:r>
              <a:rPr lang="en-US" sz="1600" dirty="0" smtClean="0"/>
              <a:t>255.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rgbClr val="0070C0"/>
                </a:solidFill>
              </a:rPr>
              <a:t>SMALLINT</a:t>
            </a:r>
            <a:r>
              <a:rPr lang="en-US" sz="1600" b="1" dirty="0">
                <a:solidFill>
                  <a:srgbClr val="0070C0"/>
                </a:solidFill>
              </a:rPr>
              <a:t>[(M)] [UNSIGNED] [</a:t>
            </a:r>
            <a:r>
              <a:rPr lang="en-US" sz="1600" b="1" dirty="0" smtClean="0">
                <a:solidFill>
                  <a:srgbClr val="0070C0"/>
                </a:solidFill>
              </a:rPr>
              <a:t>ZEROFILL]</a:t>
            </a:r>
            <a:r>
              <a:rPr lang="en-US" sz="1600" dirty="0" smtClean="0"/>
              <a:t> Integer </a:t>
            </a:r>
            <a:r>
              <a:rPr lang="en-US" sz="1600" dirty="0"/>
              <a:t>yang </a:t>
            </a:r>
            <a:r>
              <a:rPr lang="en-US" sz="1600" dirty="0" err="1"/>
              <a:t>kecil</a:t>
            </a:r>
            <a:r>
              <a:rPr lang="en-US" sz="1600" dirty="0"/>
              <a:t> </a:t>
            </a:r>
            <a:r>
              <a:rPr lang="en-US" sz="1600" dirty="0" err="1"/>
              <a:t>jangkauan</a:t>
            </a:r>
            <a:r>
              <a:rPr lang="en-US" sz="1600" dirty="0"/>
              <a:t> </a:t>
            </a:r>
            <a:r>
              <a:rPr lang="en-US" sz="1600" dirty="0" err="1"/>
              <a:t>nilainya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-32768 </a:t>
            </a:r>
            <a:r>
              <a:rPr lang="en-US" sz="1600" dirty="0" err="1"/>
              <a:t>hingga</a:t>
            </a:r>
            <a:r>
              <a:rPr lang="en-US" sz="1600" dirty="0"/>
              <a:t> 32767. </a:t>
            </a:r>
            <a:r>
              <a:rPr lang="en-US" sz="1600" dirty="0" err="1" smtClean="0"/>
              <a:t>Jangkauan</a:t>
            </a:r>
            <a:r>
              <a:rPr lang="en-US" sz="1600" dirty="0"/>
              <a:t> </a:t>
            </a:r>
            <a:r>
              <a:rPr lang="en-US" sz="1600" dirty="0" smtClean="0"/>
              <a:t>unsigned </a:t>
            </a:r>
            <a:r>
              <a:rPr lang="en-US" sz="1600" dirty="0" err="1"/>
              <a:t>adalah</a:t>
            </a:r>
            <a:r>
              <a:rPr lang="en-US" sz="1600" dirty="0"/>
              <a:t> 0 </a:t>
            </a:r>
            <a:r>
              <a:rPr lang="en-US" sz="1600" dirty="0" err="1"/>
              <a:t>hinga</a:t>
            </a:r>
            <a:r>
              <a:rPr lang="en-US" sz="1600" dirty="0"/>
              <a:t> </a:t>
            </a:r>
            <a:r>
              <a:rPr lang="en-US" sz="1600" dirty="0" smtClean="0"/>
              <a:t>65535.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de-DE" sz="1600" b="1" dirty="0" smtClean="0">
                <a:solidFill>
                  <a:srgbClr val="0070C0"/>
                </a:solidFill>
              </a:rPr>
              <a:t>MEDIUMINT</a:t>
            </a:r>
            <a:r>
              <a:rPr lang="de-DE" sz="1600" b="1" dirty="0">
                <a:solidFill>
                  <a:srgbClr val="0070C0"/>
                </a:solidFill>
              </a:rPr>
              <a:t>[(M)] [UNSIGNED] [</a:t>
            </a:r>
            <a:r>
              <a:rPr lang="de-DE" sz="1600" b="1" dirty="0" smtClean="0">
                <a:solidFill>
                  <a:srgbClr val="0070C0"/>
                </a:solidFill>
              </a:rPr>
              <a:t>ZEROFILL]</a:t>
            </a:r>
            <a:r>
              <a:rPr lang="de-DE" sz="1600" dirty="0" smtClean="0"/>
              <a:t> </a:t>
            </a:r>
            <a:r>
              <a:rPr lang="en-US" sz="1600" dirty="0" smtClean="0"/>
              <a:t>Integer 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menengah</a:t>
            </a:r>
            <a:r>
              <a:rPr lang="en-US" sz="1600" dirty="0"/>
              <a:t>. </a:t>
            </a:r>
            <a:r>
              <a:rPr lang="en-US" sz="1600" dirty="0" err="1"/>
              <a:t>Jangkauan</a:t>
            </a:r>
            <a:r>
              <a:rPr lang="en-US" sz="1600" dirty="0"/>
              <a:t> </a:t>
            </a:r>
            <a:r>
              <a:rPr lang="en-US" sz="1600" dirty="0" err="1"/>
              <a:t>nilainya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-8388608 </a:t>
            </a:r>
            <a:r>
              <a:rPr lang="en-US" sz="1600" dirty="0" err="1"/>
              <a:t>hingga</a:t>
            </a:r>
            <a:r>
              <a:rPr lang="en-US" sz="1600" dirty="0"/>
              <a:t> 8388607</a:t>
            </a:r>
            <a:r>
              <a:rPr lang="en-US" sz="1600" dirty="0" smtClean="0"/>
              <a:t>. </a:t>
            </a:r>
            <a:r>
              <a:rPr lang="en-US" sz="1600" dirty="0" err="1" smtClean="0"/>
              <a:t>Jangkauan</a:t>
            </a:r>
            <a:r>
              <a:rPr lang="en-US" sz="1600" dirty="0" smtClean="0"/>
              <a:t> </a:t>
            </a:r>
            <a:r>
              <a:rPr lang="en-US" sz="1600" dirty="0"/>
              <a:t>unsigned </a:t>
            </a:r>
            <a:r>
              <a:rPr lang="en-US" sz="1600" dirty="0" err="1"/>
              <a:t>adalah</a:t>
            </a:r>
            <a:r>
              <a:rPr lang="en-US" sz="1600" dirty="0"/>
              <a:t> 0 </a:t>
            </a:r>
            <a:r>
              <a:rPr lang="en-US" sz="1600" dirty="0" err="1"/>
              <a:t>hingga</a:t>
            </a:r>
            <a:r>
              <a:rPr lang="en-US" sz="1600" dirty="0"/>
              <a:t> </a:t>
            </a:r>
            <a:r>
              <a:rPr lang="en-US" sz="1600" dirty="0" smtClean="0"/>
              <a:t>16777215.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de-DE" sz="1600" b="1" dirty="0" smtClean="0">
                <a:solidFill>
                  <a:srgbClr val="0070C0"/>
                </a:solidFill>
              </a:rPr>
              <a:t>INT</a:t>
            </a:r>
            <a:r>
              <a:rPr lang="de-DE" sz="1600" b="1" dirty="0">
                <a:solidFill>
                  <a:srgbClr val="0070C0"/>
                </a:solidFill>
              </a:rPr>
              <a:t>[(M)] [UNSIGNED] [ZEROFILL</a:t>
            </a:r>
            <a:r>
              <a:rPr lang="de-DE" sz="1600" b="1" dirty="0" smtClean="0">
                <a:solidFill>
                  <a:srgbClr val="0070C0"/>
                </a:solidFill>
              </a:rPr>
              <a:t>]</a:t>
            </a:r>
            <a:r>
              <a:rPr lang="de-DE" sz="1600" dirty="0" smtClean="0"/>
              <a:t> </a:t>
            </a:r>
            <a:r>
              <a:rPr lang="en-US" sz="1600" dirty="0" smtClean="0"/>
              <a:t>Integer </a:t>
            </a:r>
            <a:r>
              <a:rPr lang="en-US" sz="1600" dirty="0"/>
              <a:t>yang </a:t>
            </a:r>
            <a:r>
              <a:rPr lang="en-US" sz="1600" dirty="0" err="1"/>
              <a:t>berukuran</a:t>
            </a:r>
            <a:r>
              <a:rPr lang="en-US" sz="1600" dirty="0"/>
              <a:t> normal. </a:t>
            </a:r>
            <a:r>
              <a:rPr lang="en-US" sz="1600" dirty="0" err="1"/>
              <a:t>Jangkauan</a:t>
            </a:r>
            <a:r>
              <a:rPr lang="en-US" sz="1600" dirty="0"/>
              <a:t> </a:t>
            </a:r>
            <a:r>
              <a:rPr lang="en-US" sz="1600" dirty="0" err="1"/>
              <a:t>nilainya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-2147483648 </a:t>
            </a:r>
            <a:r>
              <a:rPr lang="en-US" sz="1600" dirty="0" err="1" smtClean="0"/>
              <a:t>hingga</a:t>
            </a:r>
            <a:r>
              <a:rPr lang="en-US" sz="1600" dirty="0" smtClean="0"/>
              <a:t> 2147483647</a:t>
            </a:r>
            <a:r>
              <a:rPr lang="en-US" sz="1600" dirty="0"/>
              <a:t>. </a:t>
            </a:r>
            <a:r>
              <a:rPr lang="en-US" sz="1600" dirty="0" err="1"/>
              <a:t>Jangkauan</a:t>
            </a:r>
            <a:r>
              <a:rPr lang="en-US" sz="1600" dirty="0"/>
              <a:t> unsigned </a:t>
            </a:r>
            <a:r>
              <a:rPr lang="en-US" sz="1600" dirty="0" err="1"/>
              <a:t>adalah</a:t>
            </a:r>
            <a:r>
              <a:rPr lang="en-US" sz="1600" dirty="0"/>
              <a:t> 0 </a:t>
            </a:r>
            <a:r>
              <a:rPr lang="en-US" sz="1600" dirty="0" err="1"/>
              <a:t>hingga</a:t>
            </a:r>
            <a:r>
              <a:rPr lang="en-US" sz="1600" dirty="0"/>
              <a:t> </a:t>
            </a:r>
            <a:r>
              <a:rPr lang="en-US" sz="1600" dirty="0" smtClean="0"/>
              <a:t>4294967295.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rgbClr val="0070C0"/>
                </a:solidFill>
              </a:rPr>
              <a:t>INTEGER[(M)] [UNSIGNED] [ZEROFILL] </a:t>
            </a:r>
            <a:r>
              <a:rPr lang="en-US" sz="1600" dirty="0" err="1" smtClean="0"/>
              <a:t>Sama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INT.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rgbClr val="0070C0"/>
                </a:solidFill>
              </a:rPr>
              <a:t>BIGINT</a:t>
            </a:r>
            <a:r>
              <a:rPr lang="en-US" sz="1600" b="1" dirty="0">
                <a:solidFill>
                  <a:srgbClr val="0070C0"/>
                </a:solidFill>
              </a:rPr>
              <a:t>[(M)] [UNSIGNED] [ZEROFILL]</a:t>
            </a:r>
            <a:r>
              <a:rPr lang="en-US" sz="1600" dirty="0"/>
              <a:t> Integer </a:t>
            </a:r>
            <a:r>
              <a:rPr lang="en-US" sz="1600" dirty="0" err="1"/>
              <a:t>berukuran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. </a:t>
            </a:r>
            <a:r>
              <a:rPr lang="en-US" sz="1600" dirty="0" err="1"/>
              <a:t>Jangkauan</a:t>
            </a:r>
            <a:r>
              <a:rPr lang="en-US" sz="1600" dirty="0"/>
              <a:t> </a:t>
            </a:r>
            <a:r>
              <a:rPr lang="en-US" sz="1600" dirty="0" err="1"/>
              <a:t>nilainya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-9223372036854775808 </a:t>
            </a:r>
            <a:r>
              <a:rPr lang="en-US" sz="1600" dirty="0" err="1" smtClean="0"/>
              <a:t>hingga</a:t>
            </a:r>
            <a:r>
              <a:rPr lang="en-US" sz="1600" dirty="0"/>
              <a:t> </a:t>
            </a:r>
            <a:r>
              <a:rPr lang="en-US" sz="1600" dirty="0" smtClean="0"/>
              <a:t>9223372036854775807</a:t>
            </a:r>
            <a:r>
              <a:rPr lang="en-US" sz="1600" dirty="0"/>
              <a:t>. </a:t>
            </a:r>
            <a:r>
              <a:rPr lang="en-US" sz="1600" dirty="0" err="1"/>
              <a:t>Jangkauan</a:t>
            </a:r>
            <a:r>
              <a:rPr lang="en-US" sz="1600" dirty="0"/>
              <a:t> unsigned </a:t>
            </a:r>
            <a:r>
              <a:rPr lang="en-US" sz="1600" dirty="0" err="1"/>
              <a:t>adalah</a:t>
            </a:r>
            <a:r>
              <a:rPr lang="en-US" sz="1600" dirty="0"/>
              <a:t> 0 </a:t>
            </a:r>
            <a:r>
              <a:rPr lang="en-US" sz="1600" dirty="0" err="1" smtClean="0"/>
              <a:t>hingga</a:t>
            </a:r>
            <a:r>
              <a:rPr lang="en-US" sz="1600" dirty="0" smtClean="0"/>
              <a:t> 18446744073709551615.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rgbClr val="0070C0"/>
                </a:solidFill>
              </a:rPr>
              <a:t>FLOAT(precision</a:t>
            </a:r>
            <a:r>
              <a:rPr lang="en-US" sz="1600" b="1" dirty="0">
                <a:solidFill>
                  <a:srgbClr val="0070C0"/>
                </a:solidFill>
              </a:rPr>
              <a:t>) [</a:t>
            </a:r>
            <a:r>
              <a:rPr lang="en-US" sz="1600" b="1" dirty="0" smtClean="0">
                <a:solidFill>
                  <a:srgbClr val="0070C0"/>
                </a:solidFill>
              </a:rPr>
              <a:t>ZEROFILL]</a:t>
            </a:r>
            <a:r>
              <a:rPr lang="en-US" sz="1600" dirty="0" smtClean="0"/>
              <a:t> </a:t>
            </a:r>
            <a:r>
              <a:rPr lang="en-US" sz="1600" dirty="0" err="1" smtClean="0"/>
              <a:t>Bilangan</a:t>
            </a:r>
            <a:r>
              <a:rPr lang="en-US" sz="1600" dirty="0" smtClean="0"/>
              <a:t> </a:t>
            </a:r>
            <a:r>
              <a:rPr lang="en-US" sz="1600" dirty="0"/>
              <a:t>floating-point.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bersifat</a:t>
            </a:r>
            <a:r>
              <a:rPr lang="en-US" sz="1600" dirty="0"/>
              <a:t> unsigned.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atribut</a:t>
            </a:r>
            <a:r>
              <a:rPr lang="en-US" sz="1600" dirty="0"/>
              <a:t> </a:t>
            </a:r>
            <a:r>
              <a:rPr lang="en-US" sz="1600" dirty="0" smtClean="0"/>
              <a:t>precision </a:t>
            </a:r>
            <a:r>
              <a:rPr lang="sv-SE" sz="1600" dirty="0" smtClean="0"/>
              <a:t>adalah </a:t>
            </a:r>
            <a:r>
              <a:rPr lang="sv-SE" sz="1600" dirty="0"/>
              <a:t>&lt;=24 untuk bilangan floating-point presisi tunggal dan di antara 25 dan </a:t>
            </a:r>
            <a:r>
              <a:rPr lang="sv-SE" sz="1600" dirty="0" smtClean="0"/>
              <a:t>53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floating-point </a:t>
            </a:r>
            <a:r>
              <a:rPr lang="en-US" sz="1600" dirty="0" err="1"/>
              <a:t>presisi</a:t>
            </a:r>
            <a:r>
              <a:rPr lang="en-US" sz="1600" dirty="0"/>
              <a:t> </a:t>
            </a:r>
            <a:r>
              <a:rPr lang="en-US" sz="1600" dirty="0" err="1" smtClean="0"/>
              <a:t>ganda</a:t>
            </a:r>
            <a:r>
              <a:rPr lang="en-US" sz="1600" dirty="0" smtClean="0"/>
              <a:t>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rgbClr val="0070C0"/>
                </a:solidFill>
              </a:rPr>
              <a:t>FLOAT</a:t>
            </a:r>
            <a:r>
              <a:rPr lang="en-US" sz="1600" b="1" dirty="0">
                <a:solidFill>
                  <a:srgbClr val="0070C0"/>
                </a:solidFill>
              </a:rPr>
              <a:t>[(M,D)] [ZEROFILL]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floating-point </a:t>
            </a:r>
            <a:r>
              <a:rPr lang="en-US" sz="1600" dirty="0" err="1"/>
              <a:t>presisi</a:t>
            </a:r>
            <a:r>
              <a:rPr lang="en-US" sz="1600" dirty="0"/>
              <a:t> </a:t>
            </a:r>
            <a:r>
              <a:rPr lang="en-US" sz="1600" dirty="0" err="1"/>
              <a:t>tunggal</a:t>
            </a:r>
            <a:r>
              <a:rPr lang="en-US" sz="1600" dirty="0"/>
              <a:t>.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bersifat</a:t>
            </a:r>
            <a:r>
              <a:rPr lang="en-US" sz="1600" dirty="0"/>
              <a:t> unsigned.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smtClean="0"/>
              <a:t>yang </a:t>
            </a:r>
            <a:r>
              <a:rPr lang="en-US" sz="1600" dirty="0" err="1" smtClean="0"/>
              <a:t>diijinkan</a:t>
            </a:r>
            <a:r>
              <a:rPr lang="en-US" sz="1600" dirty="0" smtClean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-3.402823466E+38 </a:t>
            </a:r>
            <a:r>
              <a:rPr lang="en-US" sz="1600" dirty="0" err="1"/>
              <a:t>hingga</a:t>
            </a:r>
            <a:r>
              <a:rPr lang="en-US" sz="1600" dirty="0"/>
              <a:t> -1.175494351E-38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negatif</a:t>
            </a:r>
            <a:r>
              <a:rPr lang="en-US" sz="1600" dirty="0" smtClean="0"/>
              <a:t>, </a:t>
            </a:r>
            <a:r>
              <a:rPr lang="it-IT" sz="1600" dirty="0" smtClean="0"/>
              <a:t>0</a:t>
            </a:r>
            <a:r>
              <a:rPr lang="it-IT" sz="1600" dirty="0"/>
              <a:t>, and 1.175494351E-38 hingga 3.402823466E+38 untuk nilai positif.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8097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29685"/>
          </a:xfrm>
        </p:spPr>
        <p:txBody>
          <a:bodyPr>
            <a:normAutofit/>
          </a:bodyPr>
          <a:lstStyle/>
          <a:p>
            <a:r>
              <a:rPr lang="en-US" sz="4400" dirty="0" err="1"/>
              <a:t>Tipe</a:t>
            </a:r>
            <a:r>
              <a:rPr lang="en-US" sz="4400" dirty="0"/>
              <a:t> Data MySQL </a:t>
            </a:r>
            <a:r>
              <a:rPr lang="en-US" sz="4400" dirty="0" smtClean="0"/>
              <a:t>[3]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42448"/>
            <a:ext cx="9720073" cy="4466912"/>
          </a:xfrm>
        </p:spPr>
        <p:txBody>
          <a:bodyPr>
            <a:normAutofit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70C0"/>
                </a:solidFill>
              </a:rPr>
              <a:t>DOUBLE[(M,D)] [ZEROFILL]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floating-point </a:t>
            </a:r>
            <a:r>
              <a:rPr lang="en-US" dirty="0" err="1" smtClean="0"/>
              <a:t>presisi</a:t>
            </a:r>
            <a:r>
              <a:rPr lang="en-US" dirty="0" smtClean="0"/>
              <a:t> </a:t>
            </a:r>
            <a:r>
              <a:rPr lang="en-US" dirty="0" err="1" smtClean="0"/>
              <a:t>ganda</a:t>
            </a:r>
            <a:r>
              <a:rPr lang="en-US" dirty="0" smtClean="0"/>
              <a:t>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unsigned.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diijinkan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-1.7976931348623157E+308 </a:t>
            </a:r>
            <a:r>
              <a:rPr lang="en-US" dirty="0" err="1" smtClean="0"/>
              <a:t>hingga</a:t>
            </a:r>
            <a:r>
              <a:rPr lang="en-US" dirty="0" smtClean="0"/>
              <a:t> -2.2250738585072014E-308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, 0, </a:t>
            </a:r>
            <a:r>
              <a:rPr lang="en-US" dirty="0" err="1" smtClean="0"/>
              <a:t>dan</a:t>
            </a:r>
            <a:r>
              <a:rPr lang="en-US" dirty="0" smtClean="0"/>
              <a:t> 2.2250738585072014E-308 </a:t>
            </a:r>
            <a:r>
              <a:rPr lang="en-US" dirty="0" err="1" smtClean="0"/>
              <a:t>hingga</a:t>
            </a:r>
            <a:r>
              <a:rPr lang="en-US" dirty="0" smtClean="0"/>
              <a:t> 1.7976931348623157E+308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70C0"/>
                </a:solidFill>
              </a:rPr>
              <a:t>DOUBLE </a:t>
            </a:r>
            <a:r>
              <a:rPr lang="en-US" b="1" dirty="0">
                <a:solidFill>
                  <a:srgbClr val="0070C0"/>
                </a:solidFill>
              </a:rPr>
              <a:t>PRECISION[(M,D)] [ZEROFILL]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REAL[(M,D)] [</a:t>
            </a:r>
            <a:r>
              <a:rPr lang="en-US" b="1" dirty="0" smtClean="0">
                <a:solidFill>
                  <a:srgbClr val="0070C0"/>
                </a:solidFill>
              </a:rPr>
              <a:t>ZEROFILL]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DOUBLE.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rgbClr val="0070C0"/>
                </a:solidFill>
              </a:rPr>
              <a:t>DECIMAL</a:t>
            </a:r>
            <a:r>
              <a:rPr lang="pt-BR" b="1" dirty="0">
                <a:solidFill>
                  <a:srgbClr val="0070C0"/>
                </a:solidFill>
              </a:rPr>
              <a:t>[(M[,D])] [</a:t>
            </a:r>
            <a:r>
              <a:rPr lang="pt-BR" b="1" dirty="0" smtClean="0">
                <a:solidFill>
                  <a:srgbClr val="0070C0"/>
                </a:solidFill>
              </a:rPr>
              <a:t>ZEROFILL]</a:t>
            </a:r>
            <a:r>
              <a:rPr lang="pt-BR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/>
              <a:t>floating-point yang “unpacked”.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unsigned.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CHAR. Kata “unpacked''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string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digitnya</a:t>
            </a:r>
            <a:r>
              <a:rPr lang="en-US" dirty="0"/>
              <a:t>. </a:t>
            </a:r>
            <a:r>
              <a:rPr lang="en-US" dirty="0" err="1"/>
              <a:t>Jangkauan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DECIMAL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DOUBLE,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D yang </a:t>
            </a:r>
            <a:r>
              <a:rPr lang="en-US" dirty="0" err="1"/>
              <a:t>disertakan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0. </a:t>
            </a:r>
            <a:r>
              <a:rPr lang="en-US" dirty="0" err="1"/>
              <a:t>Jika</a:t>
            </a:r>
            <a:r>
              <a:rPr lang="en-US" dirty="0"/>
              <a:t> M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20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Perintah-perintah</a:t>
            </a:r>
            <a:r>
              <a:rPr lang="en-US" dirty="0" smtClean="0"/>
              <a:t>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885353" cy="4023360"/>
          </a:xfrm>
        </p:spPr>
        <p:txBody>
          <a:bodyPr>
            <a:normAutofit fontScale="92500" lnSpcReduction="10000"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 err="1">
                <a:latin typeface="Sylfaen" panose="010A0502050306030303" pitchFamily="18" charset="0"/>
              </a:rPr>
              <a:t>Perintah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untuk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melihat</a:t>
            </a:r>
            <a:r>
              <a:rPr lang="en-US" dirty="0">
                <a:latin typeface="Sylfaen" panose="010A0502050306030303" pitchFamily="18" charset="0"/>
              </a:rPr>
              <a:t> user </a:t>
            </a:r>
            <a:r>
              <a:rPr lang="en-US" dirty="0" err="1">
                <a:latin typeface="Sylfaen" panose="010A0502050306030303" pitchFamily="18" charset="0"/>
              </a:rPr>
              <a:t>dan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versi</a:t>
            </a:r>
            <a:endParaRPr lang="en-US" dirty="0">
              <a:latin typeface="Sylfaen" panose="010A0502050306030303" pitchFamily="18" charset="0"/>
            </a:endParaRPr>
          </a:p>
          <a:p>
            <a:pPr algn="ctr"/>
            <a:r>
              <a:rPr lang="en-US" sz="2100" b="1" dirty="0" smtClean="0">
                <a:solidFill>
                  <a:srgbClr val="0070C0"/>
                </a:solidFill>
                <a:latin typeface="Courier"/>
              </a:rPr>
              <a:t>Select </a:t>
            </a:r>
            <a:r>
              <a:rPr lang="en-US" sz="2100" b="1" dirty="0">
                <a:solidFill>
                  <a:srgbClr val="0070C0"/>
                </a:solidFill>
                <a:latin typeface="Courier"/>
              </a:rPr>
              <a:t>user(), version();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Sylfaen" panose="010A0502050306030303" pitchFamily="18" charset="0"/>
              </a:rPr>
              <a:t>Melihat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tanggal</a:t>
            </a:r>
            <a:r>
              <a:rPr lang="en-US" dirty="0">
                <a:latin typeface="Sylfaen" panose="010A0502050306030303" pitchFamily="18" charset="0"/>
              </a:rPr>
              <a:t> di </a:t>
            </a:r>
            <a:r>
              <a:rPr lang="en-US" dirty="0" err="1">
                <a:latin typeface="Sylfaen" panose="010A0502050306030303" pitchFamily="18" charset="0"/>
              </a:rPr>
              <a:t>dalam</a:t>
            </a:r>
            <a:r>
              <a:rPr lang="en-US" dirty="0">
                <a:latin typeface="Sylfaen" panose="010A0502050306030303" pitchFamily="18" charset="0"/>
              </a:rPr>
              <a:t> MySQL </a:t>
            </a:r>
            <a:r>
              <a:rPr lang="en-US" dirty="0" err="1">
                <a:latin typeface="Sylfaen" panose="010A0502050306030303" pitchFamily="18" charset="0"/>
              </a:rPr>
              <a:t>rumus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curdate</a:t>
            </a:r>
            <a:r>
              <a:rPr lang="en-US" dirty="0">
                <a:latin typeface="Sylfaen" panose="010A0502050306030303" pitchFamily="18" charset="0"/>
              </a:rPr>
              <a:t>() 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Courier"/>
              </a:rPr>
              <a:t>select </a:t>
            </a:r>
            <a:r>
              <a:rPr lang="en-US" sz="2000" b="1" dirty="0" err="1">
                <a:solidFill>
                  <a:srgbClr val="0070C0"/>
                </a:solidFill>
                <a:latin typeface="Courier"/>
              </a:rPr>
              <a:t>curdate</a:t>
            </a:r>
            <a:r>
              <a:rPr lang="en-US" sz="2000" b="1" dirty="0">
                <a:solidFill>
                  <a:srgbClr val="0070C0"/>
                </a:solidFill>
                <a:latin typeface="Courier"/>
              </a:rPr>
              <a:t>();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Sylfaen" panose="010A0502050306030303" pitchFamily="18" charset="0"/>
              </a:rPr>
              <a:t>Melihat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waktu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dengan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rumus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curtime</a:t>
            </a:r>
            <a:r>
              <a:rPr lang="en-US" dirty="0">
                <a:latin typeface="Sylfaen" panose="010A0502050306030303" pitchFamily="18" charset="0"/>
              </a:rPr>
              <a:t>(); 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Courier"/>
              </a:rPr>
              <a:t>select </a:t>
            </a:r>
            <a:r>
              <a:rPr lang="en-US" sz="2000" b="1" dirty="0" err="1">
                <a:solidFill>
                  <a:srgbClr val="0070C0"/>
                </a:solidFill>
                <a:latin typeface="Courier"/>
              </a:rPr>
              <a:t>curtime</a:t>
            </a:r>
            <a:r>
              <a:rPr lang="en-US" sz="2000" b="1" dirty="0">
                <a:solidFill>
                  <a:srgbClr val="0070C0"/>
                </a:solidFill>
                <a:latin typeface="Courier"/>
              </a:rPr>
              <a:t>();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Sylfaen" panose="010A0502050306030303" pitchFamily="18" charset="0"/>
              </a:rPr>
              <a:t>Melihat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waktu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dan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tanggal</a:t>
            </a:r>
            <a:r>
              <a:rPr lang="en-US" dirty="0">
                <a:latin typeface="Sylfaen" panose="010A0502050306030303" pitchFamily="18" charset="0"/>
              </a:rPr>
              <a:t>, </a:t>
            </a:r>
            <a:r>
              <a:rPr lang="en-US" dirty="0" err="1">
                <a:latin typeface="Sylfaen" panose="010A0502050306030303" pitchFamily="18" charset="0"/>
              </a:rPr>
              <a:t>rumus</a:t>
            </a:r>
            <a:r>
              <a:rPr lang="en-US" dirty="0">
                <a:latin typeface="Sylfaen" panose="010A0502050306030303" pitchFamily="18" charset="0"/>
              </a:rPr>
              <a:t> now(); 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Courier"/>
              </a:rPr>
              <a:t>select now</a:t>
            </a:r>
            <a:r>
              <a:rPr lang="en-US" sz="2000" b="1" dirty="0" smtClean="0">
                <a:solidFill>
                  <a:srgbClr val="0070C0"/>
                </a:solidFill>
                <a:latin typeface="Courier"/>
              </a:rPr>
              <a:t>();</a:t>
            </a:r>
            <a:endParaRPr lang="en-US" dirty="0"/>
          </a:p>
          <a:p>
            <a:pPr algn="just"/>
            <a:r>
              <a:rPr lang="en-US" dirty="0" err="1" smtClean="0">
                <a:solidFill>
                  <a:srgbClr val="0070C0"/>
                </a:solidFill>
              </a:rPr>
              <a:t>Catatan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algn="just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03620" y="2383809"/>
            <a:ext cx="488535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Sylfaen" panose="010A0502050306030303" pitchFamily="18" charset="0"/>
              </a:rPr>
              <a:t>Mysql</a:t>
            </a:r>
            <a:r>
              <a:rPr lang="en-US" dirty="0" smtClean="0">
                <a:latin typeface="Sylfaen" panose="010A0502050306030303" pitchFamily="18" charset="0"/>
              </a:rPr>
              <a:t> </a:t>
            </a:r>
            <a:r>
              <a:rPr lang="en-US" dirty="0" err="1" smtClean="0">
                <a:latin typeface="Sylfaen" panose="010A0502050306030303" pitchFamily="18" charset="0"/>
              </a:rPr>
              <a:t>sebagai</a:t>
            </a:r>
            <a:r>
              <a:rPr lang="en-US" dirty="0" smtClean="0">
                <a:latin typeface="Sylfaen" panose="010A0502050306030303" pitchFamily="18" charset="0"/>
              </a:rPr>
              <a:t> </a:t>
            </a:r>
            <a:r>
              <a:rPr lang="en-US" dirty="0" err="1" smtClean="0">
                <a:latin typeface="Sylfaen" panose="010A0502050306030303" pitchFamily="18" charset="0"/>
              </a:rPr>
              <a:t>kalkulator</a:t>
            </a:r>
            <a:r>
              <a:rPr lang="en-US" dirty="0" smtClean="0">
                <a:latin typeface="Sylfaen" panose="010A0502050306030303" pitchFamily="18" charset="0"/>
              </a:rPr>
              <a:t>, </a:t>
            </a:r>
          </a:p>
          <a:p>
            <a:pPr marL="0" indent="0">
              <a:buNone/>
            </a:pPr>
            <a:r>
              <a:rPr lang="en-US" dirty="0" smtClean="0">
                <a:latin typeface="Sylfaen" panose="010A0502050306030303" pitchFamily="18" charset="0"/>
              </a:rPr>
              <a:t>     </a:t>
            </a:r>
            <a:r>
              <a:rPr lang="en-US" dirty="0" err="1" smtClean="0">
                <a:latin typeface="Sylfaen" panose="010A0502050306030303" pitchFamily="18" charset="0"/>
              </a:rPr>
              <a:t>Contoh</a:t>
            </a:r>
            <a:r>
              <a:rPr lang="en-US" dirty="0" smtClean="0">
                <a:latin typeface="Sylfaen" panose="010A0502050306030303" pitchFamily="18" charset="0"/>
              </a:rPr>
              <a:t>: </a:t>
            </a:r>
            <a:r>
              <a:rPr lang="en-US" dirty="0" err="1"/>
              <a:t>MariaDB</a:t>
            </a:r>
            <a:r>
              <a:rPr lang="en-US" dirty="0"/>
              <a:t> [(none)]&gt; select 1+1</a:t>
            </a:r>
            <a:r>
              <a:rPr lang="en-US" dirty="0" smtClean="0"/>
              <a:t>;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/>
              <a:t>Operator </a:t>
            </a:r>
            <a:r>
              <a:rPr lang="en-US" dirty="0" err="1"/>
              <a:t>penghitungan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: </a:t>
            </a:r>
            <a:r>
              <a:rPr lang="en-US" dirty="0" err="1" smtClean="0"/>
              <a:t>penjumlahan</a:t>
            </a:r>
            <a:r>
              <a:rPr lang="en-US" dirty="0" smtClean="0"/>
              <a:t> </a:t>
            </a:r>
            <a:r>
              <a:rPr lang="en-US" dirty="0"/>
              <a:t>(+), </a:t>
            </a:r>
            <a:r>
              <a:rPr lang="en-US" dirty="0" err="1"/>
              <a:t>pengurangan</a:t>
            </a:r>
            <a:r>
              <a:rPr lang="en-US" dirty="0"/>
              <a:t> (-),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smtClean="0"/>
              <a:t>(*),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/>
              <a:t>(/)</a:t>
            </a:r>
            <a:endParaRPr lang="en-US" sz="2100" b="1" dirty="0" smtClean="0">
              <a:solidFill>
                <a:srgbClr val="0070C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65539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03079"/>
            <a:ext cx="9720072" cy="1499616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Membuat</a:t>
            </a:r>
            <a:r>
              <a:rPr lang="en-US" sz="4400" dirty="0" smtClean="0"/>
              <a:t> database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448779"/>
            <a:ext cx="9720073" cy="52113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database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create database</a:t>
            </a:r>
          </a:p>
          <a:p>
            <a:pPr marL="177800" indent="0">
              <a:buNone/>
            </a:pPr>
            <a:r>
              <a:rPr lang="it-IT" sz="2000" dirty="0" smtClean="0"/>
              <a:t>contoh: MariaDB </a:t>
            </a:r>
            <a:r>
              <a:rPr lang="it-IT" sz="2000" dirty="0"/>
              <a:t>[(none)]&gt; create database latihan2</a:t>
            </a:r>
            <a:r>
              <a:rPr lang="it-IT" sz="2000" dirty="0" smtClean="0"/>
              <a:t>;</a:t>
            </a:r>
          </a:p>
          <a:p>
            <a:pPr marL="177800" indent="-1651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database yang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dibuat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show databases</a:t>
            </a:r>
          </a:p>
          <a:p>
            <a:pPr marL="177800" indent="0">
              <a:buNone/>
            </a:pPr>
            <a:r>
              <a:rPr lang="en-US" sz="2000" dirty="0" err="1" smtClean="0"/>
              <a:t>Contoh</a:t>
            </a:r>
            <a:r>
              <a:rPr lang="en-US" sz="2000" dirty="0" smtClean="0"/>
              <a:t>: </a:t>
            </a:r>
            <a:r>
              <a:rPr lang="en-US" sz="2000" dirty="0" err="1" smtClean="0"/>
              <a:t>MariaDB</a:t>
            </a:r>
            <a:r>
              <a:rPr lang="en-US" sz="2000" dirty="0" smtClean="0"/>
              <a:t> </a:t>
            </a:r>
            <a:r>
              <a:rPr lang="en-US" sz="2000" dirty="0"/>
              <a:t>[(none)]&gt; show databases</a:t>
            </a:r>
            <a:r>
              <a:rPr lang="en-US" sz="2000" dirty="0" smtClean="0"/>
              <a:t>;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Menghapus</a:t>
            </a:r>
            <a:r>
              <a:rPr lang="en-US" sz="2000" dirty="0" smtClean="0"/>
              <a:t> database yang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dibuat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drop database</a:t>
            </a:r>
          </a:p>
          <a:p>
            <a:pPr marL="177800" indent="0">
              <a:buNone/>
            </a:pPr>
            <a:r>
              <a:rPr lang="it-IT" sz="2000" dirty="0" smtClean="0"/>
              <a:t>Contoh: MariaDB </a:t>
            </a:r>
            <a:r>
              <a:rPr lang="it-IT" sz="2000" dirty="0"/>
              <a:t>[(none)]&gt; drop </a:t>
            </a:r>
            <a:r>
              <a:rPr lang="it-IT" sz="2000" dirty="0" smtClean="0"/>
              <a:t>database </a:t>
            </a:r>
            <a:r>
              <a:rPr lang="it-IT" sz="2000" dirty="0"/>
              <a:t>latihan2</a:t>
            </a:r>
            <a:r>
              <a:rPr lang="it-IT" sz="2000" dirty="0" smtClean="0"/>
              <a:t>;</a:t>
            </a:r>
          </a:p>
          <a:p>
            <a:pPr marL="17780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Sylfaen" panose="010A0502050306030303" pitchFamily="18" charset="0"/>
              </a:rPr>
              <a:t>“</a:t>
            </a:r>
            <a:r>
              <a:rPr lang="en-US" sz="2000" dirty="0" err="1" smtClean="0">
                <a:solidFill>
                  <a:srgbClr val="FF0000"/>
                </a:solidFill>
                <a:latin typeface="Sylfaen" panose="010A0502050306030303" pitchFamily="18" charset="0"/>
              </a:rPr>
              <a:t>database+isinya</a:t>
            </a:r>
            <a:r>
              <a:rPr lang="en-US" sz="2000" dirty="0" smtClean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Sylfaen" panose="010A0502050306030303" pitchFamily="18" charset="0"/>
              </a:rPr>
              <a:t>akan</a:t>
            </a:r>
            <a:r>
              <a:rPr lang="en-US" sz="2000" dirty="0" smtClean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hilang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mysql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tidak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menyediakan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fasilitas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Sylfaen" panose="010A0502050306030303" pitchFamily="18" charset="0"/>
              </a:rPr>
              <a:t>konfirmasi</a:t>
            </a:r>
            <a:r>
              <a:rPr lang="en-US" sz="2000" dirty="0" smtClean="0">
                <a:solidFill>
                  <a:srgbClr val="FF0000"/>
                </a:solidFill>
                <a:latin typeface="Sylfaen" panose="010A0502050306030303" pitchFamily="18" charset="0"/>
              </a:rPr>
              <a:t>”</a:t>
            </a:r>
          </a:p>
          <a:p>
            <a:pPr marL="177800" indent="-165100">
              <a:buFont typeface="Wingdings" panose="05000000000000000000" pitchFamily="2" charset="2"/>
              <a:buChar char="§"/>
            </a:pP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Membuka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smtClean="0"/>
              <a:t>Database </a:t>
            </a:r>
            <a:r>
              <a:rPr lang="en-US" sz="2000" dirty="0" err="1" smtClean="0"/>
              <a:t>gunakan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Use</a:t>
            </a:r>
          </a:p>
          <a:p>
            <a:pPr marL="177800" indent="0">
              <a:buNone/>
            </a:pPr>
            <a:r>
              <a:rPr lang="en-US" sz="2000" dirty="0" err="1" smtClean="0"/>
              <a:t>Contoh</a:t>
            </a:r>
            <a:r>
              <a:rPr lang="en-US" sz="2000" dirty="0" smtClean="0"/>
              <a:t>: </a:t>
            </a:r>
          </a:p>
          <a:p>
            <a:pPr marL="177800" indent="0">
              <a:buNone/>
            </a:pPr>
            <a:endParaRPr lang="en-US" sz="2000" dirty="0"/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Melihat</a:t>
            </a:r>
            <a:r>
              <a:rPr lang="en-US" sz="2000" dirty="0"/>
              <a:t> </a:t>
            </a:r>
            <a:r>
              <a:rPr lang="en-US" sz="2000" dirty="0" err="1" smtClean="0"/>
              <a:t>isi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database </a:t>
            </a:r>
            <a:r>
              <a:rPr lang="en-US" sz="2000" dirty="0" err="1" smtClean="0"/>
              <a:t>gunakan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show tables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1019" y="4964307"/>
            <a:ext cx="44446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MariaDB</a:t>
            </a:r>
            <a:r>
              <a:rPr lang="en-US" sz="2000" dirty="0"/>
              <a:t> [(none)]&gt; use latihan1;</a:t>
            </a:r>
          </a:p>
          <a:p>
            <a:r>
              <a:rPr lang="en-US" sz="2000" dirty="0"/>
              <a:t>Database changed</a:t>
            </a:r>
          </a:p>
          <a:p>
            <a:r>
              <a:rPr lang="en-US" sz="2000" dirty="0" err="1"/>
              <a:t>MariaDB</a:t>
            </a:r>
            <a:r>
              <a:rPr lang="en-US" sz="2000" dirty="0"/>
              <a:t> [latihan1]&gt;</a:t>
            </a:r>
          </a:p>
        </p:txBody>
      </p:sp>
    </p:spTree>
    <p:extLst>
      <p:ext uri="{BB962C8B-B14F-4D97-AF65-F5344CB8AC3E}">
        <p14:creationId xmlns:p14="http://schemas.microsoft.com/office/powerpoint/2010/main" val="163637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Komponen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800" dirty="0" err="1" smtClean="0"/>
              <a:t>Komponen-komponen</a:t>
            </a:r>
            <a:r>
              <a:rPr lang="en-US" sz="2800" dirty="0" smtClean="0"/>
              <a:t> </a:t>
            </a:r>
            <a:r>
              <a:rPr lang="en-US" sz="2800" dirty="0" err="1"/>
              <a:t>utama</a:t>
            </a:r>
            <a:r>
              <a:rPr lang="en-US" sz="2800" dirty="0"/>
              <a:t> </a:t>
            </a:r>
            <a:r>
              <a:rPr lang="en-US" sz="2800" dirty="0" err="1"/>
              <a:t>penyusun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basis data </a:t>
            </a:r>
            <a:r>
              <a:rPr lang="en-US" sz="2800" dirty="0" err="1"/>
              <a:t>adalah</a:t>
            </a:r>
            <a:r>
              <a:rPr lang="en-US" sz="2800" dirty="0"/>
              <a:t> : </a:t>
            </a:r>
            <a:endParaRPr lang="en-US" sz="28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keras</a:t>
            </a:r>
            <a:endParaRPr lang="en-US" sz="28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endParaRPr lang="en-US" sz="28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800" dirty="0" smtClean="0"/>
              <a:t>Basis </a:t>
            </a:r>
            <a:r>
              <a:rPr lang="en-US" sz="2800" dirty="0"/>
              <a:t>data </a:t>
            </a:r>
            <a:endParaRPr lang="en-US" sz="28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/>
              <a:t>pengelola</a:t>
            </a:r>
            <a:r>
              <a:rPr lang="en-US" sz="2800" dirty="0"/>
              <a:t> basis data (</a:t>
            </a:r>
            <a:r>
              <a:rPr lang="en-US" sz="2800" dirty="0" smtClean="0"/>
              <a:t>DBMS)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800" dirty="0" err="1" smtClean="0"/>
              <a:t>Pemakai</a:t>
            </a:r>
            <a:r>
              <a:rPr lang="en-US" sz="2800" dirty="0" smtClean="0"/>
              <a:t> </a:t>
            </a:r>
            <a:r>
              <a:rPr lang="en-US" sz="2800" dirty="0"/>
              <a:t>(Programmer, User </a:t>
            </a:r>
            <a:r>
              <a:rPr lang="en-US" sz="2800" dirty="0" err="1"/>
              <a:t>mahir</a:t>
            </a:r>
            <a:r>
              <a:rPr lang="en-US" sz="2800" dirty="0"/>
              <a:t>, user </a:t>
            </a:r>
            <a:r>
              <a:rPr lang="en-US" sz="2800" dirty="0" err="1"/>
              <a:t>umum</a:t>
            </a:r>
            <a:r>
              <a:rPr lang="en-US" sz="2800" dirty="0"/>
              <a:t>, user </a:t>
            </a:r>
            <a:r>
              <a:rPr lang="en-US" sz="2800" dirty="0" err="1"/>
              <a:t>khusus</a:t>
            </a:r>
            <a:r>
              <a:rPr lang="en-US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1650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/>
              <a:t>Membuat</a:t>
            </a:r>
            <a:r>
              <a:rPr lang="en-US" sz="5400" dirty="0"/>
              <a:t> </a:t>
            </a:r>
            <a:r>
              <a:rPr lang="en-US" sz="5400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56096"/>
            <a:ext cx="9720073" cy="5213444"/>
          </a:xfrm>
        </p:spPr>
        <p:txBody>
          <a:bodyPr>
            <a:normAutofit/>
          </a:bodyPr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dirty="0" err="1" smtClean="0"/>
              <a:t>Membuat</a:t>
            </a:r>
            <a:r>
              <a:rPr lang="en-US" dirty="0" smtClean="0"/>
              <a:t> table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create table</a:t>
            </a:r>
          </a:p>
          <a:p>
            <a:pPr marL="90488" indent="87313"/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90488" indent="87313"/>
            <a:endParaRPr lang="en-US" dirty="0"/>
          </a:p>
          <a:p>
            <a:pPr marL="90488" indent="87313"/>
            <a:endParaRPr lang="en-US" dirty="0" smtClean="0"/>
          </a:p>
          <a:p>
            <a:pPr marL="90488" indent="87313"/>
            <a:endParaRPr lang="en-US" dirty="0"/>
          </a:p>
          <a:p>
            <a:pPr marL="90488" indent="87313"/>
            <a:endParaRPr lang="en-US" dirty="0" smtClean="0"/>
          </a:p>
          <a:p>
            <a:pPr marL="90488" indent="87313"/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table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show table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tael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desc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namatabel</a:t>
            </a:r>
            <a:endParaRPr lang="en-US" dirty="0" smtClean="0">
              <a:solidFill>
                <a:srgbClr val="0070C0"/>
              </a:solidFill>
            </a:endParaRPr>
          </a:p>
          <a:p>
            <a:pPr marL="90488" indent="87313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5349" y="24236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MariaDB</a:t>
            </a:r>
            <a:r>
              <a:rPr lang="en-US" dirty="0" smtClean="0"/>
              <a:t> [latihan1]&gt; create table </a:t>
            </a:r>
            <a:r>
              <a:rPr lang="en-US" dirty="0" err="1" smtClean="0"/>
              <a:t>karyawan</a:t>
            </a:r>
            <a:r>
              <a:rPr lang="en-US" dirty="0" smtClean="0"/>
              <a:t>;</a:t>
            </a:r>
          </a:p>
          <a:p>
            <a:r>
              <a:rPr lang="en-US" dirty="0" smtClean="0"/>
              <a:t>ERROR 1113 (42000): A table must have at least 1 column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47463" y="2337514"/>
            <a:ext cx="4067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b="1" dirty="0" err="1" smtClean="0">
                <a:solidFill>
                  <a:srgbClr val="FF0000"/>
                </a:solidFill>
              </a:rPr>
              <a:t>Catatan</a:t>
            </a:r>
            <a:r>
              <a:rPr lang="en-US" dirty="0" smtClean="0"/>
              <a:t>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di MySQL,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nn-NO" dirty="0" smtClean="0"/>
              <a:t>menentukan </a:t>
            </a:r>
            <a:r>
              <a:rPr lang="nn-NO" dirty="0"/>
              <a:t>minimal satu buah field/kolom di dalamnya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185349" y="31746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MariaDB</a:t>
            </a:r>
            <a:r>
              <a:rPr lang="en-US" dirty="0"/>
              <a:t> [latihan1]&gt; create table </a:t>
            </a:r>
            <a:r>
              <a:rPr lang="en-US" dirty="0" err="1"/>
              <a:t>karyawan</a:t>
            </a:r>
            <a:endParaRPr lang="en-US" dirty="0"/>
          </a:p>
          <a:p>
            <a:r>
              <a:rPr lang="en-US" dirty="0"/>
              <a:t>    -&gt; (</a:t>
            </a:r>
            <a:r>
              <a:rPr lang="en-US" dirty="0" err="1"/>
              <a:t>nopeg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unsigned </a:t>
            </a:r>
            <a:r>
              <a:rPr lang="en-US" dirty="0" err="1"/>
              <a:t>auto_increment</a:t>
            </a:r>
            <a:r>
              <a:rPr lang="en-US" dirty="0"/>
              <a:t> primary key,</a:t>
            </a:r>
          </a:p>
          <a:p>
            <a:r>
              <a:rPr lang="en-US" dirty="0"/>
              <a:t>    -&gt; </a:t>
            </a:r>
            <a:r>
              <a:rPr lang="en-US" dirty="0" err="1"/>
              <a:t>nama</a:t>
            </a:r>
            <a:r>
              <a:rPr lang="en-US" dirty="0"/>
              <a:t> varchar(50) not null);</a:t>
            </a:r>
          </a:p>
          <a:p>
            <a:r>
              <a:rPr lang="en-US" dirty="0"/>
              <a:t>Query OK, 0 rows affected (0.94 sec)</a:t>
            </a:r>
          </a:p>
        </p:txBody>
      </p:sp>
      <p:sp>
        <p:nvSpPr>
          <p:cNvPr id="7" name="Rectangle 6"/>
          <p:cNvSpPr/>
          <p:nvPr/>
        </p:nvSpPr>
        <p:spPr>
          <a:xfrm>
            <a:off x="7855556" y="3451691"/>
            <a:ext cx="2888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ylfaen" panose="010A0502050306030303" pitchFamily="18" charset="0"/>
              </a:rPr>
              <a:t>tabel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Karyawan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dengan</a:t>
            </a:r>
            <a:r>
              <a:rPr lang="en-US" dirty="0">
                <a:latin typeface="Sylfaen" panose="010A0502050306030303" pitchFamily="18" charset="0"/>
              </a:rPr>
              <a:t> 2 </a:t>
            </a:r>
            <a:r>
              <a:rPr lang="en-US" dirty="0" err="1">
                <a:latin typeface="Sylfaen" panose="010A0502050306030303" pitchFamily="18" charset="0"/>
              </a:rPr>
              <a:t>buah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kolom</a:t>
            </a:r>
            <a:r>
              <a:rPr lang="en-US" dirty="0">
                <a:latin typeface="Sylfaen" panose="010A0502050306030303" pitchFamily="18" charset="0"/>
              </a:rPr>
              <a:t>/field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024" y="4462818"/>
            <a:ext cx="11450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ylfaen" panose="010A0502050306030303" pitchFamily="18" charset="0"/>
              </a:rPr>
              <a:t>Kolom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pertama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smtClean="0">
                <a:latin typeface="Sylfaen" panose="010A0502050306030303" pitchFamily="18" charset="0"/>
              </a:rPr>
              <a:t>NOPEG, </a:t>
            </a:r>
            <a:r>
              <a:rPr lang="en-US" dirty="0" err="1" smtClean="0">
                <a:latin typeface="Sylfaen" panose="010A0502050306030303" pitchFamily="18" charset="0"/>
              </a:rPr>
              <a:t>jenis</a:t>
            </a:r>
            <a:r>
              <a:rPr lang="en-US" dirty="0" smtClean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data </a:t>
            </a:r>
            <a:r>
              <a:rPr lang="en-US" dirty="0" err="1">
                <a:latin typeface="Sylfaen" panose="010A0502050306030303" pitchFamily="18" charset="0"/>
              </a:rPr>
              <a:t>bilangan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bulat</a:t>
            </a:r>
            <a:r>
              <a:rPr lang="en-US" dirty="0">
                <a:latin typeface="Sylfaen" panose="010A0502050306030303" pitchFamily="18" charset="0"/>
              </a:rPr>
              <a:t> (</a:t>
            </a:r>
            <a:r>
              <a:rPr lang="en-US" dirty="0" err="1">
                <a:latin typeface="Sylfaen" panose="010A0502050306030303" pitchFamily="18" charset="0"/>
              </a:rPr>
              <a:t>INTeger</a:t>
            </a:r>
            <a:r>
              <a:rPr lang="en-US" dirty="0">
                <a:latin typeface="Sylfaen" panose="010A0502050306030303" pitchFamily="18" charset="0"/>
              </a:rPr>
              <a:t>), </a:t>
            </a:r>
            <a:r>
              <a:rPr lang="en-US" dirty="0" err="1" smtClean="0">
                <a:latin typeface="Sylfaen" panose="010A0502050306030303" pitchFamily="18" charset="0"/>
              </a:rPr>
              <a:t>tanpa</a:t>
            </a:r>
            <a:r>
              <a:rPr lang="en-US" dirty="0" smtClean="0">
                <a:latin typeface="Sylfaen" panose="010A0502050306030303" pitchFamily="18" charset="0"/>
              </a:rPr>
              <a:t> </a:t>
            </a:r>
            <a:r>
              <a:rPr lang="en-US" dirty="0" err="1" smtClean="0">
                <a:latin typeface="Sylfaen" panose="010A0502050306030303" pitchFamily="18" charset="0"/>
              </a:rPr>
              <a:t>tanda</a:t>
            </a:r>
            <a:r>
              <a:rPr lang="en-US" dirty="0" smtClean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negatif</a:t>
            </a:r>
            <a:r>
              <a:rPr lang="en-US" dirty="0">
                <a:latin typeface="Sylfaen" panose="010A0502050306030303" pitchFamily="18" charset="0"/>
              </a:rPr>
              <a:t> (UNSIGNED), yang </a:t>
            </a:r>
            <a:r>
              <a:rPr lang="en-US" dirty="0" err="1">
                <a:latin typeface="Sylfaen" panose="010A0502050306030303" pitchFamily="18" charset="0"/>
              </a:rPr>
              <a:t>akan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bertambah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nilainya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secara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 smtClean="0">
                <a:latin typeface="Sylfaen" panose="010A0502050306030303" pitchFamily="18" charset="0"/>
              </a:rPr>
              <a:t>otomatis</a:t>
            </a:r>
            <a:r>
              <a:rPr lang="en-US" dirty="0" smtClean="0">
                <a:latin typeface="Sylfaen" panose="010A0502050306030303" pitchFamily="18" charset="0"/>
              </a:rPr>
              <a:t> </a:t>
            </a:r>
            <a:r>
              <a:rPr lang="nn-NO" dirty="0" smtClean="0">
                <a:latin typeface="Sylfaen" panose="010A0502050306030303" pitchFamily="18" charset="0"/>
              </a:rPr>
              <a:t>(</a:t>
            </a:r>
            <a:r>
              <a:rPr lang="nn-NO" dirty="0">
                <a:latin typeface="Sylfaen" panose="010A0502050306030303" pitchFamily="18" charset="0"/>
              </a:rPr>
              <a:t>AUTO_INCREMENT), </a:t>
            </a:r>
            <a:r>
              <a:rPr lang="nn-NO" dirty="0" smtClean="0">
                <a:latin typeface="Sylfaen" panose="010A0502050306030303" pitchFamily="18" charset="0"/>
              </a:rPr>
              <a:t>kolom </a:t>
            </a:r>
            <a:r>
              <a:rPr lang="nn-NO" dirty="0">
                <a:latin typeface="Sylfaen" panose="010A0502050306030303" pitchFamily="18" charset="0"/>
              </a:rPr>
              <a:t>NOPEG adalah kolom utama (PRIMARY KEY).</a:t>
            </a:r>
          </a:p>
          <a:p>
            <a:r>
              <a:rPr lang="en-US" dirty="0" err="1" smtClean="0">
                <a:latin typeface="Sylfaen" panose="010A0502050306030303" pitchFamily="18" charset="0"/>
              </a:rPr>
              <a:t>Kolom</a:t>
            </a:r>
            <a:r>
              <a:rPr lang="en-US" dirty="0" smtClean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kedua</a:t>
            </a:r>
            <a:r>
              <a:rPr lang="en-US" dirty="0">
                <a:latin typeface="Sylfaen" panose="010A0502050306030303" pitchFamily="18" charset="0"/>
              </a:rPr>
              <a:t>, NAMA </a:t>
            </a:r>
            <a:r>
              <a:rPr lang="en-US" dirty="0" err="1">
                <a:latin typeface="Sylfaen" panose="010A0502050306030303" pitchFamily="18" charset="0"/>
              </a:rPr>
              <a:t>akan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menampung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nama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karyawan</a:t>
            </a:r>
            <a:r>
              <a:rPr lang="en-US" dirty="0">
                <a:latin typeface="Sylfaen" panose="010A0502050306030303" pitchFamily="18" charset="0"/>
              </a:rPr>
              <a:t>, </a:t>
            </a:r>
            <a:r>
              <a:rPr lang="en-US" dirty="0" err="1">
                <a:latin typeface="Sylfaen" panose="010A0502050306030303" pitchFamily="18" charset="0"/>
              </a:rPr>
              <a:t>dengan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jenis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smtClean="0">
                <a:latin typeface="Sylfaen" panose="010A0502050306030303" pitchFamily="18" charset="0"/>
              </a:rPr>
              <a:t>data </a:t>
            </a:r>
            <a:r>
              <a:rPr lang="en-US" dirty="0" err="1" smtClean="0">
                <a:latin typeface="Sylfaen" panose="010A0502050306030303" pitchFamily="18" charset="0"/>
              </a:rPr>
              <a:t>VARiabel</a:t>
            </a:r>
            <a:r>
              <a:rPr lang="en-US" dirty="0" smtClean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CHARacter</a:t>
            </a:r>
            <a:r>
              <a:rPr lang="en-US" dirty="0">
                <a:latin typeface="Sylfaen" panose="010A0502050306030303" pitchFamily="18" charset="0"/>
              </a:rPr>
              <a:t>, </a:t>
            </a:r>
            <a:r>
              <a:rPr lang="en-US" dirty="0" err="1">
                <a:latin typeface="Sylfaen" panose="010A0502050306030303" pitchFamily="18" charset="0"/>
              </a:rPr>
              <a:t>lebar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datanya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dapat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menampung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maksimal</a:t>
            </a:r>
            <a:r>
              <a:rPr lang="en-US" dirty="0">
                <a:latin typeface="Sylfaen" panose="010A0502050306030303" pitchFamily="18" charset="0"/>
              </a:rPr>
              <a:t> 50 </a:t>
            </a:r>
            <a:r>
              <a:rPr lang="en-US" dirty="0" err="1">
                <a:latin typeface="Sylfaen" panose="010A0502050306030303" pitchFamily="18" charset="0"/>
              </a:rPr>
              <a:t>karakter</a:t>
            </a:r>
            <a:r>
              <a:rPr lang="en-US" dirty="0">
                <a:latin typeface="Sylfaen" panose="010A0502050306030303" pitchFamily="18" charset="0"/>
              </a:rPr>
              <a:t>, </a:t>
            </a:r>
            <a:r>
              <a:rPr lang="en-US" dirty="0" err="1" smtClean="0">
                <a:latin typeface="Sylfaen" panose="010A0502050306030303" pitchFamily="18" charset="0"/>
              </a:rPr>
              <a:t>dan</a:t>
            </a:r>
            <a:r>
              <a:rPr lang="en-US" dirty="0" smtClean="0">
                <a:latin typeface="Sylfaen" panose="010A0502050306030303" pitchFamily="18" charset="0"/>
              </a:rPr>
              <a:t> </a:t>
            </a:r>
            <a:r>
              <a:rPr lang="en-US" dirty="0" err="1" smtClean="0">
                <a:latin typeface="Sylfaen" panose="010A0502050306030303" pitchFamily="18" charset="0"/>
              </a:rPr>
              <a:t>tidak</a:t>
            </a:r>
            <a:r>
              <a:rPr lang="en-US" dirty="0" smtClean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boleh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dikosongkan</a:t>
            </a:r>
            <a:r>
              <a:rPr lang="en-US" dirty="0">
                <a:latin typeface="Sylfaen" panose="010A0502050306030303" pitchFamily="18" charset="0"/>
              </a:rPr>
              <a:t> (NOT NULL).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99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17510"/>
            <a:ext cx="9720073" cy="1972102"/>
          </a:xfrm>
        </p:spPr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Database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dbKursus</a:t>
            </a:r>
            <a:r>
              <a:rPr lang="en-US" dirty="0"/>
              <a:t>.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database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: </a:t>
            </a:r>
            <a:r>
              <a:rPr lang="en-US" dirty="0" err="1"/>
              <a:t>nomor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, email,</a:t>
            </a:r>
          </a:p>
          <a:p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kota</a:t>
            </a:r>
            <a:r>
              <a:rPr lang="en-US" dirty="0"/>
              <a:t>.</a:t>
            </a:r>
          </a:p>
          <a:p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strukturnya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235" y="3889612"/>
            <a:ext cx="48768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023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system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650" y="1712794"/>
            <a:ext cx="10330810" cy="402336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Database system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menyembunyikan</a:t>
            </a:r>
            <a:r>
              <a:rPr lang="en-US" dirty="0" smtClean="0"/>
              <a:t>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data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diperlihara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seringkali</a:t>
            </a:r>
            <a:r>
              <a:rPr lang="en-US" dirty="0"/>
              <a:t> data yang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>
                <a:solidFill>
                  <a:srgbClr val="0070C0"/>
                </a:solidFill>
              </a:rPr>
              <a:t>Abstraksi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data: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24" y="3489266"/>
            <a:ext cx="5580440" cy="29115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2881681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User </a:t>
            </a:r>
            <a:r>
              <a:rPr lang="en-US" sz="2000" b="1" dirty="0" smtClean="0">
                <a:solidFill>
                  <a:srgbClr val="0070C0"/>
                </a:solidFill>
              </a:rPr>
              <a:t>view </a:t>
            </a:r>
            <a:r>
              <a:rPr lang="en-US" dirty="0" smtClean="0"/>
              <a:t>External </a:t>
            </a:r>
            <a:r>
              <a:rPr lang="en-US" dirty="0"/>
              <a:t>Level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subschema. </a:t>
            </a:r>
            <a:r>
              <a:rPr lang="en-US" dirty="0" err="1"/>
              <a:t>Pada</a:t>
            </a:r>
            <a:r>
              <a:rPr lang="en-US" dirty="0"/>
              <a:t> subschema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sales </a:t>
            </a:r>
            <a:r>
              <a:rPr lang="en-US" dirty="0" err="1"/>
              <a:t>adalah</a:t>
            </a:r>
            <a:r>
              <a:rPr lang="en-US" dirty="0"/>
              <a:t> sales yang </a:t>
            </a:r>
            <a:r>
              <a:rPr lang="en-US" dirty="0" err="1"/>
              <a:t>dihasilkan</a:t>
            </a:r>
            <a:r>
              <a:rPr lang="en-US" dirty="0"/>
              <a:t> , </a:t>
            </a:r>
            <a:r>
              <a:rPr lang="en-US" dirty="0" err="1"/>
              <a:t>pembayaran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70C0"/>
                </a:solidFill>
              </a:rPr>
              <a:t>Conceptual </a:t>
            </a:r>
            <a:r>
              <a:rPr lang="en-US" sz="2000" b="1" dirty="0">
                <a:solidFill>
                  <a:srgbClr val="0070C0"/>
                </a:solidFill>
              </a:rPr>
              <a:t>view </a:t>
            </a:r>
            <a:r>
              <a:rPr lang="en-US" dirty="0" smtClean="0"/>
              <a:t>Level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/>
              <a:t>skema</a:t>
            </a:r>
            <a:r>
              <a:rPr lang="en-US" dirty="0"/>
              <a:t> database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lain. </a:t>
            </a: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tabel_customer</a:t>
            </a:r>
            <a:r>
              <a:rPr lang="en-US" dirty="0"/>
              <a:t>, </a:t>
            </a:r>
            <a:r>
              <a:rPr lang="en-US" dirty="0" err="1"/>
              <a:t>sales_order</a:t>
            </a:r>
            <a:r>
              <a:rPr lang="en-US" dirty="0"/>
              <a:t>, </a:t>
            </a:r>
            <a:r>
              <a:rPr lang="en-US" dirty="0" err="1"/>
              <a:t>sales_delivery</a:t>
            </a:r>
            <a:r>
              <a:rPr lang="en-US" dirty="0"/>
              <a:t>, </a:t>
            </a:r>
            <a:r>
              <a:rPr lang="en-US" dirty="0" err="1"/>
              <a:t>sales_invoice</a:t>
            </a:r>
            <a:r>
              <a:rPr lang="en-US" dirty="0"/>
              <a:t>, sales payment </a:t>
            </a:r>
            <a:r>
              <a:rPr lang="en-US" dirty="0" err="1" smtClean="0"/>
              <a:t>dst</a:t>
            </a:r>
            <a:r>
              <a:rPr lang="en-US" dirty="0" smtClean="0"/>
              <a:t>.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70C0"/>
                </a:solidFill>
              </a:rPr>
              <a:t>Physical </a:t>
            </a:r>
            <a:r>
              <a:rPr lang="en-US" sz="2000" b="1" dirty="0">
                <a:solidFill>
                  <a:srgbClr val="0070C0"/>
                </a:solidFill>
              </a:rPr>
              <a:t>view </a:t>
            </a:r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/>
              <a:t>paling </a:t>
            </a:r>
            <a:r>
              <a:rPr lang="en-US" dirty="0" err="1"/>
              <a:t>rendah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membicarakan</a:t>
            </a:r>
            <a:r>
              <a:rPr lang="en-US" dirty="0"/>
              <a:t> </a:t>
            </a:r>
            <a:r>
              <a:rPr lang="en-US" dirty="0" smtClean="0"/>
              <a:t>field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 field </a:t>
            </a:r>
            <a:r>
              <a:rPr lang="en-US" dirty="0" err="1"/>
              <a:t>invoice_no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customer_no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sales_invoice</a:t>
            </a:r>
            <a:r>
              <a:rPr lang="en-US" dirty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3430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52265"/>
          </a:xfrm>
        </p:spPr>
        <p:txBody>
          <a:bodyPr>
            <a:normAutofit fontScale="90000"/>
          </a:bodyPr>
          <a:lstStyle/>
          <a:p>
            <a:r>
              <a:rPr lang="en-U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Penyusunan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database system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1986" y="1576664"/>
            <a:ext cx="8897794" cy="4482935"/>
          </a:xfrm>
        </p:spPr>
        <p:txBody>
          <a:bodyPr>
            <a:normAutofit fontScale="92500" lnSpcReduction="20000"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70C0"/>
                </a:solidFill>
              </a:rPr>
              <a:t>Database system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data. </a:t>
            </a:r>
            <a:r>
              <a:rPr lang="en-US" dirty="0" err="1"/>
              <a:t>Sistem</a:t>
            </a:r>
            <a:r>
              <a:rPr lang="en-US" dirty="0"/>
              <a:t> basis data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endParaRPr lang="en-US" dirty="0" smtClean="0"/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70C0"/>
                </a:solidFill>
              </a:rPr>
              <a:t>Database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basis </a:t>
            </a:r>
            <a:r>
              <a:rPr lang="en-US" dirty="0" smtClean="0"/>
              <a:t>data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70C0"/>
                </a:solidFill>
              </a:rPr>
              <a:t>File</a:t>
            </a:r>
            <a:r>
              <a:rPr lang="en-US" dirty="0"/>
              <a:t>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record-record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data yang </a:t>
            </a:r>
            <a:r>
              <a:rPr lang="en-US" dirty="0" err="1" smtClean="0"/>
              <a:t>sejenis</a:t>
            </a:r>
            <a:endParaRPr lang="en-US" dirty="0" smtClean="0"/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Record</a:t>
            </a:r>
            <a:r>
              <a:rPr lang="en-US" dirty="0"/>
              <a:t>,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unit data </a:t>
            </a:r>
            <a:r>
              <a:rPr lang="en-US" dirty="0" err="1"/>
              <a:t>individu</a:t>
            </a:r>
            <a:r>
              <a:rPr lang="en-US" dirty="0"/>
              <a:t> yang </a:t>
            </a:r>
            <a:r>
              <a:rPr lang="en-US" dirty="0" err="1"/>
              <a:t>tertentu</a:t>
            </a:r>
            <a:r>
              <a:rPr lang="en-US" dirty="0"/>
              <a:t>. Kumpulan </a:t>
            </a:r>
            <a:r>
              <a:rPr lang="en-US" dirty="0" err="1"/>
              <a:t>dari</a:t>
            </a:r>
            <a:r>
              <a:rPr lang="en-US" dirty="0"/>
              <a:t> record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file. 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70C0"/>
                </a:solidFill>
              </a:rPr>
              <a:t>Data </a:t>
            </a:r>
            <a:r>
              <a:rPr lang="en-US" b="1" dirty="0">
                <a:solidFill>
                  <a:srgbClr val="0070C0"/>
                </a:solidFill>
              </a:rPr>
              <a:t>item (field)</a:t>
            </a:r>
            <a:r>
              <a:rPr lang="en-US" dirty="0"/>
              <a:t>,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record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data,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. Kumpulan </a:t>
            </a:r>
            <a:r>
              <a:rPr lang="en-US" dirty="0" err="1"/>
              <a:t>dari</a:t>
            </a:r>
            <a:r>
              <a:rPr lang="en-US" dirty="0"/>
              <a:t> field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record  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70C0"/>
                </a:solidFill>
              </a:rPr>
              <a:t>Byte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,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item data / field. 1 Byte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mengkodekan</a:t>
            </a:r>
            <a:r>
              <a:rPr lang="en-US" dirty="0"/>
              <a:t> 1 </a:t>
            </a:r>
            <a:r>
              <a:rPr lang="en-US" dirty="0" err="1"/>
              <a:t>karakter</a:t>
            </a:r>
            <a:endParaRPr lang="en-US" dirty="0" smtClean="0"/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70C0"/>
                </a:solidFill>
              </a:rPr>
              <a:t>Bit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0 </a:t>
            </a:r>
            <a:r>
              <a:rPr lang="en-US" dirty="0" err="1"/>
              <a:t>dan</a:t>
            </a:r>
            <a:r>
              <a:rPr lang="en-US" dirty="0"/>
              <a:t> 1</a:t>
            </a:r>
            <a:endParaRPr lang="en-US" dirty="0" smtClean="0"/>
          </a:p>
          <a:p>
            <a:pPr marL="355600" indent="-35560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1576665"/>
            <a:ext cx="1664481" cy="47275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36164" y="5975616"/>
            <a:ext cx="8873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: Data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(integer),  Byte (1 byte), Small-Integer (2 byte),  Long Integer (4 byte), </a:t>
            </a:r>
            <a:r>
              <a:rPr lang="en-US" dirty="0" smtClean="0"/>
              <a:t>Data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,  Single </a:t>
            </a:r>
            <a:r>
              <a:rPr lang="en-US" dirty="0"/>
              <a:t>(4 byte), Double (8 byte). </a:t>
            </a:r>
          </a:p>
        </p:txBody>
      </p:sp>
    </p:spTree>
    <p:extLst>
      <p:ext uri="{BB962C8B-B14F-4D97-AF65-F5344CB8AC3E}">
        <p14:creationId xmlns:p14="http://schemas.microsoft.com/office/powerpoint/2010/main" val="36212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4151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Tipe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536318"/>
            <a:ext cx="10708328" cy="53216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File </a:t>
            </a:r>
            <a:r>
              <a:rPr lang="en-US" dirty="0" err="1"/>
              <a:t>induk</a:t>
            </a:r>
            <a:r>
              <a:rPr lang="en-US" dirty="0"/>
              <a:t> (master file</a:t>
            </a:r>
            <a:r>
              <a:rPr lang="en-US" dirty="0" smtClean="0"/>
              <a:t>), Ada </a:t>
            </a:r>
            <a:r>
              <a:rPr lang="en-US" dirty="0"/>
              <a:t>2 file </a:t>
            </a:r>
            <a:r>
              <a:rPr lang="en-US" dirty="0" err="1"/>
              <a:t>induk</a:t>
            </a:r>
            <a:r>
              <a:rPr lang="en-US" dirty="0"/>
              <a:t> </a:t>
            </a:r>
            <a:endParaRPr lang="en-US" dirty="0" smtClean="0"/>
          </a:p>
          <a:p>
            <a:pPr marL="529336" lvl="1" indent="-355600">
              <a:buFont typeface="Wingdings" panose="05000000000000000000" pitchFamily="2" charset="2"/>
              <a:buChar char="§"/>
            </a:pPr>
            <a:r>
              <a:rPr lang="en-US" dirty="0" smtClean="0"/>
              <a:t>File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(reference master file) </a:t>
            </a:r>
            <a:r>
              <a:rPr lang="en-US" dirty="0" smtClean="0"/>
              <a:t>: </a:t>
            </a:r>
            <a:r>
              <a:rPr lang="en-US" dirty="0" err="1" smtClean="0"/>
              <a:t>Recordnya</a:t>
            </a:r>
            <a:r>
              <a:rPr lang="en-US" dirty="0" smtClean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statis</a:t>
            </a:r>
            <a:r>
              <a:rPr lang="en-US" dirty="0"/>
              <a:t>, </a:t>
            </a: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 smtClean="0"/>
              <a:t>nilainya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/>
              <a:t>: file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, </a:t>
            </a:r>
            <a:r>
              <a:rPr lang="en-US" dirty="0" err="1" smtClean="0"/>
              <a:t>matakuliah</a:t>
            </a:r>
            <a:endParaRPr lang="en-US" dirty="0" smtClean="0"/>
          </a:p>
          <a:p>
            <a:pPr marL="529336" lvl="1" indent="-355600">
              <a:buFont typeface="Wingdings" panose="05000000000000000000" pitchFamily="2" charset="2"/>
              <a:buChar char="§"/>
            </a:pPr>
            <a:r>
              <a:rPr lang="en-US" dirty="0" smtClean="0"/>
              <a:t>File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(dynamic master file) </a:t>
            </a:r>
            <a:r>
              <a:rPr lang="en-US" dirty="0" smtClean="0"/>
              <a:t>: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recordnya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diupdate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/>
              <a:t>: file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 smtClean="0"/>
              <a:t>barang</a:t>
            </a:r>
            <a:endParaRPr lang="en-US" dirty="0" smtClean="0"/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File </a:t>
            </a:r>
            <a:r>
              <a:rPr lang="en-US" dirty="0" err="1" smtClean="0"/>
              <a:t>transaksi</a:t>
            </a:r>
            <a:r>
              <a:rPr lang="en-US" dirty="0" smtClean="0"/>
              <a:t> (Transaction file):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file input.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merekam</a:t>
            </a:r>
            <a:r>
              <a:rPr lang="en-US" dirty="0" smtClean="0"/>
              <a:t> data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.  </a:t>
            </a:r>
            <a:r>
              <a:rPr lang="en-US" dirty="0" err="1" smtClean="0"/>
              <a:t>Contoh</a:t>
            </a:r>
            <a:r>
              <a:rPr lang="en-US" dirty="0" smtClean="0"/>
              <a:t> file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File </a:t>
            </a:r>
            <a:r>
              <a:rPr lang="en-US" dirty="0" err="1"/>
              <a:t>laporan</a:t>
            </a:r>
            <a:r>
              <a:rPr lang="en-US" dirty="0"/>
              <a:t> (report </a:t>
            </a:r>
            <a:r>
              <a:rPr lang="en-US" dirty="0" smtClean="0"/>
              <a:t>file) :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/>
              <a:t>juga</a:t>
            </a:r>
            <a:r>
              <a:rPr lang="en-US" dirty="0"/>
              <a:t> file output.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File </a:t>
            </a:r>
            <a:r>
              <a:rPr lang="en-US" dirty="0" err="1"/>
              <a:t>sejarah</a:t>
            </a:r>
            <a:r>
              <a:rPr lang="en-US" dirty="0"/>
              <a:t> (history </a:t>
            </a:r>
            <a:r>
              <a:rPr lang="en-US" dirty="0" smtClean="0"/>
              <a:t>file) :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/>
              <a:t>juga</a:t>
            </a:r>
            <a:r>
              <a:rPr lang="en-US" dirty="0"/>
              <a:t> file </a:t>
            </a:r>
            <a:r>
              <a:rPr lang="en-US" dirty="0" err="1"/>
              <a:t>arsip</a:t>
            </a:r>
            <a:r>
              <a:rPr lang="en-US" dirty="0"/>
              <a:t> (</a:t>
            </a:r>
            <a:r>
              <a:rPr lang="en-US" dirty="0" err="1"/>
              <a:t>archieval</a:t>
            </a:r>
            <a:r>
              <a:rPr lang="en-US" dirty="0"/>
              <a:t> file). 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/>
              <a:t>file yang </a:t>
            </a:r>
            <a:r>
              <a:rPr lang="en-US" dirty="0" err="1"/>
              <a:t>berisi</a:t>
            </a:r>
            <a:r>
              <a:rPr lang="en-US" dirty="0"/>
              <a:t> data masa </a:t>
            </a:r>
            <a:r>
              <a:rPr lang="en-US" dirty="0" err="1"/>
              <a:t>lalu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tidk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File </a:t>
            </a:r>
            <a:r>
              <a:rPr lang="en-US" dirty="0" err="1"/>
              <a:t>pelindung</a:t>
            </a:r>
            <a:r>
              <a:rPr lang="en-US" dirty="0"/>
              <a:t> (</a:t>
            </a:r>
            <a:r>
              <a:rPr lang="en-US" dirty="0" err="1"/>
              <a:t>bacup</a:t>
            </a:r>
            <a:r>
              <a:rPr lang="en-US" dirty="0"/>
              <a:t> file)  </a:t>
            </a:r>
            <a:r>
              <a:rPr lang="en-US" dirty="0" smtClean="0"/>
              <a:t>: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salinan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file-file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aktf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basis 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cadangan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file basis data yang </a:t>
            </a:r>
            <a:r>
              <a:rPr lang="en-US" dirty="0" err="1"/>
              <a:t>aktf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hilang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79811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Perintah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SQL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13" y="1833839"/>
            <a:ext cx="11139723" cy="4735773"/>
          </a:xfrm>
        </p:spPr>
        <p:txBody>
          <a:bodyPr>
            <a:noAutofit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000" dirty="0"/>
              <a:t>Bahasa basis data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perantara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pemakai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basis data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berinteraksi</a:t>
            </a:r>
            <a:r>
              <a:rPr lang="en-US" sz="2000" dirty="0"/>
              <a:t>,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ditetapkan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pembuat</a:t>
            </a:r>
            <a:r>
              <a:rPr lang="en-US" sz="2000" dirty="0"/>
              <a:t> </a:t>
            </a:r>
            <a:r>
              <a:rPr lang="en-US" sz="2000" dirty="0" smtClean="0"/>
              <a:t>DBMS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</a:rPr>
              <a:t>Data </a:t>
            </a:r>
            <a:r>
              <a:rPr lang="en-US" sz="2000" b="1" dirty="0">
                <a:solidFill>
                  <a:srgbClr val="0070C0"/>
                </a:solidFill>
              </a:rPr>
              <a:t>Definition Language (</a:t>
            </a:r>
            <a:r>
              <a:rPr lang="en-US" sz="2000" b="1" dirty="0" smtClean="0">
                <a:solidFill>
                  <a:srgbClr val="0070C0"/>
                </a:solidFill>
              </a:rPr>
              <a:t>DDL)</a:t>
            </a:r>
            <a:r>
              <a:rPr lang="en-US" sz="2000" dirty="0" smtClean="0"/>
              <a:t>,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SQL yang </a:t>
            </a:r>
            <a:r>
              <a:rPr lang="en-US" sz="2000" dirty="0" err="1"/>
              <a:t>berhubungan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pendefinisian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database,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database </a:t>
            </a:r>
            <a:r>
              <a:rPr lang="en-US" sz="2000" dirty="0" err="1"/>
              <a:t>dan</a:t>
            </a:r>
            <a:r>
              <a:rPr lang="en-US" sz="2000" dirty="0"/>
              <a:t> table</a:t>
            </a:r>
          </a:p>
          <a:p>
            <a:pPr marL="630238" lvl="1" indent="-274638">
              <a:buFont typeface="Wingdings" panose="05000000000000000000" pitchFamily="2" charset="2"/>
              <a:buChar char="§"/>
            </a:pPr>
            <a:r>
              <a:rPr lang="en-US" sz="1600" dirty="0" err="1" smtClean="0"/>
              <a:t>membuat</a:t>
            </a:r>
            <a:r>
              <a:rPr lang="en-US" sz="1600" dirty="0" smtClean="0"/>
              <a:t> </a:t>
            </a:r>
            <a:r>
              <a:rPr lang="en-US" sz="1600" dirty="0" err="1"/>
              <a:t>tabel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,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, </a:t>
            </a:r>
            <a:r>
              <a:rPr lang="en-US" sz="1600" dirty="0" err="1"/>
              <a:t>mengubah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r>
              <a:rPr lang="en-US" sz="1600" dirty="0"/>
              <a:t>,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struktur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r>
              <a:rPr lang="en-US" sz="1600" dirty="0"/>
              <a:t>, </a:t>
            </a:r>
            <a:r>
              <a:rPr lang="en-US" sz="1600" dirty="0" err="1"/>
              <a:t>dll</a:t>
            </a:r>
            <a:r>
              <a:rPr lang="en-US" sz="1600" dirty="0"/>
              <a:t>. </a:t>
            </a:r>
            <a:endParaRPr lang="en-US" sz="1600" dirty="0" smtClean="0"/>
          </a:p>
          <a:p>
            <a:pPr marL="630238" lvl="1" indent="-274638">
              <a:buFont typeface="Wingdings" panose="05000000000000000000" pitchFamily="2" charset="2"/>
              <a:buChar char="§"/>
            </a:pPr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kompilasi</a:t>
            </a:r>
            <a:r>
              <a:rPr lang="en-US" sz="1600" dirty="0"/>
              <a:t> </a:t>
            </a:r>
            <a:r>
              <a:rPr lang="en-US" sz="1600" dirty="0" err="1"/>
              <a:t>perintah</a:t>
            </a:r>
            <a:r>
              <a:rPr lang="en-US" sz="1600" dirty="0"/>
              <a:t> DDL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Kamus</a:t>
            </a:r>
            <a:r>
              <a:rPr lang="en-US" sz="1600" dirty="0"/>
              <a:t> Data, </a:t>
            </a:r>
            <a:r>
              <a:rPr lang="en-US" sz="1600" dirty="0" err="1"/>
              <a:t>yaitu</a:t>
            </a:r>
            <a:r>
              <a:rPr lang="en-US" sz="1600" dirty="0"/>
              <a:t> data yang </a:t>
            </a:r>
            <a:r>
              <a:rPr lang="en-US" sz="1600" dirty="0" err="1"/>
              <a:t>menjelaskan</a:t>
            </a:r>
            <a:r>
              <a:rPr lang="en-US" sz="1600" dirty="0"/>
              <a:t> data </a:t>
            </a:r>
            <a:r>
              <a:rPr lang="en-US" sz="1600" dirty="0" err="1"/>
              <a:t>sesungguhnya</a:t>
            </a:r>
            <a:r>
              <a:rPr lang="en-US" sz="1600" dirty="0"/>
              <a:t> </a:t>
            </a:r>
            <a:endParaRPr lang="en-US" sz="1600" dirty="0" smtClean="0"/>
          </a:p>
          <a:p>
            <a:pPr marL="630238" lvl="1" indent="-274638">
              <a:buFont typeface="Wingdings" panose="05000000000000000000" pitchFamily="2" charset="2"/>
              <a:buChar char="§"/>
            </a:pPr>
            <a:r>
              <a:rPr lang="en-US" sz="1600" dirty="0" err="1" smtClean="0"/>
              <a:t>Perintah</a:t>
            </a:r>
            <a:r>
              <a:rPr lang="en-US" sz="1600" dirty="0" smtClean="0"/>
              <a:t> DDL : create, alter, rename, drop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</a:rPr>
              <a:t>Data Manipulation Language (DML)</a:t>
            </a:r>
            <a:r>
              <a:rPr lang="en-US" sz="2000" dirty="0" smtClean="0"/>
              <a:t>,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SQL yang </a:t>
            </a:r>
            <a:r>
              <a:rPr lang="en-US" sz="2000" dirty="0" err="1"/>
              <a:t>berhubungan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manipulasi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pengolahan</a:t>
            </a:r>
            <a:r>
              <a:rPr lang="en-US" sz="2000" dirty="0"/>
              <a:t> data </a:t>
            </a:r>
            <a:r>
              <a:rPr lang="en-US" sz="2000" dirty="0" err="1"/>
              <a:t>atau</a:t>
            </a:r>
            <a:r>
              <a:rPr lang="en-US" sz="2000" dirty="0"/>
              <a:t> record </a:t>
            </a:r>
            <a:r>
              <a:rPr lang="en-US" sz="2000" dirty="0" err="1"/>
              <a:t>dalam</a:t>
            </a:r>
            <a:r>
              <a:rPr lang="en-US" sz="2000" dirty="0"/>
              <a:t> table.</a:t>
            </a:r>
          </a:p>
          <a:p>
            <a:pPr marL="630238" lvl="1" indent="-274638">
              <a:buFont typeface="Wingdings" panose="05000000000000000000" pitchFamily="2" charset="2"/>
              <a:buChar char="§"/>
            </a:pP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manipulasi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pengambilan</a:t>
            </a:r>
            <a:r>
              <a:rPr lang="en-US" sz="1600" dirty="0" smtClean="0"/>
              <a:t> data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suatu</a:t>
            </a:r>
            <a:r>
              <a:rPr lang="en-US" sz="1600" dirty="0" smtClean="0"/>
              <a:t> basis </a:t>
            </a:r>
            <a:r>
              <a:rPr lang="en-US" sz="1600" dirty="0" err="1" smtClean="0"/>
              <a:t>databerupa</a:t>
            </a:r>
            <a:r>
              <a:rPr lang="en-US" sz="1600" dirty="0" smtClean="0"/>
              <a:t> insert, update, delete </a:t>
            </a:r>
            <a:r>
              <a:rPr lang="en-US" sz="1600" dirty="0" err="1" smtClean="0"/>
              <a:t>dll</a:t>
            </a:r>
            <a:endParaRPr lang="en-US" sz="1600" dirty="0"/>
          </a:p>
          <a:p>
            <a:pPr marL="630238" lvl="1" indent="-274638">
              <a:buFont typeface="Wingdings" panose="05000000000000000000" pitchFamily="2" charset="2"/>
              <a:buChar char="§"/>
            </a:pPr>
            <a:r>
              <a:rPr lang="en-US" sz="1600" dirty="0" err="1" smtClean="0"/>
              <a:t>Perintah</a:t>
            </a:r>
            <a:r>
              <a:rPr lang="en-US" sz="1600" dirty="0" smtClean="0"/>
              <a:t> DML: Select, Insert, Update, Delete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</a:rPr>
              <a:t>DCL </a:t>
            </a:r>
            <a:r>
              <a:rPr lang="en-US" sz="2000" b="1" dirty="0" err="1" smtClean="0">
                <a:solidFill>
                  <a:srgbClr val="0070C0"/>
                </a:solidFill>
              </a:rPr>
              <a:t>atau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</a:rPr>
              <a:t>Data Control Language</a:t>
            </a:r>
            <a:r>
              <a:rPr lang="en-US" sz="2000" i="1" dirty="0" smtClean="0"/>
              <a:t>, </a:t>
            </a:r>
            <a:r>
              <a:rPr lang="en-US" sz="2000" dirty="0" smtClean="0"/>
              <a:t>DCL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SQL yang </a:t>
            </a:r>
            <a:r>
              <a:rPr lang="en-US" sz="2000" dirty="0" err="1" smtClean="0"/>
              <a:t>berhubungan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manipulasi</a:t>
            </a:r>
            <a:r>
              <a:rPr lang="en-US" sz="2000" dirty="0" smtClean="0"/>
              <a:t> user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hak</a:t>
            </a:r>
            <a:r>
              <a:rPr lang="en-US" sz="2000" dirty="0" smtClean="0"/>
              <a:t> </a:t>
            </a:r>
            <a:r>
              <a:rPr lang="en-US" sz="2000" dirty="0" err="1" smtClean="0"/>
              <a:t>akses</a:t>
            </a:r>
            <a:r>
              <a:rPr lang="en-US" sz="2000" dirty="0" smtClean="0"/>
              <a:t> (</a:t>
            </a:r>
            <a:r>
              <a:rPr lang="en-US" sz="2000" dirty="0" err="1" smtClean="0"/>
              <a:t>priviledges</a:t>
            </a:r>
            <a:r>
              <a:rPr lang="en-US" sz="2000" dirty="0" smtClean="0"/>
              <a:t>).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SQL yang </a:t>
            </a:r>
            <a:r>
              <a:rPr lang="en-US" sz="2000" dirty="0" err="1" smtClean="0"/>
              <a:t>termasuk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DCL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lain.</a:t>
            </a:r>
          </a:p>
          <a:p>
            <a:pPr marL="627063" indent="-36195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Perintah</a:t>
            </a:r>
            <a:r>
              <a:rPr lang="en-US" sz="2000" dirty="0" smtClean="0"/>
              <a:t> DCL : Grant, Revoke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538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29685"/>
          </a:xfrm>
        </p:spPr>
        <p:txBody>
          <a:bodyPr>
            <a:noAutofit/>
          </a:bodyPr>
          <a:lstStyle/>
          <a:p>
            <a:r>
              <a:rPr lang="nn-NO" sz="3200" b="1" dirty="0">
                <a:latin typeface="Arial" panose="020B0604020202020204" pitchFamily="34" charset="0"/>
                <a:cs typeface="Arial" panose="020B0604020202020204" pitchFamily="34" charset="0"/>
              </a:rPr>
              <a:t>tipe data untuk field (kolom) </a:t>
            </a:r>
            <a:r>
              <a:rPr lang="nn-NO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tabel [1]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74209"/>
            <a:ext cx="10371753" cy="4954137"/>
          </a:xfrm>
        </p:spPr>
        <p:txBody>
          <a:bodyPr>
            <a:noAutofit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kecilnya</a:t>
            </a:r>
            <a:r>
              <a:rPr lang="en-US" sz="2400" dirty="0"/>
              <a:t> </a:t>
            </a:r>
            <a:r>
              <a:rPr lang="en-US" sz="2400" dirty="0" err="1"/>
              <a:t>ukuran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. </a:t>
            </a:r>
            <a:r>
              <a:rPr lang="en-US" sz="2400" dirty="0" err="1"/>
              <a:t>Tipe</a:t>
            </a:r>
            <a:r>
              <a:rPr lang="en-US" sz="2400" dirty="0"/>
              <a:t> field di </a:t>
            </a:r>
            <a:r>
              <a:rPr lang="en-US" sz="2400" dirty="0" smtClean="0"/>
              <a:t>MySQL </a:t>
            </a:r>
            <a:r>
              <a:rPr lang="en-US" sz="2400" dirty="0" err="1" smtClean="0"/>
              <a:t>setidaknya</a:t>
            </a:r>
            <a:r>
              <a:rPr lang="en-US" sz="2400" dirty="0" smtClean="0"/>
              <a:t> </a:t>
            </a:r>
            <a:r>
              <a:rPr lang="en-US" sz="2400" dirty="0" err="1"/>
              <a:t>terbagi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numerik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string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date-</a:t>
            </a:r>
            <a:r>
              <a:rPr lang="en-US" sz="2400" b="1" dirty="0" err="1">
                <a:solidFill>
                  <a:srgbClr val="0070C0"/>
                </a:solidFill>
              </a:rPr>
              <a:t>andtime</a:t>
            </a:r>
            <a:r>
              <a:rPr lang="en-US" sz="2400" dirty="0" smtClean="0">
                <a:solidFill>
                  <a:srgbClr val="0070C0"/>
                </a:solidFill>
              </a:rPr>
              <a:t>,</a:t>
            </a:r>
            <a:r>
              <a:rPr lang="en-US" sz="2400" dirty="0" smtClean="0"/>
              <a:t> </a:t>
            </a:r>
            <a:r>
              <a:rPr lang="nl-NL" sz="2400" dirty="0" smtClean="0"/>
              <a:t>dan </a:t>
            </a:r>
            <a:r>
              <a:rPr lang="nl-NL" sz="2400" b="1" dirty="0">
                <a:solidFill>
                  <a:srgbClr val="0070C0"/>
                </a:solidFill>
              </a:rPr>
              <a:t>kelompok himpunan (set dan </a:t>
            </a:r>
            <a:r>
              <a:rPr lang="nl-NL" sz="2400" b="1" dirty="0" smtClean="0">
                <a:solidFill>
                  <a:srgbClr val="0070C0"/>
                </a:solidFill>
              </a:rPr>
              <a:t>enum)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Numerik</a:t>
            </a:r>
            <a:r>
              <a:rPr lang="en-US" sz="2400" dirty="0" smtClean="0"/>
              <a:t> :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numeric (</a:t>
            </a:r>
            <a:r>
              <a:rPr lang="en-US" dirty="0" err="1"/>
              <a:t>angka</a:t>
            </a:r>
            <a:r>
              <a:rPr lang="en-US" dirty="0"/>
              <a:t>).</a:t>
            </a:r>
            <a:endParaRPr lang="en-US" sz="2400" dirty="0" smtClean="0"/>
          </a:p>
          <a:p>
            <a:pPr marL="531813" lvl="1" indent="-273050">
              <a:buFont typeface="Wingdings" panose="05000000000000000000" pitchFamily="2" charset="2"/>
              <a:buChar char="§"/>
            </a:pPr>
            <a:r>
              <a:rPr lang="en-US" sz="2000" dirty="0" smtClean="0"/>
              <a:t>TINYINT </a:t>
            </a:r>
            <a:r>
              <a:rPr lang="en-US" sz="2000" dirty="0"/>
              <a:t>: </a:t>
            </a:r>
            <a:r>
              <a:rPr lang="en-US" sz="2000" dirty="0" err="1" smtClean="0"/>
              <a:t>menyimpan</a:t>
            </a:r>
            <a:r>
              <a:rPr lang="en-US" sz="2000" dirty="0" smtClean="0"/>
              <a:t> </a:t>
            </a:r>
            <a:r>
              <a:rPr lang="en-US" sz="2000" dirty="0"/>
              <a:t>data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bulat</a:t>
            </a:r>
            <a:r>
              <a:rPr lang="en-US" sz="2000" dirty="0"/>
              <a:t> </a:t>
            </a:r>
            <a:r>
              <a:rPr lang="en-US" sz="2000" dirty="0" err="1" smtClean="0"/>
              <a:t>positif</a:t>
            </a:r>
            <a:r>
              <a:rPr lang="en-US" sz="2000" dirty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negative</a:t>
            </a:r>
          </a:p>
          <a:p>
            <a:pPr marL="531813" lvl="1" indent="-273050">
              <a:buFont typeface="Wingdings" panose="05000000000000000000" pitchFamily="2" charset="2"/>
              <a:buChar char="§"/>
            </a:pPr>
            <a:r>
              <a:rPr lang="en-US" sz="2000" dirty="0"/>
              <a:t>SMALLINT : </a:t>
            </a:r>
            <a:r>
              <a:rPr lang="en-US" sz="2000" dirty="0" err="1"/>
              <a:t>menyimpan</a:t>
            </a:r>
            <a:r>
              <a:rPr lang="en-US" sz="2000" dirty="0"/>
              <a:t> data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bulat</a:t>
            </a:r>
            <a:r>
              <a:rPr lang="en-US" sz="2000" dirty="0"/>
              <a:t> </a:t>
            </a:r>
            <a:r>
              <a:rPr lang="en-US" sz="2000" dirty="0" err="1"/>
              <a:t>positif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smtClean="0"/>
              <a:t>negative</a:t>
            </a:r>
          </a:p>
          <a:p>
            <a:pPr marL="531813" lvl="1" indent="-273050">
              <a:buFont typeface="Wingdings" panose="05000000000000000000" pitchFamily="2" charset="2"/>
              <a:buChar char="§"/>
            </a:pPr>
            <a:r>
              <a:rPr lang="en-US" sz="2000" dirty="0"/>
              <a:t>MEDIUMINT : </a:t>
            </a:r>
            <a:r>
              <a:rPr lang="en-US" sz="2000" dirty="0" err="1"/>
              <a:t>menyimpan</a:t>
            </a:r>
            <a:r>
              <a:rPr lang="en-US" sz="2000" dirty="0"/>
              <a:t> data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bulat</a:t>
            </a:r>
            <a:r>
              <a:rPr lang="en-US" sz="2000" dirty="0"/>
              <a:t> </a:t>
            </a:r>
            <a:r>
              <a:rPr lang="en-US" sz="2000" dirty="0" err="1"/>
              <a:t>positif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negatif</a:t>
            </a:r>
            <a:r>
              <a:rPr lang="en-US" sz="2000" dirty="0"/>
              <a:t>.</a:t>
            </a:r>
          </a:p>
          <a:p>
            <a:pPr marL="531813" lvl="1" indent="-273050">
              <a:buFont typeface="Wingdings" panose="05000000000000000000" pitchFamily="2" charset="2"/>
              <a:buChar char="§"/>
            </a:pPr>
            <a:r>
              <a:rPr lang="en-US" sz="2000" dirty="0"/>
              <a:t>INT : </a:t>
            </a:r>
            <a:r>
              <a:rPr lang="en-US" sz="2000" dirty="0" err="1"/>
              <a:t>menyimpan</a:t>
            </a:r>
            <a:r>
              <a:rPr lang="en-US" sz="2000" dirty="0"/>
              <a:t> data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bulat</a:t>
            </a:r>
            <a:r>
              <a:rPr lang="en-US" sz="2000" dirty="0"/>
              <a:t> </a:t>
            </a:r>
            <a:r>
              <a:rPr lang="en-US" sz="2000" dirty="0" err="1"/>
              <a:t>positif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negatif</a:t>
            </a:r>
            <a:r>
              <a:rPr lang="en-US" sz="2000" dirty="0"/>
              <a:t>.</a:t>
            </a:r>
          </a:p>
          <a:p>
            <a:pPr marL="531813" lvl="1" indent="-273050">
              <a:buFont typeface="Wingdings" panose="05000000000000000000" pitchFamily="2" charset="2"/>
              <a:buChar char="§"/>
            </a:pPr>
            <a:r>
              <a:rPr lang="en-US" sz="2000" dirty="0"/>
              <a:t>BIGINT : </a:t>
            </a:r>
            <a:r>
              <a:rPr lang="en-US" sz="2000" dirty="0" err="1"/>
              <a:t>menyimpan</a:t>
            </a:r>
            <a:r>
              <a:rPr lang="en-US" sz="2000" dirty="0"/>
              <a:t> data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bulat</a:t>
            </a:r>
            <a:r>
              <a:rPr lang="en-US" sz="2000" dirty="0"/>
              <a:t> </a:t>
            </a:r>
            <a:r>
              <a:rPr lang="en-US" sz="2000" dirty="0" err="1"/>
              <a:t>positif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negative</a:t>
            </a:r>
          </a:p>
          <a:p>
            <a:pPr marL="531813" lvl="1" indent="-273050">
              <a:buFont typeface="Wingdings" panose="05000000000000000000" pitchFamily="2" charset="2"/>
              <a:buChar char="§"/>
            </a:pPr>
            <a:r>
              <a:rPr lang="en-US" sz="2000" dirty="0"/>
              <a:t>FLOAT : </a:t>
            </a:r>
            <a:r>
              <a:rPr lang="sv-SE" sz="2000" dirty="0"/>
              <a:t>menyimpan data bilangan pecahan </a:t>
            </a:r>
            <a:r>
              <a:rPr lang="en-US" sz="2000" dirty="0" err="1"/>
              <a:t>positif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negatif</a:t>
            </a:r>
            <a:r>
              <a:rPr lang="en-US" sz="2000" dirty="0"/>
              <a:t> </a:t>
            </a:r>
            <a:r>
              <a:rPr lang="en-US" sz="2000" dirty="0" err="1"/>
              <a:t>presisi</a:t>
            </a:r>
            <a:r>
              <a:rPr lang="en-US" sz="2000" dirty="0"/>
              <a:t> </a:t>
            </a:r>
            <a:r>
              <a:rPr lang="en-US" sz="2000" dirty="0" err="1"/>
              <a:t>tunggal</a:t>
            </a:r>
            <a:r>
              <a:rPr lang="en-US" sz="2000" dirty="0"/>
              <a:t>.</a:t>
            </a:r>
          </a:p>
          <a:p>
            <a:pPr marL="531813" lvl="1" indent="-273050">
              <a:buFont typeface="Wingdings" panose="05000000000000000000" pitchFamily="2" charset="2"/>
              <a:buChar char="§"/>
            </a:pPr>
            <a:r>
              <a:rPr lang="en-US" sz="2000" dirty="0"/>
              <a:t>DOUBLE : </a:t>
            </a:r>
            <a:r>
              <a:rPr lang="sv-SE" sz="2000" dirty="0"/>
              <a:t>menyimpan data bilangan pecahan </a:t>
            </a:r>
            <a:r>
              <a:rPr lang="it-IT" sz="2000" dirty="0"/>
              <a:t>positif dan negatif presisi ganda</a:t>
            </a:r>
          </a:p>
          <a:p>
            <a:pPr marL="531813" lvl="1" indent="-273050">
              <a:buFont typeface="Wingdings" panose="05000000000000000000" pitchFamily="2" charset="2"/>
              <a:buChar char="§"/>
            </a:pPr>
            <a:r>
              <a:rPr lang="en-US" sz="2000" dirty="0"/>
              <a:t>REAL : </a:t>
            </a:r>
            <a:r>
              <a:rPr lang="en-US" sz="2000" dirty="0" err="1"/>
              <a:t>sinonim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DOUBLE.</a:t>
            </a:r>
          </a:p>
          <a:p>
            <a:pPr marL="531813" lvl="1" indent="-273050">
              <a:buFont typeface="Wingdings" panose="05000000000000000000" pitchFamily="2" charset="2"/>
              <a:buChar char="§"/>
            </a:pPr>
            <a:r>
              <a:rPr lang="en-US" sz="2000" dirty="0"/>
              <a:t>DECIMAL : </a:t>
            </a:r>
            <a:r>
              <a:rPr lang="sv-SE" sz="2000" dirty="0"/>
              <a:t>menyimpan data bilangan pecahan </a:t>
            </a:r>
            <a:r>
              <a:rPr lang="en-US" sz="2000" dirty="0" err="1"/>
              <a:t>positif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negatif</a:t>
            </a:r>
            <a:r>
              <a:rPr lang="en-US" sz="2000" dirty="0"/>
              <a:t>.</a:t>
            </a:r>
          </a:p>
          <a:p>
            <a:pPr marL="531813" lvl="1" indent="-273050">
              <a:buFont typeface="Wingdings" panose="05000000000000000000" pitchFamily="2" charset="2"/>
              <a:buChar char="§"/>
            </a:pPr>
            <a:r>
              <a:rPr lang="en-US" sz="2000" dirty="0"/>
              <a:t>NUMERIC : </a:t>
            </a:r>
            <a:r>
              <a:rPr lang="en-US" sz="2000" dirty="0" err="1"/>
              <a:t>sinonim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DECIMAL</a:t>
            </a:r>
          </a:p>
        </p:txBody>
      </p:sp>
    </p:spTree>
    <p:extLst>
      <p:ext uri="{BB962C8B-B14F-4D97-AF65-F5344CB8AC3E}">
        <p14:creationId xmlns:p14="http://schemas.microsoft.com/office/powerpoint/2010/main" val="45881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06856"/>
          </a:xfrm>
        </p:spPr>
        <p:txBody>
          <a:bodyPr>
            <a:noAutofit/>
          </a:bodyPr>
          <a:lstStyle/>
          <a:p>
            <a:r>
              <a:rPr lang="nn-NO" sz="3200" b="1" dirty="0">
                <a:latin typeface="Arial" panose="020B0604020202020204" pitchFamily="34" charset="0"/>
                <a:cs typeface="Arial" panose="020B0604020202020204" pitchFamily="34" charset="0"/>
              </a:rPr>
              <a:t>tipe data untuk field (kolom) tabel </a:t>
            </a:r>
            <a:r>
              <a:rPr lang="nn-NO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33266"/>
            <a:ext cx="9720073" cy="4576094"/>
          </a:xfrm>
        </p:spPr>
        <p:txBody>
          <a:bodyPr>
            <a:normAutofit/>
          </a:bodyPr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b="1" dirty="0" err="1"/>
              <a:t>Tipe</a:t>
            </a:r>
            <a:r>
              <a:rPr lang="en-US" b="1" dirty="0"/>
              <a:t> Date </a:t>
            </a:r>
            <a:r>
              <a:rPr lang="en-US" b="1" dirty="0" err="1"/>
              <a:t>dan</a:t>
            </a:r>
            <a:r>
              <a:rPr lang="en-US" b="1" dirty="0"/>
              <a:t> Time</a:t>
            </a:r>
            <a:r>
              <a:rPr lang="en-US" sz="2400" dirty="0" smtClean="0"/>
              <a:t> :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i="1" dirty="0"/>
              <a:t>date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time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/>
              <a:t>.</a:t>
            </a:r>
            <a:endParaRPr lang="en-US" sz="2400" dirty="0"/>
          </a:p>
          <a:p>
            <a:pPr marL="531813" lvl="1" indent="-273050">
              <a:buFont typeface="Wingdings" panose="05000000000000000000" pitchFamily="2" charset="2"/>
              <a:buChar char="§"/>
            </a:pPr>
            <a:r>
              <a:rPr lang="en-US" sz="2000" dirty="0" smtClean="0"/>
              <a:t>DATE</a:t>
            </a:r>
            <a:r>
              <a:rPr lang="en-US" sz="2000" dirty="0"/>
              <a:t> </a:t>
            </a:r>
            <a:r>
              <a:rPr lang="en-US" sz="2000" dirty="0" smtClean="0"/>
              <a:t>: </a:t>
            </a:r>
            <a:r>
              <a:rPr lang="en-US" sz="2000" dirty="0" err="1" smtClean="0"/>
              <a:t>menyimpan</a:t>
            </a:r>
            <a:r>
              <a:rPr lang="en-US" sz="2000" dirty="0" smtClean="0"/>
              <a:t> </a:t>
            </a:r>
            <a:r>
              <a:rPr lang="en-US" sz="2000" dirty="0"/>
              <a:t>data </a:t>
            </a:r>
            <a:r>
              <a:rPr lang="en-US" sz="2000" dirty="0" err="1" smtClean="0"/>
              <a:t>tanggal</a:t>
            </a:r>
            <a:r>
              <a:rPr lang="en-US" sz="2000" dirty="0" smtClean="0"/>
              <a:t>.</a:t>
            </a:r>
          </a:p>
          <a:p>
            <a:pPr marL="531813" lvl="1" indent="-273050">
              <a:buFont typeface="Wingdings" panose="05000000000000000000" pitchFamily="2" charset="2"/>
              <a:buChar char="§"/>
            </a:pPr>
            <a:r>
              <a:rPr lang="en-US" sz="2000" dirty="0"/>
              <a:t>TIME : </a:t>
            </a:r>
            <a:r>
              <a:rPr lang="en-US" sz="2000" dirty="0" err="1"/>
              <a:t>menyimpan</a:t>
            </a:r>
            <a:r>
              <a:rPr lang="en-US" sz="2000" dirty="0"/>
              <a:t> data </a:t>
            </a:r>
            <a:r>
              <a:rPr lang="en-US" sz="2000" dirty="0" err="1"/>
              <a:t>waktu</a:t>
            </a:r>
            <a:r>
              <a:rPr lang="en-US" sz="2000" dirty="0"/>
              <a:t>.</a:t>
            </a:r>
          </a:p>
          <a:p>
            <a:pPr marL="531813" lvl="1" indent="-273050">
              <a:buFont typeface="Wingdings" panose="05000000000000000000" pitchFamily="2" charset="2"/>
              <a:buChar char="§"/>
            </a:pPr>
            <a:r>
              <a:rPr lang="en-US" sz="2000" dirty="0"/>
              <a:t>DATETIME : </a:t>
            </a:r>
            <a:r>
              <a:rPr lang="en-US" sz="2000" dirty="0" err="1"/>
              <a:t>menyimpan</a:t>
            </a:r>
            <a:r>
              <a:rPr lang="en-US" sz="2000" dirty="0"/>
              <a:t> data </a:t>
            </a:r>
            <a:r>
              <a:rPr lang="en-US" sz="2000" dirty="0" err="1"/>
              <a:t>tanggal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endParaRPr lang="en-US" sz="2000" dirty="0"/>
          </a:p>
          <a:p>
            <a:pPr marL="531813" lvl="1" indent="-273050">
              <a:buFont typeface="Wingdings" panose="05000000000000000000" pitchFamily="2" charset="2"/>
              <a:buChar char="§"/>
            </a:pPr>
            <a:r>
              <a:rPr lang="en-US" sz="2000" dirty="0"/>
              <a:t>YEAR : </a:t>
            </a:r>
            <a:r>
              <a:rPr lang="en-US" sz="2000" dirty="0" err="1"/>
              <a:t>menyimpan</a:t>
            </a:r>
            <a:r>
              <a:rPr lang="en-US" sz="2000" dirty="0"/>
              <a:t> data </a:t>
            </a:r>
            <a:r>
              <a:rPr lang="en-US" sz="2000" dirty="0" err="1"/>
              <a:t>tahun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tanggal</a:t>
            </a:r>
            <a:r>
              <a:rPr lang="en-US" sz="2000" dirty="0"/>
              <a:t>.</a:t>
            </a:r>
          </a:p>
          <a:p>
            <a:pPr marL="358077" indent="-273050">
              <a:buFont typeface="Wingdings" panose="05000000000000000000" pitchFamily="2" charset="2"/>
              <a:buChar char="§"/>
            </a:pPr>
            <a:r>
              <a:rPr lang="en-US" b="1" dirty="0" err="1"/>
              <a:t>Tipe</a:t>
            </a:r>
            <a:r>
              <a:rPr lang="en-US" b="1" dirty="0"/>
              <a:t> </a:t>
            </a:r>
            <a:r>
              <a:rPr lang="en-US" b="1" dirty="0" smtClean="0"/>
              <a:t>String (Text)</a:t>
            </a:r>
            <a:r>
              <a:rPr lang="en-US" dirty="0" smtClean="0"/>
              <a:t> : </a:t>
            </a:r>
            <a:r>
              <a:rPr lang="en-US" dirty="0" err="1"/>
              <a:t>Tipe</a:t>
            </a:r>
            <a:r>
              <a:rPr lang="en-US" dirty="0"/>
              <a:t> data string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string (</a:t>
            </a:r>
            <a:r>
              <a:rPr lang="en-US" dirty="0" smtClean="0"/>
              <a:t>text)</a:t>
            </a:r>
            <a:endParaRPr lang="en-US" dirty="0"/>
          </a:p>
          <a:p>
            <a:pPr marL="531813" lvl="1" indent="-273050">
              <a:buFont typeface="Wingdings" panose="05000000000000000000" pitchFamily="2" charset="2"/>
              <a:buChar char="§"/>
            </a:pPr>
            <a:r>
              <a:rPr lang="en-US" sz="2000" dirty="0"/>
              <a:t>CHAR : </a:t>
            </a:r>
            <a:r>
              <a:rPr lang="en-US" sz="2000" dirty="0" err="1"/>
              <a:t>menyimpan</a:t>
            </a:r>
            <a:r>
              <a:rPr lang="en-US" sz="2000" dirty="0"/>
              <a:t> data string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.</a:t>
            </a:r>
          </a:p>
          <a:p>
            <a:pPr marL="531813" lvl="1" indent="-273050">
              <a:buFont typeface="Wingdings" panose="05000000000000000000" pitchFamily="2" charset="2"/>
              <a:buChar char="§"/>
            </a:pPr>
            <a:r>
              <a:rPr lang="en-US" sz="2000" dirty="0"/>
              <a:t>VARCHAR : </a:t>
            </a:r>
            <a:r>
              <a:rPr lang="en-US" sz="2000" dirty="0" err="1"/>
              <a:t>menyimpan</a:t>
            </a:r>
            <a:r>
              <a:rPr lang="en-US" sz="2000" dirty="0"/>
              <a:t> data string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dinamis</a:t>
            </a:r>
            <a:r>
              <a:rPr lang="en-US" sz="2000" dirty="0"/>
              <a:t>.</a:t>
            </a:r>
          </a:p>
          <a:p>
            <a:pPr marL="531813" lvl="1" indent="-273050">
              <a:buFont typeface="Wingdings" panose="05000000000000000000" pitchFamily="2" charset="2"/>
              <a:buChar char="§"/>
            </a:pPr>
            <a:r>
              <a:rPr lang="en-US" sz="2000" dirty="0"/>
              <a:t>TINYTEXT : </a:t>
            </a:r>
            <a:r>
              <a:rPr lang="en-US" sz="2000" dirty="0" err="1"/>
              <a:t>menyimpan</a:t>
            </a:r>
            <a:r>
              <a:rPr lang="en-US" sz="2000" dirty="0"/>
              <a:t> data text.</a:t>
            </a:r>
          </a:p>
          <a:p>
            <a:pPr marL="531813" lvl="1" indent="-273050">
              <a:buFont typeface="Wingdings" panose="05000000000000000000" pitchFamily="2" charset="2"/>
              <a:buChar char="§"/>
            </a:pPr>
            <a:r>
              <a:rPr lang="en-US" sz="2000" dirty="0"/>
              <a:t>TEXT : </a:t>
            </a:r>
            <a:r>
              <a:rPr lang="en-US" sz="2000" dirty="0" err="1"/>
              <a:t>menyimpan</a:t>
            </a:r>
            <a:r>
              <a:rPr lang="en-US" sz="2000" dirty="0"/>
              <a:t> data text.</a:t>
            </a:r>
          </a:p>
          <a:p>
            <a:pPr marL="531813" lvl="1" indent="-273050">
              <a:buFont typeface="Wingdings" panose="05000000000000000000" pitchFamily="2" charset="2"/>
              <a:buChar char="§"/>
            </a:pPr>
            <a:r>
              <a:rPr lang="en-US" sz="2000" dirty="0"/>
              <a:t>MEDIUMTEXT : </a:t>
            </a:r>
            <a:r>
              <a:rPr lang="en-US" sz="2000" dirty="0" err="1"/>
              <a:t>menyimpan</a:t>
            </a:r>
            <a:r>
              <a:rPr lang="en-US" sz="2000" dirty="0"/>
              <a:t> data text.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32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Praktikum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8401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790</TotalTime>
  <Words>2169</Words>
  <Application>Microsoft Office PowerPoint</Application>
  <PresentationFormat>Widescreen</PresentationFormat>
  <Paragraphs>173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Courier</vt:lpstr>
      <vt:lpstr>Sylfaen</vt:lpstr>
      <vt:lpstr>Tw Cen MT</vt:lpstr>
      <vt:lpstr>Tw Cen MT Condensed</vt:lpstr>
      <vt:lpstr>Wingdings</vt:lpstr>
      <vt:lpstr>Wingdings 3</vt:lpstr>
      <vt:lpstr>Integral</vt:lpstr>
      <vt:lpstr>Sistem Database</vt:lpstr>
      <vt:lpstr>Komponen database</vt:lpstr>
      <vt:lpstr>Database system</vt:lpstr>
      <vt:lpstr>Penyusunan database system</vt:lpstr>
      <vt:lpstr>Tipe File</vt:lpstr>
      <vt:lpstr>Jenis Perintah SQL</vt:lpstr>
      <vt:lpstr>tipe data untuk field (kolom) tabel [1]</vt:lpstr>
      <vt:lpstr>tipe data untuk field (kolom) tabel [2]</vt:lpstr>
      <vt:lpstr>Software MySQL</vt:lpstr>
      <vt:lpstr>MySQL</vt:lpstr>
      <vt:lpstr>Mengapa MySQL?</vt:lpstr>
      <vt:lpstr>Mysql menggunakan command prompt/command line client</vt:lpstr>
      <vt:lpstr>Dasar-dasar MYSQL</vt:lpstr>
      <vt:lpstr>Ketentuan</vt:lpstr>
      <vt:lpstr>Tipe Data MySQL [1]</vt:lpstr>
      <vt:lpstr>Tipe Data MySQL [2]</vt:lpstr>
      <vt:lpstr>Tipe Data MySQL [3]</vt:lpstr>
      <vt:lpstr>Perintah-perintah SQL</vt:lpstr>
      <vt:lpstr>Membuat database</vt:lpstr>
      <vt:lpstr>Membuat table</vt:lpstr>
      <vt:lpstr>Latihan Praktikum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admin</dc:creator>
  <cp:lastModifiedBy>admin</cp:lastModifiedBy>
  <cp:revision>43</cp:revision>
  <dcterms:created xsi:type="dcterms:W3CDTF">2019-03-05T22:43:07Z</dcterms:created>
  <dcterms:modified xsi:type="dcterms:W3CDTF">2020-03-01T17:24:28Z</dcterms:modified>
</cp:coreProperties>
</file>