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1" r:id="rId4"/>
    <p:sldId id="272" r:id="rId5"/>
    <p:sldId id="277" r:id="rId6"/>
    <p:sldId id="273" r:id="rId7"/>
    <p:sldId id="274" r:id="rId8"/>
    <p:sldId id="275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78" r:id="rId19"/>
    <p:sldId id="26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05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5D9E4D0-F608-46E0-AC9A-9470113BC5DD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16521-E791-4641-A4B7-8D13B682433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842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9E4D0-F608-46E0-AC9A-9470113BC5DD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16521-E791-4641-A4B7-8D13B682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94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9E4D0-F608-46E0-AC9A-9470113BC5DD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16521-E791-4641-A4B7-8D13B682433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116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9E4D0-F608-46E0-AC9A-9470113BC5DD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16521-E791-4641-A4B7-8D13B682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11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9E4D0-F608-46E0-AC9A-9470113BC5DD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16521-E791-4641-A4B7-8D13B682433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365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9E4D0-F608-46E0-AC9A-9470113BC5DD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16521-E791-4641-A4B7-8D13B682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73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9E4D0-F608-46E0-AC9A-9470113BC5DD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16521-E791-4641-A4B7-8D13B682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57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9E4D0-F608-46E0-AC9A-9470113BC5DD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16521-E791-4641-A4B7-8D13B682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65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9E4D0-F608-46E0-AC9A-9470113BC5DD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16521-E791-4641-A4B7-8D13B682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50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9E4D0-F608-46E0-AC9A-9470113BC5DD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16521-E791-4641-A4B7-8D13B682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9E4D0-F608-46E0-AC9A-9470113BC5DD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16521-E791-4641-A4B7-8D13B682433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17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5D9E4D0-F608-46E0-AC9A-9470113BC5DD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D616521-E791-4641-A4B7-8D13B682433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502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Lingkungan</a:t>
            </a:r>
            <a:r>
              <a:rPr lang="en-US" dirty="0" smtClean="0"/>
              <a:t> Database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Dini </a:t>
            </a:r>
            <a:r>
              <a:rPr lang="en-US" dirty="0" err="1" smtClean="0"/>
              <a:t>Hamidin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848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986910"/>
          </a:xfrm>
        </p:spPr>
        <p:txBody>
          <a:bodyPr/>
          <a:lstStyle/>
          <a:p>
            <a:r>
              <a:rPr lang="en-US" b="1" dirty="0" smtClean="0"/>
              <a:t>Constraint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44843"/>
            <a:ext cx="10606398" cy="4464518"/>
          </a:xfrm>
        </p:spPr>
        <p:txBody>
          <a:bodyPr>
            <a:noAutofit/>
          </a:bodyPr>
          <a:lstStyle/>
          <a:p>
            <a:r>
              <a:rPr lang="en-US" sz="2400" dirty="0"/>
              <a:t>Constraint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batasan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aturan</a:t>
            </a:r>
            <a:r>
              <a:rPr lang="en-US" sz="2400" dirty="0"/>
              <a:t> yang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tabel</a:t>
            </a:r>
            <a:r>
              <a:rPr lang="en-US" sz="2400" dirty="0" smtClean="0"/>
              <a:t>.</a:t>
            </a:r>
          </a:p>
          <a:p>
            <a:pPr marL="355600" indent="-355600">
              <a:buFont typeface="Wingdings" panose="05000000000000000000" pitchFamily="2" charset="2"/>
              <a:buChar char="§"/>
            </a:pPr>
            <a:r>
              <a:rPr lang="en-US" sz="2400" b="1" dirty="0"/>
              <a:t>NOT </a:t>
            </a:r>
            <a:r>
              <a:rPr lang="en-US" sz="2400" b="1" dirty="0" smtClean="0"/>
              <a:t>NULL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/>
              <a:t>kolom</a:t>
            </a:r>
            <a:r>
              <a:rPr lang="en-US" sz="2400" dirty="0"/>
              <a:t> yang </a:t>
            </a:r>
            <a:r>
              <a:rPr lang="en-US" sz="2400" dirty="0" err="1"/>
              <a:t>didefinisikan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constraint NOT NULL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boleh</a:t>
            </a:r>
            <a:r>
              <a:rPr lang="en-US" sz="2400" dirty="0"/>
              <a:t> </a:t>
            </a:r>
            <a:r>
              <a:rPr lang="en-US" sz="2400" dirty="0" err="1" smtClean="0"/>
              <a:t>berisi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/>
              <a:t>NULL. </a:t>
            </a:r>
            <a:r>
              <a:rPr lang="en-US" sz="2400" dirty="0" err="1"/>
              <a:t>Kolom</a:t>
            </a:r>
            <a:r>
              <a:rPr lang="en-US" sz="2400" dirty="0"/>
              <a:t> yang </a:t>
            </a:r>
            <a:r>
              <a:rPr lang="en-US" sz="2400" dirty="0" err="1"/>
              <a:t>befungsi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kunci</a:t>
            </a:r>
            <a:r>
              <a:rPr lang="en-US" sz="2400" dirty="0"/>
              <a:t> primer (primary key) </a:t>
            </a:r>
            <a:r>
              <a:rPr lang="en-US" sz="2400" dirty="0" err="1" smtClean="0"/>
              <a:t>otomatis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/>
              <a:t>boleh</a:t>
            </a:r>
            <a:r>
              <a:rPr lang="en-US" sz="2400" dirty="0"/>
              <a:t> </a:t>
            </a:r>
            <a:r>
              <a:rPr lang="en-US" sz="2400" dirty="0" smtClean="0"/>
              <a:t>NULL.</a:t>
            </a:r>
          </a:p>
          <a:p>
            <a:pPr marL="355600" indent="-355600">
              <a:buFont typeface="Wingdings" panose="05000000000000000000" pitchFamily="2" charset="2"/>
              <a:buChar char="§"/>
            </a:pPr>
            <a:r>
              <a:rPr lang="en-US" sz="2400" b="1" dirty="0" smtClean="0"/>
              <a:t>UNIQUE</a:t>
            </a:r>
            <a:r>
              <a:rPr lang="en-US" sz="2400" dirty="0"/>
              <a:t> </a:t>
            </a:r>
            <a:r>
              <a:rPr lang="en-US" sz="2400" dirty="0" err="1" smtClean="0"/>
              <a:t>Mendefinisikan</a:t>
            </a:r>
            <a:r>
              <a:rPr lang="en-US" sz="2400" dirty="0" smtClean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kolom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bersifat</a:t>
            </a:r>
            <a:r>
              <a:rPr lang="en-US" sz="2400" dirty="0"/>
              <a:t> </a:t>
            </a:r>
            <a:r>
              <a:rPr lang="en-US" sz="2400" dirty="0" err="1"/>
              <a:t>unik</a:t>
            </a:r>
            <a:r>
              <a:rPr lang="en-US" sz="2400" dirty="0"/>
              <a:t>, </a:t>
            </a:r>
            <a:r>
              <a:rPr lang="en-US" sz="2400" dirty="0" err="1"/>
              <a:t>artinya</a:t>
            </a:r>
            <a:r>
              <a:rPr lang="en-US" sz="2400" dirty="0"/>
              <a:t> </a:t>
            </a:r>
            <a:r>
              <a:rPr lang="en-US" sz="2400" dirty="0" err="1"/>
              <a:t>antara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data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data </a:t>
            </a:r>
            <a:r>
              <a:rPr lang="en-US" sz="2400" dirty="0" err="1"/>
              <a:t>lainnya</a:t>
            </a:r>
            <a:r>
              <a:rPr lang="en-US" sz="2400" dirty="0"/>
              <a:t> </a:t>
            </a:r>
            <a:r>
              <a:rPr lang="en-US" sz="2400" dirty="0" err="1"/>
              <a:t>namanya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boleh</a:t>
            </a:r>
            <a:r>
              <a:rPr lang="en-US" sz="2400" dirty="0"/>
              <a:t> </a:t>
            </a:r>
            <a:r>
              <a:rPr lang="en-US" sz="2400" dirty="0" err="1"/>
              <a:t>sama</a:t>
            </a:r>
            <a:r>
              <a:rPr lang="en-US" sz="2400" dirty="0"/>
              <a:t>, </a:t>
            </a:r>
            <a:r>
              <a:rPr lang="en-US" sz="2400" dirty="0" err="1"/>
              <a:t>misal</a:t>
            </a:r>
            <a:r>
              <a:rPr lang="en-US" sz="2400" dirty="0"/>
              <a:t> </a:t>
            </a:r>
            <a:r>
              <a:rPr lang="en-US" sz="2400" dirty="0" err="1"/>
              <a:t>alamat</a:t>
            </a:r>
            <a:r>
              <a:rPr lang="en-US" sz="2400" dirty="0"/>
              <a:t> </a:t>
            </a:r>
            <a:r>
              <a:rPr lang="en-US" sz="2400" dirty="0" smtClean="0"/>
              <a:t>email.</a:t>
            </a:r>
          </a:p>
          <a:p>
            <a:pPr marL="355600" indent="-355600">
              <a:buFont typeface="Wingdings" panose="05000000000000000000" pitchFamily="2" charset="2"/>
              <a:buChar char="§"/>
            </a:pPr>
            <a:r>
              <a:rPr lang="en-US" sz="2400" b="1" dirty="0" smtClean="0"/>
              <a:t>PRIMARY KEY</a:t>
            </a:r>
            <a:r>
              <a:rPr lang="en-US" sz="2400" dirty="0" smtClean="0"/>
              <a:t> Constraint </a:t>
            </a:r>
            <a:r>
              <a:rPr lang="en-US" sz="2400" dirty="0"/>
              <a:t>PRIMARY KEY </a:t>
            </a:r>
            <a:r>
              <a:rPr lang="en-US" sz="2400" dirty="0" err="1"/>
              <a:t>membentuk</a:t>
            </a:r>
            <a:r>
              <a:rPr lang="en-US" sz="2400" dirty="0"/>
              <a:t> key yang </a:t>
            </a:r>
            <a:r>
              <a:rPr lang="en-US" sz="2400" dirty="0" err="1"/>
              <a:t>unik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 smtClean="0"/>
              <a:t>tabel</a:t>
            </a:r>
            <a:r>
              <a:rPr lang="en-US" sz="2400" dirty="0" smtClean="0"/>
              <a:t>.</a:t>
            </a:r>
            <a:endParaRPr lang="en-US" sz="2400" dirty="0"/>
          </a:p>
          <a:p>
            <a:pPr marL="355600" indent="-355600">
              <a:buFont typeface="Wingdings" panose="05000000000000000000" pitchFamily="2" charset="2"/>
              <a:buChar char="§"/>
            </a:pPr>
            <a:r>
              <a:rPr lang="en-US" sz="2400" b="1" dirty="0" smtClean="0"/>
              <a:t>FOREIGN KEY</a:t>
            </a:r>
            <a:r>
              <a:rPr lang="en-US" sz="2400" dirty="0" smtClean="0"/>
              <a:t> constraint </a:t>
            </a:r>
            <a:r>
              <a:rPr lang="en-US" sz="2400" dirty="0" err="1"/>
              <a:t>didefinisikan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kolom</a:t>
            </a:r>
            <a:r>
              <a:rPr lang="en-US" sz="2400" dirty="0"/>
              <a:t> yang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 smtClean="0"/>
              <a:t>suatu</a:t>
            </a:r>
            <a:r>
              <a:rPr lang="en-US" sz="2400" dirty="0"/>
              <a:t> </a:t>
            </a:r>
            <a:r>
              <a:rPr lang="en-US" sz="2400" dirty="0" smtClean="0"/>
              <a:t>table</a:t>
            </a:r>
            <a:r>
              <a:rPr lang="en-US" sz="2400" dirty="0"/>
              <a:t>, </a:t>
            </a:r>
            <a:r>
              <a:rPr lang="en-US" sz="2400" dirty="0" err="1"/>
              <a:t>dimana</a:t>
            </a:r>
            <a:r>
              <a:rPr lang="en-US" sz="2400" dirty="0"/>
              <a:t> </a:t>
            </a:r>
            <a:r>
              <a:rPr lang="en-US" sz="2400" dirty="0" err="1"/>
              <a:t>kolom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juga</a:t>
            </a:r>
            <a:r>
              <a:rPr lang="en-US" sz="2400" dirty="0"/>
              <a:t> </a:t>
            </a:r>
            <a:r>
              <a:rPr lang="en-US" sz="2400" dirty="0" err="1"/>
              <a:t>dimiliki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table yang lain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PRIMARY </a:t>
            </a:r>
            <a:r>
              <a:rPr lang="en-US" sz="2400" dirty="0"/>
              <a:t>KEY, </a:t>
            </a:r>
            <a:r>
              <a:rPr lang="en-US" sz="2400" dirty="0" err="1"/>
              <a:t>biasa</a:t>
            </a:r>
            <a:r>
              <a:rPr lang="en-US" sz="2400" dirty="0"/>
              <a:t> </a:t>
            </a:r>
            <a:r>
              <a:rPr lang="en-US" sz="2400" dirty="0" err="1"/>
              <a:t>dipakai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menghubungkan</a:t>
            </a:r>
            <a:r>
              <a:rPr lang="en-US" sz="2400" dirty="0"/>
              <a:t> </a:t>
            </a:r>
            <a:r>
              <a:rPr lang="en-US" sz="2400" dirty="0" err="1"/>
              <a:t>antara</a:t>
            </a:r>
            <a:r>
              <a:rPr lang="en-US" sz="2400" dirty="0"/>
              <a:t> 2 </a:t>
            </a:r>
            <a:r>
              <a:rPr lang="en-US" sz="2400" dirty="0" err="1"/>
              <a:t>tabel</a:t>
            </a:r>
            <a:r>
              <a:rPr lang="en-US" sz="2400" dirty="0" smtClean="0"/>
              <a:t>.</a:t>
            </a:r>
          </a:p>
          <a:p>
            <a:pPr marL="355600" indent="-355600"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8759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779560"/>
          </a:xfrm>
        </p:spPr>
        <p:txBody>
          <a:bodyPr>
            <a:normAutofit/>
          </a:bodyPr>
          <a:lstStyle/>
          <a:p>
            <a:r>
              <a:rPr lang="en-US" sz="4400" b="1" dirty="0" err="1"/>
              <a:t>Mengubah</a:t>
            </a:r>
            <a:r>
              <a:rPr lang="en-US" sz="4400" b="1" dirty="0"/>
              <a:t> </a:t>
            </a:r>
            <a:r>
              <a:rPr lang="en-US" sz="4400" b="1" dirty="0" err="1"/>
              <a:t>Struktur</a:t>
            </a:r>
            <a:r>
              <a:rPr lang="en-US" sz="4400" b="1" dirty="0"/>
              <a:t> </a:t>
            </a:r>
            <a:r>
              <a:rPr lang="en-US" sz="4400" b="1" dirty="0" err="1"/>
              <a:t>Sebuah</a:t>
            </a:r>
            <a:r>
              <a:rPr lang="en-US" sz="4400" b="1" dirty="0"/>
              <a:t> </a:t>
            </a:r>
            <a:r>
              <a:rPr lang="en-US" sz="4400" b="1" dirty="0" err="1" smtClean="0"/>
              <a:t>Tabel</a:t>
            </a:r>
            <a:r>
              <a:rPr lang="en-US" sz="4400" b="1" dirty="0" smtClean="0"/>
              <a:t> [1]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388" y="1678675"/>
            <a:ext cx="11068334" cy="5063319"/>
          </a:xfrm>
        </p:spPr>
        <p:txBody>
          <a:bodyPr>
            <a:normAutofit fontScale="92500" lnSpcReduction="20000"/>
          </a:bodyPr>
          <a:lstStyle/>
          <a:p>
            <a:pPr marL="355600" indent="-355600">
              <a:buFont typeface="Wingdings" panose="05000000000000000000" pitchFamily="2" charset="2"/>
              <a:buChar char="§"/>
            </a:pPr>
            <a:r>
              <a:rPr lang="en-US" dirty="0" err="1" smtClean="0"/>
              <a:t>Pengubahan</a:t>
            </a:r>
            <a:r>
              <a:rPr lang="en-US" dirty="0" smtClean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b="1" dirty="0" err="1">
                <a:solidFill>
                  <a:srgbClr val="0070C0"/>
                </a:solidFill>
              </a:rPr>
              <a:t>penambahan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kolom</a:t>
            </a:r>
            <a:r>
              <a:rPr lang="en-US" dirty="0"/>
              <a:t> (</a:t>
            </a:r>
            <a:r>
              <a:rPr lang="en-US" b="1" dirty="0">
                <a:solidFill>
                  <a:srgbClr val="00B050"/>
                </a:solidFill>
              </a:rPr>
              <a:t>ADD</a:t>
            </a:r>
            <a:r>
              <a:rPr lang="en-US" dirty="0"/>
              <a:t>), </a:t>
            </a:r>
            <a:r>
              <a:rPr lang="en-US" b="1" dirty="0" err="1" smtClean="0">
                <a:solidFill>
                  <a:srgbClr val="0070C0"/>
                </a:solidFill>
              </a:rPr>
              <a:t>pengubahan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lebar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dan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jenis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kolom</a:t>
            </a:r>
            <a:r>
              <a:rPr lang="en-US" dirty="0"/>
              <a:t> (</a:t>
            </a:r>
            <a:r>
              <a:rPr lang="en-US" b="1" dirty="0">
                <a:solidFill>
                  <a:srgbClr val="00B050"/>
                </a:solidFill>
              </a:rPr>
              <a:t>MODIFY</a:t>
            </a:r>
            <a:r>
              <a:rPr lang="en-US" dirty="0"/>
              <a:t>),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penghapusan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kolom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dan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indeks</a:t>
            </a:r>
            <a:r>
              <a:rPr lang="en-US" dirty="0"/>
              <a:t> (</a:t>
            </a:r>
            <a:r>
              <a:rPr lang="en-US" dirty="0">
                <a:solidFill>
                  <a:srgbClr val="00B050"/>
                </a:solidFill>
              </a:rPr>
              <a:t>DROP</a:t>
            </a:r>
            <a:r>
              <a:rPr lang="en-US" dirty="0" smtClean="0"/>
              <a:t>), </a:t>
            </a:r>
            <a:r>
              <a:rPr lang="en-US" b="1" dirty="0" err="1" smtClean="0">
                <a:solidFill>
                  <a:srgbClr val="0070C0"/>
                </a:solidFill>
              </a:rPr>
              <a:t>penggantian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nama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kolom</a:t>
            </a:r>
            <a:r>
              <a:rPr lang="en-US" dirty="0"/>
              <a:t> (</a:t>
            </a:r>
            <a:r>
              <a:rPr lang="en-US" b="1" dirty="0">
                <a:solidFill>
                  <a:srgbClr val="00B050"/>
                </a:solidFill>
              </a:rPr>
              <a:t>CHANGE</a:t>
            </a:r>
            <a:r>
              <a:rPr lang="en-US" dirty="0"/>
              <a:t>), </a:t>
            </a:r>
            <a:r>
              <a:rPr lang="en-US" b="1" dirty="0" err="1">
                <a:solidFill>
                  <a:srgbClr val="0070C0"/>
                </a:solidFill>
              </a:rPr>
              <a:t>penggantian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nama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tabel</a:t>
            </a:r>
            <a:r>
              <a:rPr lang="en-US" dirty="0"/>
              <a:t> (</a:t>
            </a:r>
            <a:r>
              <a:rPr lang="en-US" b="1" dirty="0" smtClean="0">
                <a:solidFill>
                  <a:srgbClr val="00B050"/>
                </a:solidFill>
              </a:rPr>
              <a:t>RENAME</a:t>
            </a:r>
            <a:r>
              <a:rPr lang="en-US" dirty="0" smtClean="0"/>
              <a:t>)</a:t>
            </a:r>
          </a:p>
          <a:p>
            <a:pPr marL="355600" indent="-355600">
              <a:buFont typeface="Wingdings" panose="05000000000000000000" pitchFamily="2" charset="2"/>
              <a:buChar char="§"/>
            </a:pP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/>
              <a:t>pun </a:t>
            </a:r>
            <a:r>
              <a:rPr lang="en-US" dirty="0" err="1"/>
              <a:t>juga</a:t>
            </a:r>
            <a:r>
              <a:rPr lang="en-US" dirty="0"/>
              <a:t> yang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tentu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 smtClean="0"/>
              <a:t>mempunyai</a:t>
            </a:r>
            <a:r>
              <a:rPr lang="en-US" dirty="0"/>
              <a:t> </a:t>
            </a:r>
            <a:r>
              <a:rPr lang="en-US" dirty="0" err="1" smtClean="0"/>
              <a:t>dampak</a:t>
            </a:r>
            <a:r>
              <a:rPr lang="en-US" dirty="0" smtClean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data-data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. </a:t>
            </a:r>
          </a:p>
          <a:p>
            <a:pPr marL="355600" indent="-355600">
              <a:buFont typeface="Wingdings" panose="05000000000000000000" pitchFamily="2" charset="2"/>
              <a:buChar char="§"/>
            </a:pPr>
            <a:r>
              <a:rPr lang="en-US" dirty="0" err="1" smtClean="0"/>
              <a:t>Contoh</a:t>
            </a:r>
            <a:r>
              <a:rPr lang="en-US" dirty="0" smtClean="0"/>
              <a:t>: </a:t>
            </a:r>
            <a:r>
              <a:rPr lang="en-US" dirty="0" err="1" smtClean="0"/>
              <a:t>menambahkan</a:t>
            </a:r>
            <a:r>
              <a:rPr lang="en-US" dirty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(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kelamin</a:t>
            </a:r>
            <a:r>
              <a:rPr lang="en-US" dirty="0"/>
              <a:t>, </a:t>
            </a:r>
            <a:r>
              <a:rPr lang="en-US" dirty="0" err="1"/>
              <a:t>kota</a:t>
            </a:r>
            <a:r>
              <a:rPr lang="en-US" dirty="0"/>
              <a:t>, </a:t>
            </a:r>
            <a:r>
              <a:rPr lang="en-US" dirty="0" err="1" smtClean="0"/>
              <a:t>kodepos</a:t>
            </a:r>
            <a:r>
              <a:rPr lang="en-US" dirty="0" smtClean="0"/>
              <a:t>, </a:t>
            </a:r>
            <a:r>
              <a:rPr lang="en-US" dirty="0" err="1" smtClean="0"/>
              <a:t>tanggal</a:t>
            </a:r>
            <a:r>
              <a:rPr lang="en-US" dirty="0"/>
              <a:t> </a:t>
            </a:r>
            <a:r>
              <a:rPr lang="en-US" dirty="0" err="1" smtClean="0"/>
              <a:t>lahir</a:t>
            </a:r>
            <a:r>
              <a:rPr lang="en-US" dirty="0" smtClean="0"/>
              <a:t>)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karyawan</a:t>
            </a:r>
            <a:r>
              <a:rPr lang="en-US" dirty="0" smtClean="0"/>
              <a:t>.  </a:t>
            </a:r>
          </a:p>
          <a:p>
            <a:pPr marL="355600" indent="-355600">
              <a:buFont typeface="Wingdings" panose="05000000000000000000" pitchFamily="2" charset="2"/>
              <a:buChar char="§"/>
            </a:pP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b="1" dirty="0" err="1">
                <a:solidFill>
                  <a:srgbClr val="0070C0"/>
                </a:solidFill>
              </a:rPr>
              <a:t>mengubah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struktur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tabel</a:t>
            </a:r>
            <a:r>
              <a:rPr lang="en-US" dirty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ALTER TABLE</a:t>
            </a:r>
          </a:p>
          <a:p>
            <a:pPr marL="90488" indent="265113"/>
            <a:r>
              <a:rPr lang="en-US" dirty="0" err="1"/>
              <a:t>MariaDB</a:t>
            </a:r>
            <a:r>
              <a:rPr lang="en-US" dirty="0"/>
              <a:t> [latihan1]&gt; &gt; </a:t>
            </a:r>
            <a:r>
              <a:rPr lang="en-US" dirty="0" smtClean="0"/>
              <a:t>ALTER </a:t>
            </a:r>
            <a:r>
              <a:rPr lang="en-US" dirty="0"/>
              <a:t>TABLE </a:t>
            </a:r>
            <a:r>
              <a:rPr lang="en-US" dirty="0" err="1"/>
              <a:t>karyawan</a:t>
            </a:r>
            <a:endParaRPr lang="en-US" dirty="0"/>
          </a:p>
          <a:p>
            <a:pPr marL="2689225" indent="-90488"/>
            <a:r>
              <a:rPr lang="sv-SE" dirty="0"/>
              <a:t>-&gt; ADD jenkelamin CHAR(2) NOT NULL,</a:t>
            </a:r>
          </a:p>
          <a:p>
            <a:pPr marL="2689225" indent="-90488"/>
            <a:r>
              <a:rPr lang="sv-SE" dirty="0"/>
              <a:t>-&gt; ADD kota VARCHAR(25) NOT NULL,</a:t>
            </a:r>
          </a:p>
          <a:p>
            <a:pPr marL="2689225" indent="-90488"/>
            <a:r>
              <a:rPr lang="en-US" dirty="0"/>
              <a:t>-&gt; ADD </a:t>
            </a:r>
            <a:r>
              <a:rPr lang="en-US" dirty="0" err="1"/>
              <a:t>kodepos</a:t>
            </a:r>
            <a:r>
              <a:rPr lang="en-US" dirty="0"/>
              <a:t> CHAR(5) NOT NULL,</a:t>
            </a:r>
          </a:p>
          <a:p>
            <a:pPr marL="2689225" indent="-90488"/>
            <a:r>
              <a:rPr lang="en-US" dirty="0"/>
              <a:t>-&gt; ADD </a:t>
            </a:r>
            <a:r>
              <a:rPr lang="en-US" dirty="0" err="1"/>
              <a:t>tgllahir</a:t>
            </a:r>
            <a:r>
              <a:rPr lang="en-US" dirty="0"/>
              <a:t> </a:t>
            </a:r>
            <a:r>
              <a:rPr lang="en-US" dirty="0" smtClean="0"/>
              <a:t>DATE</a:t>
            </a:r>
            <a:endParaRPr lang="en-US" b="1" dirty="0" smtClean="0">
              <a:solidFill>
                <a:srgbClr val="00B050"/>
              </a:solidFill>
            </a:endParaRPr>
          </a:p>
          <a:p>
            <a:pPr marL="531813" indent="-176213"/>
            <a:r>
              <a:rPr lang="en-US" dirty="0" err="1" smtClean="0"/>
              <a:t>lakukan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desc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namatabel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show columns from </a:t>
            </a:r>
            <a:r>
              <a:rPr lang="en-US" b="1" dirty="0" err="1" smtClean="0">
                <a:solidFill>
                  <a:srgbClr val="00B050"/>
                </a:solidFill>
              </a:rPr>
              <a:t>namatabel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diubah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9355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765912"/>
          </a:xfrm>
        </p:spPr>
        <p:txBody>
          <a:bodyPr>
            <a:normAutofit/>
          </a:bodyPr>
          <a:lstStyle/>
          <a:p>
            <a:r>
              <a:rPr lang="en-US" sz="4400" b="1" dirty="0" err="1"/>
              <a:t>Mengubah</a:t>
            </a:r>
            <a:r>
              <a:rPr lang="en-US" sz="4400" b="1" dirty="0"/>
              <a:t> </a:t>
            </a:r>
            <a:r>
              <a:rPr lang="en-US" sz="4400" b="1" dirty="0" err="1"/>
              <a:t>Struktur</a:t>
            </a:r>
            <a:r>
              <a:rPr lang="en-US" sz="4400" b="1" dirty="0"/>
              <a:t> </a:t>
            </a:r>
            <a:r>
              <a:rPr lang="en-US" sz="4400" b="1" dirty="0" err="1"/>
              <a:t>Sebuah</a:t>
            </a:r>
            <a:r>
              <a:rPr lang="en-US" sz="4400" b="1" dirty="0"/>
              <a:t> </a:t>
            </a:r>
            <a:r>
              <a:rPr lang="en-US" sz="4400" b="1" dirty="0" err="1"/>
              <a:t>Tabel</a:t>
            </a:r>
            <a:r>
              <a:rPr lang="en-US" sz="4400" b="1" dirty="0"/>
              <a:t> </a:t>
            </a:r>
            <a:r>
              <a:rPr lang="en-US" sz="4400" b="1" dirty="0" smtClean="0"/>
              <a:t>[2]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692322"/>
            <a:ext cx="10740242" cy="5036024"/>
          </a:xfrm>
        </p:spPr>
        <p:txBody>
          <a:bodyPr>
            <a:normAutofit lnSpcReduction="10000"/>
          </a:bodyPr>
          <a:lstStyle/>
          <a:p>
            <a:pPr marL="273050" indent="-273050">
              <a:buFont typeface="Wingdings" panose="05000000000000000000" pitchFamily="2" charset="2"/>
              <a:buChar char="§"/>
            </a:pPr>
            <a:r>
              <a:rPr lang="fi-FI" dirty="0"/>
              <a:t>Jenis kelamin hanya membutuhkan lebar data 1, </a:t>
            </a:r>
            <a:r>
              <a:rPr lang="en-US" b="1" dirty="0" err="1" smtClean="0">
                <a:solidFill>
                  <a:srgbClr val="0070C0"/>
                </a:solidFill>
              </a:rPr>
              <a:t>ubah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lebar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data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kelamin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MODIFY</a:t>
            </a:r>
            <a:endParaRPr lang="en-US" dirty="0"/>
          </a:p>
          <a:p>
            <a:pPr marL="273050" indent="0">
              <a:buNone/>
            </a:pPr>
            <a:r>
              <a:rPr lang="en-US" dirty="0" err="1"/>
              <a:t>MariaDB</a:t>
            </a:r>
            <a:r>
              <a:rPr lang="en-US" dirty="0"/>
              <a:t> [latihan1]&gt; alter table </a:t>
            </a:r>
            <a:r>
              <a:rPr lang="en-US" dirty="0" err="1"/>
              <a:t>karyawan</a:t>
            </a:r>
            <a:r>
              <a:rPr lang="en-US" dirty="0"/>
              <a:t> modify </a:t>
            </a:r>
            <a:r>
              <a:rPr lang="en-US" dirty="0" err="1"/>
              <a:t>jenkelamin</a:t>
            </a:r>
            <a:r>
              <a:rPr lang="en-US" dirty="0"/>
              <a:t> char(1</a:t>
            </a:r>
            <a:r>
              <a:rPr lang="en-US" dirty="0" smtClean="0"/>
              <a:t>);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b="1" dirty="0" err="1" smtClean="0">
                <a:solidFill>
                  <a:srgbClr val="C00000"/>
                </a:solidFill>
              </a:rPr>
              <a:t>Ubahlah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!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 smtClean="0"/>
              <a:t>Mengubah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70C0"/>
                </a:solidFill>
              </a:rPr>
              <a:t>nama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kolom</a:t>
            </a:r>
            <a:r>
              <a:rPr lang="en-US" dirty="0" smtClean="0">
                <a:solidFill>
                  <a:srgbClr val="0070C0"/>
                </a:solidFill>
              </a:rPr>
              <a:t>/field </a:t>
            </a:r>
            <a:r>
              <a:rPr lang="en-US" dirty="0" err="1" smtClean="0"/>
              <a:t>Gunakan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CHANGE</a:t>
            </a:r>
          </a:p>
          <a:p>
            <a:pPr marL="900113" indent="0">
              <a:buNone/>
            </a:pP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nopeg</a:t>
            </a:r>
            <a:r>
              <a:rPr lang="en-US" dirty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C00000"/>
                </a:solidFill>
              </a:rPr>
              <a:t>noid</a:t>
            </a:r>
            <a:endParaRPr lang="en-US" dirty="0"/>
          </a:p>
          <a:p>
            <a:pPr marL="900113" indent="0">
              <a:buNone/>
            </a:pPr>
            <a:r>
              <a:rPr lang="sv-SE" dirty="0" smtClean="0"/>
              <a:t>nama </a:t>
            </a:r>
            <a:r>
              <a:rPr lang="sv-SE" dirty="0"/>
              <a:t>kolom </a:t>
            </a:r>
            <a:r>
              <a:rPr lang="sv-SE" dirty="0" smtClean="0">
                <a:solidFill>
                  <a:srgbClr val="C00000"/>
                </a:solidFill>
              </a:rPr>
              <a:t>jenkelamin </a:t>
            </a:r>
            <a:r>
              <a:rPr lang="sv-SE" dirty="0" smtClean="0"/>
              <a:t>menjadi </a:t>
            </a:r>
            <a:r>
              <a:rPr lang="sv-SE" dirty="0" smtClean="0">
                <a:solidFill>
                  <a:srgbClr val="C00000"/>
                </a:solidFill>
              </a:rPr>
              <a:t>jenkel</a:t>
            </a:r>
          </a:p>
          <a:p>
            <a:pPr marL="177800" indent="0">
              <a:buNone/>
            </a:pPr>
            <a:r>
              <a:rPr lang="sv-SE" i="1" dirty="0" smtClean="0"/>
              <a:t>Dalam</a:t>
            </a:r>
            <a:r>
              <a:rPr lang="sv-SE" i="1" dirty="0"/>
              <a:t> </a:t>
            </a:r>
            <a:r>
              <a:rPr lang="en-US" i="1" dirty="0" err="1" smtClean="0"/>
              <a:t>pengubahan</a:t>
            </a:r>
            <a:r>
              <a:rPr lang="en-US" i="1" dirty="0" smtClean="0"/>
              <a:t> </a:t>
            </a:r>
            <a:r>
              <a:rPr lang="en-US" i="1" dirty="0" err="1"/>
              <a:t>kolom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 </a:t>
            </a:r>
            <a:r>
              <a:rPr lang="en-US" i="1" dirty="0" err="1"/>
              <a:t>sebaiknya</a:t>
            </a:r>
            <a:r>
              <a:rPr lang="en-US" i="1" dirty="0"/>
              <a:t> '</a:t>
            </a:r>
            <a:r>
              <a:rPr lang="en-US" i="1" dirty="0" err="1"/>
              <a:t>sifat-sifat</a:t>
            </a:r>
            <a:r>
              <a:rPr lang="en-US" i="1" dirty="0"/>
              <a:t>' </a:t>
            </a:r>
            <a:r>
              <a:rPr lang="en-US" i="1" dirty="0" err="1"/>
              <a:t>kolom</a:t>
            </a:r>
            <a:r>
              <a:rPr lang="en-US" i="1" dirty="0"/>
              <a:t> yang </a:t>
            </a:r>
            <a:r>
              <a:rPr lang="en-US" i="1" dirty="0" err="1"/>
              <a:t>asli</a:t>
            </a:r>
            <a:r>
              <a:rPr lang="en-US" i="1" dirty="0"/>
              <a:t> </a:t>
            </a:r>
            <a:r>
              <a:rPr lang="en-US" i="1" dirty="0" err="1"/>
              <a:t>tetap</a:t>
            </a:r>
            <a:r>
              <a:rPr lang="en-US" i="1" dirty="0"/>
              <a:t> </a:t>
            </a:r>
            <a:r>
              <a:rPr lang="en-US" i="1" dirty="0" err="1"/>
              <a:t>ditulis</a:t>
            </a:r>
            <a:r>
              <a:rPr lang="en-US" i="1" dirty="0"/>
              <a:t> </a:t>
            </a:r>
            <a:r>
              <a:rPr lang="en-US" i="1" dirty="0" err="1"/>
              <a:t>ulang</a:t>
            </a:r>
            <a:r>
              <a:rPr lang="en-US" i="1" dirty="0" smtClean="0"/>
              <a:t>.</a:t>
            </a:r>
          </a:p>
          <a:p>
            <a:pPr marL="273050" indent="-260350">
              <a:buFont typeface="Wingdings" panose="05000000000000000000" pitchFamily="2" charset="2"/>
              <a:buChar char="§"/>
            </a:pPr>
            <a:r>
              <a:rPr lang="en-US" b="1" i="1" dirty="0" err="1" smtClean="0">
                <a:solidFill>
                  <a:srgbClr val="C00000"/>
                </a:solidFill>
              </a:rPr>
              <a:t>Ubahlah</a:t>
            </a:r>
            <a:r>
              <a:rPr lang="en-US" b="1" i="1" dirty="0" smtClean="0">
                <a:solidFill>
                  <a:srgbClr val="C00000"/>
                </a:solidFill>
              </a:rPr>
              <a:t>!</a:t>
            </a:r>
            <a:r>
              <a:rPr lang="en-US" i="1" dirty="0" smtClean="0"/>
              <a:t> </a:t>
            </a:r>
            <a:r>
              <a:rPr lang="en-US" b="1" i="1" dirty="0" err="1" smtClean="0"/>
              <a:t>Mengubah</a:t>
            </a:r>
            <a:r>
              <a:rPr lang="en-US" b="1" i="1" dirty="0" smtClean="0"/>
              <a:t> </a:t>
            </a:r>
            <a:r>
              <a:rPr lang="en-US" b="1" i="1" dirty="0" err="1" smtClean="0">
                <a:solidFill>
                  <a:srgbClr val="0070C0"/>
                </a:solidFill>
              </a:rPr>
              <a:t>nama</a:t>
            </a:r>
            <a:r>
              <a:rPr lang="en-US" b="1" i="1" dirty="0" smtClean="0">
                <a:solidFill>
                  <a:srgbClr val="0070C0"/>
                </a:solidFill>
              </a:rPr>
              <a:t> </a:t>
            </a:r>
            <a:r>
              <a:rPr lang="en-US" b="1" i="1" dirty="0" err="1" smtClean="0">
                <a:solidFill>
                  <a:srgbClr val="0070C0"/>
                </a:solidFill>
              </a:rPr>
              <a:t>tabel</a:t>
            </a:r>
            <a:r>
              <a:rPr lang="en-US" b="1" i="1" dirty="0" smtClean="0">
                <a:solidFill>
                  <a:srgbClr val="0070C0"/>
                </a:solidFill>
              </a:rPr>
              <a:t> </a:t>
            </a:r>
            <a:r>
              <a:rPr lang="en-US" i="1" dirty="0" err="1" smtClean="0"/>
              <a:t>gunakan</a:t>
            </a:r>
            <a:r>
              <a:rPr lang="en-US" i="1" dirty="0" smtClean="0"/>
              <a:t> </a:t>
            </a:r>
            <a:r>
              <a:rPr lang="en-US" b="1" i="1" dirty="0" smtClean="0">
                <a:solidFill>
                  <a:srgbClr val="00B050"/>
                </a:solidFill>
              </a:rPr>
              <a:t>RENAME</a:t>
            </a:r>
          </a:p>
          <a:p>
            <a:pPr marL="12700" indent="0">
              <a:buNone/>
            </a:pPr>
            <a:r>
              <a:rPr lang="en-US" b="1" i="1" dirty="0" smtClean="0">
                <a:solidFill>
                  <a:srgbClr val="00B050"/>
                </a:solidFill>
              </a:rPr>
              <a:t>	</a:t>
            </a:r>
            <a:r>
              <a:rPr lang="en-US" i="1" dirty="0" smtClean="0"/>
              <a:t>Nama </a:t>
            </a:r>
            <a:r>
              <a:rPr lang="en-US" i="1" dirty="0" err="1" smtClean="0"/>
              <a:t>tabel</a:t>
            </a:r>
            <a:r>
              <a:rPr lang="en-US" i="1" dirty="0" smtClean="0"/>
              <a:t> </a:t>
            </a:r>
            <a:r>
              <a:rPr lang="en-US" i="1" dirty="0" err="1" smtClean="0">
                <a:solidFill>
                  <a:srgbClr val="C00000"/>
                </a:solidFill>
              </a:rPr>
              <a:t>karyawan</a:t>
            </a:r>
            <a:r>
              <a:rPr lang="en-US" i="1" dirty="0" smtClean="0">
                <a:solidFill>
                  <a:srgbClr val="C00000"/>
                </a:solidFill>
              </a:rPr>
              <a:t> </a:t>
            </a:r>
            <a:r>
              <a:rPr lang="en-US" i="1" dirty="0" err="1" smtClean="0"/>
              <a:t>menjadi</a:t>
            </a:r>
            <a:r>
              <a:rPr lang="en-US" i="1" dirty="0" smtClean="0"/>
              <a:t> </a:t>
            </a:r>
            <a:r>
              <a:rPr lang="en-US" i="1" dirty="0" err="1" smtClean="0">
                <a:solidFill>
                  <a:srgbClr val="C00000"/>
                </a:solidFill>
              </a:rPr>
              <a:t>pegawai</a:t>
            </a:r>
            <a:endParaRPr lang="en-US" i="1" dirty="0" smtClean="0">
              <a:solidFill>
                <a:srgbClr val="C00000"/>
              </a:solidFill>
            </a:endParaRPr>
          </a:p>
          <a:p>
            <a:pPr marL="12700" indent="0">
              <a:buNone/>
            </a:pPr>
            <a:r>
              <a:rPr lang="en-US" i="1" dirty="0">
                <a:solidFill>
                  <a:srgbClr val="C00000"/>
                </a:solidFill>
              </a:rPr>
              <a:t>	</a:t>
            </a:r>
            <a:r>
              <a:rPr lang="en-US" i="1" dirty="0" err="1" smtClean="0"/>
              <a:t>Ubah</a:t>
            </a:r>
            <a:r>
              <a:rPr lang="en-US" i="1" dirty="0" smtClean="0"/>
              <a:t> </a:t>
            </a:r>
            <a:r>
              <a:rPr lang="en-US" i="1" dirty="0" err="1" smtClean="0"/>
              <a:t>kembali</a:t>
            </a:r>
            <a:r>
              <a:rPr lang="en-US" i="1" dirty="0" smtClean="0"/>
              <a:t> </a:t>
            </a:r>
            <a:r>
              <a:rPr lang="en-US" i="1" dirty="0" err="1" smtClean="0"/>
              <a:t>tabel</a:t>
            </a:r>
            <a:r>
              <a:rPr lang="en-US" i="1" dirty="0" smtClean="0"/>
              <a:t>, </a:t>
            </a:r>
            <a:r>
              <a:rPr lang="en-US" i="1" dirty="0" err="1" smtClean="0"/>
              <a:t>gunakan</a:t>
            </a:r>
            <a:r>
              <a:rPr lang="en-US" i="1" dirty="0" smtClean="0"/>
              <a:t> </a:t>
            </a:r>
            <a:r>
              <a:rPr lang="en-US" i="1" dirty="0" err="1" smtClean="0"/>
              <a:t>perintah</a:t>
            </a:r>
            <a:r>
              <a:rPr lang="en-US" i="1" dirty="0" smtClean="0"/>
              <a:t> </a:t>
            </a:r>
            <a:r>
              <a:rPr lang="en-US" b="1" i="1" dirty="0" smtClean="0">
                <a:solidFill>
                  <a:srgbClr val="00B050"/>
                </a:solidFill>
              </a:rPr>
              <a:t>RENAME TABLE </a:t>
            </a:r>
            <a:r>
              <a:rPr lang="en-US" b="1" i="1" dirty="0" err="1" smtClean="0">
                <a:solidFill>
                  <a:srgbClr val="00B050"/>
                </a:solidFill>
              </a:rPr>
              <a:t>namatabel</a:t>
            </a:r>
            <a:r>
              <a:rPr lang="en-US" b="1" i="1" dirty="0" smtClean="0">
                <a:solidFill>
                  <a:srgbClr val="00B050"/>
                </a:solidFill>
              </a:rPr>
              <a:t> TO </a:t>
            </a:r>
            <a:r>
              <a:rPr lang="en-US" b="1" i="1" dirty="0" err="1" smtClean="0">
                <a:solidFill>
                  <a:srgbClr val="00B050"/>
                </a:solidFill>
              </a:rPr>
              <a:t>namatabel</a:t>
            </a:r>
            <a:endParaRPr lang="en-US" b="1" i="1" dirty="0" smtClean="0">
              <a:solidFill>
                <a:srgbClr val="00B050"/>
              </a:solidFill>
            </a:endParaRPr>
          </a:p>
          <a:p>
            <a:pPr marL="12700" indent="0">
              <a:buNone/>
            </a:pPr>
            <a:r>
              <a:rPr lang="en-US" i="1" dirty="0" err="1" smtClean="0"/>
              <a:t>Jangan</a:t>
            </a:r>
            <a:r>
              <a:rPr lang="en-US" i="1" dirty="0" smtClean="0"/>
              <a:t> </a:t>
            </a:r>
            <a:r>
              <a:rPr lang="en-US" i="1" dirty="0" err="1" smtClean="0"/>
              <a:t>lupa</a:t>
            </a:r>
            <a:r>
              <a:rPr lang="en-US" i="1" dirty="0" smtClean="0"/>
              <a:t> </a:t>
            </a:r>
            <a:r>
              <a:rPr lang="en-US" i="1" dirty="0" err="1" smtClean="0"/>
              <a:t>periksa</a:t>
            </a:r>
            <a:r>
              <a:rPr lang="en-US" i="1" dirty="0" smtClean="0"/>
              <a:t> </a:t>
            </a:r>
            <a:r>
              <a:rPr lang="en-US" i="1" dirty="0" err="1" smtClean="0"/>
              <a:t>hasil</a:t>
            </a:r>
            <a:r>
              <a:rPr lang="en-US" i="1" dirty="0" smtClean="0"/>
              <a:t> </a:t>
            </a:r>
            <a:r>
              <a:rPr lang="en-US" i="1" dirty="0" err="1" smtClean="0"/>
              <a:t>perubahan</a:t>
            </a:r>
            <a:r>
              <a:rPr lang="en-US" i="1" dirty="0"/>
              <a:t> </a:t>
            </a:r>
            <a:r>
              <a:rPr lang="en-US" i="1" dirty="0" err="1" smtClean="0"/>
              <a:t>nama</a:t>
            </a:r>
            <a:r>
              <a:rPr lang="en-US" i="1" dirty="0" smtClean="0"/>
              <a:t> </a:t>
            </a:r>
            <a:r>
              <a:rPr lang="en-US" i="1" dirty="0" err="1" smtClean="0"/>
              <a:t>tabel</a:t>
            </a:r>
            <a:r>
              <a:rPr lang="en-US" i="1" dirty="0" smtClean="0"/>
              <a:t> </a:t>
            </a:r>
            <a:r>
              <a:rPr lang="en-US" i="1" dirty="0" err="1" smtClean="0"/>
              <a:t>menggunakan</a:t>
            </a:r>
            <a:r>
              <a:rPr lang="en-US" i="1" dirty="0" smtClean="0"/>
              <a:t> </a:t>
            </a:r>
            <a:r>
              <a:rPr lang="en-US" b="1" i="1" dirty="0" smtClean="0">
                <a:solidFill>
                  <a:schemeClr val="accent5"/>
                </a:solidFill>
              </a:rPr>
              <a:t>SHOW TABLES</a:t>
            </a:r>
          </a:p>
          <a:p>
            <a:pPr marL="2730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987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45355"/>
          </a:xfrm>
        </p:spPr>
        <p:txBody>
          <a:bodyPr>
            <a:normAutofit/>
          </a:bodyPr>
          <a:lstStyle/>
          <a:p>
            <a:r>
              <a:rPr lang="en-US" sz="4400" b="1" dirty="0" err="1"/>
              <a:t>Mengisi</a:t>
            </a:r>
            <a:r>
              <a:rPr lang="en-US" sz="4400" b="1" dirty="0"/>
              <a:t> data </a:t>
            </a:r>
            <a:r>
              <a:rPr lang="en-US" sz="4400" b="1" dirty="0" err="1"/>
              <a:t>ke</a:t>
            </a:r>
            <a:r>
              <a:rPr lang="en-US" sz="4400" b="1" dirty="0"/>
              <a:t> </a:t>
            </a:r>
            <a:r>
              <a:rPr lang="en-US" sz="4400" b="1" dirty="0" err="1"/>
              <a:t>dalam</a:t>
            </a:r>
            <a:r>
              <a:rPr lang="en-US" sz="4400" b="1" dirty="0"/>
              <a:t> </a:t>
            </a:r>
            <a:r>
              <a:rPr lang="en-US" sz="4400" b="1" dirty="0" smtClean="0"/>
              <a:t>table [1]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493301"/>
            <a:ext cx="10740242" cy="4023360"/>
          </a:xfrm>
        </p:spPr>
        <p:txBody>
          <a:bodyPr/>
          <a:lstStyle/>
          <a:p>
            <a:pPr marL="355600" indent="-355600">
              <a:buFont typeface="Wingdings" panose="05000000000000000000" pitchFamily="2" charset="2"/>
              <a:buChar char="§"/>
            </a:pPr>
            <a:r>
              <a:rPr lang="en-US" dirty="0" err="1" smtClean="0"/>
              <a:t>mengisi</a:t>
            </a:r>
            <a:r>
              <a:rPr lang="en-US" dirty="0" smtClean="0"/>
              <a:t> data </a:t>
            </a:r>
            <a:r>
              <a:rPr lang="en-US" dirty="0" err="1" smtClean="0"/>
              <a:t>karyawan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. </a:t>
            </a:r>
            <a:r>
              <a:rPr lang="en-US" dirty="0" err="1" smtClean="0"/>
              <a:t>Perintah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pt-BR" b="1" dirty="0" smtClean="0">
                <a:solidFill>
                  <a:srgbClr val="0070C0"/>
                </a:solidFill>
              </a:rPr>
              <a:t>INSERT INTO</a:t>
            </a:r>
          </a:p>
          <a:p>
            <a:pPr marL="355600" indent="-355600">
              <a:buFont typeface="Wingdings" panose="05000000000000000000" pitchFamily="2" charset="2"/>
              <a:buChar char="§"/>
            </a:pPr>
            <a:r>
              <a:rPr lang="pt-BR" b="1" dirty="0" smtClean="0"/>
              <a:t>Cara Pertama: </a:t>
            </a:r>
          </a:p>
          <a:p>
            <a:pPr marL="450850" indent="-904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dirty="0" smtClean="0"/>
              <a:t>MariaDB [latihan1]&gt; </a:t>
            </a:r>
            <a:r>
              <a:rPr lang="pt-BR" b="1" dirty="0" smtClean="0">
                <a:solidFill>
                  <a:srgbClr val="00B050"/>
                </a:solidFill>
              </a:rPr>
              <a:t>insert into </a:t>
            </a:r>
            <a:r>
              <a:rPr lang="pt-BR" dirty="0" smtClean="0"/>
              <a:t>karyawan</a:t>
            </a:r>
          </a:p>
          <a:p>
            <a:pPr marL="2060575" indent="-904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dirty="0" smtClean="0"/>
              <a:t>    -&gt; (nama, jenkel, kota, kodepos, tgllahir)</a:t>
            </a:r>
          </a:p>
          <a:p>
            <a:pPr marL="2060575" indent="-904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dirty="0" smtClean="0"/>
              <a:t>    -&gt; </a:t>
            </a:r>
            <a:r>
              <a:rPr lang="pt-BR" b="1" dirty="0" smtClean="0">
                <a:solidFill>
                  <a:srgbClr val="00B050"/>
                </a:solidFill>
              </a:rPr>
              <a:t>values</a:t>
            </a:r>
          </a:p>
          <a:p>
            <a:pPr marL="2060575" indent="-904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dirty="0" smtClean="0"/>
              <a:t>    -&gt; ("Ahmad Sopian", "L", "Bandung", "40151", "1977-12-02");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08253" y="4099115"/>
            <a:ext cx="37943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 smtClean="0">
                <a:solidFill>
                  <a:srgbClr val="C00000"/>
                </a:solidFill>
                <a:latin typeface="Sylfaen" panose="010A0502050306030303" pitchFamily="18" charset="0"/>
              </a:rPr>
              <a:t>Pemasukkan</a:t>
            </a:r>
            <a:r>
              <a:rPr lang="en-US" i="1" dirty="0" smtClean="0">
                <a:solidFill>
                  <a:srgbClr val="C00000"/>
                </a:solidFill>
                <a:latin typeface="Sylfaen" panose="010A0502050306030303" pitchFamily="18" charset="0"/>
              </a:rPr>
              <a:t> </a:t>
            </a:r>
            <a:r>
              <a:rPr lang="en-US" i="1" dirty="0">
                <a:solidFill>
                  <a:srgbClr val="C00000"/>
                </a:solidFill>
                <a:latin typeface="Sylfaen" panose="010A0502050306030303" pitchFamily="18" charset="0"/>
              </a:rPr>
              <a:t>data yang </a:t>
            </a:r>
            <a:r>
              <a:rPr lang="en-US" i="1" dirty="0" err="1">
                <a:solidFill>
                  <a:srgbClr val="C00000"/>
                </a:solidFill>
                <a:latin typeface="Sylfaen" panose="010A0502050306030303" pitchFamily="18" charset="0"/>
              </a:rPr>
              <a:t>berjenis</a:t>
            </a:r>
            <a:r>
              <a:rPr lang="en-US" i="1" dirty="0">
                <a:solidFill>
                  <a:srgbClr val="C00000"/>
                </a:solidFill>
                <a:latin typeface="Sylfaen" panose="010A0502050306030303" pitchFamily="18" charset="0"/>
              </a:rPr>
              <a:t> </a:t>
            </a:r>
            <a:r>
              <a:rPr lang="en-US" i="1" dirty="0" err="1">
                <a:solidFill>
                  <a:srgbClr val="C00000"/>
                </a:solidFill>
                <a:latin typeface="Sylfaen" panose="010A0502050306030303" pitchFamily="18" charset="0"/>
              </a:rPr>
              <a:t>karakter</a:t>
            </a:r>
            <a:r>
              <a:rPr lang="en-US" i="1" dirty="0">
                <a:solidFill>
                  <a:srgbClr val="C00000"/>
                </a:solidFill>
                <a:latin typeface="Sylfaen" panose="010A0502050306030303" pitchFamily="18" charset="0"/>
              </a:rPr>
              <a:t>, </a:t>
            </a:r>
            <a:r>
              <a:rPr lang="en-US" i="1" dirty="0" err="1">
                <a:solidFill>
                  <a:srgbClr val="C00000"/>
                </a:solidFill>
                <a:latin typeface="Sylfaen" panose="010A0502050306030303" pitchFamily="18" charset="0"/>
              </a:rPr>
              <a:t>selalu</a:t>
            </a:r>
            <a:endParaRPr lang="en-US" i="1" dirty="0">
              <a:solidFill>
                <a:srgbClr val="C00000"/>
              </a:solidFill>
              <a:latin typeface="Sylfaen" panose="010A0502050306030303" pitchFamily="18" charset="0"/>
            </a:endParaRPr>
          </a:p>
          <a:p>
            <a:r>
              <a:rPr lang="en-US" i="1" dirty="0" err="1">
                <a:solidFill>
                  <a:srgbClr val="C00000"/>
                </a:solidFill>
                <a:latin typeface="Sylfaen" panose="010A0502050306030303" pitchFamily="18" charset="0"/>
              </a:rPr>
              <a:t>diapit</a:t>
            </a:r>
            <a:r>
              <a:rPr lang="en-US" i="1" dirty="0">
                <a:solidFill>
                  <a:srgbClr val="C00000"/>
                </a:solidFill>
                <a:latin typeface="Sylfaen" panose="010A0502050306030303" pitchFamily="18" charset="0"/>
              </a:rPr>
              <a:t> </a:t>
            </a:r>
            <a:r>
              <a:rPr lang="en-US" i="1" dirty="0" err="1">
                <a:solidFill>
                  <a:srgbClr val="C00000"/>
                </a:solidFill>
                <a:latin typeface="Sylfaen" panose="010A0502050306030303" pitchFamily="18" charset="0"/>
              </a:rPr>
              <a:t>dengan</a:t>
            </a:r>
            <a:r>
              <a:rPr lang="en-US" i="1" dirty="0">
                <a:solidFill>
                  <a:srgbClr val="C00000"/>
                </a:solidFill>
                <a:latin typeface="Sylfaen" panose="010A0502050306030303" pitchFamily="18" charset="0"/>
              </a:rPr>
              <a:t> </a:t>
            </a:r>
            <a:r>
              <a:rPr lang="en-US" i="1" dirty="0" err="1">
                <a:solidFill>
                  <a:srgbClr val="C00000"/>
                </a:solidFill>
                <a:latin typeface="Sylfaen" panose="010A0502050306030303" pitchFamily="18" charset="0"/>
              </a:rPr>
              <a:t>tanda</a:t>
            </a:r>
            <a:r>
              <a:rPr lang="en-US" i="1" dirty="0">
                <a:solidFill>
                  <a:srgbClr val="C00000"/>
                </a:solidFill>
                <a:latin typeface="Sylfaen" panose="010A0502050306030303" pitchFamily="18" charset="0"/>
              </a:rPr>
              <a:t> </a:t>
            </a:r>
            <a:r>
              <a:rPr lang="en-US" i="1" dirty="0" err="1">
                <a:solidFill>
                  <a:srgbClr val="C00000"/>
                </a:solidFill>
                <a:latin typeface="Sylfaen" panose="010A0502050306030303" pitchFamily="18" charset="0"/>
              </a:rPr>
              <a:t>kutip</a:t>
            </a:r>
            <a:r>
              <a:rPr lang="en-US" i="1" dirty="0">
                <a:solidFill>
                  <a:srgbClr val="C00000"/>
                </a:solidFill>
                <a:latin typeface="Sylfaen" panose="010A0502050306030303" pitchFamily="18" charset="0"/>
              </a:rPr>
              <a:t> </a:t>
            </a:r>
            <a:r>
              <a:rPr lang="en-US" i="1" dirty="0" err="1">
                <a:solidFill>
                  <a:srgbClr val="C00000"/>
                </a:solidFill>
                <a:latin typeface="Sylfaen" panose="010A0502050306030303" pitchFamily="18" charset="0"/>
              </a:rPr>
              <a:t>ganda</a:t>
            </a:r>
            <a:r>
              <a:rPr lang="en-US" i="1" dirty="0">
                <a:solidFill>
                  <a:srgbClr val="C00000"/>
                </a:solidFill>
                <a:latin typeface="Sylfaen" panose="010A0502050306030303" pitchFamily="18" charset="0"/>
              </a:rPr>
              <a:t> </a:t>
            </a:r>
            <a:r>
              <a:rPr lang="en-US" i="1" dirty="0" smtClean="0">
                <a:solidFill>
                  <a:srgbClr val="C00000"/>
                </a:solidFill>
                <a:latin typeface="Sylfaen" panose="010A0502050306030303" pitchFamily="18" charset="0"/>
              </a:rPr>
              <a:t>(") </a:t>
            </a:r>
            <a:r>
              <a:rPr lang="en-US" i="1" dirty="0" err="1" smtClean="0">
                <a:solidFill>
                  <a:srgbClr val="C00000"/>
                </a:solidFill>
                <a:latin typeface="Sylfaen" panose="010A0502050306030303" pitchFamily="18" charset="0"/>
              </a:rPr>
              <a:t>atau</a:t>
            </a:r>
            <a:r>
              <a:rPr lang="en-US" i="1" dirty="0" smtClean="0">
                <a:solidFill>
                  <a:srgbClr val="C00000"/>
                </a:solidFill>
                <a:latin typeface="Sylfaen" panose="010A0502050306030303" pitchFamily="18" charset="0"/>
              </a:rPr>
              <a:t> </a:t>
            </a:r>
            <a:r>
              <a:rPr lang="en-US" i="1" dirty="0" err="1" smtClean="0">
                <a:solidFill>
                  <a:srgbClr val="C00000"/>
                </a:solidFill>
                <a:latin typeface="Sylfaen" panose="010A0502050306030303" pitchFamily="18" charset="0"/>
              </a:rPr>
              <a:t>tanda</a:t>
            </a:r>
            <a:r>
              <a:rPr lang="en-US" i="1" dirty="0" smtClean="0">
                <a:solidFill>
                  <a:srgbClr val="C00000"/>
                </a:solidFill>
                <a:latin typeface="Sylfaen" panose="010A0502050306030303" pitchFamily="18" charset="0"/>
              </a:rPr>
              <a:t> </a:t>
            </a:r>
            <a:r>
              <a:rPr lang="en-US" i="1" dirty="0" err="1">
                <a:solidFill>
                  <a:srgbClr val="C00000"/>
                </a:solidFill>
                <a:latin typeface="Sylfaen" panose="010A0502050306030303" pitchFamily="18" charset="0"/>
              </a:rPr>
              <a:t>kutip</a:t>
            </a:r>
            <a:r>
              <a:rPr lang="en-US" i="1" dirty="0">
                <a:solidFill>
                  <a:srgbClr val="C00000"/>
                </a:solidFill>
                <a:latin typeface="Sylfaen" panose="010A0502050306030303" pitchFamily="18" charset="0"/>
              </a:rPr>
              <a:t> </a:t>
            </a:r>
            <a:r>
              <a:rPr lang="en-US" i="1" dirty="0" err="1">
                <a:solidFill>
                  <a:srgbClr val="C00000"/>
                </a:solidFill>
                <a:latin typeface="Sylfaen" panose="010A0502050306030303" pitchFamily="18" charset="0"/>
              </a:rPr>
              <a:t>tunggal</a:t>
            </a:r>
            <a:r>
              <a:rPr lang="en-US" i="1" dirty="0">
                <a:solidFill>
                  <a:srgbClr val="C00000"/>
                </a:solidFill>
                <a:latin typeface="Sylfaen" panose="010A0502050306030303" pitchFamily="18" charset="0"/>
              </a:rPr>
              <a:t> ('). </a:t>
            </a:r>
            <a:r>
              <a:rPr lang="en-US" i="1" dirty="0" err="1" smtClean="0">
                <a:solidFill>
                  <a:srgbClr val="C00000"/>
                </a:solidFill>
                <a:latin typeface="Sylfaen" panose="010A0502050306030303" pitchFamily="18" charset="0"/>
              </a:rPr>
              <a:t>Tetap</a:t>
            </a:r>
            <a:r>
              <a:rPr lang="en-US" i="1" dirty="0" smtClean="0">
                <a:solidFill>
                  <a:srgbClr val="C00000"/>
                </a:solidFill>
                <a:latin typeface="Sylfaen" panose="010A0502050306030303" pitchFamily="18" charset="0"/>
              </a:rPr>
              <a:t> </a:t>
            </a:r>
            <a:r>
              <a:rPr lang="en-US" i="1" dirty="0" err="1" smtClean="0">
                <a:solidFill>
                  <a:srgbClr val="C00000"/>
                </a:solidFill>
                <a:latin typeface="Sylfaen" panose="010A0502050306030303" pitchFamily="18" charset="0"/>
              </a:rPr>
              <a:t>jangan</a:t>
            </a:r>
            <a:r>
              <a:rPr lang="en-US" i="1" dirty="0" smtClean="0">
                <a:solidFill>
                  <a:srgbClr val="C00000"/>
                </a:solidFill>
                <a:latin typeface="Sylfaen" panose="010A0502050306030303" pitchFamily="18" charset="0"/>
              </a:rPr>
              <a:t> </a:t>
            </a:r>
            <a:r>
              <a:rPr lang="en-US" i="1" dirty="0" err="1">
                <a:solidFill>
                  <a:srgbClr val="C00000"/>
                </a:solidFill>
                <a:latin typeface="Sylfaen" panose="010A0502050306030303" pitchFamily="18" charset="0"/>
              </a:rPr>
              <a:t>dicampur</a:t>
            </a:r>
            <a:r>
              <a:rPr lang="en-US" i="1" dirty="0">
                <a:solidFill>
                  <a:srgbClr val="C00000"/>
                </a:solidFill>
                <a:latin typeface="Sylfaen" panose="010A0502050306030303" pitchFamily="18" charset="0"/>
              </a:rPr>
              <a:t> (</a:t>
            </a:r>
            <a:r>
              <a:rPr lang="en-US" i="1" dirty="0" smtClean="0">
                <a:solidFill>
                  <a:srgbClr val="C00000"/>
                </a:solidFill>
                <a:latin typeface="Sylfaen" panose="010A0502050306030303" pitchFamily="18" charset="0"/>
              </a:rPr>
              <a:t>“ ‘)</a:t>
            </a:r>
            <a:endParaRPr lang="en-US" i="1" dirty="0">
              <a:solidFill>
                <a:srgbClr val="C0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252855" y="3581907"/>
            <a:ext cx="406576" cy="526399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915701" y="4468258"/>
            <a:ext cx="38486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  <a:latin typeface="Sylfaen" panose="010A0502050306030303" pitchFamily="18" charset="0"/>
              </a:rPr>
              <a:t>Penulisan</a:t>
            </a:r>
            <a:r>
              <a:rPr lang="en-US" dirty="0" smtClean="0">
                <a:solidFill>
                  <a:srgbClr val="C00000"/>
                </a:solidFill>
                <a:latin typeface="Sylfaen" panose="010A0502050306030303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Sylfaen" panose="010A0502050306030303" pitchFamily="18" charset="0"/>
              </a:rPr>
              <a:t>tanggal</a:t>
            </a:r>
            <a:r>
              <a:rPr lang="en-US" dirty="0">
                <a:solidFill>
                  <a:srgbClr val="C00000"/>
                </a:solidFill>
                <a:latin typeface="Sylfaen" panose="010A0502050306030303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Sylfaen" panose="010A0502050306030303" pitchFamily="18" charset="0"/>
              </a:rPr>
              <a:t>lahir</a:t>
            </a:r>
            <a:r>
              <a:rPr lang="en-US" dirty="0">
                <a:solidFill>
                  <a:srgbClr val="C00000"/>
                </a:solidFill>
                <a:latin typeface="Sylfaen" panose="010A0502050306030303" pitchFamily="18" charset="0"/>
              </a:rPr>
              <a:t>, </a:t>
            </a:r>
            <a:r>
              <a:rPr lang="en-US" dirty="0" err="1">
                <a:solidFill>
                  <a:srgbClr val="C00000"/>
                </a:solidFill>
                <a:latin typeface="Sylfaen" panose="010A0502050306030303" pitchFamily="18" charset="0"/>
              </a:rPr>
              <a:t>menggunakan</a:t>
            </a:r>
            <a:r>
              <a:rPr lang="en-US" dirty="0">
                <a:solidFill>
                  <a:srgbClr val="C00000"/>
                </a:solidFill>
                <a:latin typeface="Sylfaen" panose="010A0502050306030303" pitchFamily="18" charset="0"/>
              </a:rPr>
              <a:t> format "</a:t>
            </a:r>
            <a:r>
              <a:rPr lang="en-US" dirty="0" err="1" smtClean="0">
                <a:solidFill>
                  <a:srgbClr val="C00000"/>
                </a:solidFill>
                <a:latin typeface="Sylfaen" panose="010A0502050306030303" pitchFamily="18" charset="0"/>
              </a:rPr>
              <a:t>tahun-bulan-tanggal</a:t>
            </a:r>
            <a:r>
              <a:rPr lang="en-US" dirty="0">
                <a:solidFill>
                  <a:srgbClr val="C00000"/>
                </a:solidFill>
                <a:latin typeface="Sylfaen" panose="010A0502050306030303" pitchFamily="18" charset="0"/>
              </a:rPr>
              <a:t>"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9471567" y="3712176"/>
            <a:ext cx="246206" cy="792260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33054" y="3670002"/>
            <a:ext cx="361552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  <a:latin typeface="Sylfaen" panose="010A0502050306030303" pitchFamily="18" charset="0"/>
              </a:rPr>
              <a:t>Sifat</a:t>
            </a:r>
            <a:r>
              <a:rPr lang="en-US" dirty="0" smtClean="0">
                <a:solidFill>
                  <a:srgbClr val="C00000"/>
                </a:solidFill>
                <a:latin typeface="Sylfaen" panose="010A0502050306030303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Sylfaen" panose="010A0502050306030303" pitchFamily="18" charset="0"/>
              </a:rPr>
              <a:t>kolom</a:t>
            </a:r>
            <a:r>
              <a:rPr lang="en-US" dirty="0">
                <a:solidFill>
                  <a:srgbClr val="C00000"/>
                </a:solidFill>
                <a:latin typeface="Sylfaen" panose="010A0502050306030303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Sylfaen" panose="010A0502050306030303" pitchFamily="18" charset="0"/>
              </a:rPr>
              <a:t>noid</a:t>
            </a:r>
            <a:r>
              <a:rPr lang="en-US" dirty="0">
                <a:solidFill>
                  <a:srgbClr val="C00000"/>
                </a:solidFill>
                <a:latin typeface="Sylfaen" panose="010A0502050306030303" pitchFamily="18" charset="0"/>
              </a:rPr>
              <a:t> yang </a:t>
            </a:r>
            <a:r>
              <a:rPr lang="en-US" sz="2400" dirty="0" err="1">
                <a:solidFill>
                  <a:srgbClr val="C00000"/>
                </a:solidFill>
                <a:latin typeface="Sylfaen" panose="010A0502050306030303" pitchFamily="18" charset="0"/>
              </a:rPr>
              <a:t>auto_increment</a:t>
            </a:r>
            <a:r>
              <a:rPr lang="en-US" dirty="0">
                <a:solidFill>
                  <a:srgbClr val="C00000"/>
                </a:solidFill>
                <a:latin typeface="Sylfaen" panose="010A0502050306030303" pitchFamily="18" charset="0"/>
              </a:rPr>
              <a:t>, </a:t>
            </a:r>
            <a:r>
              <a:rPr lang="en-US" dirty="0" err="1">
                <a:solidFill>
                  <a:srgbClr val="C00000"/>
                </a:solidFill>
                <a:latin typeface="Sylfaen" panose="010A0502050306030303" pitchFamily="18" charset="0"/>
              </a:rPr>
              <a:t>sehingga</a:t>
            </a:r>
            <a:r>
              <a:rPr lang="en-US" dirty="0">
                <a:solidFill>
                  <a:srgbClr val="C00000"/>
                </a:solidFill>
                <a:latin typeface="Sylfaen" panose="010A0502050306030303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Sylfaen" panose="010A0502050306030303" pitchFamily="18" charset="0"/>
              </a:rPr>
              <a:t>dia</a:t>
            </a:r>
            <a:endParaRPr lang="en-US" dirty="0">
              <a:solidFill>
                <a:srgbClr val="C00000"/>
              </a:solidFill>
              <a:latin typeface="Sylfaen" panose="010A0502050306030303" pitchFamily="18" charset="0"/>
            </a:endParaRPr>
          </a:p>
          <a:p>
            <a:r>
              <a:rPr lang="en-US" dirty="0" err="1">
                <a:solidFill>
                  <a:srgbClr val="C00000"/>
                </a:solidFill>
                <a:latin typeface="Sylfaen" panose="010A0502050306030303" pitchFamily="18" charset="0"/>
              </a:rPr>
              <a:t>akan</a:t>
            </a:r>
            <a:r>
              <a:rPr lang="en-US" dirty="0">
                <a:solidFill>
                  <a:srgbClr val="C00000"/>
                </a:solidFill>
                <a:latin typeface="Sylfaen" panose="010A0502050306030303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Sylfaen" panose="010A0502050306030303" pitchFamily="18" charset="0"/>
              </a:rPr>
              <a:t>secara</a:t>
            </a:r>
            <a:r>
              <a:rPr lang="en-US" dirty="0">
                <a:solidFill>
                  <a:srgbClr val="C00000"/>
                </a:solidFill>
                <a:latin typeface="Sylfaen" panose="010A0502050306030303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Sylfaen" panose="010A0502050306030303" pitchFamily="18" charset="0"/>
              </a:rPr>
              <a:t>otomatis</a:t>
            </a:r>
            <a:r>
              <a:rPr lang="en-US" dirty="0">
                <a:solidFill>
                  <a:srgbClr val="C00000"/>
                </a:solidFill>
                <a:latin typeface="Sylfaen" panose="010A0502050306030303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Sylfaen" panose="010A0502050306030303" pitchFamily="18" charset="0"/>
              </a:rPr>
              <a:t>berisi</a:t>
            </a:r>
            <a:r>
              <a:rPr lang="en-US" dirty="0">
                <a:solidFill>
                  <a:srgbClr val="C00000"/>
                </a:solidFill>
                <a:latin typeface="Sylfaen" panose="010A0502050306030303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Sylfaen" panose="010A0502050306030303" pitchFamily="18" charset="0"/>
              </a:rPr>
              <a:t>dengan</a:t>
            </a:r>
            <a:r>
              <a:rPr lang="en-US" dirty="0">
                <a:solidFill>
                  <a:srgbClr val="C00000"/>
                </a:solidFill>
                <a:latin typeface="Sylfaen" panose="010A0502050306030303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Sylfaen" panose="010A0502050306030303" pitchFamily="18" charset="0"/>
              </a:rPr>
              <a:t>angka</a:t>
            </a:r>
            <a:r>
              <a:rPr lang="en-US" dirty="0">
                <a:solidFill>
                  <a:srgbClr val="C00000"/>
                </a:solidFill>
                <a:latin typeface="Sylfaen" panose="010A0502050306030303" pitchFamily="18" charset="0"/>
              </a:rPr>
              <a:t> 1, </a:t>
            </a:r>
            <a:r>
              <a:rPr lang="en-US" dirty="0" err="1">
                <a:solidFill>
                  <a:srgbClr val="C00000"/>
                </a:solidFill>
                <a:latin typeface="Sylfaen" panose="010A0502050306030303" pitchFamily="18" charset="0"/>
              </a:rPr>
              <a:t>dan</a:t>
            </a:r>
            <a:r>
              <a:rPr lang="en-US" dirty="0">
                <a:solidFill>
                  <a:srgbClr val="C00000"/>
                </a:solidFill>
                <a:latin typeface="Sylfaen" panose="010A0502050306030303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Sylfaen" panose="010A0502050306030303" pitchFamily="18" charset="0"/>
              </a:rPr>
              <a:t>terus</a:t>
            </a:r>
            <a:r>
              <a:rPr lang="en-US" dirty="0">
                <a:solidFill>
                  <a:srgbClr val="C00000"/>
                </a:solidFill>
                <a:latin typeface="Sylfaen" panose="010A0502050306030303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Sylfaen" panose="010A0502050306030303" pitchFamily="18" charset="0"/>
              </a:rPr>
              <a:t>bertambah</a:t>
            </a:r>
            <a:r>
              <a:rPr lang="en-US" dirty="0">
                <a:solidFill>
                  <a:srgbClr val="C00000"/>
                </a:solidFill>
                <a:latin typeface="Sylfaen" panose="010A0502050306030303" pitchFamily="18" charset="0"/>
              </a:rPr>
              <a:t> 1, </a:t>
            </a:r>
            <a:r>
              <a:rPr lang="en-US" dirty="0" err="1">
                <a:solidFill>
                  <a:srgbClr val="C00000"/>
                </a:solidFill>
                <a:latin typeface="Sylfaen" panose="010A0502050306030303" pitchFamily="18" charset="0"/>
              </a:rPr>
              <a:t>seiring</a:t>
            </a:r>
            <a:r>
              <a:rPr lang="en-US" dirty="0">
                <a:solidFill>
                  <a:srgbClr val="C00000"/>
                </a:solidFill>
                <a:latin typeface="Sylfaen" panose="010A0502050306030303" pitchFamily="18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Sylfaen" panose="010A0502050306030303" pitchFamily="18" charset="0"/>
              </a:rPr>
              <a:t>dengan</a:t>
            </a:r>
            <a:endParaRPr lang="en-US" dirty="0">
              <a:solidFill>
                <a:srgbClr val="C00000"/>
              </a:solidFill>
              <a:latin typeface="Sylfaen" panose="010A0502050306030303" pitchFamily="18" charset="0"/>
            </a:endParaRPr>
          </a:p>
          <a:p>
            <a:r>
              <a:rPr lang="en-US" dirty="0" err="1">
                <a:solidFill>
                  <a:srgbClr val="C00000"/>
                </a:solidFill>
                <a:latin typeface="Sylfaen" panose="010A0502050306030303" pitchFamily="18" charset="0"/>
              </a:rPr>
              <a:t>penambahan</a:t>
            </a:r>
            <a:r>
              <a:rPr lang="en-US" dirty="0">
                <a:solidFill>
                  <a:srgbClr val="C00000"/>
                </a:solidFill>
                <a:latin typeface="Sylfaen" panose="010A0502050306030303" pitchFamily="18" charset="0"/>
              </a:rPr>
              <a:t> data.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2346275" y="2860857"/>
            <a:ext cx="1427900" cy="726954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933658" y="5930550"/>
            <a:ext cx="7540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Sylfaen" panose="010A0502050306030303" pitchFamily="18" charset="0"/>
              </a:rPr>
              <a:t>Masukkan</a:t>
            </a:r>
            <a:r>
              <a:rPr lang="en-US" sz="2000" dirty="0" smtClean="0">
                <a:latin typeface="Sylfaen" panose="010A0502050306030303" pitchFamily="18" charset="0"/>
              </a:rPr>
              <a:t> </a:t>
            </a:r>
            <a:r>
              <a:rPr lang="en-US" sz="2000" dirty="0">
                <a:latin typeface="Sylfaen" panose="010A0502050306030303" pitchFamily="18" charset="0"/>
              </a:rPr>
              <a:t>3 </a:t>
            </a:r>
            <a:r>
              <a:rPr lang="en-US" sz="2000" dirty="0" err="1">
                <a:latin typeface="Sylfaen" panose="010A0502050306030303" pitchFamily="18" charset="0"/>
              </a:rPr>
              <a:t>buah</a:t>
            </a:r>
            <a:r>
              <a:rPr lang="en-US" sz="2000" dirty="0">
                <a:latin typeface="Sylfaen" panose="010A0502050306030303" pitchFamily="18" charset="0"/>
              </a:rPr>
              <a:t> record </a:t>
            </a:r>
            <a:r>
              <a:rPr lang="en-US" sz="2000" dirty="0" err="1">
                <a:latin typeface="Sylfaen" panose="010A0502050306030303" pitchFamily="18" charset="0"/>
              </a:rPr>
              <a:t>lagi</a:t>
            </a:r>
            <a:r>
              <a:rPr lang="en-US" sz="2000" dirty="0">
                <a:latin typeface="Sylfaen" panose="010A0502050306030303" pitchFamily="18" charset="0"/>
              </a:rPr>
              <a:t> </a:t>
            </a:r>
            <a:r>
              <a:rPr lang="en-US" sz="2000" dirty="0" err="1">
                <a:latin typeface="Sylfaen" panose="010A0502050306030303" pitchFamily="18" charset="0"/>
              </a:rPr>
              <a:t>dengan</a:t>
            </a:r>
            <a:r>
              <a:rPr lang="en-US" sz="2000" dirty="0">
                <a:latin typeface="Sylfaen" panose="010A0502050306030303" pitchFamily="18" charset="0"/>
              </a:rPr>
              <a:t> </a:t>
            </a:r>
            <a:r>
              <a:rPr lang="en-US" sz="2000" dirty="0" err="1" smtClean="0">
                <a:latin typeface="Sylfaen" panose="010A0502050306030303" pitchFamily="18" charset="0"/>
              </a:rPr>
              <a:t>cara</a:t>
            </a:r>
            <a:r>
              <a:rPr lang="en-US" sz="2000" dirty="0" smtClean="0">
                <a:latin typeface="Sylfaen" panose="010A0502050306030303" pitchFamily="18" charset="0"/>
              </a:rPr>
              <a:t> </a:t>
            </a:r>
            <a:r>
              <a:rPr lang="en-US" sz="2000" dirty="0" err="1" smtClean="0">
                <a:latin typeface="Sylfaen" panose="010A0502050306030303" pitchFamily="18" charset="0"/>
              </a:rPr>
              <a:t>seperti</a:t>
            </a:r>
            <a:r>
              <a:rPr lang="en-US" sz="2000" dirty="0" smtClean="0">
                <a:latin typeface="Sylfaen" panose="010A0502050306030303" pitchFamily="18" charset="0"/>
              </a:rPr>
              <a:t> </a:t>
            </a:r>
            <a:r>
              <a:rPr lang="en-US" sz="2000" dirty="0" err="1" smtClean="0">
                <a:latin typeface="Sylfaen" panose="010A0502050306030303" pitchFamily="18" charset="0"/>
              </a:rPr>
              <a:t>perintah</a:t>
            </a:r>
            <a:r>
              <a:rPr lang="en-US" sz="2000" dirty="0" smtClean="0">
                <a:latin typeface="Sylfaen" panose="010A0502050306030303" pitchFamily="18" charset="0"/>
              </a:rPr>
              <a:t> di </a:t>
            </a:r>
            <a:r>
              <a:rPr lang="en-US" sz="2000" dirty="0" err="1" smtClean="0">
                <a:latin typeface="Sylfaen" panose="010A0502050306030303" pitchFamily="18" charset="0"/>
              </a:rPr>
              <a:t>atas</a:t>
            </a:r>
            <a:r>
              <a:rPr lang="en-US" sz="2000" dirty="0" smtClean="0">
                <a:latin typeface="Sylfaen" panose="010A0502050306030303" pitchFamily="18" charset="0"/>
              </a:rPr>
              <a:t>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47730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684026"/>
          </a:xfrm>
        </p:spPr>
        <p:txBody>
          <a:bodyPr>
            <a:normAutofit/>
          </a:bodyPr>
          <a:lstStyle/>
          <a:p>
            <a:r>
              <a:rPr lang="en-US" sz="4400" b="1" dirty="0" err="1"/>
              <a:t>Mengisi</a:t>
            </a:r>
            <a:r>
              <a:rPr lang="en-US" sz="4400" b="1" dirty="0"/>
              <a:t> data </a:t>
            </a:r>
            <a:r>
              <a:rPr lang="en-US" sz="4400" b="1" dirty="0" err="1"/>
              <a:t>ke</a:t>
            </a:r>
            <a:r>
              <a:rPr lang="en-US" sz="4400" b="1" dirty="0"/>
              <a:t> </a:t>
            </a:r>
            <a:r>
              <a:rPr lang="en-US" sz="4400" b="1" dirty="0" err="1"/>
              <a:t>dalam</a:t>
            </a:r>
            <a:r>
              <a:rPr lang="en-US" sz="4400" b="1" dirty="0"/>
              <a:t> table </a:t>
            </a:r>
            <a:r>
              <a:rPr lang="en-US" sz="4400" b="1" dirty="0" smtClean="0"/>
              <a:t>[2]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433015"/>
            <a:ext cx="10781185" cy="5268036"/>
          </a:xfrm>
        </p:spPr>
        <p:txBody>
          <a:bodyPr>
            <a:normAutofit/>
          </a:bodyPr>
          <a:lstStyle/>
          <a:p>
            <a:pPr marL="355600" indent="-3556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b="1" dirty="0" smtClean="0"/>
              <a:t>Cara </a:t>
            </a:r>
            <a:r>
              <a:rPr lang="en-US" b="1" dirty="0" err="1" smtClean="0"/>
              <a:t>kedua</a:t>
            </a:r>
            <a:r>
              <a:rPr lang="en-US" b="1" dirty="0" smtClean="0"/>
              <a:t>:</a:t>
            </a:r>
          </a:p>
          <a:p>
            <a:pPr marL="450850" indent="-95250"/>
            <a:r>
              <a:rPr lang="en-US" dirty="0" err="1" smtClean="0"/>
              <a:t>MariaDB</a:t>
            </a:r>
            <a:r>
              <a:rPr lang="en-US" dirty="0" smtClean="0"/>
              <a:t> [latihan1]&gt; </a:t>
            </a:r>
            <a:r>
              <a:rPr lang="en-US" b="1" dirty="0" smtClean="0">
                <a:solidFill>
                  <a:srgbClr val="00B050"/>
                </a:solidFill>
              </a:rPr>
              <a:t>insert into </a:t>
            </a:r>
            <a:r>
              <a:rPr lang="en-US" dirty="0" err="1" smtClean="0"/>
              <a:t>karyawan</a:t>
            </a:r>
            <a:endParaRPr lang="en-US" dirty="0" smtClean="0"/>
          </a:p>
          <a:p>
            <a:pPr marL="2155825" indent="-90488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    </a:t>
            </a:r>
            <a:r>
              <a:rPr lang="en-US" dirty="0"/>
              <a:t>-&gt; </a:t>
            </a:r>
            <a:r>
              <a:rPr lang="en-US" b="1" dirty="0">
                <a:solidFill>
                  <a:srgbClr val="00B050"/>
                </a:solidFill>
              </a:rPr>
              <a:t>set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= "</a:t>
            </a:r>
            <a:r>
              <a:rPr lang="en-US" dirty="0" err="1"/>
              <a:t>Yuliawati</a:t>
            </a:r>
            <a:r>
              <a:rPr lang="en-US" dirty="0"/>
              <a:t>",</a:t>
            </a:r>
          </a:p>
          <a:p>
            <a:pPr marL="2155825" indent="-90488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-&gt; </a:t>
            </a:r>
            <a:r>
              <a:rPr lang="en-US" dirty="0" err="1"/>
              <a:t>Jenkel</a:t>
            </a:r>
            <a:r>
              <a:rPr lang="en-US" dirty="0"/>
              <a:t> = "P",</a:t>
            </a:r>
          </a:p>
          <a:p>
            <a:pPr marL="2155825" indent="-90488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-&gt; </a:t>
            </a:r>
            <a:r>
              <a:rPr lang="en-US" dirty="0" err="1"/>
              <a:t>kota</a:t>
            </a:r>
            <a:r>
              <a:rPr lang="en-US" dirty="0"/>
              <a:t> = "Surabaya",</a:t>
            </a:r>
          </a:p>
          <a:p>
            <a:pPr marL="2155825" indent="-90488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-&gt; </a:t>
            </a:r>
            <a:r>
              <a:rPr lang="en-US" dirty="0" err="1"/>
              <a:t>kodepos</a:t>
            </a:r>
            <a:r>
              <a:rPr lang="en-US" dirty="0"/>
              <a:t> = "13234",</a:t>
            </a:r>
          </a:p>
          <a:p>
            <a:pPr marL="2155825" indent="-90488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-&gt; </a:t>
            </a:r>
            <a:r>
              <a:rPr lang="en-US" dirty="0" err="1"/>
              <a:t>tgllahir</a:t>
            </a:r>
            <a:r>
              <a:rPr lang="en-US" dirty="0"/>
              <a:t> = "1990-01-20</a:t>
            </a:r>
            <a:r>
              <a:rPr lang="en-US" dirty="0" smtClean="0"/>
              <a:t>";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273050" indent="-2730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b="1" dirty="0" smtClean="0"/>
              <a:t>Cara </a:t>
            </a:r>
            <a:r>
              <a:rPr lang="en-US" b="1" dirty="0" err="1" smtClean="0"/>
              <a:t>ketiga</a:t>
            </a:r>
            <a:r>
              <a:rPr lang="en-US" b="1" dirty="0" smtClean="0"/>
              <a:t>.</a:t>
            </a:r>
            <a:r>
              <a:rPr lang="en-US" dirty="0" smtClean="0"/>
              <a:t> </a:t>
            </a:r>
            <a:r>
              <a:rPr lang="en-US" dirty="0" err="1" smtClean="0"/>
              <a:t>Cobalah</a:t>
            </a:r>
            <a:r>
              <a:rPr lang="en-US" dirty="0" smtClean="0"/>
              <a:t> </a:t>
            </a:r>
            <a:r>
              <a:rPr lang="en-US" dirty="0" err="1" smtClean="0"/>
              <a:t>ketikan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:</a:t>
            </a:r>
            <a:endParaRPr lang="en-US" dirty="0"/>
          </a:p>
          <a:p>
            <a:pPr marL="90488" indent="360363">
              <a:spcBef>
                <a:spcPts val="0"/>
              </a:spcBef>
              <a:spcAft>
                <a:spcPts val="0"/>
              </a:spcAft>
              <a:tabLst>
                <a:tab pos="1077913" algn="l"/>
              </a:tabLst>
            </a:pPr>
            <a:r>
              <a:rPr lang="en-US" dirty="0" err="1"/>
              <a:t>MariaDB</a:t>
            </a:r>
            <a:r>
              <a:rPr lang="en-US" dirty="0"/>
              <a:t> [latihan1]&gt; insert into </a:t>
            </a:r>
            <a:r>
              <a:rPr lang="en-US" dirty="0" err="1"/>
              <a:t>karyawan</a:t>
            </a:r>
            <a:endParaRPr lang="en-US" dirty="0"/>
          </a:p>
          <a:p>
            <a:pPr marL="90488" indent="2147888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-&gt; values</a:t>
            </a:r>
          </a:p>
          <a:p>
            <a:pPr marL="90488" indent="2147888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-&gt; ("Ryan </a:t>
            </a:r>
            <a:r>
              <a:rPr lang="en-US" dirty="0" err="1"/>
              <a:t>Andika</a:t>
            </a:r>
            <a:r>
              <a:rPr lang="en-US" dirty="0"/>
              <a:t>", "L", "Bandung", "23423", "1981-10-11");</a:t>
            </a:r>
          </a:p>
          <a:p>
            <a:pPr marL="450850" indent="-95250">
              <a:spcBef>
                <a:spcPts val="0"/>
              </a:spcBef>
              <a:spcAft>
                <a:spcPts val="0"/>
              </a:spcAft>
              <a:buNone/>
              <a:tabLst>
                <a:tab pos="1255713" algn="l"/>
              </a:tabLst>
            </a:pPr>
            <a:r>
              <a:rPr lang="en-US" dirty="0">
                <a:solidFill>
                  <a:srgbClr val="C00000"/>
                </a:solidFill>
              </a:rPr>
              <a:t>ERROR 1136 (21S01): Column count doesn't match value count at row 1</a:t>
            </a:r>
            <a:endParaRPr lang="en-US" dirty="0" smtClean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/>
              <a:t>Diubah</a:t>
            </a:r>
            <a:r>
              <a:rPr lang="en-US" b="1" dirty="0" smtClean="0"/>
              <a:t> </a:t>
            </a:r>
            <a:r>
              <a:rPr lang="en-US" b="1" dirty="0" err="1" smtClean="0"/>
              <a:t>menjadi</a:t>
            </a:r>
            <a:r>
              <a:rPr lang="en-US" b="1" dirty="0" smtClean="0"/>
              <a:t>:</a:t>
            </a:r>
          </a:p>
          <a:p>
            <a:pPr marL="90488" indent="2420938">
              <a:spcBef>
                <a:spcPts val="0"/>
              </a:spcBef>
              <a:spcAft>
                <a:spcPts val="0"/>
              </a:spcAft>
            </a:pPr>
            <a:r>
              <a:rPr lang="sv-SE" dirty="0"/>
              <a:t> </a:t>
            </a:r>
            <a:r>
              <a:rPr lang="en-US" dirty="0" smtClean="0"/>
              <a:t>-&gt; </a:t>
            </a:r>
            <a:r>
              <a:rPr lang="sv-SE" dirty="0" smtClean="0"/>
              <a:t>("</a:t>
            </a:r>
            <a:r>
              <a:rPr lang="sv-SE" dirty="0"/>
              <a:t>null", "Ryan Andika", "L", "Bandung", "23423", "1981-10-11");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52428" y="2482257"/>
            <a:ext cx="369854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  <a:latin typeface="Sylfaen" panose="010A0502050306030303" pitchFamily="18" charset="0"/>
              </a:rPr>
              <a:t>jumlah</a:t>
            </a:r>
            <a:r>
              <a:rPr lang="en-US" dirty="0" smtClean="0">
                <a:solidFill>
                  <a:srgbClr val="C00000"/>
                </a:solidFill>
                <a:latin typeface="Sylfaen" panose="010A0502050306030303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Sylfaen" panose="010A0502050306030303" pitchFamily="18" charset="0"/>
              </a:rPr>
              <a:t>kolom</a:t>
            </a:r>
            <a:r>
              <a:rPr lang="en-US" dirty="0">
                <a:solidFill>
                  <a:srgbClr val="C00000"/>
                </a:solidFill>
                <a:latin typeface="Sylfaen" panose="010A0502050306030303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Sylfaen" panose="010A0502050306030303" pitchFamily="18" charset="0"/>
              </a:rPr>
              <a:t>ada</a:t>
            </a:r>
            <a:r>
              <a:rPr lang="en-US" dirty="0">
                <a:solidFill>
                  <a:srgbClr val="C00000"/>
                </a:solidFill>
                <a:latin typeface="Sylfaen" panose="010A0502050306030303" pitchFamily="18" charset="0"/>
              </a:rPr>
              <a:t> 6, </a:t>
            </a:r>
            <a:r>
              <a:rPr lang="en-US" dirty="0" err="1" smtClean="0">
                <a:solidFill>
                  <a:srgbClr val="C00000"/>
                </a:solidFill>
                <a:latin typeface="Sylfaen" panose="010A0502050306030303" pitchFamily="18" charset="0"/>
              </a:rPr>
              <a:t>Sedangkan</a:t>
            </a:r>
            <a:r>
              <a:rPr lang="en-US" dirty="0" smtClean="0">
                <a:solidFill>
                  <a:srgbClr val="C00000"/>
                </a:solidFill>
                <a:latin typeface="Sylfaen" panose="010A0502050306030303" pitchFamily="18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Sylfaen" panose="010A0502050306030303" pitchFamily="18" charset="0"/>
              </a:rPr>
              <a:t>data yang </a:t>
            </a:r>
            <a:r>
              <a:rPr lang="en-US" dirty="0" err="1" smtClean="0">
                <a:solidFill>
                  <a:srgbClr val="C00000"/>
                </a:solidFill>
                <a:latin typeface="Sylfaen" panose="010A0502050306030303" pitchFamily="18" charset="0"/>
              </a:rPr>
              <a:t>dimasukkan</a:t>
            </a:r>
            <a:r>
              <a:rPr lang="en-US" dirty="0" smtClean="0">
                <a:solidFill>
                  <a:srgbClr val="C00000"/>
                </a:solidFill>
                <a:latin typeface="Sylfaen" panose="010A0502050306030303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Sylfaen" panose="010A0502050306030303" pitchFamily="18" charset="0"/>
              </a:rPr>
              <a:t>untuk</a:t>
            </a:r>
            <a:r>
              <a:rPr lang="en-US" dirty="0">
                <a:solidFill>
                  <a:srgbClr val="C00000"/>
                </a:solidFill>
                <a:latin typeface="Sylfaen" panose="010A0502050306030303" pitchFamily="18" charset="0"/>
              </a:rPr>
              <a:t> 5 </a:t>
            </a:r>
            <a:r>
              <a:rPr lang="en-US" dirty="0" err="1">
                <a:solidFill>
                  <a:srgbClr val="C00000"/>
                </a:solidFill>
                <a:latin typeface="Sylfaen" panose="010A0502050306030303" pitchFamily="18" charset="0"/>
              </a:rPr>
              <a:t>kolom</a:t>
            </a:r>
            <a:r>
              <a:rPr lang="en-US" dirty="0">
                <a:solidFill>
                  <a:srgbClr val="C00000"/>
                </a:solidFill>
                <a:latin typeface="Sylfaen" panose="010A0502050306030303" pitchFamily="18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Sylfaen" panose="010A0502050306030303" pitchFamily="18" charset="0"/>
              </a:rPr>
              <a:t>saja</a:t>
            </a:r>
            <a:r>
              <a:rPr lang="en-US" dirty="0" smtClean="0">
                <a:solidFill>
                  <a:srgbClr val="C00000"/>
                </a:solidFill>
                <a:latin typeface="Sylfaen" panose="010A0502050306030303" pitchFamily="18" charset="0"/>
              </a:rPr>
              <a:t>. </a:t>
            </a:r>
            <a:r>
              <a:rPr lang="en-US" dirty="0" err="1" smtClean="0">
                <a:solidFill>
                  <a:srgbClr val="C00000"/>
                </a:solidFill>
                <a:latin typeface="Sylfaen" panose="010A0502050306030303" pitchFamily="18" charset="0"/>
              </a:rPr>
              <a:t>Walaupun</a:t>
            </a:r>
            <a:r>
              <a:rPr lang="en-US" dirty="0" smtClean="0">
                <a:solidFill>
                  <a:srgbClr val="C00000"/>
                </a:solidFill>
                <a:latin typeface="Sylfaen" panose="010A0502050306030303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Sylfaen" panose="010A0502050306030303" pitchFamily="18" charset="0"/>
              </a:rPr>
              <a:t>kolom</a:t>
            </a:r>
            <a:r>
              <a:rPr lang="en-US" dirty="0">
                <a:solidFill>
                  <a:srgbClr val="C00000"/>
                </a:solidFill>
                <a:latin typeface="Sylfaen" panose="010A0502050306030303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Sylfaen" panose="010A0502050306030303" pitchFamily="18" charset="0"/>
              </a:rPr>
              <a:t>noid</a:t>
            </a:r>
            <a:r>
              <a:rPr lang="en-US" dirty="0">
                <a:solidFill>
                  <a:srgbClr val="C00000"/>
                </a:solidFill>
                <a:latin typeface="Sylfaen" panose="010A0502050306030303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Sylfaen" panose="010A0502050306030303" pitchFamily="18" charset="0"/>
              </a:rPr>
              <a:t>ini</a:t>
            </a:r>
            <a:r>
              <a:rPr lang="en-US" dirty="0">
                <a:solidFill>
                  <a:srgbClr val="C00000"/>
                </a:solidFill>
                <a:latin typeface="Sylfaen" panose="010A0502050306030303" pitchFamily="18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Sylfaen" panose="010A0502050306030303" pitchFamily="18" charset="0"/>
              </a:rPr>
              <a:t>sifatnya</a:t>
            </a:r>
            <a:r>
              <a:rPr lang="en-US" dirty="0" smtClean="0">
                <a:solidFill>
                  <a:srgbClr val="C00000"/>
                </a:solidFill>
                <a:latin typeface="Sylfaen" panose="010A0502050306030303" pitchFamily="18" charset="0"/>
              </a:rPr>
              <a:t>  </a:t>
            </a:r>
            <a:r>
              <a:rPr lang="en-US" dirty="0" smtClean="0">
                <a:solidFill>
                  <a:srgbClr val="C00000"/>
                </a:solidFill>
              </a:rPr>
              <a:t>AUTO_INCREMENT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khusus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untuk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bentuk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ketiga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ini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dia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harus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diisi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juga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dengan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nilai</a:t>
            </a:r>
            <a:r>
              <a:rPr lang="en-US" dirty="0" smtClean="0">
                <a:solidFill>
                  <a:srgbClr val="C00000"/>
                </a:solidFill>
              </a:rPr>
              <a:t> DEFAULTNYA </a:t>
            </a:r>
            <a:r>
              <a:rPr lang="en-US" dirty="0" err="1">
                <a:solidFill>
                  <a:srgbClr val="C00000"/>
                </a:solidFill>
              </a:rPr>
              <a:t>yaitu</a:t>
            </a:r>
            <a:r>
              <a:rPr lang="en-US" dirty="0">
                <a:solidFill>
                  <a:srgbClr val="C00000"/>
                </a:solidFill>
              </a:rPr>
              <a:t> "NULL".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8773799" y="4150105"/>
            <a:ext cx="1427900" cy="726954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03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697674"/>
          </a:xfrm>
        </p:spPr>
        <p:txBody>
          <a:bodyPr>
            <a:normAutofit/>
          </a:bodyPr>
          <a:lstStyle/>
          <a:p>
            <a:r>
              <a:rPr lang="en-US" sz="4400" b="1" dirty="0" err="1"/>
              <a:t>Melihat</a:t>
            </a:r>
            <a:r>
              <a:rPr lang="en-US" sz="4400" b="1" dirty="0"/>
              <a:t> Data </a:t>
            </a:r>
            <a:r>
              <a:rPr lang="en-US" sz="4400" b="1" dirty="0" err="1"/>
              <a:t>Pada</a:t>
            </a:r>
            <a:r>
              <a:rPr lang="en-US" sz="4400" b="1" dirty="0"/>
              <a:t> </a:t>
            </a:r>
            <a:r>
              <a:rPr lang="en-US" sz="4400" b="1" dirty="0" err="1" smtClean="0"/>
              <a:t>Tabel</a:t>
            </a:r>
            <a:r>
              <a:rPr lang="en-US" sz="4400" b="1" dirty="0" smtClean="0"/>
              <a:t> [1]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596788"/>
            <a:ext cx="10439991" cy="5261212"/>
          </a:xfrm>
        </p:spPr>
        <p:txBody>
          <a:bodyPr>
            <a:normAutofit lnSpcReduction="10000"/>
          </a:bodyPr>
          <a:lstStyle/>
          <a:p>
            <a:pPr marL="355600" indent="-355600">
              <a:buFont typeface="Wingdings" panose="05000000000000000000" pitchFamily="2" charset="2"/>
              <a:buChar char="§"/>
            </a:pPr>
            <a:r>
              <a:rPr lang="en-US" b="1" dirty="0" err="1" smtClean="0">
                <a:solidFill>
                  <a:srgbClr val="0070C0"/>
                </a:solidFill>
              </a:rPr>
              <a:t>Melihat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data yang </a:t>
            </a:r>
            <a:r>
              <a:rPr lang="en-US" b="1" dirty="0" err="1">
                <a:solidFill>
                  <a:srgbClr val="0070C0"/>
                </a:solidFill>
              </a:rPr>
              <a:t>ada</a:t>
            </a:r>
            <a:r>
              <a:rPr lang="en-US" b="1" dirty="0">
                <a:solidFill>
                  <a:srgbClr val="0070C0"/>
                </a:solidFill>
              </a:rPr>
              <a:t> di </a:t>
            </a:r>
            <a:r>
              <a:rPr lang="en-US" b="1" dirty="0" err="1">
                <a:solidFill>
                  <a:srgbClr val="0070C0"/>
                </a:solidFill>
              </a:rPr>
              <a:t>dalam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tabel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"</a:t>
            </a:r>
            <a:r>
              <a:rPr lang="en-US" b="1" dirty="0" smtClean="0">
                <a:solidFill>
                  <a:srgbClr val="00B050"/>
                </a:solidFill>
              </a:rPr>
              <a:t>SELECT</a:t>
            </a:r>
            <a:r>
              <a:rPr lang="en-US" dirty="0" smtClean="0"/>
              <a:t>“</a:t>
            </a:r>
          </a:p>
          <a:p>
            <a:pPr marL="355600" indent="-355600">
              <a:buFont typeface="Wingdings" panose="05000000000000000000" pitchFamily="2" charset="2"/>
              <a:buChar char="§"/>
            </a:pPr>
            <a:r>
              <a:rPr lang="sv-SE" dirty="0"/>
              <a:t>Perintah </a:t>
            </a:r>
            <a:r>
              <a:rPr lang="sv-SE" dirty="0" smtClean="0"/>
              <a:t>menampilkan </a:t>
            </a:r>
            <a:r>
              <a:rPr lang="sv-SE" dirty="0"/>
              <a:t>seluruh data yang ada di dalam </a:t>
            </a:r>
            <a:r>
              <a:rPr lang="sv-SE" dirty="0" smtClean="0"/>
              <a:t>tabel </a:t>
            </a:r>
          </a:p>
          <a:p>
            <a:pPr marL="1350963" indent="0">
              <a:buNone/>
            </a:pPr>
            <a:r>
              <a:rPr lang="en-US" dirty="0" err="1" smtClean="0"/>
              <a:t>MariaDB</a:t>
            </a:r>
            <a:r>
              <a:rPr lang="en-US" dirty="0" smtClean="0"/>
              <a:t> </a:t>
            </a:r>
            <a:r>
              <a:rPr lang="en-US" dirty="0"/>
              <a:t>[latihan1]&gt; </a:t>
            </a:r>
            <a:r>
              <a:rPr lang="en-US" b="1" dirty="0">
                <a:solidFill>
                  <a:srgbClr val="0070C0"/>
                </a:solidFill>
              </a:rPr>
              <a:t>select *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from </a:t>
            </a:r>
            <a:r>
              <a:rPr lang="en-US" dirty="0" err="1"/>
              <a:t>karyawan</a:t>
            </a:r>
            <a:r>
              <a:rPr lang="en-US" dirty="0" smtClean="0"/>
              <a:t>;</a:t>
            </a:r>
            <a:endParaRPr lang="en-US" dirty="0"/>
          </a:p>
          <a:p>
            <a:pPr marL="355600" indent="-342900">
              <a:buFont typeface="Wingdings" panose="05000000000000000000" pitchFamily="2" charset="2"/>
              <a:buChar char="§"/>
            </a:pPr>
            <a:r>
              <a:rPr lang="fi-FI" dirty="0" smtClean="0"/>
              <a:t>Jika mau menampilkan hanya kolom </a:t>
            </a:r>
            <a:r>
              <a:rPr lang="fi-FI" dirty="0"/>
              <a:t>nama dan jenis </a:t>
            </a:r>
            <a:r>
              <a:rPr lang="fi-FI" dirty="0" smtClean="0"/>
              <a:t>kelamin</a:t>
            </a:r>
          </a:p>
          <a:p>
            <a:pPr marL="1350963" indent="0">
              <a:buNone/>
            </a:pPr>
            <a:r>
              <a:rPr lang="en-US" dirty="0" err="1"/>
              <a:t>MariaDB</a:t>
            </a:r>
            <a:r>
              <a:rPr lang="en-US" dirty="0"/>
              <a:t> [latihan1]&gt; select </a:t>
            </a:r>
            <a:r>
              <a:rPr lang="en-US" dirty="0" err="1"/>
              <a:t>nama</a:t>
            </a:r>
            <a:r>
              <a:rPr lang="en-US" dirty="0"/>
              <a:t>, </a:t>
            </a:r>
            <a:r>
              <a:rPr lang="en-US" dirty="0" err="1"/>
              <a:t>jenkel</a:t>
            </a:r>
            <a:r>
              <a:rPr lang="en-US" dirty="0"/>
              <a:t> from </a:t>
            </a:r>
            <a:r>
              <a:rPr lang="en-US" dirty="0" err="1"/>
              <a:t>karyawan</a:t>
            </a:r>
            <a:r>
              <a:rPr lang="en-US" dirty="0" smtClean="0"/>
              <a:t>;</a:t>
            </a:r>
          </a:p>
          <a:p>
            <a:pPr marL="355600" indent="-355600">
              <a:buFont typeface="Wingdings" panose="05000000000000000000" pitchFamily="2" charset="2"/>
              <a:buChar char="§"/>
            </a:pP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data </a:t>
            </a:r>
            <a:r>
              <a:rPr lang="en-US" dirty="0" err="1" smtClean="0"/>
              <a:t>karyawan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berjenis</a:t>
            </a:r>
            <a:r>
              <a:rPr lang="en-US" dirty="0"/>
              <a:t> </a:t>
            </a:r>
            <a:r>
              <a:rPr lang="en-US" dirty="0" err="1" smtClean="0"/>
              <a:t>kelamin</a:t>
            </a:r>
            <a:r>
              <a:rPr lang="en-US" dirty="0" smtClean="0"/>
              <a:t> </a:t>
            </a:r>
            <a:r>
              <a:rPr lang="en-US" dirty="0" err="1" smtClean="0"/>
              <a:t>perempuan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. </a:t>
            </a:r>
            <a:r>
              <a:rPr lang="en-US" dirty="0" err="1" smtClean="0"/>
              <a:t>tambahkan</a:t>
            </a:r>
            <a:r>
              <a:rPr lang="en-US" dirty="0" smtClean="0"/>
              <a:t> </a:t>
            </a:r>
            <a:r>
              <a:rPr lang="en-US" dirty="0" err="1"/>
              <a:t>perintah</a:t>
            </a:r>
            <a:r>
              <a:rPr lang="en-US" dirty="0"/>
              <a:t> "</a:t>
            </a:r>
            <a:r>
              <a:rPr lang="en-US" b="1" dirty="0" smtClean="0">
                <a:solidFill>
                  <a:srgbClr val="00B050"/>
                </a:solidFill>
              </a:rPr>
              <a:t>WHERE</a:t>
            </a:r>
            <a:r>
              <a:rPr lang="en-US" dirty="0" smtClean="0"/>
              <a:t>“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/>
              <a:t>"</a:t>
            </a:r>
            <a:r>
              <a:rPr lang="en-US" b="1" dirty="0" smtClean="0">
                <a:solidFill>
                  <a:srgbClr val="00B050"/>
                </a:solidFill>
              </a:rPr>
              <a:t>SELECT</a:t>
            </a:r>
            <a:r>
              <a:rPr lang="en-US" dirty="0" smtClean="0"/>
              <a:t>“</a:t>
            </a:r>
          </a:p>
          <a:p>
            <a:pPr marL="1350963" indent="0">
              <a:buNone/>
            </a:pPr>
            <a:r>
              <a:rPr lang="en-US" dirty="0" err="1" smtClean="0"/>
              <a:t>MariaDB</a:t>
            </a:r>
            <a:r>
              <a:rPr lang="en-US" dirty="0" smtClean="0"/>
              <a:t> </a:t>
            </a:r>
            <a:r>
              <a:rPr lang="en-US" dirty="0"/>
              <a:t>[latihan1]&gt; select </a:t>
            </a:r>
            <a:r>
              <a:rPr lang="en-US" dirty="0" err="1"/>
              <a:t>nama</a:t>
            </a:r>
            <a:r>
              <a:rPr lang="en-US" dirty="0"/>
              <a:t>, </a:t>
            </a:r>
            <a:r>
              <a:rPr lang="en-US" dirty="0" err="1"/>
              <a:t>jenkel</a:t>
            </a:r>
            <a:r>
              <a:rPr lang="en-US" dirty="0"/>
              <a:t> from </a:t>
            </a:r>
            <a:r>
              <a:rPr lang="en-US" dirty="0" err="1"/>
              <a:t>karyawan</a:t>
            </a:r>
            <a:r>
              <a:rPr lang="en-US" dirty="0"/>
              <a:t> where </a:t>
            </a:r>
            <a:r>
              <a:rPr lang="en-US" dirty="0" err="1"/>
              <a:t>jenkel</a:t>
            </a:r>
            <a:r>
              <a:rPr lang="en-US" dirty="0"/>
              <a:t>="P";</a:t>
            </a:r>
            <a:endParaRPr lang="en-US" dirty="0" smtClean="0"/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tampilkan</a:t>
            </a:r>
            <a:r>
              <a:rPr lang="en-US" dirty="0" smtClean="0"/>
              <a:t> </a:t>
            </a:r>
            <a:r>
              <a:rPr lang="en-US" dirty="0"/>
              <a:t>data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 smtClean="0"/>
              <a:t>perintah</a:t>
            </a:r>
            <a:r>
              <a:rPr lang="en-US" dirty="0"/>
              <a:t> </a:t>
            </a:r>
            <a:r>
              <a:rPr lang="en-US" dirty="0" smtClean="0"/>
              <a:t>"</a:t>
            </a:r>
            <a:r>
              <a:rPr lang="en-US" b="1" dirty="0" smtClean="0">
                <a:solidFill>
                  <a:srgbClr val="00B050"/>
                </a:solidFill>
              </a:rPr>
              <a:t>ORDER </a:t>
            </a:r>
            <a:r>
              <a:rPr lang="en-US" b="1" dirty="0">
                <a:solidFill>
                  <a:srgbClr val="00B050"/>
                </a:solidFill>
              </a:rPr>
              <a:t>BY</a:t>
            </a:r>
            <a:r>
              <a:rPr lang="en-US" dirty="0"/>
              <a:t>" </a:t>
            </a:r>
            <a:r>
              <a:rPr lang="en-US" dirty="0" err="1"/>
              <a:t>pada</a:t>
            </a:r>
            <a:r>
              <a:rPr lang="en-US" dirty="0"/>
              <a:t> "</a:t>
            </a:r>
            <a:r>
              <a:rPr lang="en-US" b="1" dirty="0">
                <a:solidFill>
                  <a:srgbClr val="00B050"/>
                </a:solidFill>
              </a:rPr>
              <a:t>SELECT</a:t>
            </a:r>
            <a:r>
              <a:rPr lang="en-US" dirty="0" smtClean="0"/>
              <a:t>":</a:t>
            </a:r>
          </a:p>
          <a:p>
            <a:pPr marL="1350963" indent="0">
              <a:buNone/>
            </a:pPr>
            <a:r>
              <a:rPr lang="en-US" dirty="0" err="1"/>
              <a:t>MariaDB</a:t>
            </a:r>
            <a:r>
              <a:rPr lang="en-US" dirty="0"/>
              <a:t> [latihan1]&gt; select * from </a:t>
            </a:r>
            <a:r>
              <a:rPr lang="en-US" dirty="0" err="1"/>
              <a:t>karyawan</a:t>
            </a:r>
            <a:r>
              <a:rPr lang="en-US" dirty="0"/>
              <a:t> order by </a:t>
            </a:r>
            <a:r>
              <a:rPr lang="en-US" dirty="0" err="1"/>
              <a:t>nama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 err="1" smtClean="0">
                <a:solidFill>
                  <a:srgbClr val="C00000"/>
                </a:solidFill>
              </a:rPr>
              <a:t>Cobalah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urutkan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berdasarkan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kota</a:t>
            </a:r>
            <a:r>
              <a:rPr lang="en-US" dirty="0" smtClean="0">
                <a:solidFill>
                  <a:srgbClr val="C00000"/>
                </a:solidFill>
              </a:rPr>
              <a:t>, </a:t>
            </a:r>
            <a:r>
              <a:rPr lang="en-US" dirty="0" err="1" smtClean="0">
                <a:solidFill>
                  <a:srgbClr val="C00000"/>
                </a:solidFill>
              </a:rPr>
              <a:t>Tgllahir</a:t>
            </a:r>
            <a:r>
              <a:rPr lang="en-US" dirty="0" smtClean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diurut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berdasarkan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nama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 smtClean="0">
                <a:solidFill>
                  <a:srgbClr val="C00000"/>
                </a:solidFill>
              </a:rPr>
              <a:t>dengan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descending (</a:t>
            </a:r>
            <a:r>
              <a:rPr lang="en-US" b="1" dirty="0" err="1" smtClean="0">
                <a:solidFill>
                  <a:srgbClr val="C00000"/>
                </a:solidFill>
              </a:rPr>
              <a:t>gunakan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perintah</a:t>
            </a:r>
            <a:r>
              <a:rPr lang="en-US" b="1" dirty="0" smtClean="0">
                <a:solidFill>
                  <a:srgbClr val="C00000"/>
                </a:solidFill>
              </a:rPr>
              <a:t> DESC)</a:t>
            </a:r>
            <a:endParaRPr lang="en-US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059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752265"/>
          </a:xfrm>
        </p:spPr>
        <p:txBody>
          <a:bodyPr>
            <a:normAutofit/>
          </a:bodyPr>
          <a:lstStyle/>
          <a:p>
            <a:r>
              <a:rPr lang="en-US" sz="4400" b="1" dirty="0" err="1"/>
              <a:t>Melihat</a:t>
            </a:r>
            <a:r>
              <a:rPr lang="en-US" sz="4400" b="1" dirty="0"/>
              <a:t> Data </a:t>
            </a:r>
            <a:r>
              <a:rPr lang="en-US" sz="4400" b="1" dirty="0" err="1"/>
              <a:t>Pada</a:t>
            </a:r>
            <a:r>
              <a:rPr lang="en-US" sz="4400" b="1" dirty="0"/>
              <a:t> </a:t>
            </a:r>
            <a:r>
              <a:rPr lang="en-US" sz="4400" b="1" dirty="0" err="1"/>
              <a:t>Tabel</a:t>
            </a:r>
            <a:r>
              <a:rPr lang="en-US" sz="4400" b="1" dirty="0"/>
              <a:t> </a:t>
            </a:r>
            <a:r>
              <a:rPr lang="en-US" sz="4400" b="1" dirty="0" smtClean="0"/>
              <a:t>[2]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595424"/>
            <a:ext cx="9720073" cy="4713936"/>
          </a:xfrm>
        </p:spPr>
        <p:txBody>
          <a:bodyPr/>
          <a:lstStyle/>
          <a:p>
            <a:pPr marL="355600" indent="-355600">
              <a:buFont typeface="Wingdings" panose="05000000000000000000" pitchFamily="2" charset="2"/>
              <a:buChar char="§"/>
            </a:pP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field </a:t>
            </a:r>
            <a:r>
              <a:rPr lang="en-US" dirty="0" err="1"/>
              <a:t>lagi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gaji</a:t>
            </a:r>
            <a:r>
              <a:rPr lang="en-US" dirty="0"/>
              <a:t>.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 smtClean="0"/>
              <a:t>Gaji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numerik</a:t>
            </a:r>
            <a:r>
              <a:rPr lang="en-US" dirty="0"/>
              <a:t> yang </a:t>
            </a:r>
            <a:r>
              <a:rPr lang="en-US" dirty="0" err="1"/>
              <a:t>menampung</a:t>
            </a:r>
            <a:r>
              <a:rPr lang="en-US" dirty="0"/>
              <a:t> data </a:t>
            </a:r>
            <a:r>
              <a:rPr lang="en-US" dirty="0" err="1"/>
              <a:t>gaji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per </a:t>
            </a:r>
            <a:r>
              <a:rPr lang="en-US" dirty="0" err="1" smtClean="0"/>
              <a:t>bulannya</a:t>
            </a:r>
            <a:r>
              <a:rPr lang="en-US" dirty="0" smtClean="0"/>
              <a:t>. </a:t>
            </a:r>
            <a:r>
              <a:rPr lang="en-US" dirty="0" err="1" smtClean="0"/>
              <a:t>Jadi</a:t>
            </a:r>
            <a:r>
              <a:rPr lang="en-US" dirty="0"/>
              <a:t>,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perlukan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data </a:t>
            </a:r>
            <a:r>
              <a:rPr lang="en-US" dirty="0" err="1"/>
              <a:t>INTeger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lebar</a:t>
            </a:r>
            <a:r>
              <a:rPr lang="en-US" dirty="0"/>
              <a:t> data 12 digit</a:t>
            </a:r>
            <a:r>
              <a:rPr lang="en-US" dirty="0" smtClean="0"/>
              <a:t>.</a:t>
            </a:r>
          </a:p>
          <a:p>
            <a:pPr marL="1077913" indent="-90488"/>
            <a:r>
              <a:rPr lang="en-US" dirty="0" err="1"/>
              <a:t>MariaDB</a:t>
            </a:r>
            <a:r>
              <a:rPr lang="en-US" dirty="0"/>
              <a:t> [latihan1]&gt; alter table </a:t>
            </a:r>
            <a:r>
              <a:rPr lang="en-US" dirty="0" err="1"/>
              <a:t>karyawan</a:t>
            </a:r>
            <a:endParaRPr lang="en-US" dirty="0"/>
          </a:p>
          <a:p>
            <a:pPr marL="3138488" indent="-900113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 </a:t>
            </a:r>
            <a:r>
              <a:rPr lang="en-US" dirty="0"/>
              <a:t>-&gt; add </a:t>
            </a:r>
            <a:r>
              <a:rPr lang="en-US" dirty="0" err="1"/>
              <a:t>gaji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(12) not null </a:t>
            </a:r>
            <a:r>
              <a:rPr lang="en-US" b="1" dirty="0">
                <a:solidFill>
                  <a:srgbClr val="0070C0"/>
                </a:solidFill>
              </a:rPr>
              <a:t>default 0</a:t>
            </a:r>
            <a:r>
              <a:rPr lang="en-US" dirty="0" smtClean="0"/>
              <a:t>;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366" y="3601644"/>
            <a:ext cx="7364531" cy="2194481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8707271" y="3343701"/>
            <a:ext cx="1446663" cy="24524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902053" y="3343701"/>
            <a:ext cx="1119117" cy="150126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990684" y="6082948"/>
            <a:ext cx="41806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/>
              <a:t>Gunakan</a:t>
            </a:r>
            <a:r>
              <a:rPr lang="en-US" sz="2000" dirty="0" smtClean="0"/>
              <a:t> SELECT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melihat</a:t>
            </a:r>
            <a:r>
              <a:rPr lang="en-US" sz="2000" dirty="0" smtClean="0"/>
              <a:t> </a:t>
            </a:r>
            <a:r>
              <a:rPr lang="en-US" sz="2000" dirty="0" err="1" smtClean="0"/>
              <a:t>hasilnya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59541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90658"/>
          </a:xfrm>
        </p:spPr>
        <p:txBody>
          <a:bodyPr>
            <a:normAutofit/>
          </a:bodyPr>
          <a:lstStyle/>
          <a:p>
            <a:r>
              <a:rPr lang="en-US" sz="4400" b="1" dirty="0" err="1"/>
              <a:t>Meng</a:t>
            </a:r>
            <a:r>
              <a:rPr lang="en-US" sz="4400" b="1" dirty="0"/>
              <a:t>-Update Data </a:t>
            </a:r>
            <a:r>
              <a:rPr lang="en-US" sz="4400" b="1" dirty="0" err="1"/>
              <a:t>Pada</a:t>
            </a:r>
            <a:r>
              <a:rPr lang="en-US" sz="4400" b="1" dirty="0"/>
              <a:t> </a:t>
            </a:r>
            <a:r>
              <a:rPr lang="en-US" sz="4400" b="1" dirty="0" err="1"/>
              <a:t>Tabel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149642"/>
            <a:ext cx="9720073" cy="4173786"/>
          </a:xfrm>
        </p:spPr>
        <p:txBody>
          <a:bodyPr>
            <a:normAutofit/>
          </a:bodyPr>
          <a:lstStyle/>
          <a:p>
            <a:pPr marL="365125" indent="-365125">
              <a:buFont typeface="Wingdings" panose="05000000000000000000" pitchFamily="2" charset="2"/>
              <a:buChar char="§"/>
            </a:pPr>
            <a:r>
              <a:rPr lang="en-US" sz="2800" dirty="0" err="1" smtClean="0"/>
              <a:t>Masukkan</a:t>
            </a:r>
            <a:r>
              <a:rPr lang="en-US" sz="2800" dirty="0" smtClean="0"/>
              <a:t> </a:t>
            </a:r>
            <a:r>
              <a:rPr lang="en-US" sz="2800" dirty="0"/>
              <a:t>data </a:t>
            </a:r>
            <a:r>
              <a:rPr lang="en-US" sz="2800" dirty="0" err="1"/>
              <a:t>gaji</a:t>
            </a:r>
            <a:r>
              <a:rPr lang="en-US" sz="2800" dirty="0"/>
              <a:t> </a:t>
            </a:r>
            <a:r>
              <a:rPr lang="en-US" sz="2800" dirty="0" err="1" smtClean="0"/>
              <a:t>karyawan</a:t>
            </a:r>
            <a:r>
              <a:rPr lang="en-US" sz="2800" dirty="0" smtClean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perintah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00B050"/>
                </a:solidFill>
              </a:rPr>
              <a:t>UPDATE</a:t>
            </a:r>
          </a:p>
          <a:p>
            <a:pPr marL="90488" indent="893763"/>
            <a:r>
              <a:rPr lang="en-US" sz="2800" dirty="0" err="1"/>
              <a:t>MariaDB</a:t>
            </a:r>
            <a:r>
              <a:rPr lang="en-US" sz="2800" dirty="0"/>
              <a:t> [latihan1]&gt; update </a:t>
            </a:r>
            <a:r>
              <a:rPr lang="en-US" sz="2800" dirty="0" err="1"/>
              <a:t>karyawan</a:t>
            </a:r>
            <a:endParaRPr lang="en-US" sz="2800" dirty="0"/>
          </a:p>
          <a:p>
            <a:pPr marL="90488" indent="2779713"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    -&gt; set </a:t>
            </a:r>
            <a:r>
              <a:rPr lang="en-US" sz="2800" dirty="0" err="1"/>
              <a:t>gaji</a:t>
            </a:r>
            <a:r>
              <a:rPr lang="en-US" sz="2800" dirty="0"/>
              <a:t>=1000000</a:t>
            </a:r>
          </a:p>
          <a:p>
            <a:pPr marL="90488" indent="2779713"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    -&gt; where </a:t>
            </a:r>
            <a:r>
              <a:rPr lang="en-US" sz="2800" dirty="0" err="1" smtClean="0"/>
              <a:t>noid</a:t>
            </a:r>
            <a:r>
              <a:rPr lang="en-US" sz="2800" dirty="0" smtClean="0"/>
              <a:t>=1;</a:t>
            </a:r>
          </a:p>
          <a:p>
            <a:pPr marL="365125" indent="-365125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 err="1" smtClean="0"/>
              <a:t>Tampilkan</a:t>
            </a:r>
            <a:r>
              <a:rPr lang="en-US" sz="2800" dirty="0" smtClean="0"/>
              <a:t> </a:t>
            </a:r>
            <a:r>
              <a:rPr lang="en-US" sz="2800" dirty="0" err="1" smtClean="0"/>
              <a:t>hasil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perintah</a:t>
            </a:r>
            <a:r>
              <a:rPr lang="en-US" sz="2800" dirty="0" smtClean="0"/>
              <a:t> di </a:t>
            </a:r>
            <a:r>
              <a:rPr lang="en-US" sz="2800" dirty="0" err="1" smtClean="0"/>
              <a:t>atas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00B050"/>
                </a:solidFill>
              </a:rPr>
              <a:t>SELECT</a:t>
            </a:r>
            <a:endParaRPr lang="en-US" sz="2800" b="1" dirty="0" smtClean="0">
              <a:solidFill>
                <a:srgbClr val="00B050"/>
              </a:solidFill>
            </a:endParaRPr>
          </a:p>
          <a:p>
            <a:pPr marL="365125" indent="-365125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 err="1" smtClean="0"/>
              <a:t>Isikan</a:t>
            </a:r>
            <a:r>
              <a:rPr lang="en-US" sz="2800" dirty="0" smtClean="0"/>
              <a:t> </a:t>
            </a:r>
            <a:r>
              <a:rPr lang="en-US" sz="2800" dirty="0" err="1" smtClean="0"/>
              <a:t>semua</a:t>
            </a:r>
            <a:r>
              <a:rPr lang="en-US" sz="2800" dirty="0" smtClean="0"/>
              <a:t> data </a:t>
            </a:r>
            <a:r>
              <a:rPr lang="en-US" sz="2800" dirty="0" err="1" smtClean="0"/>
              <a:t>gaji</a:t>
            </a:r>
            <a:r>
              <a:rPr lang="en-US" sz="2800" dirty="0" smtClean="0"/>
              <a:t> yang </a:t>
            </a:r>
            <a:r>
              <a:rPr lang="en-US" sz="2800" dirty="0" err="1" smtClean="0"/>
              <a:t>ada</a:t>
            </a:r>
            <a:r>
              <a:rPr lang="en-US" sz="2800" dirty="0" smtClean="0"/>
              <a:t> di </a:t>
            </a:r>
            <a:r>
              <a:rPr lang="en-US" sz="2800" dirty="0" err="1" smtClean="0"/>
              <a:t>tabel</a:t>
            </a:r>
            <a:r>
              <a:rPr lang="en-US" sz="2800" dirty="0" smtClean="0"/>
              <a:t> </a:t>
            </a:r>
            <a:r>
              <a:rPr lang="en-US" sz="2800" dirty="0" err="1" smtClean="0"/>
              <a:t>karyawan</a:t>
            </a:r>
            <a:r>
              <a:rPr lang="en-US" sz="2800" dirty="0" smtClean="0"/>
              <a:t> </a:t>
            </a:r>
            <a:r>
              <a:rPr lang="en-US" sz="2800" dirty="0" err="1" smtClean="0"/>
              <a:t>tersebut</a:t>
            </a:r>
            <a:endParaRPr lang="en-US" sz="28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35248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err="1"/>
              <a:t>Bagaimana</a:t>
            </a:r>
            <a:r>
              <a:rPr lang="en-US" sz="5400" dirty="0"/>
              <a:t> </a:t>
            </a:r>
            <a:r>
              <a:rPr lang="en-US" sz="5400" dirty="0" err="1"/>
              <a:t>cara</a:t>
            </a:r>
            <a:r>
              <a:rPr lang="en-US" sz="5400" dirty="0"/>
              <a:t> </a:t>
            </a:r>
            <a:r>
              <a:rPr lang="en-US" sz="5400" dirty="0" err="1"/>
              <a:t>memasukan</a:t>
            </a:r>
            <a:r>
              <a:rPr lang="en-US" sz="5400" dirty="0"/>
              <a:t> data </a:t>
            </a:r>
            <a:r>
              <a:rPr lang="en-US" sz="5400" dirty="0" smtClean="0"/>
              <a:t>yang </a:t>
            </a:r>
            <a:r>
              <a:rPr lang="en-US" sz="5400" dirty="0" err="1" smtClean="0"/>
              <a:t>jumlahnya</a:t>
            </a:r>
            <a:r>
              <a:rPr lang="en-US" sz="5400" dirty="0" smtClean="0"/>
              <a:t> </a:t>
            </a:r>
            <a:r>
              <a:rPr lang="en-US" sz="5400" dirty="0" err="1" smtClean="0"/>
              <a:t>banyak</a:t>
            </a:r>
            <a:r>
              <a:rPr lang="en-US" sz="5400" dirty="0" smtClean="0"/>
              <a:t>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rgbClr val="00B0F0"/>
                </a:solidFill>
              </a:rPr>
              <a:t>Explore</a:t>
            </a:r>
            <a:r>
              <a:rPr lang="en-US" sz="4800" dirty="0" smtClean="0">
                <a:solidFill>
                  <a:srgbClr val="00B0F0"/>
                </a:solidFill>
              </a:rPr>
              <a:t> !!</a:t>
            </a:r>
            <a:endParaRPr lang="en-US" sz="3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764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724969"/>
          </a:xfrm>
        </p:spPr>
        <p:txBody>
          <a:bodyPr>
            <a:normAutofit/>
          </a:bodyPr>
          <a:lstStyle/>
          <a:p>
            <a:r>
              <a:rPr lang="en-US" sz="4400" b="1" dirty="0" err="1" smtClean="0"/>
              <a:t>Latihan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praktikum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62919"/>
            <a:ext cx="9720073" cy="4023360"/>
          </a:xfrm>
        </p:spPr>
        <p:txBody>
          <a:bodyPr>
            <a:normAutofit/>
          </a:bodyPr>
          <a:lstStyle/>
          <a:p>
            <a:r>
              <a:rPr lang="en-US" sz="2400" dirty="0" err="1"/>
              <a:t>Buka</a:t>
            </a:r>
            <a:r>
              <a:rPr lang="en-US" sz="2400" dirty="0"/>
              <a:t> database </a:t>
            </a:r>
            <a:r>
              <a:rPr lang="en-US" sz="2400" dirty="0" err="1"/>
              <a:t>dbKursus</a:t>
            </a:r>
            <a:r>
              <a:rPr lang="en-US" sz="2400" dirty="0"/>
              <a:t> yang </a:t>
            </a:r>
            <a:r>
              <a:rPr lang="en-US" sz="2400" dirty="0" err="1"/>
              <a:t>telah</a:t>
            </a:r>
            <a:r>
              <a:rPr lang="en-US" sz="2400" dirty="0"/>
              <a:t> </a:t>
            </a:r>
            <a:r>
              <a:rPr lang="en-US" sz="2400" dirty="0" err="1" smtClean="0"/>
              <a:t>dibuat</a:t>
            </a:r>
            <a:r>
              <a:rPr lang="en-US" sz="2400" dirty="0"/>
              <a:t>. </a:t>
            </a:r>
            <a:r>
              <a:rPr lang="en-US" sz="2400" dirty="0" err="1"/>
              <a:t>Kemudian</a:t>
            </a:r>
            <a:r>
              <a:rPr lang="en-US" sz="2400" dirty="0"/>
              <a:t> </a:t>
            </a:r>
            <a:r>
              <a:rPr lang="en-US" sz="2400" dirty="0" err="1"/>
              <a:t>buka</a:t>
            </a:r>
            <a:r>
              <a:rPr lang="en-US" sz="2400" dirty="0"/>
              <a:t> </a:t>
            </a:r>
            <a:r>
              <a:rPr lang="en-US" sz="2400" dirty="0" err="1"/>
              <a:t>struktur</a:t>
            </a:r>
            <a:r>
              <a:rPr lang="en-US" sz="2400" dirty="0"/>
              <a:t> </a:t>
            </a:r>
            <a:r>
              <a:rPr lang="en-US" sz="2400" dirty="0" err="1"/>
              <a:t>tabel</a:t>
            </a:r>
            <a:r>
              <a:rPr lang="en-US" sz="2400" dirty="0"/>
              <a:t> </a:t>
            </a:r>
            <a:r>
              <a:rPr lang="en-US" sz="2400" dirty="0" err="1"/>
              <a:t>peserta</a:t>
            </a:r>
            <a:r>
              <a:rPr lang="en-US" sz="2400" dirty="0"/>
              <a:t>.</a:t>
            </a:r>
          </a:p>
          <a:p>
            <a:r>
              <a:rPr lang="en-US" sz="2400" dirty="0"/>
              <a:t>• </a:t>
            </a:r>
            <a:r>
              <a:rPr lang="en-US" sz="2400" dirty="0" err="1"/>
              <a:t>Ganti</a:t>
            </a:r>
            <a:r>
              <a:rPr lang="en-US" sz="2400" dirty="0"/>
              <a:t> field </a:t>
            </a:r>
            <a:r>
              <a:rPr lang="en-US" sz="2400" dirty="0" err="1"/>
              <a:t>nomor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idPeserta</a:t>
            </a:r>
            <a:r>
              <a:rPr lang="en-US" sz="2400" dirty="0"/>
              <a:t>, </a:t>
            </a:r>
            <a:r>
              <a:rPr lang="en-US" sz="2400" dirty="0" err="1"/>
              <a:t>tipe</a:t>
            </a:r>
            <a:r>
              <a:rPr lang="en-US" sz="2400" dirty="0"/>
              <a:t> data </a:t>
            </a:r>
            <a:r>
              <a:rPr lang="en-US" sz="2400" dirty="0" err="1"/>
              <a:t>sama</a:t>
            </a:r>
            <a:endParaRPr lang="en-US" sz="2400" dirty="0"/>
          </a:p>
          <a:p>
            <a:r>
              <a:rPr lang="en-US" sz="2400" dirty="0"/>
              <a:t>• </a:t>
            </a:r>
            <a:r>
              <a:rPr lang="en-US" sz="2400" dirty="0" err="1"/>
              <a:t>Ganti</a:t>
            </a:r>
            <a:r>
              <a:rPr lang="en-US" sz="2400" dirty="0"/>
              <a:t> </a:t>
            </a:r>
            <a:r>
              <a:rPr lang="en-US" sz="2400" dirty="0" err="1"/>
              <a:t>lebar</a:t>
            </a:r>
            <a:r>
              <a:rPr lang="en-US" sz="2400" dirty="0"/>
              <a:t> data field email </a:t>
            </a:r>
            <a:r>
              <a:rPr lang="en-US" sz="2400" dirty="0" err="1"/>
              <a:t>menjadi</a:t>
            </a:r>
            <a:r>
              <a:rPr lang="en-US" sz="2400" dirty="0"/>
              <a:t> 50</a:t>
            </a:r>
          </a:p>
          <a:p>
            <a:r>
              <a:rPr lang="en-US" sz="2400" dirty="0"/>
              <a:t>• </a:t>
            </a:r>
            <a:r>
              <a:rPr lang="en-US" sz="2400" dirty="0" err="1"/>
              <a:t>Tambahkan</a:t>
            </a:r>
            <a:r>
              <a:rPr lang="en-US" sz="2400" dirty="0"/>
              <a:t> field </a:t>
            </a:r>
            <a:r>
              <a:rPr lang="en-US" sz="2400" dirty="0" err="1"/>
              <a:t>tempatlhr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tgllhr</a:t>
            </a:r>
            <a:endParaRPr lang="en-US" sz="2400" dirty="0"/>
          </a:p>
          <a:p>
            <a:r>
              <a:rPr lang="nn-NO" sz="2400" dirty="0"/>
              <a:t>• Isikan data pada table tersebut, minimal 10 data.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2045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7895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Constraints </a:t>
            </a:r>
            <a:r>
              <a:rPr lang="en-US" sz="3600" b="1" dirty="0" err="1" smtClean="0"/>
              <a:t>dalam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Penyusunan</a:t>
            </a:r>
            <a:r>
              <a:rPr lang="en-US" sz="3600" b="1" dirty="0" smtClean="0"/>
              <a:t> </a:t>
            </a:r>
            <a:r>
              <a:rPr lang="en-US" sz="3600" b="1" dirty="0" smtClean="0"/>
              <a:t>Database [1]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542196"/>
            <a:ext cx="10631060" cy="5116511"/>
          </a:xfrm>
        </p:spPr>
        <p:txBody>
          <a:bodyPr>
            <a:normAutofit fontScale="92500" lnSpcReduction="10000"/>
          </a:bodyPr>
          <a:lstStyle/>
          <a:p>
            <a:pPr marL="355600" indent="-355600">
              <a:buFont typeface="Wingdings" panose="05000000000000000000" pitchFamily="2" charset="2"/>
              <a:buChar char="§"/>
            </a:pPr>
            <a:r>
              <a:rPr lang="en-US" sz="2400" b="1" dirty="0" err="1" smtClean="0">
                <a:solidFill>
                  <a:srgbClr val="0070C0"/>
                </a:solidFill>
              </a:rPr>
              <a:t>Redudansi</a:t>
            </a:r>
            <a:r>
              <a:rPr lang="en-US" sz="2400" b="1" dirty="0" smtClean="0">
                <a:solidFill>
                  <a:srgbClr val="0070C0"/>
                </a:solidFill>
              </a:rPr>
              <a:t> Data</a:t>
            </a:r>
            <a:r>
              <a:rPr lang="en-US" sz="2400" dirty="0" smtClean="0"/>
              <a:t>, </a:t>
            </a:r>
            <a:r>
              <a:rPr lang="en-US" sz="2400" dirty="0" err="1" smtClean="0"/>
              <a:t>munculnya</a:t>
            </a:r>
            <a:r>
              <a:rPr lang="en-US" sz="2400" dirty="0" smtClean="0"/>
              <a:t> data yang </a:t>
            </a:r>
            <a:r>
              <a:rPr lang="en-US" sz="2400" dirty="0" err="1" smtClean="0"/>
              <a:t>sama</a:t>
            </a:r>
            <a:r>
              <a:rPr lang="en-US" sz="2400" dirty="0" smtClean="0"/>
              <a:t> </a:t>
            </a:r>
            <a:r>
              <a:rPr lang="en-US" sz="2400" dirty="0" err="1" smtClean="0"/>
              <a:t>berulang-ulang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beberapa</a:t>
            </a:r>
            <a:r>
              <a:rPr lang="en-US" sz="2400" dirty="0" smtClean="0"/>
              <a:t> file database yang </a:t>
            </a:r>
            <a:r>
              <a:rPr lang="en-US" sz="2400" dirty="0" err="1" smtClean="0"/>
              <a:t>semestinya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diperlukan</a:t>
            </a:r>
            <a:r>
              <a:rPr lang="en-US" sz="2400" dirty="0" smtClean="0"/>
              <a:t>.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terdapat</a:t>
            </a:r>
            <a:r>
              <a:rPr lang="en-US" sz="2400" dirty="0"/>
              <a:t> data yang </a:t>
            </a:r>
            <a:r>
              <a:rPr lang="fi-FI" sz="2400" dirty="0"/>
              <a:t>sama, maka perlu dilihat kembali rancangan tabelnya.</a:t>
            </a:r>
            <a:endParaRPr lang="en-US" sz="2400" dirty="0"/>
          </a:p>
          <a:p>
            <a:pPr marL="531813" lvl="1" indent="-136525"/>
            <a:r>
              <a:rPr lang="en-US" sz="2000" dirty="0" err="1"/>
              <a:t>Redudansi</a:t>
            </a:r>
            <a:r>
              <a:rPr lang="en-US" sz="2000" dirty="0"/>
              <a:t> </a:t>
            </a:r>
            <a:r>
              <a:rPr lang="en-US" sz="2000" dirty="0" err="1"/>
              <a:t>mengakibatkan</a:t>
            </a:r>
            <a:r>
              <a:rPr lang="en-US" sz="2000" dirty="0"/>
              <a:t> proses updating </a:t>
            </a:r>
            <a:r>
              <a:rPr lang="en-US" sz="2000" dirty="0" err="1"/>
              <a:t>lebih</a:t>
            </a:r>
            <a:r>
              <a:rPr lang="en-US" sz="2000" dirty="0"/>
              <a:t> lama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memungkinkan</a:t>
            </a:r>
            <a:r>
              <a:rPr lang="en-US" sz="2000" dirty="0"/>
              <a:t> </a:t>
            </a:r>
            <a:r>
              <a:rPr lang="en-US" sz="2000" dirty="0" err="1"/>
              <a:t>terjadinya</a:t>
            </a:r>
            <a:r>
              <a:rPr lang="en-US" sz="2000" dirty="0"/>
              <a:t> </a:t>
            </a:r>
            <a:r>
              <a:rPr lang="en-US" sz="2000" dirty="0" err="1"/>
              <a:t>inkonsistensi</a:t>
            </a:r>
            <a:r>
              <a:rPr lang="en-US" sz="2000" dirty="0"/>
              <a:t> data</a:t>
            </a:r>
          </a:p>
          <a:p>
            <a:pPr marL="531813" lvl="1" indent="-136525"/>
            <a:r>
              <a:rPr lang="en-US" sz="2000" dirty="0" err="1"/>
              <a:t>Contoh</a:t>
            </a:r>
            <a:r>
              <a:rPr lang="en-US" sz="2000" dirty="0"/>
              <a:t>: File </a:t>
            </a:r>
            <a:r>
              <a:rPr lang="en-US" sz="2000" dirty="0" err="1"/>
              <a:t>mahasiswa</a:t>
            </a:r>
            <a:r>
              <a:rPr lang="en-US" sz="2000" dirty="0"/>
              <a:t> : Nama text[10], </a:t>
            </a:r>
            <a:r>
              <a:rPr lang="en-US" sz="2000" dirty="0" err="1"/>
              <a:t>Nomhs</a:t>
            </a:r>
            <a:r>
              <a:rPr lang="en-US" sz="2000" dirty="0"/>
              <a:t> text[10], </a:t>
            </a:r>
            <a:r>
              <a:rPr lang="en-US" sz="2000" dirty="0" err="1"/>
              <a:t>Alamat</a:t>
            </a:r>
            <a:r>
              <a:rPr lang="en-US" sz="2000" dirty="0"/>
              <a:t> text[40]</a:t>
            </a:r>
          </a:p>
          <a:p>
            <a:pPr marL="531813" lvl="1" indent="-136525"/>
            <a:r>
              <a:rPr lang="en-US" sz="2000" dirty="0"/>
              <a:t>File KRS : Nama text[20], </a:t>
            </a:r>
            <a:r>
              <a:rPr lang="en-US" sz="2000" dirty="0" err="1"/>
              <a:t>Nomhs</a:t>
            </a:r>
            <a:r>
              <a:rPr lang="en-US" sz="2000" dirty="0"/>
              <a:t> text[10], </a:t>
            </a:r>
            <a:r>
              <a:rPr lang="en-US" sz="2000" dirty="0" err="1"/>
              <a:t>Jml_MK</a:t>
            </a:r>
            <a:r>
              <a:rPr lang="en-US" sz="2000" dirty="0"/>
              <a:t> integer</a:t>
            </a:r>
          </a:p>
          <a:p>
            <a:pPr marL="531813" lvl="1" indent="-136525"/>
            <a:r>
              <a:rPr lang="en-US" sz="2000" dirty="0"/>
              <a:t>File </a:t>
            </a:r>
            <a:r>
              <a:rPr lang="en-US" sz="2000" dirty="0" err="1"/>
              <a:t>Dosen</a:t>
            </a:r>
            <a:r>
              <a:rPr lang="en-US" sz="2000" dirty="0"/>
              <a:t> : NIK text[10], Nama text[15], </a:t>
            </a:r>
            <a:r>
              <a:rPr lang="en-US" sz="2000" dirty="0" err="1"/>
              <a:t>Gol</a:t>
            </a:r>
            <a:r>
              <a:rPr lang="en-US" sz="2000" dirty="0"/>
              <a:t> text[4], </a:t>
            </a:r>
            <a:r>
              <a:rPr lang="en-US" sz="2000" dirty="0" err="1"/>
              <a:t>Gapok</a:t>
            </a:r>
            <a:r>
              <a:rPr lang="en-US" sz="2000" dirty="0"/>
              <a:t> double</a:t>
            </a:r>
          </a:p>
          <a:p>
            <a:pPr marL="265113" lvl="1" indent="-265113"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srgbClr val="0070C0"/>
                </a:solidFill>
              </a:rPr>
              <a:t>Inkonsistensi</a:t>
            </a:r>
            <a:r>
              <a:rPr lang="en-US" sz="2400" b="1" dirty="0">
                <a:solidFill>
                  <a:srgbClr val="0070C0"/>
                </a:solidFill>
              </a:rPr>
              <a:t> Data</a:t>
            </a:r>
            <a:r>
              <a:rPr lang="en-US" sz="2400" dirty="0"/>
              <a:t>, </a:t>
            </a:r>
            <a:r>
              <a:rPr lang="en-US" sz="2400" dirty="0" err="1"/>
              <a:t>munculnya</a:t>
            </a:r>
            <a:r>
              <a:rPr lang="en-US" sz="2400" dirty="0"/>
              <a:t> data yang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konsisten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field yang </a:t>
            </a:r>
            <a:r>
              <a:rPr lang="en-US" sz="2400" dirty="0" err="1"/>
              <a:t>sama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file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kunci</a:t>
            </a:r>
            <a:r>
              <a:rPr lang="en-US" sz="2400" dirty="0"/>
              <a:t> yang </a:t>
            </a:r>
            <a:r>
              <a:rPr lang="en-US" sz="2400" dirty="0" err="1" smtClean="0"/>
              <a:t>sama</a:t>
            </a:r>
            <a:endParaRPr lang="en-US" sz="2400" dirty="0" smtClean="0"/>
          </a:p>
          <a:p>
            <a:pPr marL="447993" lvl="2" indent="-265113">
              <a:buFont typeface="Wingdings" panose="05000000000000000000" pitchFamily="2" charset="2"/>
              <a:buChar char="§"/>
            </a:pPr>
            <a:r>
              <a:rPr lang="en-US" sz="2000" dirty="0" err="1" smtClean="0"/>
              <a:t>Terjadi</a:t>
            </a:r>
            <a:r>
              <a:rPr lang="en-US" sz="2000" dirty="0" smtClean="0"/>
              <a:t> </a:t>
            </a:r>
            <a:r>
              <a:rPr lang="en-US" sz="2000" dirty="0" err="1"/>
              <a:t>akibat</a:t>
            </a:r>
            <a:r>
              <a:rPr lang="en-US" sz="2000" dirty="0"/>
              <a:t> </a:t>
            </a:r>
            <a:r>
              <a:rPr lang="en-US" sz="2000" dirty="0" err="1"/>
              <a:t>kesalahan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pemasukan</a:t>
            </a:r>
            <a:r>
              <a:rPr lang="en-US" sz="2000" dirty="0"/>
              <a:t> data </a:t>
            </a:r>
            <a:r>
              <a:rPr lang="en-US" sz="2000" dirty="0" err="1"/>
              <a:t>atau</a:t>
            </a:r>
            <a:r>
              <a:rPr lang="en-US" sz="2000" dirty="0"/>
              <a:t> update data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mengakibatkan</a:t>
            </a:r>
            <a:r>
              <a:rPr lang="en-US" sz="2000" dirty="0"/>
              <a:t> </a:t>
            </a:r>
            <a:r>
              <a:rPr lang="en-US" sz="2000" dirty="0" err="1"/>
              <a:t>kesalahan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hasil</a:t>
            </a:r>
            <a:r>
              <a:rPr lang="en-US" sz="2000" dirty="0"/>
              <a:t> </a:t>
            </a:r>
            <a:r>
              <a:rPr lang="en-US" sz="2000" dirty="0" err="1"/>
              <a:t>pengolahan</a:t>
            </a:r>
            <a:r>
              <a:rPr lang="en-US" sz="2000" dirty="0"/>
              <a:t> basis data yang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sesuai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 smtClean="0"/>
              <a:t>fakta</a:t>
            </a:r>
            <a:endParaRPr lang="en-US" sz="2000" dirty="0" smtClean="0"/>
          </a:p>
          <a:p>
            <a:pPr marL="447993" lvl="2" indent="-265113">
              <a:buFont typeface="Wingdings" panose="05000000000000000000" pitchFamily="2" charset="2"/>
              <a:buChar char="§"/>
            </a:pPr>
            <a:r>
              <a:rPr lang="en-US" sz="2400" dirty="0" err="1" smtClean="0"/>
              <a:t>Contoh</a:t>
            </a:r>
            <a:r>
              <a:rPr lang="en-US" sz="2400" dirty="0" smtClean="0"/>
              <a:t> </a:t>
            </a:r>
            <a:r>
              <a:rPr lang="en-US" sz="2400" dirty="0" err="1"/>
              <a:t>pada</a:t>
            </a:r>
            <a:r>
              <a:rPr lang="en-US" sz="2400" dirty="0"/>
              <a:t> file </a:t>
            </a:r>
            <a:r>
              <a:rPr lang="en-US" sz="2400" dirty="0" err="1"/>
              <a:t>mahasiswa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krs</a:t>
            </a:r>
            <a:r>
              <a:rPr lang="en-US" sz="2400" dirty="0"/>
              <a:t> </a:t>
            </a:r>
            <a:r>
              <a:rPr lang="en-US" sz="2400" dirty="0" err="1" smtClean="0"/>
              <a:t>diatas</a:t>
            </a:r>
            <a:endParaRPr lang="en-US" sz="2400" dirty="0" smtClean="0"/>
          </a:p>
          <a:p>
            <a:pPr marL="265113" lvl="1" indent="-265113">
              <a:buFont typeface="Wingdings" panose="05000000000000000000" pitchFamily="2" charset="2"/>
              <a:buChar char="§"/>
            </a:pPr>
            <a:r>
              <a:rPr lang="en-US" sz="2600" b="1" dirty="0" err="1">
                <a:solidFill>
                  <a:srgbClr val="0070C0"/>
                </a:solidFill>
              </a:rPr>
              <a:t>Isolasi</a:t>
            </a:r>
            <a:r>
              <a:rPr lang="en-US" sz="2600" b="1" dirty="0">
                <a:solidFill>
                  <a:srgbClr val="0070C0"/>
                </a:solidFill>
              </a:rPr>
              <a:t> data </a:t>
            </a:r>
            <a:r>
              <a:rPr lang="en-US" sz="2600" b="1" dirty="0" err="1">
                <a:solidFill>
                  <a:srgbClr val="0070C0"/>
                </a:solidFill>
              </a:rPr>
              <a:t>untuk</a:t>
            </a:r>
            <a:r>
              <a:rPr lang="en-US" sz="2600" b="1" dirty="0">
                <a:solidFill>
                  <a:srgbClr val="0070C0"/>
                </a:solidFill>
              </a:rPr>
              <a:t> </a:t>
            </a:r>
            <a:r>
              <a:rPr lang="en-US" sz="2600" b="1" dirty="0" err="1">
                <a:solidFill>
                  <a:srgbClr val="0070C0"/>
                </a:solidFill>
              </a:rPr>
              <a:t>standarisasi</a:t>
            </a:r>
            <a:r>
              <a:rPr lang="en-US" sz="2600" dirty="0"/>
              <a:t>, </a:t>
            </a:r>
            <a:r>
              <a:rPr lang="en-US" sz="2600" dirty="0" err="1"/>
              <a:t>disebabkan</a:t>
            </a:r>
            <a:r>
              <a:rPr lang="en-US" sz="2600" dirty="0"/>
              <a:t> </a:t>
            </a:r>
            <a:r>
              <a:rPr lang="en-US" sz="2600" dirty="0" err="1"/>
              <a:t>oleh</a:t>
            </a:r>
            <a:r>
              <a:rPr lang="en-US" sz="2600" dirty="0"/>
              <a:t> </a:t>
            </a:r>
            <a:r>
              <a:rPr lang="en-US" sz="2600" dirty="0" err="1"/>
              <a:t>pemakaian</a:t>
            </a:r>
            <a:r>
              <a:rPr lang="en-US" sz="2600" dirty="0"/>
              <a:t> </a:t>
            </a:r>
            <a:r>
              <a:rPr lang="en-US" sz="2600" dirty="0" err="1"/>
              <a:t>beberapa</a:t>
            </a:r>
            <a:r>
              <a:rPr lang="en-US" sz="2600" dirty="0"/>
              <a:t> file basis data yang </a:t>
            </a:r>
            <a:r>
              <a:rPr lang="en-US" sz="2600" dirty="0" err="1"/>
              <a:t>tersebar</a:t>
            </a:r>
            <a:r>
              <a:rPr lang="en-US" sz="2600" dirty="0"/>
              <a:t> </a:t>
            </a:r>
            <a:r>
              <a:rPr lang="en-US" sz="2600" dirty="0" err="1"/>
              <a:t>dalam</a:t>
            </a:r>
            <a:r>
              <a:rPr lang="en-US" sz="2600" dirty="0"/>
              <a:t> </a:t>
            </a:r>
            <a:r>
              <a:rPr lang="en-US" sz="2600" dirty="0" err="1"/>
              <a:t>beberapa</a:t>
            </a:r>
            <a:r>
              <a:rPr lang="en-US" sz="2600" dirty="0"/>
              <a:t> file, </a:t>
            </a:r>
            <a:r>
              <a:rPr lang="en-US" sz="2600" dirty="0" err="1"/>
              <a:t>hal</a:t>
            </a:r>
            <a:r>
              <a:rPr lang="en-US" sz="2600" dirty="0"/>
              <a:t> </a:t>
            </a:r>
            <a:r>
              <a:rPr lang="en-US" sz="2600" dirty="0" err="1"/>
              <a:t>ini</a:t>
            </a:r>
            <a:r>
              <a:rPr lang="en-US" sz="2600" dirty="0"/>
              <a:t> </a:t>
            </a:r>
            <a:r>
              <a:rPr lang="en-US" sz="2600" dirty="0" err="1"/>
              <a:t>menyulitkan</a:t>
            </a:r>
            <a:r>
              <a:rPr lang="en-US" sz="2600" dirty="0"/>
              <a:t> programmer </a:t>
            </a:r>
            <a:r>
              <a:rPr lang="en-US" sz="2600" dirty="0" err="1"/>
              <a:t>untuk</a:t>
            </a:r>
            <a:r>
              <a:rPr lang="en-US" sz="2600" dirty="0"/>
              <a:t> </a:t>
            </a:r>
            <a:r>
              <a:rPr lang="en-US" sz="2600" dirty="0" err="1"/>
              <a:t>mengambil</a:t>
            </a:r>
            <a:r>
              <a:rPr lang="en-US" sz="2600" dirty="0"/>
              <a:t>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dirty="0" err="1"/>
              <a:t>menyimpan</a:t>
            </a:r>
            <a:r>
              <a:rPr lang="en-US" sz="2600" dirty="0"/>
              <a:t> data</a:t>
            </a:r>
          </a:p>
          <a:p>
            <a:pPr marL="447993" lvl="2" indent="-265113">
              <a:buFont typeface="Wingdings" panose="05000000000000000000" pitchFamily="2" charset="2"/>
              <a:buChar char="§"/>
            </a:pPr>
            <a:r>
              <a:rPr lang="en-US" sz="1800" dirty="0" err="1"/>
              <a:t>Contoh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sulit</a:t>
            </a:r>
            <a:r>
              <a:rPr lang="en-US" sz="1800" dirty="0"/>
              <a:t> </a:t>
            </a:r>
            <a:r>
              <a:rPr lang="en-US" sz="1800" dirty="0" err="1"/>
              <a:t>apabila</a:t>
            </a:r>
            <a:r>
              <a:rPr lang="en-US" sz="1800" dirty="0"/>
              <a:t> </a:t>
            </a:r>
            <a:r>
              <a:rPr lang="en-US" sz="1800" dirty="0" err="1"/>
              <a:t>dat</a:t>
            </a:r>
            <a:r>
              <a:rPr lang="en-US" sz="1800" dirty="0"/>
              <a:t> </a:t>
            </a:r>
            <a:r>
              <a:rPr lang="en-US" sz="1800" dirty="0" err="1"/>
              <a:t>atersimpan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format </a:t>
            </a:r>
            <a:r>
              <a:rPr lang="en-US" sz="1800" dirty="0" smtClean="0"/>
              <a:t>text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61516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10521878" cy="684026"/>
          </a:xfrm>
        </p:spPr>
        <p:txBody>
          <a:bodyPr>
            <a:normAutofit/>
          </a:bodyPr>
          <a:lstStyle/>
          <a:p>
            <a:r>
              <a:rPr lang="en-US" sz="4400" b="1" dirty="0"/>
              <a:t>Constraints </a:t>
            </a:r>
            <a:r>
              <a:rPr lang="en-US" sz="4400" b="1" dirty="0" err="1"/>
              <a:t>dalam</a:t>
            </a:r>
            <a:r>
              <a:rPr lang="en-US" sz="4400" b="1" dirty="0"/>
              <a:t> </a:t>
            </a:r>
            <a:r>
              <a:rPr lang="en-US" sz="4400" b="1" dirty="0" err="1"/>
              <a:t>Penyusunan</a:t>
            </a:r>
            <a:r>
              <a:rPr lang="en-US" sz="4400" b="1" dirty="0"/>
              <a:t> Database </a:t>
            </a:r>
            <a:r>
              <a:rPr lang="en-US" sz="4400" b="1" dirty="0" smtClean="0"/>
              <a:t>[2]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624084"/>
            <a:ext cx="10672003" cy="4685276"/>
          </a:xfrm>
        </p:spPr>
        <p:txBody>
          <a:bodyPr>
            <a:normAutofit fontScale="92500" lnSpcReduction="20000"/>
          </a:bodyPr>
          <a:lstStyle/>
          <a:p>
            <a:pPr marL="265113" lvl="1" indent="-265113">
              <a:buFont typeface="Wingdings" panose="05000000000000000000" pitchFamily="2" charset="2"/>
              <a:buChar char="§"/>
            </a:pPr>
            <a:r>
              <a:rPr lang="en-US" sz="2800" b="1" dirty="0" err="1" smtClean="0">
                <a:solidFill>
                  <a:srgbClr val="0070C0"/>
                </a:solidFill>
              </a:rPr>
              <a:t>Banyak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pemakai</a:t>
            </a:r>
            <a:r>
              <a:rPr lang="en-US" sz="2800" b="1" dirty="0">
                <a:solidFill>
                  <a:srgbClr val="0070C0"/>
                </a:solidFill>
              </a:rPr>
              <a:t> (multi user)</a:t>
            </a:r>
            <a:r>
              <a:rPr lang="en-US" sz="2800" dirty="0"/>
              <a:t>, database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diakses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</a:t>
            </a:r>
            <a:r>
              <a:rPr lang="en-US" sz="2800" dirty="0" err="1"/>
              <a:t>beberapa</a:t>
            </a:r>
            <a:r>
              <a:rPr lang="en-US" sz="2800" dirty="0"/>
              <a:t> </a:t>
            </a:r>
            <a:r>
              <a:rPr lang="en-US" sz="2800" dirty="0" err="1"/>
              <a:t>pemakai</a:t>
            </a:r>
            <a:r>
              <a:rPr lang="en-US" sz="2800" dirty="0"/>
              <a:t> </a:t>
            </a:r>
            <a:r>
              <a:rPr lang="en-US" sz="2800" dirty="0" err="1"/>
              <a:t>secara</a:t>
            </a:r>
            <a:r>
              <a:rPr lang="en-US" sz="2800" dirty="0"/>
              <a:t> </a:t>
            </a:r>
            <a:r>
              <a:rPr lang="en-US" sz="2800" dirty="0" err="1"/>
              <a:t>simultan</a:t>
            </a:r>
            <a:r>
              <a:rPr lang="en-US" sz="2800" dirty="0"/>
              <a:t> </a:t>
            </a:r>
            <a:r>
              <a:rPr lang="en-US" sz="2800" dirty="0" err="1"/>
              <a:t>karena</a:t>
            </a:r>
            <a:r>
              <a:rPr lang="en-US" sz="2800" dirty="0"/>
              <a:t> data yang </a:t>
            </a:r>
            <a:r>
              <a:rPr lang="en-US" sz="2800" dirty="0" err="1"/>
              <a:t>diolah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tergantung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menyatu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program </a:t>
            </a:r>
            <a:r>
              <a:rPr lang="en-US" sz="2800" dirty="0" err="1"/>
              <a:t>tapi</a:t>
            </a:r>
            <a:r>
              <a:rPr lang="en-US" sz="2800" dirty="0"/>
              <a:t> </a:t>
            </a:r>
            <a:r>
              <a:rPr lang="en-US" sz="2800" dirty="0" err="1" smtClean="0"/>
              <a:t>terlepas</a:t>
            </a:r>
            <a:r>
              <a:rPr lang="en-US" sz="2800" dirty="0" smtClean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satu</a:t>
            </a:r>
            <a:r>
              <a:rPr lang="en-US" sz="2800" dirty="0"/>
              <a:t> </a:t>
            </a:r>
            <a:r>
              <a:rPr lang="en-US" sz="2800" dirty="0" err="1"/>
              <a:t>kelompok</a:t>
            </a:r>
            <a:r>
              <a:rPr lang="en-US" sz="2800" dirty="0"/>
              <a:t> </a:t>
            </a:r>
            <a:r>
              <a:rPr lang="en-US" sz="2800" dirty="0" smtClean="0"/>
              <a:t>data</a:t>
            </a:r>
          </a:p>
          <a:p>
            <a:pPr marL="265113" lvl="1" indent="-265113">
              <a:buFont typeface="Wingdings" panose="05000000000000000000" pitchFamily="2" charset="2"/>
              <a:buChar char="§"/>
            </a:pPr>
            <a:r>
              <a:rPr lang="en-US" sz="2800" b="1" dirty="0" err="1" smtClean="0">
                <a:solidFill>
                  <a:srgbClr val="0070C0"/>
                </a:solidFill>
              </a:rPr>
              <a:t>Masalah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keamanan</a:t>
            </a:r>
            <a:r>
              <a:rPr lang="en-US" sz="2800" b="1" dirty="0">
                <a:solidFill>
                  <a:srgbClr val="0070C0"/>
                </a:solidFill>
              </a:rPr>
              <a:t> (security)</a:t>
            </a:r>
            <a:r>
              <a:rPr lang="en-US" sz="2800" dirty="0"/>
              <a:t>,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prinsipnya</a:t>
            </a:r>
            <a:r>
              <a:rPr lang="en-US" sz="2800" dirty="0"/>
              <a:t> file database </a:t>
            </a:r>
            <a:r>
              <a:rPr lang="en-US" sz="2800" dirty="0" err="1"/>
              <a:t>hanya</a:t>
            </a:r>
            <a:r>
              <a:rPr lang="en-US" sz="2800" dirty="0"/>
              <a:t> </a:t>
            </a:r>
            <a:r>
              <a:rPr lang="en-US" sz="2800" dirty="0" err="1"/>
              <a:t>boleh</a:t>
            </a:r>
            <a:r>
              <a:rPr lang="en-US" sz="2800" dirty="0"/>
              <a:t> </a:t>
            </a:r>
            <a:r>
              <a:rPr lang="en-US" sz="2800" dirty="0" err="1"/>
              <a:t>diakses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</a:t>
            </a:r>
            <a:r>
              <a:rPr lang="en-US" sz="2800" dirty="0" err="1"/>
              <a:t>pemakai</a:t>
            </a:r>
            <a:r>
              <a:rPr lang="en-US" sz="2800" dirty="0"/>
              <a:t> </a:t>
            </a:r>
            <a:r>
              <a:rPr lang="en-US" sz="2800" dirty="0" err="1"/>
              <a:t>tertentu</a:t>
            </a:r>
            <a:r>
              <a:rPr lang="en-US" sz="2800" dirty="0"/>
              <a:t> yang </a:t>
            </a:r>
            <a:r>
              <a:rPr lang="en-US" sz="2800" dirty="0" err="1"/>
              <a:t>mempunyai</a:t>
            </a:r>
            <a:r>
              <a:rPr lang="en-US" sz="2800" dirty="0"/>
              <a:t> </a:t>
            </a:r>
            <a:r>
              <a:rPr lang="en-US" sz="2800" dirty="0" err="1" smtClean="0"/>
              <a:t>wewenang</a:t>
            </a:r>
            <a:endParaRPr lang="en-US" sz="2800" dirty="0"/>
          </a:p>
          <a:p>
            <a:pPr marL="531813" lvl="2" indent="-265113">
              <a:buFont typeface="Wingdings" panose="05000000000000000000" pitchFamily="2" charset="2"/>
              <a:buChar char="§"/>
            </a:pPr>
            <a:r>
              <a:rPr lang="en-US" sz="2400" dirty="0" err="1" smtClean="0"/>
              <a:t>Pembatas</a:t>
            </a:r>
            <a:r>
              <a:rPr lang="en-US" sz="2400" dirty="0" smtClean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dilaklukan</a:t>
            </a:r>
            <a:r>
              <a:rPr lang="en-US" sz="2400" dirty="0"/>
              <a:t> </a:t>
            </a:r>
            <a:r>
              <a:rPr lang="en-US" sz="2400" dirty="0" err="1"/>
              <a:t>melalui</a:t>
            </a:r>
            <a:r>
              <a:rPr lang="en-US" sz="2400" dirty="0"/>
              <a:t> DBMS </a:t>
            </a:r>
            <a:r>
              <a:rPr lang="en-US" sz="2400" dirty="0" err="1"/>
              <a:t>atau</a:t>
            </a:r>
            <a:r>
              <a:rPr lang="en-US" sz="2400" dirty="0"/>
              <a:t> program </a:t>
            </a:r>
            <a:r>
              <a:rPr lang="en-US" sz="2400" dirty="0" err="1" smtClean="0"/>
              <a:t>aplikasi</a:t>
            </a:r>
            <a:endParaRPr lang="en-US" sz="2400" dirty="0"/>
          </a:p>
          <a:p>
            <a:pPr marL="265113" lvl="1" indent="-265113">
              <a:buFont typeface="Wingdings" panose="05000000000000000000" pitchFamily="2" charset="2"/>
              <a:buChar char="§"/>
            </a:pPr>
            <a:r>
              <a:rPr lang="en-US" sz="2800" b="1" dirty="0" err="1" smtClean="0">
                <a:solidFill>
                  <a:srgbClr val="0070C0"/>
                </a:solidFill>
              </a:rPr>
              <a:t>Masalah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integritas</a:t>
            </a:r>
            <a:r>
              <a:rPr lang="en-US" sz="2800" b="1" dirty="0">
                <a:solidFill>
                  <a:srgbClr val="0070C0"/>
                </a:solidFill>
              </a:rPr>
              <a:t> (integrity)</a:t>
            </a:r>
            <a:r>
              <a:rPr lang="en-US" sz="2800" dirty="0"/>
              <a:t>,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menjaga</a:t>
            </a:r>
            <a:r>
              <a:rPr lang="en-US" sz="2800" dirty="0"/>
              <a:t> agar </a:t>
            </a:r>
            <a:r>
              <a:rPr lang="en-US" sz="2800" dirty="0" err="1"/>
              <a:t>unjuk</a:t>
            </a:r>
            <a:r>
              <a:rPr lang="en-US" sz="2800" dirty="0"/>
              <a:t> </a:t>
            </a:r>
            <a:r>
              <a:rPr lang="en-US" sz="2800" dirty="0" err="1"/>
              <a:t>kerja</a:t>
            </a:r>
            <a:r>
              <a:rPr lang="en-US" sz="2800" dirty="0"/>
              <a:t> system </a:t>
            </a:r>
            <a:r>
              <a:rPr lang="en-US" sz="2800" dirty="0" err="1"/>
              <a:t>tetap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pengendalian</a:t>
            </a:r>
            <a:r>
              <a:rPr lang="en-US" sz="2800" dirty="0"/>
              <a:t> </a:t>
            </a:r>
            <a:r>
              <a:rPr lang="en-US" sz="2800" dirty="0" err="1" smtClean="0"/>
              <a:t>penuh</a:t>
            </a:r>
            <a:endParaRPr lang="en-US" sz="2800" dirty="0"/>
          </a:p>
          <a:p>
            <a:pPr marL="531813" lvl="2" indent="-265113">
              <a:buFont typeface="Wingdings" panose="05000000000000000000" pitchFamily="2" charset="2"/>
              <a:buChar char="§"/>
            </a:pP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/>
              <a:t>teknis</a:t>
            </a:r>
            <a:r>
              <a:rPr lang="en-US" sz="2400" dirty="0"/>
              <a:t>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primary key yang </a:t>
            </a:r>
            <a:r>
              <a:rPr lang="en-US" sz="2400" dirty="0" err="1"/>
              <a:t>menghubungkan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file yang </a:t>
            </a:r>
            <a:r>
              <a:rPr lang="en-US" sz="2400" dirty="0" err="1"/>
              <a:t>saling</a:t>
            </a:r>
            <a:r>
              <a:rPr lang="en-US" sz="2400" dirty="0"/>
              <a:t> </a:t>
            </a:r>
            <a:r>
              <a:rPr lang="en-US" sz="2400" dirty="0" err="1" smtClean="0"/>
              <a:t>berkaitan</a:t>
            </a:r>
            <a:endParaRPr lang="en-US" sz="2400" dirty="0"/>
          </a:p>
          <a:p>
            <a:pPr marL="265113" lvl="1" indent="-265113">
              <a:buFont typeface="Wingdings" panose="05000000000000000000" pitchFamily="2" charset="2"/>
              <a:buChar char="§"/>
            </a:pPr>
            <a:r>
              <a:rPr lang="en-US" sz="2800" b="1" dirty="0" err="1" smtClean="0">
                <a:solidFill>
                  <a:srgbClr val="0070C0"/>
                </a:solidFill>
              </a:rPr>
              <a:t>Masalah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kebebeasan</a:t>
            </a:r>
            <a:r>
              <a:rPr lang="en-US" sz="2800" b="1" dirty="0">
                <a:solidFill>
                  <a:srgbClr val="0070C0"/>
                </a:solidFill>
              </a:rPr>
              <a:t> data (independence)</a:t>
            </a:r>
            <a:r>
              <a:rPr lang="en-US" sz="2800" dirty="0"/>
              <a:t> basis data yang </a:t>
            </a:r>
            <a:r>
              <a:rPr lang="en-US" sz="2800" dirty="0" err="1"/>
              <a:t>dirancang</a:t>
            </a:r>
            <a:r>
              <a:rPr lang="en-US" sz="2800" dirty="0"/>
              <a:t> </a:t>
            </a:r>
            <a:r>
              <a:rPr lang="en-US" sz="2800" dirty="0" err="1"/>
              <a:t>hendaknya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bergantung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program </a:t>
            </a:r>
            <a:r>
              <a:rPr lang="en-US" sz="2800" dirty="0" err="1"/>
              <a:t>aplikasi</a:t>
            </a:r>
            <a:r>
              <a:rPr lang="en-US" sz="2800" dirty="0"/>
              <a:t> yang </a:t>
            </a:r>
            <a:r>
              <a:rPr lang="en-US" sz="2800" dirty="0" err="1"/>
              <a:t>dibangun</a:t>
            </a:r>
            <a:r>
              <a:rPr lang="en-US" sz="2800" dirty="0"/>
              <a:t> </a:t>
            </a:r>
            <a:r>
              <a:rPr lang="en-US" sz="2800" dirty="0" err="1"/>
              <a:t>sehingga</a:t>
            </a:r>
            <a:r>
              <a:rPr lang="en-US" sz="2800" dirty="0"/>
              <a:t> </a:t>
            </a:r>
            <a:r>
              <a:rPr lang="en-US" sz="2800" dirty="0" err="1"/>
              <a:t>apabila</a:t>
            </a:r>
            <a:r>
              <a:rPr lang="en-US" sz="2800" dirty="0"/>
              <a:t> </a:t>
            </a:r>
            <a:r>
              <a:rPr lang="en-US" sz="2800" dirty="0" err="1"/>
              <a:t>ada</a:t>
            </a:r>
            <a:r>
              <a:rPr lang="en-US" sz="2800" dirty="0"/>
              <a:t> </a:t>
            </a:r>
            <a:r>
              <a:rPr lang="en-US" sz="2800" dirty="0" err="1"/>
              <a:t>perubahan</a:t>
            </a:r>
            <a:r>
              <a:rPr lang="en-US" sz="2800" dirty="0"/>
              <a:t> </a:t>
            </a:r>
            <a:r>
              <a:rPr lang="en-US" sz="2800" dirty="0" err="1"/>
              <a:t>terhadap</a:t>
            </a:r>
            <a:r>
              <a:rPr lang="en-US" sz="2800" dirty="0"/>
              <a:t> field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perlu</a:t>
            </a:r>
            <a:r>
              <a:rPr lang="en-US" sz="2800" dirty="0"/>
              <a:t> </a:t>
            </a:r>
            <a:r>
              <a:rPr lang="en-US" sz="2800" dirty="0" err="1"/>
              <a:t>merubah</a:t>
            </a:r>
            <a:r>
              <a:rPr lang="en-US" sz="2800" dirty="0"/>
              <a:t> </a:t>
            </a:r>
            <a:r>
              <a:rPr lang="en-US" sz="2800" dirty="0" err="1"/>
              <a:t>programnya</a:t>
            </a:r>
            <a:endParaRPr lang="en-US" sz="2800" dirty="0"/>
          </a:p>
          <a:p>
            <a:pPr marL="128016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079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602139"/>
          </a:xfrm>
        </p:spPr>
        <p:txBody>
          <a:bodyPr>
            <a:noAutofit/>
          </a:bodyPr>
          <a:lstStyle/>
          <a:p>
            <a:r>
              <a:rPr lang="en-US" sz="4400" b="1" dirty="0" smtClean="0"/>
              <a:t>Model data [1]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459832"/>
            <a:ext cx="10558272" cy="5398168"/>
          </a:xfrm>
        </p:spPr>
        <p:txBody>
          <a:bodyPr>
            <a:noAutofit/>
          </a:bodyPr>
          <a:lstStyle/>
          <a:p>
            <a:r>
              <a:rPr lang="en-US" sz="2400" dirty="0" smtClean="0"/>
              <a:t>Model data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cara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menjelaskan</a:t>
            </a:r>
            <a:r>
              <a:rPr lang="en-US" sz="2400" dirty="0" smtClean="0"/>
              <a:t> </a:t>
            </a:r>
            <a:r>
              <a:rPr lang="en-US" sz="2400" dirty="0" err="1" smtClean="0"/>
              <a:t>bagaimana</a:t>
            </a:r>
            <a:r>
              <a:rPr lang="en-US" sz="2400" dirty="0" smtClean="0"/>
              <a:t> </a:t>
            </a:r>
            <a:r>
              <a:rPr lang="en-US" sz="2400" dirty="0" err="1" smtClean="0"/>
              <a:t>pemakai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melihat</a:t>
            </a:r>
            <a:r>
              <a:rPr lang="en-US" sz="2400" dirty="0" smtClean="0"/>
              <a:t> data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logik</a:t>
            </a:r>
            <a:endParaRPr lang="en-US" sz="2400" dirty="0" smtClean="0"/>
          </a:p>
          <a:p>
            <a:r>
              <a:rPr lang="en-US" sz="2400" b="1" dirty="0" smtClean="0"/>
              <a:t>1. model data logic </a:t>
            </a:r>
            <a:r>
              <a:rPr lang="en-US" sz="2400" b="1" dirty="0" err="1" smtClean="0"/>
              <a:t>berbasis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objek</a:t>
            </a:r>
            <a:endParaRPr lang="en-US" sz="2400" b="1" dirty="0" smtClean="0"/>
          </a:p>
          <a:p>
            <a:pPr marL="531813" indent="-176213">
              <a:buFont typeface="Wingdings" panose="05000000000000000000" pitchFamily="2" charset="2"/>
              <a:buChar char="§"/>
            </a:pPr>
            <a:r>
              <a:rPr lang="en-US" sz="2400" dirty="0"/>
              <a:t>Model </a:t>
            </a:r>
            <a:r>
              <a:rPr lang="en-US" sz="2400" dirty="0" err="1"/>
              <a:t>Ketergantungan</a:t>
            </a:r>
            <a:r>
              <a:rPr lang="en-US" sz="2400" dirty="0"/>
              <a:t> </a:t>
            </a:r>
            <a:r>
              <a:rPr lang="en-US" sz="2400" dirty="0" err="1"/>
              <a:t>Entitas</a:t>
            </a:r>
            <a:r>
              <a:rPr lang="en-US" sz="2400" dirty="0"/>
              <a:t> (</a:t>
            </a:r>
            <a:r>
              <a:rPr lang="en-US" sz="2400" i="1" dirty="0"/>
              <a:t>Entity-Relationship </a:t>
            </a:r>
            <a:r>
              <a:rPr lang="en-US" sz="2400" i="1" dirty="0" smtClean="0"/>
              <a:t>Model</a:t>
            </a:r>
            <a:r>
              <a:rPr lang="en-US" sz="2400" dirty="0" smtClean="0"/>
              <a:t>)</a:t>
            </a:r>
          </a:p>
          <a:p>
            <a:pPr marL="531813" indent="-176213">
              <a:buFont typeface="Wingdings" panose="05000000000000000000" pitchFamily="2" charset="2"/>
              <a:buChar char="§"/>
            </a:pPr>
            <a:r>
              <a:rPr lang="en-US" sz="2400" dirty="0" smtClean="0"/>
              <a:t>Model </a:t>
            </a:r>
            <a:r>
              <a:rPr lang="en-US" sz="2400" dirty="0" err="1"/>
              <a:t>Berorientasi</a:t>
            </a:r>
            <a:r>
              <a:rPr lang="en-US" sz="2400" dirty="0"/>
              <a:t> </a:t>
            </a:r>
            <a:r>
              <a:rPr lang="en-US" sz="2400" dirty="0" err="1"/>
              <a:t>objek</a:t>
            </a:r>
            <a:r>
              <a:rPr lang="en-US" sz="2400" dirty="0"/>
              <a:t> (</a:t>
            </a:r>
            <a:r>
              <a:rPr lang="en-US" sz="2400" i="1" dirty="0"/>
              <a:t>Object-Oriented </a:t>
            </a:r>
            <a:r>
              <a:rPr lang="en-US" sz="2400" i="1" dirty="0" smtClean="0"/>
              <a:t>Model</a:t>
            </a:r>
            <a:r>
              <a:rPr lang="en-US" sz="2400" dirty="0" smtClean="0"/>
              <a:t>)</a:t>
            </a:r>
          </a:p>
          <a:p>
            <a:pPr marL="531813" indent="-176213">
              <a:buFont typeface="Wingdings" panose="05000000000000000000" pitchFamily="2" charset="2"/>
              <a:buChar char="§"/>
            </a:pPr>
            <a:r>
              <a:rPr lang="en-US" sz="2400" dirty="0" smtClean="0"/>
              <a:t>Model </a:t>
            </a:r>
            <a:r>
              <a:rPr lang="en-US" sz="2400" dirty="0"/>
              <a:t>Data </a:t>
            </a:r>
            <a:r>
              <a:rPr lang="en-US" sz="2400" dirty="0" err="1"/>
              <a:t>Semantik</a:t>
            </a:r>
            <a:r>
              <a:rPr lang="en-US" sz="2400" dirty="0"/>
              <a:t> (</a:t>
            </a:r>
            <a:r>
              <a:rPr lang="en-US" sz="2400" i="1" dirty="0"/>
              <a:t>Semantic-Data </a:t>
            </a:r>
            <a:r>
              <a:rPr lang="en-US" sz="2400" i="1" dirty="0" smtClean="0"/>
              <a:t>Model</a:t>
            </a:r>
            <a:r>
              <a:rPr lang="en-US" sz="2400" dirty="0" smtClean="0"/>
              <a:t>)</a:t>
            </a:r>
          </a:p>
          <a:p>
            <a:pPr marL="531813" indent="-176213">
              <a:buFont typeface="Wingdings" panose="05000000000000000000" pitchFamily="2" charset="2"/>
              <a:buChar char="§"/>
            </a:pPr>
            <a:r>
              <a:rPr lang="en-US" sz="2400" dirty="0" smtClean="0"/>
              <a:t>Model </a:t>
            </a:r>
            <a:r>
              <a:rPr lang="en-US" sz="2400" dirty="0"/>
              <a:t>Data </a:t>
            </a:r>
            <a:r>
              <a:rPr lang="en-US" sz="2400" dirty="0" err="1"/>
              <a:t>Fungsional</a:t>
            </a:r>
            <a:r>
              <a:rPr lang="en-US" sz="2400" dirty="0"/>
              <a:t> (</a:t>
            </a:r>
            <a:r>
              <a:rPr lang="en-US" sz="2400" i="1" dirty="0"/>
              <a:t>Functional Data </a:t>
            </a:r>
            <a:r>
              <a:rPr lang="en-US" sz="2400" i="1" dirty="0" smtClean="0"/>
              <a:t>Model</a:t>
            </a:r>
            <a:r>
              <a:rPr lang="en-US" sz="2400" dirty="0" smtClean="0"/>
              <a:t>)</a:t>
            </a:r>
          </a:p>
          <a:p>
            <a:pPr marL="273050" indent="-177800">
              <a:buNone/>
            </a:pPr>
            <a:r>
              <a:rPr lang="en-US" sz="2400" b="1" dirty="0" smtClean="0"/>
              <a:t>2. Model </a:t>
            </a:r>
            <a:r>
              <a:rPr lang="en-US" sz="2400" b="1" dirty="0" err="1" smtClean="0"/>
              <a:t>Lojik</a:t>
            </a:r>
            <a:r>
              <a:rPr lang="en-US" sz="2400" b="1" dirty="0" smtClean="0"/>
              <a:t> Data </a:t>
            </a:r>
            <a:r>
              <a:rPr lang="en-US" sz="2400" b="1" dirty="0" err="1" smtClean="0"/>
              <a:t>Berdasarkan</a:t>
            </a:r>
            <a:r>
              <a:rPr lang="en-US" sz="2400" b="1" dirty="0" smtClean="0"/>
              <a:t> Record (</a:t>
            </a:r>
            <a:r>
              <a:rPr lang="en-US" sz="2400" b="1" i="1" dirty="0" smtClean="0"/>
              <a:t>Record-Based Logical Models</a:t>
            </a:r>
            <a:r>
              <a:rPr lang="en-US" sz="2400" b="1" dirty="0" smtClean="0"/>
              <a:t>)</a:t>
            </a:r>
          </a:p>
          <a:p>
            <a:pPr marL="531813" indent="-177800">
              <a:buFont typeface="Wingdings" panose="05000000000000000000" pitchFamily="2" charset="2"/>
              <a:buChar char="§"/>
            </a:pPr>
            <a:r>
              <a:rPr lang="en-US" sz="2400" dirty="0" smtClean="0"/>
              <a:t>Model </a:t>
            </a:r>
            <a:r>
              <a:rPr lang="en-US" sz="2400" dirty="0" err="1"/>
              <a:t>Relasional</a:t>
            </a:r>
            <a:r>
              <a:rPr lang="en-US" sz="2400" dirty="0"/>
              <a:t> (</a:t>
            </a:r>
            <a:r>
              <a:rPr lang="en-US" sz="2400" i="1" dirty="0"/>
              <a:t>Relational </a:t>
            </a:r>
            <a:r>
              <a:rPr lang="en-US" sz="2400" i="1" dirty="0" smtClean="0"/>
              <a:t>Model</a:t>
            </a:r>
            <a:r>
              <a:rPr lang="en-US" sz="2400" dirty="0" smtClean="0"/>
              <a:t>)</a:t>
            </a:r>
          </a:p>
          <a:p>
            <a:pPr marL="531813" indent="-177800">
              <a:buFont typeface="Wingdings" panose="05000000000000000000" pitchFamily="2" charset="2"/>
              <a:buChar char="§"/>
            </a:pPr>
            <a:r>
              <a:rPr lang="en-US" sz="2400" dirty="0" smtClean="0"/>
              <a:t>Model </a:t>
            </a:r>
            <a:r>
              <a:rPr lang="en-US" sz="2400" dirty="0" err="1"/>
              <a:t>Hirarkis</a:t>
            </a:r>
            <a:r>
              <a:rPr lang="en-US" sz="2400" dirty="0"/>
              <a:t> (</a:t>
            </a:r>
            <a:r>
              <a:rPr lang="en-US" sz="2400" i="1" dirty="0"/>
              <a:t>Hierarchical </a:t>
            </a:r>
            <a:r>
              <a:rPr lang="en-US" sz="2400" i="1" dirty="0" smtClean="0"/>
              <a:t>Model</a:t>
            </a:r>
            <a:r>
              <a:rPr lang="en-US" sz="2400" dirty="0" smtClean="0"/>
              <a:t>)</a:t>
            </a:r>
          </a:p>
          <a:p>
            <a:pPr marL="531813" indent="-177800">
              <a:buFont typeface="Wingdings" panose="05000000000000000000" pitchFamily="2" charset="2"/>
              <a:buChar char="§"/>
            </a:pPr>
            <a:r>
              <a:rPr lang="en-US" sz="2400" dirty="0" smtClean="0"/>
              <a:t>Model </a:t>
            </a:r>
            <a:r>
              <a:rPr lang="en-US" sz="2400" dirty="0" err="1"/>
              <a:t>Jaringan</a:t>
            </a:r>
            <a:r>
              <a:rPr lang="en-US" sz="2400" dirty="0"/>
              <a:t> (</a:t>
            </a:r>
            <a:r>
              <a:rPr lang="en-US" sz="2400" i="1" dirty="0"/>
              <a:t>Network </a:t>
            </a:r>
            <a:r>
              <a:rPr lang="en-US" sz="2400" i="1" dirty="0" smtClean="0"/>
              <a:t>Model</a:t>
            </a:r>
            <a:r>
              <a:rPr lang="en-US" sz="2400" dirty="0" smtClean="0"/>
              <a:t>)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911773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10447"/>
          </a:xfrm>
        </p:spPr>
        <p:txBody>
          <a:bodyPr/>
          <a:lstStyle/>
          <a:p>
            <a:r>
              <a:rPr lang="en-US" sz="5400" b="1" dirty="0"/>
              <a:t>Model data </a:t>
            </a:r>
            <a:r>
              <a:rPr lang="en-US" sz="5400" b="1" dirty="0" smtClean="0"/>
              <a:t>[2]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925053"/>
            <a:ext cx="9720073" cy="4384307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3. Model Data </a:t>
            </a:r>
            <a:r>
              <a:rPr lang="en-US" sz="2400" b="1" dirty="0" err="1"/>
              <a:t>berbasis</a:t>
            </a:r>
            <a:r>
              <a:rPr lang="en-US" sz="2400" b="1" dirty="0"/>
              <a:t> </a:t>
            </a:r>
            <a:r>
              <a:rPr lang="en-US" sz="2400" b="1" dirty="0" err="1" smtClean="0"/>
              <a:t>Fisik</a:t>
            </a:r>
            <a:endParaRPr lang="en-US" sz="2400" b="1" dirty="0" smtClean="0"/>
          </a:p>
          <a:p>
            <a:pPr marL="273050" indent="0" algn="just">
              <a:buNone/>
            </a:pP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menjelaskan</a:t>
            </a:r>
            <a:r>
              <a:rPr lang="en-US" sz="2400" dirty="0"/>
              <a:t> </a:t>
            </a:r>
            <a:r>
              <a:rPr lang="en-US" sz="2400" dirty="0" err="1"/>
              <a:t>kepada</a:t>
            </a:r>
            <a:r>
              <a:rPr lang="en-US" sz="2400" dirty="0"/>
              <a:t> </a:t>
            </a:r>
            <a:r>
              <a:rPr lang="en-US" sz="2400" dirty="0" err="1"/>
              <a:t>pemakai</a:t>
            </a:r>
            <a:r>
              <a:rPr lang="en-US" sz="2400" dirty="0"/>
              <a:t> </a:t>
            </a:r>
            <a:r>
              <a:rPr lang="en-US" sz="2400" dirty="0" err="1"/>
              <a:t>bagaimana</a:t>
            </a:r>
            <a:r>
              <a:rPr lang="en-US" sz="2400" dirty="0"/>
              <a:t> data </a:t>
            </a:r>
            <a:r>
              <a:rPr lang="en-US" sz="2400" dirty="0" err="1"/>
              <a:t>dalam</a:t>
            </a:r>
            <a:r>
              <a:rPr lang="en-US" sz="2400" dirty="0"/>
              <a:t> database </a:t>
            </a:r>
            <a:r>
              <a:rPr lang="en-US" sz="2400" dirty="0" err="1"/>
              <a:t>disimpan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media </a:t>
            </a:r>
            <a:r>
              <a:rPr lang="en-US" sz="2400" dirty="0" err="1"/>
              <a:t>penyimpanan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fisik</a:t>
            </a:r>
            <a:r>
              <a:rPr lang="en-US" sz="2400" dirty="0"/>
              <a:t>, yang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berorientasi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mesin</a:t>
            </a:r>
            <a:endParaRPr lang="en-US" sz="2400" dirty="0"/>
          </a:p>
          <a:p>
            <a:pPr marL="531813" indent="-177800">
              <a:buFont typeface="Wingdings" panose="05000000000000000000" pitchFamily="2" charset="2"/>
              <a:buChar char="§"/>
            </a:pPr>
            <a:r>
              <a:rPr lang="en-US" sz="2400" dirty="0" smtClean="0"/>
              <a:t>Unifying </a:t>
            </a:r>
            <a:r>
              <a:rPr lang="en-US" sz="2400" dirty="0"/>
              <a:t>model </a:t>
            </a:r>
          </a:p>
          <a:p>
            <a:pPr marL="531813" indent="-177800">
              <a:buFont typeface="Wingdings" panose="05000000000000000000" pitchFamily="2" charset="2"/>
              <a:buChar char="§"/>
            </a:pPr>
            <a:r>
              <a:rPr lang="en-US" sz="2400" dirty="0"/>
              <a:t>Frame memory</a:t>
            </a:r>
          </a:p>
          <a:p>
            <a:endParaRPr lang="en-US" sz="2400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8428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724969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Model Data </a:t>
            </a:r>
            <a:r>
              <a:rPr lang="en-US" sz="4400" b="1" dirty="0" err="1" smtClean="0"/>
              <a:t>berbasis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objek</a:t>
            </a:r>
            <a:r>
              <a:rPr lang="en-US" sz="4400" b="1" dirty="0" smtClean="0"/>
              <a:t> [1]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460310"/>
            <a:ext cx="10658356" cy="3016156"/>
          </a:xfrm>
        </p:spPr>
        <p:txBody>
          <a:bodyPr>
            <a:normAutofit/>
          </a:bodyPr>
          <a:lstStyle/>
          <a:p>
            <a:pPr marL="177800" indent="-177800">
              <a:buFont typeface="Wingdings" panose="05000000000000000000" pitchFamily="2" charset="2"/>
              <a:buChar char="§"/>
            </a:pP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himpuan</a:t>
            </a:r>
            <a:r>
              <a:rPr lang="en-US" dirty="0" smtClean="0"/>
              <a:t> data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relasi</a:t>
            </a:r>
            <a:r>
              <a:rPr lang="en-US" dirty="0" smtClean="0"/>
              <a:t> yang </a:t>
            </a:r>
            <a:r>
              <a:rPr lang="en-US" dirty="0" err="1" smtClean="0"/>
              <a:t>menjelaskan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logic </a:t>
            </a:r>
            <a:r>
              <a:rPr lang="en-US" dirty="0" err="1" smtClean="0"/>
              <a:t>antar</a:t>
            </a:r>
            <a:r>
              <a:rPr lang="en-US" dirty="0" smtClean="0"/>
              <a:t> data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database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datanya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0070C0"/>
                </a:solidFill>
              </a:rPr>
              <a:t>ER model (Entity Relationship Model)</a:t>
            </a:r>
          </a:p>
          <a:p>
            <a:pPr marL="450850" indent="-90488"/>
            <a:r>
              <a:rPr lang="en-US" dirty="0" err="1" smtClean="0"/>
              <a:t>Merupakan</a:t>
            </a:r>
            <a:r>
              <a:rPr lang="en-US" dirty="0" smtClean="0"/>
              <a:t> model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menjelaskan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data </a:t>
            </a:r>
            <a:r>
              <a:rPr lang="en-US" dirty="0" err="1" smtClean="0"/>
              <a:t>dalam</a:t>
            </a:r>
            <a:r>
              <a:rPr lang="en-US" dirty="0" smtClean="0"/>
              <a:t> database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persepsi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real world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objek-objek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yang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/ </a:t>
            </a:r>
            <a:r>
              <a:rPr lang="en-US" dirty="0" err="1" smtClean="0"/>
              <a:t>relasi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endParaRPr lang="en-US" dirty="0" smtClean="0"/>
          </a:p>
          <a:p>
            <a:pPr marL="450850" indent="-90488"/>
            <a:r>
              <a:rPr lang="en-US" dirty="0" err="1" smtClean="0"/>
              <a:t>Contoh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092" y="4103255"/>
            <a:ext cx="8630902" cy="2254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24128" y="5424798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Objek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dasar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stCxn id="4" idx="1"/>
          </p:cNvCxnSpPr>
          <p:nvPr/>
        </p:nvCxnSpPr>
        <p:spPr>
          <a:xfrm flipH="1">
            <a:off x="2129051" y="5230505"/>
            <a:ext cx="554041" cy="194293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824012" y="5055466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atribut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923128" y="4626591"/>
            <a:ext cx="382138" cy="42887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859307" y="4958319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relasi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873271" y="4626591"/>
            <a:ext cx="382138" cy="42887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255409" y="3776478"/>
            <a:ext cx="1848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Adanya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hubungan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7823414" y="4103255"/>
            <a:ext cx="32458" cy="376472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365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093459"/>
          </a:xfrm>
        </p:spPr>
        <p:txBody>
          <a:bodyPr>
            <a:normAutofit/>
          </a:bodyPr>
          <a:lstStyle/>
          <a:p>
            <a:r>
              <a:rPr lang="en-US" sz="4400" b="1" dirty="0"/>
              <a:t>Model Data </a:t>
            </a:r>
            <a:r>
              <a:rPr lang="en-US" sz="4400" b="1" dirty="0" err="1"/>
              <a:t>berbasis</a:t>
            </a:r>
            <a:r>
              <a:rPr lang="en-US" sz="4400" b="1" dirty="0"/>
              <a:t> </a:t>
            </a:r>
            <a:r>
              <a:rPr lang="en-US" sz="4400" b="1" dirty="0" err="1"/>
              <a:t>objek</a:t>
            </a:r>
            <a:r>
              <a:rPr lang="en-US" sz="4400" b="1" dirty="0"/>
              <a:t> </a:t>
            </a:r>
            <a:r>
              <a:rPr lang="en-US" sz="4400" b="1" dirty="0" smtClean="0"/>
              <a:t>[2]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901" y="1678675"/>
            <a:ext cx="9720073" cy="471257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800" dirty="0" err="1" smtClean="0"/>
              <a:t>Semantik</a:t>
            </a:r>
            <a:r>
              <a:rPr lang="en-US" sz="2800" dirty="0" smtClean="0"/>
              <a:t> model</a:t>
            </a:r>
          </a:p>
          <a:p>
            <a:pPr marL="0" indent="0">
              <a:buNone/>
            </a:pPr>
            <a:r>
              <a:rPr lang="en-US" sz="2800" dirty="0" err="1" smtClean="0"/>
              <a:t>Relasi</a:t>
            </a:r>
            <a:r>
              <a:rPr lang="en-US" sz="2800" dirty="0" smtClean="0"/>
              <a:t> </a:t>
            </a:r>
            <a:r>
              <a:rPr lang="en-US" sz="2800" dirty="0" err="1" smtClean="0"/>
              <a:t>antar</a:t>
            </a:r>
            <a:r>
              <a:rPr lang="en-US" sz="2800" dirty="0" smtClean="0"/>
              <a:t> </a:t>
            </a:r>
            <a:r>
              <a:rPr lang="en-US" sz="2800" dirty="0" err="1" smtClean="0"/>
              <a:t>objek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dinyatakan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kata-kata (</a:t>
            </a:r>
            <a:r>
              <a:rPr lang="en-US" sz="2800" dirty="0" err="1" smtClean="0"/>
              <a:t>semantik</a:t>
            </a:r>
            <a:r>
              <a:rPr lang="en-US" sz="2800" dirty="0" smtClean="0"/>
              <a:t>)</a:t>
            </a:r>
          </a:p>
          <a:p>
            <a:pPr marL="0" indent="0">
              <a:buNone/>
            </a:pPr>
            <a:r>
              <a:rPr lang="en-US" sz="2800" dirty="0" err="1" smtClean="0"/>
              <a:t>Contoh</a:t>
            </a:r>
            <a:r>
              <a:rPr lang="en-US" sz="2800" dirty="0" smtClean="0"/>
              <a:t>:</a:t>
            </a:r>
          </a:p>
          <a:p>
            <a:pPr marL="0" indent="0">
              <a:buNone/>
            </a:pPr>
            <a:endParaRPr lang="en-US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093" y="3003228"/>
            <a:ext cx="8112750" cy="30833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177" y="3319089"/>
            <a:ext cx="3935959" cy="109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693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34151"/>
          </a:xfrm>
        </p:spPr>
        <p:txBody>
          <a:bodyPr>
            <a:normAutofit/>
          </a:bodyPr>
          <a:lstStyle/>
          <a:p>
            <a:r>
              <a:rPr lang="en-US" sz="4400" b="1" dirty="0"/>
              <a:t>Model data </a:t>
            </a:r>
            <a:r>
              <a:rPr lang="en-US" sz="4400" b="1" dirty="0" err="1"/>
              <a:t>berbasis</a:t>
            </a:r>
            <a:r>
              <a:rPr lang="en-US" sz="4400" b="1" dirty="0"/>
              <a:t> </a:t>
            </a:r>
            <a:r>
              <a:rPr lang="en-US" sz="4400" b="1" dirty="0" smtClean="0"/>
              <a:t>record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572127"/>
            <a:ext cx="9720073" cy="4737234"/>
          </a:xfrm>
        </p:spPr>
        <p:txBody>
          <a:bodyPr/>
          <a:lstStyle/>
          <a:p>
            <a:pPr marL="449263" indent="-449263">
              <a:buFont typeface="Wingdings" panose="05000000000000000000" pitchFamily="2" charset="2"/>
              <a:buChar char="§"/>
            </a:pPr>
            <a:r>
              <a:rPr lang="en-US" dirty="0" smtClean="0"/>
              <a:t>Model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mendasarkan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record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user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logik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data </a:t>
            </a:r>
            <a:r>
              <a:rPr lang="en-US" dirty="0" err="1"/>
              <a:t>dalam</a:t>
            </a:r>
            <a:r>
              <a:rPr lang="en-US" dirty="0"/>
              <a:t> basis data </a:t>
            </a:r>
            <a:endParaRPr lang="en-US" dirty="0" smtClean="0"/>
          </a:p>
          <a:p>
            <a:pPr marL="449263" indent="-449263">
              <a:buFont typeface="Wingdings" panose="05000000000000000000" pitchFamily="2" charset="2"/>
              <a:buChar char="§"/>
            </a:pPr>
            <a:r>
              <a:rPr lang="en-US" dirty="0" err="1" smtClean="0"/>
              <a:t>Menjelaskan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/>
              <a:t> </a:t>
            </a:r>
            <a:r>
              <a:rPr lang="en-US" dirty="0" smtClean="0"/>
              <a:t>logic </a:t>
            </a:r>
            <a:r>
              <a:rPr lang="en-US" dirty="0" err="1" smtClean="0"/>
              <a:t>antar</a:t>
            </a:r>
            <a:r>
              <a:rPr lang="en-US" dirty="0" smtClean="0"/>
              <a:t> data </a:t>
            </a:r>
            <a:r>
              <a:rPr lang="en-US" dirty="0" err="1" smtClean="0"/>
              <a:t>dalam</a:t>
            </a:r>
            <a:r>
              <a:rPr lang="en-US" dirty="0" smtClean="0"/>
              <a:t> database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memvisualisasikan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yang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sejumlah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yang </a:t>
            </a:r>
            <a:r>
              <a:rPr lang="en-US" dirty="0" err="1" smtClean="0"/>
              <a:t>menunjukkan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endParaRPr lang="en-US" dirty="0"/>
          </a:p>
          <a:p>
            <a:pPr marL="449263" indent="-449263">
              <a:buFont typeface="Wingdings" panose="05000000000000000000" pitchFamily="2" charset="2"/>
              <a:buChar char="§"/>
            </a:pP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dipahami</a:t>
            </a:r>
            <a:r>
              <a:rPr lang="en-US" dirty="0" smtClean="0"/>
              <a:t> </a:t>
            </a:r>
            <a:r>
              <a:rPr lang="en-US" dirty="0" err="1" smtClean="0"/>
              <a:t>dibandingkan</a:t>
            </a:r>
            <a:r>
              <a:rPr lang="en-US" dirty="0" smtClean="0"/>
              <a:t> model </a:t>
            </a:r>
            <a:r>
              <a:rPr lang="en-US" dirty="0" err="1" smtClean="0"/>
              <a:t>lainnya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Contoh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060" y="4110023"/>
            <a:ext cx="4678001" cy="24901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6182" y="4243374"/>
            <a:ext cx="4630386" cy="206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998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PRAKTIKUM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9580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383</TotalTime>
  <Words>1504</Words>
  <Application>Microsoft Office PowerPoint</Application>
  <PresentationFormat>Widescreen</PresentationFormat>
  <Paragraphs>148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Sylfaen</vt:lpstr>
      <vt:lpstr>Tw Cen MT</vt:lpstr>
      <vt:lpstr>Tw Cen MT Condensed</vt:lpstr>
      <vt:lpstr>Wingdings</vt:lpstr>
      <vt:lpstr>Wingdings 3</vt:lpstr>
      <vt:lpstr>Integral</vt:lpstr>
      <vt:lpstr>Lingkungan Database</vt:lpstr>
      <vt:lpstr>Constraints dalam Penyusunan Database [1]</vt:lpstr>
      <vt:lpstr>Constraints dalam Penyusunan Database [2]</vt:lpstr>
      <vt:lpstr>Model data [1]</vt:lpstr>
      <vt:lpstr>Model data [2]</vt:lpstr>
      <vt:lpstr>Model Data berbasis objek [1]</vt:lpstr>
      <vt:lpstr>Model Data berbasis objek [2]</vt:lpstr>
      <vt:lpstr>Model data berbasis record</vt:lpstr>
      <vt:lpstr>PRAKTIKUM</vt:lpstr>
      <vt:lpstr>Constraint</vt:lpstr>
      <vt:lpstr>Mengubah Struktur Sebuah Tabel [1]</vt:lpstr>
      <vt:lpstr>Mengubah Struktur Sebuah Tabel [2]</vt:lpstr>
      <vt:lpstr>Mengisi data ke dalam table [1]</vt:lpstr>
      <vt:lpstr>Mengisi data ke dalam table [2]</vt:lpstr>
      <vt:lpstr>Melihat Data Pada Tabel [1]</vt:lpstr>
      <vt:lpstr>Melihat Data Pada Tabel [2]</vt:lpstr>
      <vt:lpstr>Meng-Update Data Pada Tabel</vt:lpstr>
      <vt:lpstr>Bagaimana cara memasukan data yang jumlahnya banyak??</vt:lpstr>
      <vt:lpstr>Latihan praktikum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Lingkungan Database</dc:title>
  <dc:creator>admin</dc:creator>
  <cp:lastModifiedBy>admin</cp:lastModifiedBy>
  <cp:revision>35</cp:revision>
  <dcterms:created xsi:type="dcterms:W3CDTF">2019-03-25T16:12:39Z</dcterms:created>
  <dcterms:modified xsi:type="dcterms:W3CDTF">2019-03-27T06:01:58Z</dcterms:modified>
</cp:coreProperties>
</file>