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3" r:id="rId3"/>
    <p:sldId id="274" r:id="rId4"/>
    <p:sldId id="276" r:id="rId5"/>
    <p:sldId id="277" r:id="rId6"/>
    <p:sldId id="293" r:id="rId7"/>
    <p:sldId id="278" r:id="rId8"/>
    <p:sldId id="281" r:id="rId9"/>
    <p:sldId id="292" r:id="rId10"/>
    <p:sldId id="322" r:id="rId11"/>
    <p:sldId id="295" r:id="rId12"/>
    <p:sldId id="298" r:id="rId13"/>
    <p:sldId id="300" r:id="rId14"/>
    <p:sldId id="301" r:id="rId15"/>
    <p:sldId id="302" r:id="rId16"/>
    <p:sldId id="280" r:id="rId17"/>
    <p:sldId id="303" r:id="rId18"/>
    <p:sldId id="304" r:id="rId19"/>
    <p:sldId id="306" r:id="rId20"/>
    <p:sldId id="308" r:id="rId21"/>
    <p:sldId id="309" r:id="rId22"/>
    <p:sldId id="31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275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4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7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D9E4D0-F608-46E0-AC9A-9470113BC5DD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616521-E791-4641-A4B7-8D13B68243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DINI HAMIDIN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5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11321"/>
          </a:xfrm>
        </p:spPr>
        <p:txBody>
          <a:bodyPr>
            <a:normAutofit/>
          </a:bodyPr>
          <a:lstStyle/>
          <a:p>
            <a:r>
              <a:rPr lang="en-US" sz="4400" dirty="0" err="1"/>
              <a:t>Banyak</a:t>
            </a:r>
            <a:r>
              <a:rPr lang="en-US" sz="4400" dirty="0"/>
              <a:t> </a:t>
            </a:r>
            <a:r>
              <a:rPr lang="en-US" sz="4400" dirty="0" err="1"/>
              <a:t>ke</a:t>
            </a:r>
            <a:r>
              <a:rPr lang="en-US" sz="4400" dirty="0"/>
              <a:t> </a:t>
            </a:r>
            <a:r>
              <a:rPr lang="en-US" sz="4400" dirty="0" err="1"/>
              <a:t>Banyak</a:t>
            </a:r>
            <a:r>
              <a:rPr lang="en-US" sz="4400" dirty="0"/>
              <a:t> (Many to Many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24084"/>
            <a:ext cx="9720073" cy="3370997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/>
              <a:t>record </a:t>
            </a:r>
            <a:r>
              <a:rPr lang="en-US" dirty="0" err="1"/>
              <a:t>pada</a:t>
            </a:r>
            <a:r>
              <a:rPr lang="en-US" dirty="0"/>
              <a:t> entity 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ber-relasi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record </a:t>
            </a:r>
            <a:r>
              <a:rPr lang="en-US" dirty="0" err="1" smtClean="0"/>
              <a:t>juga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entity B,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record </a:t>
            </a:r>
            <a:r>
              <a:rPr lang="en-US" dirty="0" err="1"/>
              <a:t>pada</a:t>
            </a:r>
            <a:r>
              <a:rPr lang="en-US" dirty="0"/>
              <a:t> entity B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ber-relasi</a:t>
            </a:r>
            <a:r>
              <a:rPr lang="en-US" dirty="0" smtClean="0"/>
              <a:t> </a:t>
            </a:r>
            <a:r>
              <a:rPr lang="pt-BR" dirty="0" smtClean="0"/>
              <a:t>dengan </a:t>
            </a:r>
            <a:r>
              <a:rPr lang="pt-BR" dirty="0"/>
              <a:t>beberapa record juga pada entity A. 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pt-BR" dirty="0" smtClean="0"/>
              <a:t>Dalam </a:t>
            </a:r>
            <a:r>
              <a:rPr lang="pt-BR" dirty="0"/>
              <a:t>diagram E-R, relasi ini </a:t>
            </a:r>
            <a:r>
              <a:rPr lang="pt-BR" dirty="0" smtClean="0"/>
              <a:t>disimbolkan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huruf</a:t>
            </a:r>
            <a:r>
              <a:rPr lang="en-US" dirty="0"/>
              <a:t> M </a:t>
            </a:r>
            <a:r>
              <a:rPr lang="en-US" dirty="0" err="1"/>
              <a:t>atau</a:t>
            </a:r>
            <a:r>
              <a:rPr lang="en-US" dirty="0"/>
              <a:t> N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/>
              <a:t> </a:t>
            </a:r>
            <a:r>
              <a:rPr lang="en-US" dirty="0" err="1" smtClean="0"/>
              <a:t>diajar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048" y="4829878"/>
            <a:ext cx="7499268" cy="16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4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56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Entity Relationship Model (E-R Model)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83391"/>
            <a:ext cx="9720073" cy="4425969"/>
          </a:xfrm>
        </p:spPr>
        <p:txBody>
          <a:bodyPr>
            <a:no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</a:rPr>
              <a:t>ER Relationship Model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/>
              <a:t>penyajian</a:t>
            </a:r>
            <a:r>
              <a:rPr lang="en-US" sz="2400" dirty="0"/>
              <a:t> </a:t>
            </a:r>
            <a:r>
              <a:rPr lang="en-US" sz="2400" dirty="0" smtClean="0"/>
              <a:t>data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smtClean="0"/>
              <a:t>Entity (</a:t>
            </a:r>
            <a:r>
              <a:rPr lang="en-US" sz="2400" dirty="0" err="1" smtClean="0"/>
              <a:t>Entitas</a:t>
            </a:r>
            <a:r>
              <a:rPr lang="en-US" sz="2400" dirty="0" smtClean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Relationship</a:t>
            </a:r>
          </a:p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0070C0"/>
                </a:solidFill>
              </a:rPr>
              <a:t>Kompomen</a:t>
            </a:r>
            <a:r>
              <a:rPr lang="en-US" sz="2400" b="1" dirty="0" smtClean="0">
                <a:solidFill>
                  <a:srgbClr val="0070C0"/>
                </a:solidFill>
              </a:rPr>
              <a:t> ER Model</a:t>
            </a:r>
          </a:p>
          <a:p>
            <a:pPr marL="723900" indent="-458788"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solidFill>
                  <a:srgbClr val="0070C0"/>
                </a:solidFill>
              </a:rPr>
              <a:t>Entitas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: </a:t>
            </a:r>
            <a:r>
              <a:rPr lang="en-US" sz="2000" dirty="0" err="1" smtClean="0"/>
              <a:t>Objek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 </a:t>
            </a:r>
            <a:r>
              <a:rPr lang="en-US" sz="2000" dirty="0" err="1" smtClean="0"/>
              <a:t>nyata</a:t>
            </a:r>
            <a:endParaRPr lang="en-US" sz="2000" dirty="0"/>
          </a:p>
          <a:p>
            <a:pPr marL="627063" lvl="1" indent="0">
              <a:buNone/>
            </a:pPr>
            <a:r>
              <a:rPr lang="en-US" sz="2000" b="1" dirty="0" err="1" smtClean="0">
                <a:solidFill>
                  <a:srgbClr val="00B050"/>
                </a:solidFill>
              </a:rPr>
              <a:t>Objek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secara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fisik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Rumah</a:t>
            </a:r>
            <a:r>
              <a:rPr lang="en-US" sz="2000" dirty="0"/>
              <a:t>, </a:t>
            </a:r>
            <a:r>
              <a:rPr lang="en-US" sz="2000" dirty="0" err="1"/>
              <a:t>Kendaraan</a:t>
            </a:r>
            <a:r>
              <a:rPr lang="en-US" sz="2000" dirty="0"/>
              <a:t>, </a:t>
            </a:r>
            <a:r>
              <a:rPr lang="en-US" sz="2000" dirty="0" err="1" smtClean="0"/>
              <a:t>Peralatan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627063" lvl="1" indent="0">
              <a:buNone/>
            </a:pPr>
            <a:r>
              <a:rPr lang="en-US" sz="2000" b="1" dirty="0" err="1" smtClean="0">
                <a:solidFill>
                  <a:srgbClr val="00B050"/>
                </a:solidFill>
              </a:rPr>
              <a:t>Objek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secara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konsep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pekerjaan</a:t>
            </a:r>
            <a:r>
              <a:rPr lang="en-US" sz="2000" dirty="0"/>
              <a:t>,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  <a:r>
              <a:rPr lang="en-US" sz="2000" dirty="0" err="1"/>
              <a:t>rencana</a:t>
            </a:r>
            <a:endParaRPr lang="en-US" sz="2000" dirty="0"/>
          </a:p>
          <a:p>
            <a:pPr marL="627063" indent="-354013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70C0"/>
                </a:solidFill>
              </a:rPr>
              <a:t>Relationship 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Relasi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</a:t>
            </a:r>
            <a:r>
              <a:rPr lang="en-US" sz="2400" dirty="0" err="1"/>
              <a:t>Hubungan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 smtClean="0"/>
              <a:t>entitas</a:t>
            </a:r>
            <a:endParaRPr lang="en-US" sz="2400" dirty="0" smtClean="0"/>
          </a:p>
          <a:p>
            <a:pPr marL="627063" indent="-354013"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rgbClr val="0070C0"/>
                </a:solidFill>
              </a:rPr>
              <a:t>Atribut</a:t>
            </a:r>
            <a:r>
              <a:rPr lang="en-US" sz="2400" dirty="0"/>
              <a:t>: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entity </a:t>
            </a:r>
            <a:r>
              <a:rPr lang="en-US" sz="2400" dirty="0" err="1"/>
              <a:t>atau</a:t>
            </a:r>
            <a:r>
              <a:rPr lang="en-US" sz="2400" dirty="0"/>
              <a:t> relationship, yang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 detail </a:t>
            </a:r>
            <a:r>
              <a:rPr lang="en-US" sz="2400" dirty="0" err="1"/>
              <a:t>tentang</a:t>
            </a:r>
            <a:r>
              <a:rPr lang="en-US" sz="2400" dirty="0"/>
              <a:t> entity </a:t>
            </a:r>
            <a:r>
              <a:rPr lang="en-US" sz="2400" dirty="0" err="1"/>
              <a:t>atau</a:t>
            </a:r>
            <a:r>
              <a:rPr lang="en-US" sz="2400" dirty="0"/>
              <a:t> relationship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22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taufikhidayat.com/img/clip_image002_001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128" y="1610434"/>
            <a:ext cx="7775803" cy="4699379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56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Komponen-komponen</a:t>
            </a:r>
            <a:r>
              <a:rPr lang="en-US" sz="4400" dirty="0" smtClean="0"/>
              <a:t> </a:t>
            </a:r>
            <a:r>
              <a:rPr lang="en-US" sz="4400" dirty="0" err="1" smtClean="0"/>
              <a:t>er</a:t>
            </a:r>
            <a:r>
              <a:rPr lang="en-US" sz="4400" dirty="0" smtClean="0"/>
              <a:t>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78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56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Macam</a:t>
            </a:r>
            <a:r>
              <a:rPr lang="en-US" sz="4400" dirty="0" smtClean="0"/>
              <a:t> – </a:t>
            </a:r>
            <a:r>
              <a:rPr lang="en-US" sz="4400" dirty="0" err="1" smtClean="0"/>
              <a:t>Macam</a:t>
            </a:r>
            <a:r>
              <a:rPr lang="en-US" sz="4400" dirty="0" smtClean="0"/>
              <a:t> Key (</a:t>
            </a:r>
            <a:r>
              <a:rPr lang="en-US" sz="4400" dirty="0" err="1" smtClean="0"/>
              <a:t>Kunci</a:t>
            </a:r>
            <a:r>
              <a:rPr lang="en-US" sz="4400" dirty="0" smtClean="0"/>
              <a:t>) di Database [1]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67385"/>
            <a:ext cx="9720071" cy="948519"/>
          </a:xfrm>
        </p:spPr>
        <p:txBody>
          <a:bodyPr>
            <a:normAutofit/>
          </a:bodyPr>
          <a:lstStyle/>
          <a:p>
            <a:pPr marL="355600" indent="-3556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</a:rPr>
              <a:t>Super Key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(Kumpulan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)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membedakan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unik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8436" name="Picture 4" descr="http://juventus4ever.files.wordpress.com/2010/11/primary-key1.jpg?w=5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385" y="2715903"/>
            <a:ext cx="9600063" cy="4102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63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3208"/>
          </a:xfrm>
        </p:spPr>
        <p:txBody>
          <a:bodyPr>
            <a:normAutofit/>
          </a:bodyPr>
          <a:lstStyle/>
          <a:p>
            <a:r>
              <a:rPr lang="en-US" sz="4400" dirty="0" err="1"/>
              <a:t>Macam</a:t>
            </a:r>
            <a:r>
              <a:rPr lang="en-US" sz="4400" dirty="0"/>
              <a:t> – </a:t>
            </a:r>
            <a:r>
              <a:rPr lang="en-US" sz="4400" dirty="0" err="1"/>
              <a:t>Macam</a:t>
            </a:r>
            <a:r>
              <a:rPr lang="en-US" sz="4400" dirty="0"/>
              <a:t> Key (</a:t>
            </a:r>
            <a:r>
              <a:rPr lang="en-US" sz="4400" dirty="0" err="1"/>
              <a:t>Kunci</a:t>
            </a:r>
            <a:r>
              <a:rPr lang="en-US" sz="4400" dirty="0"/>
              <a:t>) di Database </a:t>
            </a:r>
            <a:r>
              <a:rPr lang="en-US" sz="4400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49272"/>
            <a:ext cx="9720073" cy="85298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Candidate Key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unit </a:t>
            </a:r>
            <a:r>
              <a:rPr lang="en-US" sz="2400" dirty="0" err="1" smtClean="0"/>
              <a:t>mengidentifikasi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record.</a:t>
            </a:r>
            <a:endParaRPr lang="en-US" sz="2400" dirty="0"/>
          </a:p>
        </p:txBody>
      </p:sp>
      <p:pic>
        <p:nvPicPr>
          <p:cNvPr id="19458" name="Picture 2" descr="Candidate K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2256" y="2486278"/>
            <a:ext cx="8666329" cy="4371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01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56730"/>
          </a:xfrm>
        </p:spPr>
        <p:txBody>
          <a:bodyPr>
            <a:normAutofit/>
          </a:bodyPr>
          <a:lstStyle/>
          <a:p>
            <a:r>
              <a:rPr lang="en-US" sz="4400" dirty="0" err="1"/>
              <a:t>Macam</a:t>
            </a:r>
            <a:r>
              <a:rPr lang="en-US" sz="4400" dirty="0"/>
              <a:t> – </a:t>
            </a:r>
            <a:r>
              <a:rPr lang="en-US" sz="4400" dirty="0" err="1"/>
              <a:t>Macam</a:t>
            </a:r>
            <a:r>
              <a:rPr lang="en-US" sz="4400" dirty="0"/>
              <a:t> Key (</a:t>
            </a:r>
            <a:r>
              <a:rPr lang="en-US" sz="4400" dirty="0" err="1"/>
              <a:t>Kunci</a:t>
            </a:r>
            <a:r>
              <a:rPr lang="en-US" sz="4400" dirty="0"/>
              <a:t>) di Database </a:t>
            </a:r>
            <a:r>
              <a:rPr lang="en-US" sz="4400" dirty="0" smtClean="0"/>
              <a:t>[3]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2102"/>
            <a:ext cx="9720073" cy="1194179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Primary Key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20482" name="Picture 2" descr="Primary K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6471" y="2881312"/>
            <a:ext cx="8939284" cy="39766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67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440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Primary Key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Integrity Entity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yang </a:t>
            </a:r>
            <a:r>
              <a:rPr lang="en-US" sz="2400" dirty="0" err="1"/>
              <a:t>dipilih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Primary Key </a:t>
            </a:r>
            <a:r>
              <a:rPr lang="en-US" sz="2400" dirty="0" err="1">
                <a:solidFill>
                  <a:srgbClr val="00B0F0"/>
                </a:solidFill>
              </a:rPr>
              <a:t>tidak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boleh</a:t>
            </a:r>
            <a:r>
              <a:rPr lang="en-US" sz="2400" dirty="0">
                <a:solidFill>
                  <a:srgbClr val="00B0F0"/>
                </a:solidFill>
              </a:rPr>
              <a:t> null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pt-BR" sz="2400" dirty="0"/>
              <a:t>record yang ada dalam relasi. </a:t>
            </a:r>
            <a:r>
              <a:rPr lang="en-US" sz="2400" dirty="0" err="1"/>
              <a:t>Semua</a:t>
            </a:r>
            <a:r>
              <a:rPr lang="en-US" sz="2400" dirty="0"/>
              <a:t> records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database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record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diidentifikasi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yang </a:t>
            </a:r>
            <a:r>
              <a:rPr lang="en-US" sz="2400" dirty="0" err="1" smtClean="0"/>
              <a:t>unik</a:t>
            </a:r>
            <a:endParaRPr lang="en-US" sz="2400" b="1" dirty="0"/>
          </a:p>
          <a:p>
            <a:r>
              <a:rPr lang="en-US" sz="2400" b="1" dirty="0" err="1" smtClean="0"/>
              <a:t>Integritas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referensial</a:t>
            </a:r>
            <a:r>
              <a:rPr lang="en-US" sz="2400" b="1" dirty="0" smtClean="0"/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Jika</a:t>
            </a:r>
            <a:r>
              <a:rPr lang="en-US" sz="2400" dirty="0" smtClean="0"/>
              <a:t> 2 </a:t>
            </a:r>
            <a:r>
              <a:rPr lang="en-US" sz="2400" dirty="0" err="1" smtClean="0"/>
              <a:t>buah</a:t>
            </a:r>
            <a:r>
              <a:rPr lang="en-US" sz="2400" dirty="0" smtClean="0"/>
              <a:t> table </a:t>
            </a:r>
            <a:r>
              <a:rPr lang="en-US" sz="2400" dirty="0" err="1" smtClean="0"/>
              <a:t>direlasikan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menjamin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table A,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pula record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primary key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table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601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38617"/>
          </a:xfrm>
        </p:spPr>
        <p:txBody>
          <a:bodyPr>
            <a:normAutofit/>
          </a:bodyPr>
          <a:lstStyle/>
          <a:p>
            <a:r>
              <a:rPr lang="en-US" sz="4400" dirty="0" err="1"/>
              <a:t>Macam</a:t>
            </a:r>
            <a:r>
              <a:rPr lang="en-US" sz="4400" dirty="0"/>
              <a:t> – </a:t>
            </a:r>
            <a:r>
              <a:rPr lang="en-US" sz="4400" dirty="0" err="1"/>
              <a:t>Macam</a:t>
            </a:r>
            <a:r>
              <a:rPr lang="en-US" sz="4400" dirty="0"/>
              <a:t> Key (</a:t>
            </a:r>
            <a:r>
              <a:rPr lang="en-US" sz="4400" dirty="0" err="1"/>
              <a:t>Kunci</a:t>
            </a:r>
            <a:r>
              <a:rPr lang="en-US" sz="4400" dirty="0"/>
              <a:t>) di Database </a:t>
            </a:r>
            <a:r>
              <a:rPr lang="en-US" sz="4400" dirty="0" smtClean="0"/>
              <a:t>[4]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411" y="2040340"/>
            <a:ext cx="9597789" cy="79839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Alternate Key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kandidat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primer</a:t>
            </a:r>
            <a:endParaRPr lang="en-US" sz="2400" dirty="0"/>
          </a:p>
        </p:txBody>
      </p:sp>
      <p:pic>
        <p:nvPicPr>
          <p:cNvPr id="21506" name="Picture 2" descr="JENIS-JENIS KUNCI DALAM DALAM RELATION DATA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709" y="2988860"/>
            <a:ext cx="7956646" cy="3666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4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38617"/>
          </a:xfrm>
        </p:spPr>
        <p:txBody>
          <a:bodyPr>
            <a:normAutofit/>
          </a:bodyPr>
          <a:lstStyle/>
          <a:p>
            <a:r>
              <a:rPr lang="en-US" sz="4400" dirty="0" err="1"/>
              <a:t>Macam</a:t>
            </a:r>
            <a:r>
              <a:rPr lang="en-US" sz="4400" dirty="0"/>
              <a:t> – </a:t>
            </a:r>
            <a:r>
              <a:rPr lang="en-US" sz="4400" dirty="0" err="1"/>
              <a:t>Macam</a:t>
            </a:r>
            <a:r>
              <a:rPr lang="en-US" sz="4400" dirty="0"/>
              <a:t> Key (</a:t>
            </a:r>
            <a:r>
              <a:rPr lang="en-US" sz="4400" dirty="0" err="1"/>
              <a:t>Kunci</a:t>
            </a:r>
            <a:r>
              <a:rPr lang="en-US" sz="4400" dirty="0"/>
              <a:t>) di Database </a:t>
            </a:r>
            <a:r>
              <a:rPr lang="en-US" sz="4400" dirty="0" smtClean="0"/>
              <a:t>[5]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3862"/>
            <a:ext cx="9720073" cy="914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Foreign Key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set minimal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melengkapi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induknya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2530" name="Picture 2" descr="Foreign K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99" y="2818262"/>
            <a:ext cx="8719783" cy="3975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94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720373" cy="72496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Strong Entity (</a:t>
            </a:r>
            <a:r>
              <a:rPr lang="en-US" sz="4400" dirty="0" err="1" smtClean="0"/>
              <a:t>Entitas</a:t>
            </a:r>
            <a:r>
              <a:rPr lang="en-US" sz="4400" dirty="0" smtClean="0"/>
              <a:t> </a:t>
            </a:r>
            <a:r>
              <a:rPr lang="en-US" sz="4400" dirty="0" err="1" smtClean="0"/>
              <a:t>Kuat</a:t>
            </a:r>
            <a:r>
              <a:rPr lang="en-US" sz="4400" dirty="0"/>
              <a:t>) vs Weak Entity (</a:t>
            </a:r>
            <a:r>
              <a:rPr lang="en-US" sz="4400" dirty="0" err="1"/>
              <a:t>Entitas</a:t>
            </a:r>
            <a:r>
              <a:rPr lang="en-US" sz="4400" dirty="0"/>
              <a:t> </a:t>
            </a:r>
            <a:r>
              <a:rPr lang="en-US" sz="4400" dirty="0" err="1"/>
              <a:t>Lemah</a:t>
            </a:r>
            <a:r>
              <a:rPr lang="en-US" sz="4400" dirty="0" smtClean="0"/>
              <a:t>) [1]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4128" y="1555845"/>
            <a:ext cx="10562821" cy="49677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Strong Entity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Mempunyai</a:t>
            </a:r>
            <a:r>
              <a:rPr lang="en-US" sz="2400" dirty="0" smtClean="0"/>
              <a:t> Primary Key </a:t>
            </a:r>
            <a:r>
              <a:rPr lang="en-US" sz="2400" dirty="0" err="1" smtClean="0"/>
              <a:t>Sendiri</a:t>
            </a:r>
            <a:endParaRPr lang="en-US" sz="2400" dirty="0" smtClean="0"/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400" dirty="0" err="1" smtClean="0"/>
              <a:t>Kemunculan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entitas-entitas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r>
              <a:rPr lang="en-US" sz="2400" dirty="0" smtClean="0"/>
              <a:t> lain.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(sub)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r>
              <a:rPr lang="en-US" sz="2400" dirty="0" smtClean="0"/>
              <a:t> lain.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400" u="sng" dirty="0" err="1" smtClean="0"/>
              <a:t>Contoh</a:t>
            </a:r>
            <a:r>
              <a:rPr lang="en-US" sz="2400" u="sng" dirty="0" smtClean="0"/>
              <a:t> : </a:t>
            </a:r>
            <a:r>
              <a:rPr lang="en-US" sz="2400" u="sng" dirty="0" err="1" smtClean="0"/>
              <a:t>Himp</a:t>
            </a:r>
            <a:r>
              <a:rPr lang="en-US" sz="2400" u="sng" dirty="0" smtClean="0"/>
              <a:t>. </a:t>
            </a:r>
            <a:r>
              <a:rPr lang="en-US" sz="2400" u="sng" dirty="0" err="1" smtClean="0"/>
              <a:t>entitas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Mahasiswa</a:t>
            </a:r>
            <a:r>
              <a:rPr lang="en-US" sz="2400" u="sng" dirty="0" smtClean="0"/>
              <a:t>, </a:t>
            </a:r>
            <a:r>
              <a:rPr lang="en-US" sz="2400" u="sng" dirty="0" err="1" smtClean="0"/>
              <a:t>Mata_Kuliah</a:t>
            </a:r>
            <a:r>
              <a:rPr lang="en-US" sz="2400" u="sng" dirty="0" smtClean="0"/>
              <a:t>, </a:t>
            </a:r>
            <a:r>
              <a:rPr lang="en-US" sz="2400" u="sng" dirty="0" err="1" smtClean="0"/>
              <a:t>Dosen</a:t>
            </a:r>
            <a:r>
              <a:rPr lang="en-US" sz="2400" u="sng" dirty="0" smtClean="0"/>
              <a:t>, </a:t>
            </a:r>
            <a:r>
              <a:rPr lang="en-US" sz="2400" u="sng" dirty="0" err="1" smtClean="0"/>
              <a:t>Jurusan</a:t>
            </a:r>
            <a:r>
              <a:rPr lang="en-US" sz="2400" u="sng" dirty="0" smtClean="0"/>
              <a:t>, </a:t>
            </a:r>
            <a:r>
              <a:rPr lang="en-US" sz="2400" u="sng" dirty="0" err="1" smtClean="0"/>
              <a:t>Pegawai</a:t>
            </a:r>
            <a:r>
              <a:rPr lang="en-US" sz="2400" u="sng" dirty="0" smtClean="0"/>
              <a:t>, </a:t>
            </a:r>
            <a:r>
              <a:rPr lang="en-US" sz="2400" u="sng" dirty="0" err="1" smtClean="0"/>
              <a:t>dsb</a:t>
            </a:r>
            <a:r>
              <a:rPr lang="en-US" sz="2400" u="sng" dirty="0" smtClean="0"/>
              <a:t>.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Weak Entity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Primary Key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400" dirty="0" err="1"/>
              <a:t>Keberadaannya</a:t>
            </a:r>
            <a:r>
              <a:rPr lang="en-US" sz="2400" dirty="0"/>
              <a:t> </a:t>
            </a:r>
            <a:r>
              <a:rPr lang="en-US" sz="2400" dirty="0" err="1"/>
              <a:t>tergantung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lain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en-US" sz="2400" u="sng" dirty="0" err="1" smtClean="0"/>
              <a:t>Contoh</a:t>
            </a:r>
            <a:r>
              <a:rPr lang="en-US" sz="2400" u="sng" dirty="0" smtClean="0"/>
              <a:t> </a:t>
            </a:r>
            <a:r>
              <a:rPr lang="en-US" sz="2400" u="sng" dirty="0"/>
              <a:t>: </a:t>
            </a:r>
            <a:r>
              <a:rPr lang="en-US" sz="2400" u="sng" dirty="0" err="1"/>
              <a:t>Himpunan</a:t>
            </a:r>
            <a:r>
              <a:rPr lang="en-US" sz="2400" u="sng" dirty="0"/>
              <a:t> </a:t>
            </a:r>
            <a:r>
              <a:rPr lang="en-US" sz="2400" u="sng" dirty="0" err="1"/>
              <a:t>entitas</a:t>
            </a:r>
            <a:r>
              <a:rPr lang="en-US" sz="2400" u="sng" dirty="0"/>
              <a:t> </a:t>
            </a:r>
            <a:r>
              <a:rPr lang="en-US" sz="2400" u="sng" dirty="0" err="1"/>
              <a:t>Hobi</a:t>
            </a:r>
            <a:r>
              <a:rPr lang="en-US" sz="2400" u="sng" dirty="0"/>
              <a:t> (yang </a:t>
            </a:r>
            <a:r>
              <a:rPr lang="en-US" sz="2400" u="sng" dirty="0" err="1"/>
              <a:t>keberadaannya</a:t>
            </a:r>
            <a:r>
              <a:rPr lang="en-US" sz="2400" u="sng" dirty="0"/>
              <a:t> </a:t>
            </a:r>
            <a:r>
              <a:rPr lang="en-US" sz="2400" u="sng" dirty="0" err="1"/>
              <a:t>bisa</a:t>
            </a:r>
            <a:r>
              <a:rPr lang="en-US" sz="2400" u="sng" dirty="0"/>
              <a:t> </a:t>
            </a:r>
            <a:r>
              <a:rPr lang="en-US" sz="2400" u="sng" dirty="0" err="1"/>
              <a:t>ada</a:t>
            </a:r>
            <a:r>
              <a:rPr lang="en-US" sz="2400" u="sng" dirty="0"/>
              <a:t> </a:t>
            </a:r>
            <a:r>
              <a:rPr lang="en-US" sz="2400" u="sng" dirty="0" err="1"/>
              <a:t>atau</a:t>
            </a:r>
            <a:r>
              <a:rPr lang="en-US" sz="2400" u="sng" dirty="0"/>
              <a:t> </a:t>
            </a:r>
            <a:r>
              <a:rPr lang="en-US" sz="2400" u="sng" dirty="0" err="1"/>
              <a:t>tidak</a:t>
            </a:r>
            <a:r>
              <a:rPr lang="en-US" sz="2400" u="sng" dirty="0"/>
              <a:t>, </a:t>
            </a:r>
            <a:r>
              <a:rPr lang="en-US" sz="2400" u="sng" dirty="0" err="1"/>
              <a:t>tergantung</a:t>
            </a:r>
            <a:r>
              <a:rPr lang="en-US" sz="2400" u="sng" dirty="0"/>
              <a:t> </a:t>
            </a:r>
            <a:r>
              <a:rPr lang="en-US" sz="2400" u="sng" dirty="0" err="1"/>
              <a:t>hubungan</a:t>
            </a:r>
            <a:r>
              <a:rPr lang="en-US" sz="2400" u="sng" dirty="0"/>
              <a:t> (</a:t>
            </a:r>
            <a:r>
              <a:rPr lang="en-US" sz="2400" u="sng" dirty="0" err="1"/>
              <a:t>relasi</a:t>
            </a:r>
            <a:r>
              <a:rPr lang="en-US" sz="2400" u="sng" dirty="0"/>
              <a:t>) </a:t>
            </a:r>
            <a:r>
              <a:rPr lang="en-US" sz="2400" u="sng" dirty="0" err="1"/>
              <a:t>mahasiswa</a:t>
            </a:r>
            <a:r>
              <a:rPr lang="en-US" sz="2400" u="sng" dirty="0"/>
              <a:t> yang </a:t>
            </a:r>
            <a:r>
              <a:rPr lang="en-US" sz="2400" u="sng" dirty="0" err="1"/>
              <a:t>memiliki</a:t>
            </a:r>
            <a:r>
              <a:rPr lang="en-US" sz="2400" u="sng" dirty="0"/>
              <a:t> </a:t>
            </a:r>
            <a:r>
              <a:rPr lang="en-US" sz="2400" u="sng" dirty="0" err="1" smtClean="0"/>
              <a:t>hobi</a:t>
            </a:r>
            <a:endParaRPr lang="en-US" sz="2400" u="sng" dirty="0" smtClean="0"/>
          </a:p>
          <a:p>
            <a:pPr marL="268288" indent="-268288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57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4779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Model Database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94560"/>
            <a:ext cx="10289866" cy="4114800"/>
          </a:xfrm>
        </p:spPr>
        <p:txBody>
          <a:bodyPr>
            <a:normAutofit/>
          </a:bodyPr>
          <a:lstStyle/>
          <a:p>
            <a:pPr marL="265113" indent="-265113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Model database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/>
              <a:t> </a:t>
            </a:r>
            <a:r>
              <a:rPr lang="en-US" dirty="0" smtClean="0"/>
              <a:t>(relationships</a:t>
            </a:r>
            <a:r>
              <a:rPr lang="en-US" dirty="0"/>
              <a:t>)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batasan-batasan</a:t>
            </a:r>
            <a:r>
              <a:rPr lang="en-US" dirty="0"/>
              <a:t> (constraint)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database. 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70C0"/>
                </a:solidFill>
              </a:rPr>
              <a:t>Model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pada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bagaimana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hubungan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antar</a:t>
            </a:r>
            <a:r>
              <a:rPr lang="en-US" b="1" dirty="0">
                <a:solidFill>
                  <a:srgbClr val="0070C0"/>
                </a:solidFill>
              </a:rPr>
              <a:t> record </a:t>
            </a:r>
            <a:r>
              <a:rPr lang="en-US" b="1" dirty="0" err="1">
                <a:solidFill>
                  <a:srgbClr val="0070C0"/>
                </a:solidFill>
              </a:rPr>
              <a:t>dalam</a:t>
            </a:r>
            <a:r>
              <a:rPr lang="en-US" b="1" dirty="0">
                <a:solidFill>
                  <a:srgbClr val="0070C0"/>
                </a:solidFill>
              </a:rPr>
              <a:t> database</a:t>
            </a:r>
            <a:r>
              <a:rPr lang="en-US" dirty="0"/>
              <a:t> (Record Based Data Models),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457200" indent="-276225">
              <a:buFont typeface="+mj-lt"/>
              <a:buAutoNum type="alphaUcPeriod"/>
            </a:pPr>
            <a:r>
              <a:rPr lang="en-US" dirty="0" smtClean="0"/>
              <a:t>Model </a:t>
            </a:r>
            <a:r>
              <a:rPr lang="en-US" dirty="0"/>
              <a:t>Database </a:t>
            </a:r>
            <a:r>
              <a:rPr lang="en-US" dirty="0" err="1"/>
              <a:t>Hirarki</a:t>
            </a:r>
            <a:r>
              <a:rPr lang="en-US" dirty="0"/>
              <a:t> (Hierarchical Database Model</a:t>
            </a:r>
            <a:r>
              <a:rPr lang="en-US" dirty="0" smtClean="0"/>
              <a:t>) --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banyak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dipakai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lagi</a:t>
            </a:r>
            <a:endParaRPr lang="en-US" dirty="0"/>
          </a:p>
          <a:p>
            <a:pPr marL="457200" indent="-276225">
              <a:buFont typeface="+mj-lt"/>
              <a:buAutoNum type="alphaUcPeriod"/>
            </a:pPr>
            <a:r>
              <a:rPr lang="nn-NO" dirty="0" smtClean="0"/>
              <a:t>Model </a:t>
            </a:r>
            <a:r>
              <a:rPr lang="nn-NO" dirty="0"/>
              <a:t>Database Jaringan (Network Database Model</a:t>
            </a:r>
            <a:r>
              <a:rPr lang="nn-NO" dirty="0" smtClean="0"/>
              <a:t>) </a:t>
            </a:r>
            <a:r>
              <a:rPr lang="en-US" dirty="0"/>
              <a:t>--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banyak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dipakai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lagi</a:t>
            </a:r>
            <a:endParaRPr lang="nn-NO" dirty="0">
              <a:solidFill>
                <a:srgbClr val="FF0000"/>
              </a:solidFill>
            </a:endParaRPr>
          </a:p>
          <a:p>
            <a:pPr marL="457200" indent="-276225">
              <a:buFont typeface="+mj-lt"/>
              <a:buAutoNum type="alphaUcPeriod"/>
            </a:pPr>
            <a:r>
              <a:rPr lang="en-US" dirty="0" smtClean="0"/>
              <a:t>Model </a:t>
            </a:r>
            <a:r>
              <a:rPr lang="en-US" dirty="0"/>
              <a:t>Database </a:t>
            </a:r>
            <a:r>
              <a:rPr lang="en-US" dirty="0" err="1"/>
              <a:t>Relasi</a:t>
            </a:r>
            <a:r>
              <a:rPr lang="en-US" dirty="0"/>
              <a:t> (Relational Database Model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62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518" y="1636594"/>
            <a:ext cx="9564804" cy="494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720373" cy="72496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Strong Entity (</a:t>
            </a:r>
            <a:r>
              <a:rPr lang="en-US" sz="4400" dirty="0" err="1" smtClean="0"/>
              <a:t>Entitas</a:t>
            </a:r>
            <a:r>
              <a:rPr lang="en-US" sz="4400" dirty="0" smtClean="0"/>
              <a:t> </a:t>
            </a:r>
            <a:r>
              <a:rPr lang="en-US" sz="4400" dirty="0" err="1" smtClean="0"/>
              <a:t>Kuat</a:t>
            </a:r>
            <a:r>
              <a:rPr lang="en-US" sz="4400" dirty="0"/>
              <a:t>) vs Weak Entity (</a:t>
            </a:r>
            <a:r>
              <a:rPr lang="en-US" sz="4400" dirty="0" err="1"/>
              <a:t>Entitas</a:t>
            </a:r>
            <a:r>
              <a:rPr lang="en-US" sz="4400" dirty="0"/>
              <a:t> </a:t>
            </a:r>
            <a:r>
              <a:rPr lang="en-US" sz="4400" dirty="0" err="1"/>
              <a:t>Lemah</a:t>
            </a:r>
            <a:r>
              <a:rPr lang="en-US" sz="4400" dirty="0" smtClean="0"/>
              <a:t>) [2]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218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7037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Unary Relation (</a:t>
            </a:r>
            <a:r>
              <a:rPr lang="en-US" sz="4400" dirty="0" err="1" smtClean="0"/>
              <a:t>Relasi</a:t>
            </a:r>
            <a:r>
              <a:rPr lang="en-US" sz="4400" dirty="0" smtClean="0"/>
              <a:t> Tunggal) [1]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4127" y="1535373"/>
            <a:ext cx="10262572" cy="4023360"/>
          </a:xfrm>
        </p:spPr>
        <p:txBody>
          <a:bodyPr/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Unit </a:t>
            </a:r>
            <a:r>
              <a:rPr lang="en-US" dirty="0" err="1" smtClean="0">
                <a:sym typeface="Wingdings" pitchFamily="2" charset="2"/>
              </a:rPr>
              <a:t>relasi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tunggal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derajat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relasi</a:t>
            </a:r>
            <a:r>
              <a:rPr lang="en-US" dirty="0" smtClean="0">
                <a:sym typeface="Wingdings" pitchFamily="2" charset="2"/>
              </a:rPr>
              <a:t> 1–N </a:t>
            </a:r>
            <a:r>
              <a:rPr lang="en-US" dirty="0" err="1" smtClean="0">
                <a:sym typeface="Wingdings" pitchFamily="2" charset="2"/>
              </a:rPr>
              <a:t>dapat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diimplementasikan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melalui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penggunaan</a:t>
            </a:r>
            <a:r>
              <a:rPr lang="en-US" dirty="0" smtClean="0">
                <a:sym typeface="Wingdings" pitchFamily="2" charset="2"/>
              </a:rPr>
              <a:t> field </a:t>
            </a:r>
            <a:r>
              <a:rPr lang="en-US" i="1" dirty="0" smtClean="0">
                <a:sym typeface="Wingdings" pitchFamily="2" charset="2"/>
              </a:rPr>
              <a:t>key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dua</a:t>
            </a:r>
            <a:r>
              <a:rPr lang="en-US" dirty="0" smtClean="0">
                <a:sym typeface="Wingdings" pitchFamily="2" charset="2"/>
              </a:rPr>
              <a:t> kali </a:t>
            </a:r>
            <a:r>
              <a:rPr lang="en-US" dirty="0" err="1" smtClean="0">
                <a:sym typeface="Wingdings" pitchFamily="2" charset="2"/>
              </a:rPr>
              <a:t>tapi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fungsi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berbeda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65" y="3055961"/>
            <a:ext cx="5374131" cy="193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7904" y="4189863"/>
            <a:ext cx="7025722" cy="200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3369" y="3448419"/>
            <a:ext cx="443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mtClean="0">
                <a:solidFill>
                  <a:srgbClr val="0070C0"/>
                </a:solidFill>
              </a:rPr>
              <a:t>Implementasi Relasi Tunggal 1-N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3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76849"/>
          </a:xfrm>
        </p:spPr>
        <p:txBody>
          <a:bodyPr/>
          <a:lstStyle/>
          <a:p>
            <a:r>
              <a:rPr lang="en-US" sz="4400" dirty="0"/>
              <a:t>Unary Relation (</a:t>
            </a:r>
            <a:r>
              <a:rPr lang="en-US" sz="4400" dirty="0" err="1"/>
              <a:t>Relasi</a:t>
            </a:r>
            <a:r>
              <a:rPr lang="en-US" sz="4400" dirty="0"/>
              <a:t> Tunggal</a:t>
            </a:r>
            <a:r>
              <a:rPr lang="en-US" sz="4400" dirty="0" smtClean="0"/>
              <a:t>) [2]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t="49944"/>
          <a:stretch>
            <a:fillRect/>
          </a:stretch>
        </p:blipFill>
        <p:spPr bwMode="auto">
          <a:xfrm>
            <a:off x="3233382" y="1372671"/>
            <a:ext cx="5867400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349" y="4314825"/>
            <a:ext cx="6009420" cy="167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71712" y="4223213"/>
            <a:ext cx="4658139" cy="176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317776" y="3821794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91927" y="3470701"/>
            <a:ext cx="4481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Implementasi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Relasi</a:t>
            </a:r>
            <a:r>
              <a:rPr lang="en-US" sz="2400" b="1" dirty="0">
                <a:solidFill>
                  <a:srgbClr val="0070C0"/>
                </a:solidFill>
              </a:rPr>
              <a:t> Tunggal N-N</a:t>
            </a:r>
          </a:p>
        </p:txBody>
      </p:sp>
    </p:spTree>
    <p:extLst>
      <p:ext uri="{BB962C8B-B14F-4D97-AF65-F5344CB8AC3E}">
        <p14:creationId xmlns:p14="http://schemas.microsoft.com/office/powerpoint/2010/main" val="35533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1447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Relasi</a:t>
            </a:r>
            <a:r>
              <a:rPr lang="en-US" sz="4400" dirty="0" smtClean="0"/>
              <a:t> Ganda [1]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4128" y="1815152"/>
            <a:ext cx="9720073" cy="885376"/>
          </a:xfrm>
        </p:spPr>
        <p:txBody>
          <a:bodyPr>
            <a:normAutofit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Ganda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muncul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3353" y="2700528"/>
            <a:ext cx="765270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3208"/>
          </a:xfrm>
        </p:spPr>
        <p:txBody>
          <a:bodyPr>
            <a:normAutofit/>
          </a:bodyPr>
          <a:lstStyle/>
          <a:p>
            <a:r>
              <a:rPr lang="en-US" sz="4400" dirty="0" err="1"/>
              <a:t>Relasi</a:t>
            </a:r>
            <a:r>
              <a:rPr lang="en-US" sz="4400" dirty="0"/>
              <a:t> Ganda </a:t>
            </a:r>
            <a:r>
              <a:rPr lang="en-US" sz="4400" dirty="0" smtClean="0"/>
              <a:t>[2]</a:t>
            </a:r>
            <a:endParaRPr lang="en-US" sz="4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612" y="1123666"/>
            <a:ext cx="72390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35369" y="2275342"/>
            <a:ext cx="3705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Implementasi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Relasi</a:t>
            </a:r>
            <a:r>
              <a:rPr lang="en-US" sz="2400" b="1" dirty="0">
                <a:solidFill>
                  <a:srgbClr val="0070C0"/>
                </a:solidFill>
              </a:rPr>
              <a:t> Ganda</a:t>
            </a:r>
          </a:p>
        </p:txBody>
      </p:sp>
    </p:spTree>
    <p:extLst>
      <p:ext uri="{BB962C8B-B14F-4D97-AF65-F5344CB8AC3E}">
        <p14:creationId xmlns:p14="http://schemas.microsoft.com/office/powerpoint/2010/main" val="12573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9118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Relasi</a:t>
            </a:r>
            <a:r>
              <a:rPr lang="en-US" sz="4400" dirty="0" smtClean="0"/>
              <a:t> Multi </a:t>
            </a:r>
            <a:r>
              <a:rPr lang="en-US" sz="4400" dirty="0" err="1" smtClean="0"/>
              <a:t>Entitas</a:t>
            </a:r>
            <a:endParaRPr lang="en-US" sz="4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3098" y="1949354"/>
            <a:ext cx="9025899" cy="376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20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Spesialisasi</a:t>
            </a:r>
            <a:r>
              <a:rPr lang="en-US" sz="4400" dirty="0" smtClean="0"/>
              <a:t> [1]</a:t>
            </a:r>
            <a:endParaRPr lang="en-US" sz="4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362" y="1943668"/>
            <a:ext cx="8323604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05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Spesialisasi</a:t>
            </a:r>
            <a:r>
              <a:rPr lang="en-US" sz="5400" dirty="0"/>
              <a:t> [1</a:t>
            </a:r>
            <a:r>
              <a:rPr lang="en-US" sz="5400" dirty="0" smtClean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7596" y="818383"/>
            <a:ext cx="6521157" cy="554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24128" y="2505717"/>
            <a:ext cx="3485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Implementasi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Spesialisasi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9808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Generalisasi</a:t>
            </a:r>
            <a:endParaRPr lang="en-US" sz="4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t="50667" r="8197"/>
          <a:stretch>
            <a:fillRect/>
          </a:stretch>
        </p:blipFill>
        <p:spPr bwMode="auto">
          <a:xfrm>
            <a:off x="3238500" y="1335024"/>
            <a:ext cx="5791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826001"/>
            <a:ext cx="86106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1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E-R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mengekspresikan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entitas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64761"/>
          </a:xfrm>
        </p:spPr>
        <p:txBody>
          <a:bodyPr>
            <a:normAutofit/>
          </a:bodyPr>
          <a:lstStyle/>
          <a:p>
            <a:r>
              <a:rPr lang="en-US" sz="4400" b="1" dirty="0"/>
              <a:t>Model Database </a:t>
            </a:r>
            <a:r>
              <a:rPr lang="en-US" sz="4400" b="1" dirty="0" err="1"/>
              <a:t>Relasi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4114"/>
            <a:ext cx="9720073" cy="4415246"/>
          </a:xfrm>
        </p:spPr>
        <p:txBody>
          <a:bodyPr>
            <a:normAutofit/>
          </a:bodyPr>
          <a:lstStyle/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dirty="0"/>
              <a:t>Model database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model database yang </a:t>
            </a:r>
            <a:r>
              <a:rPr lang="en-US" dirty="0" smtClean="0"/>
              <a:t>paling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kemampuannya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database.</a:t>
            </a:r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dirty="0" err="1"/>
              <a:t>Sebuah</a:t>
            </a:r>
            <a:r>
              <a:rPr lang="en-US" dirty="0"/>
              <a:t> database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baris</a:t>
            </a:r>
            <a:r>
              <a:rPr lang="en-US" dirty="0"/>
              <a:t> (record)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(field), </a:t>
            </a:r>
            <a:r>
              <a:rPr lang="nn-NO" dirty="0" smtClean="0"/>
              <a:t>tabel-tabel </a:t>
            </a:r>
            <a:r>
              <a:rPr lang="nn-NO" dirty="0"/>
              <a:t>yang ada di hubungkan (relationship) </a:t>
            </a:r>
            <a:r>
              <a:rPr lang="nn-NO" dirty="0" smtClean="0"/>
              <a:t>sedemikian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field-field </a:t>
            </a:r>
            <a:r>
              <a:rPr lang="en-US" dirty="0" err="1"/>
              <a:t>kunci</a:t>
            </a:r>
            <a:r>
              <a:rPr lang="en-US" dirty="0"/>
              <a:t> (Key field)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 smtClean="0"/>
              <a:t>duplikasi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.</a:t>
            </a:r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dirty="0"/>
              <a:t>Model database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oleh</a:t>
            </a:r>
            <a:r>
              <a:rPr lang="en-US" dirty="0"/>
              <a:t> E.F. </a:t>
            </a:r>
            <a:r>
              <a:rPr lang="en-US" dirty="0" err="1"/>
              <a:t>Codd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 smtClean="0"/>
              <a:t>seorang</a:t>
            </a:r>
            <a:r>
              <a:rPr lang="en-US" dirty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6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22021"/>
          <a:stretch>
            <a:fillRect/>
          </a:stretch>
        </p:blipFill>
        <p:spPr bwMode="auto">
          <a:xfrm>
            <a:off x="1828800" y="1828800"/>
            <a:ext cx="813553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77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Agregasi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531210"/>
            <a:ext cx="6858000" cy="551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37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PRAKTIKUM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DINI HAMIDIN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86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3404"/>
          </a:xfrm>
        </p:spPr>
        <p:txBody>
          <a:bodyPr/>
          <a:lstStyle/>
          <a:p>
            <a:r>
              <a:rPr lang="en-US" sz="4400" dirty="0" err="1" smtClean="0"/>
              <a:t>Latihan</a:t>
            </a:r>
            <a:r>
              <a:rPr lang="en-US" sz="4400" dirty="0" smtClean="0"/>
              <a:t> 1 – </a:t>
            </a:r>
            <a:r>
              <a:rPr lang="en-US" sz="4400" dirty="0" err="1" smtClean="0"/>
              <a:t>Membuat</a:t>
            </a:r>
            <a:r>
              <a:rPr lang="en-US" sz="4400" dirty="0" smtClean="0"/>
              <a:t> database </a:t>
            </a:r>
            <a:r>
              <a:rPr lang="en-US" sz="4400" dirty="0" err="1" smtClean="0"/>
              <a:t>dan</a:t>
            </a:r>
            <a:r>
              <a:rPr lang="en-US" sz="4400" dirty="0" smtClean="0"/>
              <a:t> table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33516"/>
            <a:ext cx="9720073" cy="4275844"/>
          </a:xfrm>
        </p:spPr>
        <p:txBody>
          <a:bodyPr/>
          <a:lstStyle/>
          <a:p>
            <a:r>
              <a:rPr lang="sv-SE" dirty="0"/>
              <a:t>membuat sistem penjualan barang </a:t>
            </a:r>
            <a:r>
              <a:rPr lang="it-IT" dirty="0" smtClean="0"/>
              <a:t>di </a:t>
            </a:r>
            <a:r>
              <a:rPr lang="it-IT" dirty="0"/>
              <a:t>perusahaan Oryn Textile. Barang berupa Kaos Kaki @ Rp </a:t>
            </a:r>
            <a:r>
              <a:rPr lang="it-IT" dirty="0" smtClean="0"/>
              <a:t>3500.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dbOryn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pPr marL="900113" indent="-449263">
              <a:buFont typeface="+mj-lt"/>
              <a:buAutoNum type="alphaLcPeriod"/>
            </a:pP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/>
              <a:t>tbMarketing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data marketing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49" y="4199501"/>
            <a:ext cx="8658723" cy="237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Latihan</a:t>
            </a:r>
            <a:r>
              <a:rPr lang="en-US" sz="4400" dirty="0"/>
              <a:t> 1 – </a:t>
            </a:r>
            <a:r>
              <a:rPr lang="en-US" sz="4400" dirty="0" err="1"/>
              <a:t>Membuat</a:t>
            </a:r>
            <a:r>
              <a:rPr lang="en-US" sz="4400" dirty="0"/>
              <a:t> database </a:t>
            </a:r>
            <a:r>
              <a:rPr lang="en-US" sz="4400" dirty="0" err="1"/>
              <a:t>dan</a:t>
            </a:r>
            <a:r>
              <a:rPr lang="en-US" sz="4400" dirty="0"/>
              <a:t> table </a:t>
            </a:r>
            <a:r>
              <a:rPr lang="en-US" sz="4400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 startAt="2"/>
            </a:pPr>
            <a:r>
              <a:rPr lang="sv-SE" dirty="0" smtClean="0"/>
              <a:t>Tabel </a:t>
            </a:r>
            <a:r>
              <a:rPr lang="sv-SE" dirty="0"/>
              <a:t>tbJual (untuk mencatat penjualan barang)</a:t>
            </a:r>
            <a:endParaRPr lang="it-IT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83" y="2702185"/>
            <a:ext cx="7413010" cy="1883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128" y="4786822"/>
            <a:ext cx="4778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000" dirty="0" smtClean="0">
                <a:latin typeface="Sylfaen" panose="010A0502050306030303" pitchFamily="18" charset="0"/>
              </a:rPr>
              <a:t>Isikan </a:t>
            </a:r>
            <a:r>
              <a:rPr lang="it-IT" sz="2000" dirty="0">
                <a:latin typeface="Sylfaen" panose="010A0502050306030303" pitchFamily="18" charset="0"/>
              </a:rPr>
              <a:t>data pada tabel seperti berikut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4464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Latihan</a:t>
            </a:r>
            <a:r>
              <a:rPr lang="en-US" sz="4400" dirty="0"/>
              <a:t> 1 – </a:t>
            </a:r>
            <a:r>
              <a:rPr lang="en-US" sz="4400" dirty="0" err="1" smtClean="0"/>
              <a:t>Mengisi</a:t>
            </a:r>
            <a:r>
              <a:rPr lang="en-US" sz="4400" dirty="0" smtClean="0"/>
              <a:t> database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data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324" y="2101753"/>
            <a:ext cx="9900363" cy="4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01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7"/>
            <a:ext cx="9720072" cy="670378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Latihan</a:t>
            </a:r>
            <a:r>
              <a:rPr lang="en-US" sz="4400" dirty="0" smtClean="0"/>
              <a:t> 1 – </a:t>
            </a:r>
            <a:r>
              <a:rPr lang="en-US" sz="4400" dirty="0" err="1" smtClean="0"/>
              <a:t>Menampilkan</a:t>
            </a:r>
            <a:r>
              <a:rPr lang="en-US" sz="4400" dirty="0" smtClean="0"/>
              <a:t> data </a:t>
            </a:r>
            <a:r>
              <a:rPr lang="en-US" sz="4400" dirty="0" err="1" smtClean="0"/>
              <a:t>dari</a:t>
            </a:r>
            <a:r>
              <a:rPr lang="en-US" sz="4400" dirty="0" smtClean="0"/>
              <a:t> 2 table [1]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7857"/>
            <a:ext cx="10617412" cy="4521503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  <a:tabLst>
                <a:tab pos="0" algn="l"/>
              </a:tabLst>
            </a:pP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NoJual</a:t>
            </a:r>
            <a:r>
              <a:rPr lang="en-US" dirty="0"/>
              <a:t>, </a:t>
            </a:r>
            <a:r>
              <a:rPr lang="en-US" dirty="0" err="1"/>
              <a:t>NoID</a:t>
            </a:r>
            <a:r>
              <a:rPr lang="en-US" dirty="0"/>
              <a:t>, Nama, </a:t>
            </a:r>
            <a:r>
              <a:rPr lang="en-US" dirty="0" err="1"/>
              <a:t>TglJual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Quantity,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/>
              <a:t>SQL yang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</a:p>
          <a:p>
            <a:pPr marL="0" indent="0">
              <a:buNone/>
              <a:tabLst>
                <a:tab pos="0" algn="l"/>
              </a:tabLst>
            </a:pPr>
            <a:endParaRPr lang="en-US" dirty="0" smtClean="0"/>
          </a:p>
          <a:p>
            <a:pPr marL="723900" indent="-90488"/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NoJual</a:t>
            </a:r>
            <a:r>
              <a:rPr lang="en-US" dirty="0"/>
              <a:t>, </a:t>
            </a:r>
            <a:r>
              <a:rPr lang="en-US" dirty="0" err="1"/>
              <a:t>NoID</a:t>
            </a:r>
            <a:r>
              <a:rPr lang="en-US" dirty="0"/>
              <a:t>, Nama, </a:t>
            </a:r>
            <a:r>
              <a:rPr lang="en-US" dirty="0" err="1"/>
              <a:t>TglJual</a:t>
            </a:r>
            <a:r>
              <a:rPr lang="en-US" dirty="0"/>
              <a:t>, Quantity</a:t>
            </a:r>
          </a:p>
          <a:p>
            <a:pPr marL="723900" indent="-90488"/>
            <a:r>
              <a:rPr lang="en-US" dirty="0"/>
              <a:t>-&gt; From </a:t>
            </a:r>
            <a:r>
              <a:rPr lang="en-US" dirty="0" err="1"/>
              <a:t>tbMarketing</a:t>
            </a:r>
            <a:r>
              <a:rPr lang="en-US" dirty="0"/>
              <a:t>, </a:t>
            </a:r>
            <a:r>
              <a:rPr lang="en-US" dirty="0" err="1"/>
              <a:t>tbJual</a:t>
            </a:r>
            <a:endParaRPr lang="en-US" dirty="0"/>
          </a:p>
          <a:p>
            <a:pPr marL="723900" indent="-90488"/>
            <a:r>
              <a:rPr lang="en-US" dirty="0"/>
              <a:t>-&gt; Where </a:t>
            </a:r>
            <a:r>
              <a:rPr lang="en-US" dirty="0" err="1"/>
              <a:t>tbMarketing.NoID</a:t>
            </a:r>
            <a:r>
              <a:rPr lang="en-US" dirty="0"/>
              <a:t>=</a:t>
            </a:r>
            <a:r>
              <a:rPr lang="en-US" dirty="0" err="1"/>
              <a:t>tbJual.NoID</a:t>
            </a:r>
            <a:r>
              <a:rPr lang="en-US" dirty="0"/>
              <a:t>;</a:t>
            </a:r>
          </a:p>
          <a:p>
            <a:pPr marL="723900" indent="-90488"/>
            <a:r>
              <a:rPr lang="en-US" dirty="0"/>
              <a:t>ERROR 1052 (23000): Column '</a:t>
            </a:r>
            <a:r>
              <a:rPr lang="en-US" dirty="0" err="1"/>
              <a:t>NoID</a:t>
            </a:r>
            <a:r>
              <a:rPr lang="en-US" dirty="0"/>
              <a:t>' in field list is ambiguous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93290" y="2430759"/>
            <a:ext cx="3612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Field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NoID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dimiliki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oleh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dua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tabel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yaitu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tbMarketing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dan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tbJual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sehingga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terdapat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data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ambigu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karena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kita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tidak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menjelaskan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filed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NoID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tersebut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berasal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dari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tabel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yang mana.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81434" y="2606722"/>
            <a:ext cx="3311856" cy="409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51380" y="5133454"/>
            <a:ext cx="99719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"/>
              </a:rPr>
              <a:t>Solusi</a:t>
            </a:r>
            <a:r>
              <a:rPr lang="en-US" sz="2000" b="1" dirty="0" smtClean="0">
                <a:latin typeface="Courier"/>
              </a:rPr>
              <a:t>:</a:t>
            </a:r>
          </a:p>
          <a:p>
            <a:endParaRPr lang="en-US" sz="2000" dirty="0" smtClean="0">
              <a:latin typeface="Courier"/>
            </a:endParaRPr>
          </a:p>
          <a:p>
            <a:r>
              <a:rPr lang="en-US" sz="2000" dirty="0" err="1" smtClean="0">
                <a:latin typeface="Courier"/>
              </a:rPr>
              <a:t>mysql</a:t>
            </a:r>
            <a:r>
              <a:rPr lang="en-US" sz="2000" dirty="0">
                <a:latin typeface="Courier"/>
              </a:rPr>
              <a:t>&gt; SELECT </a:t>
            </a:r>
            <a:r>
              <a:rPr lang="en-US" sz="2000" dirty="0" err="1">
                <a:latin typeface="Courier"/>
              </a:rPr>
              <a:t>NoJual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"/>
              </a:rPr>
              <a:t>tbMarketing.NoID</a:t>
            </a:r>
            <a:r>
              <a:rPr lang="en-US" sz="2000" dirty="0">
                <a:latin typeface="Courier"/>
              </a:rPr>
              <a:t>, Nama, </a:t>
            </a:r>
            <a:r>
              <a:rPr lang="en-US" sz="2000" dirty="0" err="1">
                <a:latin typeface="Courier"/>
              </a:rPr>
              <a:t>TglJual</a:t>
            </a:r>
            <a:r>
              <a:rPr lang="en-US" sz="2000" dirty="0">
                <a:latin typeface="Courier"/>
              </a:rPr>
              <a:t>, Quantity</a:t>
            </a:r>
          </a:p>
          <a:p>
            <a:r>
              <a:rPr lang="en-US" sz="2000" dirty="0">
                <a:latin typeface="Courier"/>
              </a:rPr>
              <a:t>-&gt; From </a:t>
            </a:r>
            <a:r>
              <a:rPr lang="en-US" sz="2000" dirty="0" err="1">
                <a:latin typeface="Courier"/>
              </a:rPr>
              <a:t>tbMarketing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latin typeface="Courier"/>
              </a:rPr>
              <a:t>tbJual</a:t>
            </a:r>
            <a:endParaRPr lang="en-US" sz="2000" dirty="0">
              <a:latin typeface="Courier"/>
            </a:endParaRPr>
          </a:p>
          <a:p>
            <a:r>
              <a:rPr lang="en-US" sz="2000" dirty="0">
                <a:latin typeface="Courier"/>
              </a:rPr>
              <a:t>-&gt; Where </a:t>
            </a:r>
            <a:r>
              <a:rPr lang="en-US" sz="2000" dirty="0" err="1">
                <a:latin typeface="Courier"/>
              </a:rPr>
              <a:t>tbMarketing.NoID</a:t>
            </a:r>
            <a:r>
              <a:rPr lang="en-US" sz="2000" dirty="0">
                <a:latin typeface="Courier"/>
              </a:rPr>
              <a:t>=</a:t>
            </a:r>
            <a:r>
              <a:rPr lang="en-US" sz="2000" dirty="0" err="1">
                <a:latin typeface="Courier"/>
              </a:rPr>
              <a:t>tbJual.NoID</a:t>
            </a:r>
            <a:r>
              <a:rPr lang="en-US" sz="2000" dirty="0">
                <a:latin typeface="Courier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943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560"/>
          </a:xfrm>
        </p:spPr>
        <p:txBody>
          <a:bodyPr>
            <a:normAutofit/>
          </a:bodyPr>
          <a:lstStyle/>
          <a:p>
            <a:r>
              <a:rPr lang="en-US" sz="4400" dirty="0" err="1"/>
              <a:t>Latihan</a:t>
            </a:r>
            <a:r>
              <a:rPr lang="en-US" sz="4400" dirty="0"/>
              <a:t> 1 – </a:t>
            </a:r>
            <a:r>
              <a:rPr lang="en-US" sz="4400" dirty="0" err="1"/>
              <a:t>Menampilkan</a:t>
            </a:r>
            <a:r>
              <a:rPr lang="en-US" sz="4400" dirty="0"/>
              <a:t> data </a:t>
            </a:r>
            <a:r>
              <a:rPr lang="en-US" sz="4400" dirty="0" err="1"/>
              <a:t>dari</a:t>
            </a:r>
            <a:r>
              <a:rPr lang="en-US" sz="4400" dirty="0"/>
              <a:t> 2 table </a:t>
            </a:r>
            <a:r>
              <a:rPr lang="en-US" sz="4400" dirty="0" smtClean="0"/>
              <a:t>[2]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99" y="1726724"/>
            <a:ext cx="9842902" cy="1528549"/>
          </a:xfrm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Cobalah</a:t>
            </a:r>
            <a:r>
              <a:rPr lang="en-US" b="1" dirty="0" smtClean="0">
                <a:solidFill>
                  <a:srgbClr val="00B050"/>
                </a:solidFill>
              </a:rPr>
              <a:t> !! </a:t>
            </a: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Nama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Nama Marketing. (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AS).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Perintah</a:t>
            </a:r>
            <a:r>
              <a:rPr lang="en-US" dirty="0" smtClean="0"/>
              <a:t> AS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tbMarketing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Nama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4597" y="5414507"/>
            <a:ext cx="66419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rgbClr val="FF0000"/>
                </a:solidFill>
              </a:rPr>
              <a:t>Dimanakah</a:t>
            </a:r>
            <a:r>
              <a:rPr lang="es-ES" sz="2000" dirty="0" smtClean="0">
                <a:solidFill>
                  <a:srgbClr val="FF0000"/>
                </a:solidFill>
              </a:rPr>
              <a:t> </a:t>
            </a:r>
            <a:r>
              <a:rPr lang="es-ES" sz="2000" dirty="0">
                <a:solidFill>
                  <a:srgbClr val="FF0000"/>
                </a:solidFill>
              </a:rPr>
              <a:t>yang </a:t>
            </a:r>
            <a:r>
              <a:rPr lang="es-ES" sz="2000" dirty="0" err="1">
                <a:solidFill>
                  <a:srgbClr val="FF0000"/>
                </a:solidFill>
              </a:rPr>
              <a:t>memiliki</a:t>
            </a:r>
            <a:r>
              <a:rPr lang="es-ES" sz="2000" dirty="0">
                <a:solidFill>
                  <a:srgbClr val="FF0000"/>
                </a:solidFill>
              </a:rPr>
              <a:t> No ID </a:t>
            </a:r>
            <a:r>
              <a:rPr lang="es-ES" sz="2000" dirty="0" smtClean="0">
                <a:solidFill>
                  <a:srgbClr val="FF0000"/>
                </a:solidFill>
              </a:rPr>
              <a:t>M003, M005 dan M006 ?, </a:t>
            </a:r>
            <a:r>
              <a:rPr lang="es-ES" sz="2000" dirty="0" err="1">
                <a:solidFill>
                  <a:srgbClr val="FF0000"/>
                </a:solidFill>
              </a:rPr>
              <a:t>untuk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itulah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ada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beberapa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b="1" dirty="0" err="1" smtClean="0">
                <a:solidFill>
                  <a:srgbClr val="00B050"/>
                </a:solidFill>
              </a:rPr>
              <a:t>join</a:t>
            </a:r>
            <a:r>
              <a:rPr lang="es-ES" sz="2000" b="1" dirty="0" smtClean="0">
                <a:solidFill>
                  <a:srgbClr val="00B050"/>
                </a:solidFill>
              </a:rPr>
              <a:t> (</a:t>
            </a:r>
            <a:r>
              <a:rPr lang="es-ES" sz="2000" b="1" dirty="0" err="1" smtClean="0">
                <a:solidFill>
                  <a:srgbClr val="00B050"/>
                </a:solidFill>
              </a:rPr>
              <a:t>penggabungan</a:t>
            </a:r>
            <a:r>
              <a:rPr lang="es-ES" sz="2000" b="1" dirty="0" smtClean="0">
                <a:solidFill>
                  <a:srgbClr val="00B050"/>
                </a:solidFill>
              </a:rPr>
              <a:t>)</a:t>
            </a:r>
            <a:r>
              <a:rPr lang="es-E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khusus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Kondisi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Where </a:t>
            </a:r>
            <a:r>
              <a:rPr lang="en-US" sz="2000" dirty="0" err="1">
                <a:solidFill>
                  <a:srgbClr val="FF0000"/>
                </a:solidFill>
              </a:rPr>
              <a:t>menentukan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macam</a:t>
            </a:r>
            <a:r>
              <a:rPr lang="en-US" sz="2000" dirty="0">
                <a:solidFill>
                  <a:srgbClr val="FF0000"/>
                </a:solidFill>
              </a:rPr>
              <a:t> join yang </a:t>
            </a:r>
            <a:r>
              <a:rPr lang="en-US" sz="2000" dirty="0" err="1" smtClean="0">
                <a:solidFill>
                  <a:srgbClr val="FF0000"/>
                </a:solidFill>
              </a:rPr>
              <a:t>terbentuk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617221"/>
            <a:ext cx="7591425" cy="15335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674963" y="4992293"/>
            <a:ext cx="2497538" cy="8444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10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2265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Macam-macam</a:t>
            </a:r>
            <a:r>
              <a:rPr lang="en-US" sz="4400" dirty="0" smtClean="0"/>
              <a:t> </a:t>
            </a:r>
            <a:r>
              <a:rPr lang="en-US" sz="4400" dirty="0" err="1" smtClean="0"/>
              <a:t>bentuk</a:t>
            </a:r>
            <a:r>
              <a:rPr lang="en-US" sz="4400" dirty="0"/>
              <a:t> </a:t>
            </a:r>
            <a:r>
              <a:rPr lang="en-US" sz="4400" dirty="0" err="1" smtClean="0"/>
              <a:t>Penggabungan</a:t>
            </a:r>
            <a:r>
              <a:rPr lang="en-US" sz="4400" dirty="0" smtClean="0"/>
              <a:t> </a:t>
            </a:r>
            <a:r>
              <a:rPr lang="en-US" sz="4400" dirty="0"/>
              <a:t>(Join)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5" y="1965278"/>
            <a:ext cx="8843202" cy="460339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CROSS JOIN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</a:p>
          <a:p>
            <a:pPr marL="531813" indent="-90488"/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/>
              <a:t>Umum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field1,field2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Tabel1 </a:t>
            </a:r>
            <a:r>
              <a:rPr lang="en-US" b="1" dirty="0">
                <a:solidFill>
                  <a:srgbClr val="FF0000"/>
                </a:solidFill>
              </a:rPr>
              <a:t>CROSS 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tabel2;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 smtClean="0">
                <a:solidFill>
                  <a:srgbClr val="0070C0"/>
                </a:solidFill>
              </a:rPr>
              <a:t>INNER JOIN</a:t>
            </a:r>
            <a:r>
              <a:rPr lang="en-US" dirty="0" smtClean="0"/>
              <a:t> </a:t>
            </a:r>
            <a:r>
              <a:rPr lang="it-IT" dirty="0" smtClean="0"/>
              <a:t>Hampir </a:t>
            </a:r>
            <a:r>
              <a:rPr lang="it-IT" dirty="0"/>
              <a:t>sama dengan cross join tetapi diikuti dengan kondisi</a:t>
            </a:r>
          </a:p>
          <a:p>
            <a:pPr marL="531813" indent="-90488"/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Field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tabel1 </a:t>
            </a:r>
            <a:r>
              <a:rPr lang="en-US" b="1" dirty="0">
                <a:solidFill>
                  <a:srgbClr val="FF0000"/>
                </a:solidFill>
              </a:rPr>
              <a:t>INNER 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kondisi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 smtClean="0">
                <a:solidFill>
                  <a:srgbClr val="0070C0"/>
                </a:solidFill>
              </a:rPr>
              <a:t>STRAIGHT JOIN</a:t>
            </a:r>
            <a:r>
              <a:rPr lang="en-US" dirty="0" smtClean="0"/>
              <a:t>, Straight </a:t>
            </a:r>
            <a:r>
              <a:rPr lang="en-US" dirty="0"/>
              <a:t>Join </a:t>
            </a:r>
            <a:r>
              <a:rPr lang="en-US" dirty="0" err="1"/>
              <a:t>identik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inner join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where</a:t>
            </a:r>
          </a:p>
          <a:p>
            <a:pPr marL="531813" indent="-531813">
              <a:tabLst>
                <a:tab pos="355600" algn="l"/>
              </a:tabLst>
            </a:pP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SELECT </a:t>
            </a:r>
            <a:r>
              <a:rPr lang="en-US" dirty="0">
                <a:solidFill>
                  <a:srgbClr val="FF0000"/>
                </a:solidFill>
              </a:rPr>
              <a:t>field </a:t>
            </a:r>
            <a:r>
              <a:rPr lang="en-US" b="1" dirty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Tabel1 </a:t>
            </a:r>
            <a:r>
              <a:rPr lang="en-US" b="1" dirty="0" smtClean="0">
                <a:solidFill>
                  <a:srgbClr val="FF0000"/>
                </a:solidFill>
              </a:rPr>
              <a:t>STRAIGHT </a:t>
            </a:r>
            <a:r>
              <a:rPr lang="en-US" b="1" dirty="0">
                <a:solidFill>
                  <a:srgbClr val="FF0000"/>
                </a:solidFill>
              </a:rPr>
              <a:t>JOIN </a:t>
            </a:r>
            <a:r>
              <a:rPr lang="en-US" dirty="0" smtClean="0">
                <a:solidFill>
                  <a:srgbClr val="FF0000"/>
                </a:solidFill>
              </a:rPr>
              <a:t>tabel2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>
                <a:solidFill>
                  <a:srgbClr val="0070C0"/>
                </a:solidFill>
              </a:rPr>
              <a:t>LEFT (OUTER) JOIN</a:t>
            </a:r>
            <a:r>
              <a:rPr lang="en-US" dirty="0" smtClean="0"/>
              <a:t>, Akan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disebelah</a:t>
            </a:r>
            <a:r>
              <a:rPr lang="en-US" dirty="0" smtClean="0"/>
              <a:t> </a:t>
            </a:r>
            <a:r>
              <a:rPr lang="en-US" dirty="0" err="1" smtClean="0"/>
              <a:t>kanannya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NULL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.</a:t>
            </a:r>
          </a:p>
          <a:p>
            <a:pPr marL="531813" indent="-90488"/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b="1" dirty="0" smtClean="0">
                <a:solidFill>
                  <a:srgbClr val="FF0000"/>
                </a:solidFill>
              </a:rPr>
              <a:t>FROM </a:t>
            </a:r>
            <a:r>
              <a:rPr lang="en-US" dirty="0" smtClean="0">
                <a:solidFill>
                  <a:srgbClr val="FF0000"/>
                </a:solidFill>
              </a:rPr>
              <a:t>tabel1 </a:t>
            </a:r>
            <a:r>
              <a:rPr lang="en-US" b="1" dirty="0" smtClean="0">
                <a:solidFill>
                  <a:srgbClr val="FF0000"/>
                </a:solidFill>
              </a:rPr>
              <a:t>LEFT JOIN </a:t>
            </a:r>
            <a:r>
              <a:rPr lang="en-US" dirty="0" smtClean="0">
                <a:solidFill>
                  <a:srgbClr val="FF0000"/>
                </a:solidFill>
              </a:rPr>
              <a:t>tabel2 </a:t>
            </a:r>
            <a:r>
              <a:rPr lang="en-US" b="1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kondisi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b="1" dirty="0" smtClean="0">
                <a:solidFill>
                  <a:srgbClr val="0070C0"/>
                </a:solidFill>
              </a:rPr>
              <a:t>RIGHT (OUTER) JOIN</a:t>
            </a:r>
            <a:r>
              <a:rPr lang="en-US" dirty="0" smtClean="0"/>
              <a:t>, </a:t>
            </a:r>
            <a:r>
              <a:rPr lang="en-US" dirty="0" err="1" smtClean="0"/>
              <a:t>Kebalikan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LEFT JOIN</a:t>
            </a:r>
          </a:p>
          <a:p>
            <a:pPr marL="450850" indent="-450850"/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SELECT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b="1" dirty="0" smtClean="0">
                <a:solidFill>
                  <a:srgbClr val="FF0000"/>
                </a:solidFill>
              </a:rPr>
              <a:t>FROM </a:t>
            </a:r>
            <a:r>
              <a:rPr lang="en-US" dirty="0" smtClean="0">
                <a:solidFill>
                  <a:srgbClr val="FF0000"/>
                </a:solidFill>
              </a:rPr>
              <a:t>tabel1 </a:t>
            </a:r>
            <a:r>
              <a:rPr lang="en-US" b="1" dirty="0" smtClean="0">
                <a:solidFill>
                  <a:srgbClr val="FF0000"/>
                </a:solidFill>
              </a:rPr>
              <a:t>RIGHT JOIN </a:t>
            </a:r>
            <a:r>
              <a:rPr lang="en-US" dirty="0" smtClean="0">
                <a:solidFill>
                  <a:srgbClr val="FF0000"/>
                </a:solidFill>
              </a:rPr>
              <a:t>tabel2 </a:t>
            </a:r>
            <a:r>
              <a:rPr lang="en-US" b="1" dirty="0" smtClean="0">
                <a:solidFill>
                  <a:srgbClr val="FF0000"/>
                </a:solidFill>
              </a:rPr>
              <a:t>ON </a:t>
            </a:r>
            <a:r>
              <a:rPr lang="en-US" dirty="0" err="1" smtClean="0">
                <a:solidFill>
                  <a:srgbClr val="FF0000"/>
                </a:solidFill>
              </a:rPr>
              <a:t>kondisi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11353" y="4537343"/>
            <a:ext cx="2785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</a:rPr>
              <a:t>Dengan</a:t>
            </a:r>
            <a:r>
              <a:rPr lang="en-US" dirty="0">
                <a:latin typeface="Verdana" panose="020B0604030504040204" pitchFamily="34" charset="0"/>
              </a:rPr>
              <a:t> outer join, </a:t>
            </a:r>
            <a:r>
              <a:rPr lang="en-US" dirty="0" err="1">
                <a:latin typeface="Verdana" panose="020B0604030504040204" pitchFamily="34" charset="0"/>
              </a:rPr>
              <a:t>tabel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akan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digabungkan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satu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arah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</a:rPr>
              <a:t>sehingga</a:t>
            </a:r>
            <a:r>
              <a:rPr lang="en-US" dirty="0" smtClean="0">
                <a:latin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</a:rPr>
              <a:t>memungkinkan</a:t>
            </a:r>
            <a:r>
              <a:rPr lang="en-US" dirty="0" smtClean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ada</a:t>
            </a:r>
            <a:r>
              <a:rPr lang="en-US" dirty="0">
                <a:latin typeface="Verdana" panose="020B0604030504040204" pitchFamily="34" charset="0"/>
              </a:rPr>
              <a:t> data yang NULL (</a:t>
            </a:r>
            <a:r>
              <a:rPr lang="en-US" dirty="0" err="1">
                <a:latin typeface="Verdana" panose="020B0604030504040204" pitchFamily="34" charset="0"/>
              </a:rPr>
              <a:t>kosong</a:t>
            </a:r>
            <a:r>
              <a:rPr lang="en-US" dirty="0">
                <a:latin typeface="Verdana" panose="020B0604030504040204" pitchFamily="34" charset="0"/>
              </a:rPr>
              <a:t>) di </a:t>
            </a:r>
            <a:r>
              <a:rPr lang="en-US" dirty="0" err="1">
                <a:latin typeface="Verdana" panose="020B0604030504040204" pitchFamily="34" charset="0"/>
              </a:rPr>
              <a:t>satu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sisi</a:t>
            </a:r>
            <a:r>
              <a:rPr lang="en-US" dirty="0">
                <a:latin typeface="Verdana" panose="020B0604030504040204" pitchFamily="34" charset="0"/>
              </a:rPr>
              <a:t>.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348717" y="4681182"/>
            <a:ext cx="0" cy="1887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04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3208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Penggunaan</a:t>
            </a:r>
            <a:r>
              <a:rPr lang="en-US" sz="4400" dirty="0" smtClean="0"/>
              <a:t> “left </a:t>
            </a:r>
            <a:r>
              <a:rPr lang="en-US" sz="4400" dirty="0" err="1" smtClean="0"/>
              <a:t>jOIN</a:t>
            </a:r>
            <a:r>
              <a:rPr lang="en-US" sz="4400" dirty="0" smtClean="0"/>
              <a:t>” </a:t>
            </a:r>
            <a:r>
              <a:rPr lang="en-US" sz="4400" dirty="0" err="1" smtClean="0"/>
              <a:t>dan</a:t>
            </a:r>
            <a:r>
              <a:rPr lang="en-US" sz="4400" dirty="0" smtClean="0"/>
              <a:t> “Right join”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40091"/>
            <a:ext cx="9720073" cy="525438"/>
          </a:xfrm>
        </p:spPr>
        <p:txBody>
          <a:bodyPr/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dirty="0" err="1" smtClean="0"/>
              <a:t>Penggunaan</a:t>
            </a:r>
            <a:r>
              <a:rPr lang="en-US" dirty="0" smtClean="0"/>
              <a:t> LEFT JOIN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06" y="2265529"/>
            <a:ext cx="10413625" cy="32040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4128" y="5794973"/>
            <a:ext cx="964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0070C0"/>
                </a:solidFill>
                <a:latin typeface="Sylfaen" panose="010A0502050306030303" pitchFamily="18" charset="0"/>
              </a:rPr>
              <a:t>Cobalah</a:t>
            </a:r>
            <a:r>
              <a:rPr lang="en-US" sz="2000" b="1" dirty="0" smtClean="0">
                <a:solidFill>
                  <a:srgbClr val="0070C0"/>
                </a:solidFill>
                <a:latin typeface="Sylfaen" panose="010A0502050306030303" pitchFamily="18" charset="0"/>
              </a:rPr>
              <a:t>!!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Gunakan</a:t>
            </a:r>
            <a:r>
              <a:rPr lang="en-US" sz="2000" dirty="0" smtClean="0">
                <a:latin typeface="Sylfaen" panose="010A0502050306030303" pitchFamily="18" charset="0"/>
              </a:rPr>
              <a:t> RIGHT JOIN </a:t>
            </a:r>
            <a:r>
              <a:rPr lang="en-US" sz="2000" dirty="0" err="1" smtClean="0">
                <a:latin typeface="Sylfaen" panose="010A0502050306030303" pitchFamily="18" charset="0"/>
              </a:rPr>
              <a:t>untuk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perintah</a:t>
            </a:r>
            <a:r>
              <a:rPr lang="en-US" sz="2000" dirty="0" smtClean="0">
                <a:latin typeface="Sylfaen" panose="010A0502050306030303" pitchFamily="18" charset="0"/>
              </a:rPr>
              <a:t> LEFT JOIN di </a:t>
            </a:r>
            <a:r>
              <a:rPr lang="en-US" sz="2000" dirty="0" err="1" smtClean="0">
                <a:latin typeface="Sylfaen" panose="010A0502050306030303" pitchFamily="18" charset="0"/>
              </a:rPr>
              <a:t>atas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dan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lihat</a:t>
            </a:r>
            <a:r>
              <a:rPr lang="en-US" sz="2000" dirty="0" smtClean="0">
                <a:latin typeface="Sylfaen" panose="010A0502050306030303" pitchFamily="18" charset="0"/>
              </a:rPr>
              <a:t> </a:t>
            </a:r>
            <a:r>
              <a:rPr lang="en-US" sz="2000" dirty="0" err="1" smtClean="0">
                <a:latin typeface="Sylfaen" panose="010A0502050306030303" pitchFamily="18" charset="0"/>
              </a:rPr>
              <a:t>hasilnya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97144" y="1740091"/>
            <a:ext cx="4253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penggunaan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SELECT *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pada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LEFT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atau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RIGHT join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akan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Sylfaen" panose="010A0502050306030303" pitchFamily="18" charset="0"/>
              </a:rPr>
              <a:t>menampilkan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 column </a:t>
            </a:r>
            <a:r>
              <a:rPr lang="en-US" sz="20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yang </a:t>
            </a:r>
            <a:r>
              <a:rPr lang="en-US" sz="20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redundansi</a:t>
            </a:r>
            <a:r>
              <a:rPr lang="en-US" sz="2000" dirty="0">
                <a:solidFill>
                  <a:srgbClr val="FF0000"/>
                </a:solidFill>
                <a:latin typeface="Sylfaen" panose="010A0502050306030303" pitchFamily="18" charset="0"/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87857" y="2811439"/>
            <a:ext cx="5854889" cy="395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820881" y="2811439"/>
            <a:ext cx="1203040" cy="39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62386"/>
            <a:ext cx="9720072" cy="825573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Istilah-istilah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dalam</a:t>
            </a:r>
            <a:r>
              <a:rPr lang="en-US" sz="4400" b="1" dirty="0" smtClean="0"/>
              <a:t> database </a:t>
            </a:r>
            <a:r>
              <a:rPr lang="en-US" sz="4400" b="1" dirty="0" err="1" smtClean="0"/>
              <a:t>relasi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87959"/>
            <a:ext cx="10693255" cy="508145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Record (</a:t>
            </a:r>
            <a:r>
              <a:rPr lang="en-US" sz="2000" b="1" dirty="0" err="1" smtClean="0">
                <a:solidFill>
                  <a:srgbClr val="00B0F0"/>
                </a:solidFill>
              </a:rPr>
              <a:t>Tupple</a:t>
            </a:r>
            <a:r>
              <a:rPr lang="en-US" sz="2000" b="1" dirty="0" smtClean="0">
                <a:solidFill>
                  <a:srgbClr val="00B0F0"/>
                </a:solidFill>
              </a:rPr>
              <a:t>) </a:t>
            </a:r>
            <a:r>
              <a:rPr lang="en-US" sz="2000" dirty="0"/>
              <a:t>: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. </a:t>
            </a:r>
            <a:r>
              <a:rPr lang="en-US" sz="2000" dirty="0" err="1"/>
              <a:t>Misal</a:t>
            </a:r>
            <a:r>
              <a:rPr lang="en-US" sz="2000" dirty="0"/>
              <a:t> : Record entity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endParaRPr lang="en-US" sz="2000" dirty="0"/>
          </a:p>
          <a:p>
            <a:r>
              <a:rPr lang="en-US" sz="2000" dirty="0" err="1"/>
              <a:t>kumpulan</a:t>
            </a:r>
            <a:r>
              <a:rPr lang="en-US" sz="2000" dirty="0"/>
              <a:t> data value </a:t>
            </a:r>
            <a:r>
              <a:rPr lang="en-US" sz="2000" dirty="0" err="1"/>
              <a:t>dari</a:t>
            </a:r>
            <a:r>
              <a:rPr lang="en-US" sz="2000" dirty="0"/>
              <a:t> field </a:t>
            </a:r>
            <a:r>
              <a:rPr lang="en-US" sz="2000" dirty="0" err="1" smtClean="0"/>
              <a:t>npm</a:t>
            </a:r>
            <a:r>
              <a:rPr lang="en-US" sz="2000" dirty="0" smtClean="0"/>
              <a:t>, </a:t>
            </a:r>
            <a:r>
              <a:rPr lang="en-US" sz="2000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jurusan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per-</a:t>
            </a:r>
            <a:r>
              <a:rPr lang="en-US" sz="2000" dirty="0" err="1"/>
              <a:t>barisnya</a:t>
            </a:r>
            <a:endParaRPr lang="en-US" sz="2000" dirty="0"/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Cardinality </a:t>
            </a:r>
            <a:r>
              <a:rPr lang="en-US" sz="2000" dirty="0"/>
              <a:t>: </a:t>
            </a:r>
            <a:r>
              <a:rPr lang="en-US" sz="2000" dirty="0" err="1"/>
              <a:t>banyaknya</a:t>
            </a:r>
            <a:r>
              <a:rPr lang="en-US" sz="2000" dirty="0"/>
              <a:t> record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endParaRPr lang="en-US" sz="2000" dirty="0" smtClean="0"/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00B0F0"/>
                </a:solidFill>
              </a:rPr>
              <a:t>Atribut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endParaRPr lang="en-US" sz="2000" dirty="0" smtClean="0"/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Domain </a:t>
            </a:r>
            <a:r>
              <a:rPr lang="en-US" sz="2000" dirty="0"/>
              <a:t>: </a:t>
            </a:r>
            <a:r>
              <a:rPr lang="en-US" sz="2000" dirty="0" err="1"/>
              <a:t>batasan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datanya</a:t>
            </a:r>
            <a:r>
              <a:rPr lang="en-US" sz="2000" dirty="0"/>
              <a:t> </a:t>
            </a:r>
            <a:endParaRPr lang="en-US" sz="2000" dirty="0" smtClean="0"/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00B0F0"/>
                </a:solidFill>
              </a:rPr>
              <a:t>Derajat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/ degree </a:t>
            </a:r>
            <a:r>
              <a:rPr lang="en-US" sz="2000" dirty="0"/>
              <a:t>: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endParaRPr lang="en-US" sz="2000" dirty="0" smtClean="0"/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Candidate </a:t>
            </a:r>
            <a:r>
              <a:rPr lang="en-US" sz="2000" b="1" dirty="0">
                <a:solidFill>
                  <a:srgbClr val="00B0F0"/>
                </a:solidFill>
              </a:rPr>
              <a:t>Key</a:t>
            </a:r>
            <a:r>
              <a:rPr lang="en-US" sz="2000" dirty="0"/>
              <a:t> :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yang </a:t>
            </a:r>
            <a:r>
              <a:rPr lang="en-US" sz="2000" dirty="0" err="1"/>
              <a:t>unik</a:t>
            </a:r>
            <a:r>
              <a:rPr lang="en-US" sz="2000" dirty="0"/>
              <a:t> yang </a:t>
            </a:r>
            <a:r>
              <a:rPr lang="en-US" sz="2000" dirty="0" err="1"/>
              <a:t>dapatdigunakan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membedakan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record </a:t>
            </a:r>
            <a:endParaRPr lang="en-US" sz="2000" dirty="0" smtClean="0"/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Primary Key</a:t>
            </a:r>
            <a:r>
              <a:rPr lang="en-US" sz="2000" dirty="0" smtClean="0"/>
              <a:t> : Salah </a:t>
            </a:r>
            <a:r>
              <a:rPr lang="en-US" sz="2000" dirty="0" err="1" smtClean="0"/>
              <a:t>Satu</a:t>
            </a:r>
            <a:r>
              <a:rPr lang="en-US" sz="2000" dirty="0" smtClean="0"/>
              <a:t> CK yang </a:t>
            </a:r>
            <a:r>
              <a:rPr lang="en-US" sz="2000" dirty="0" err="1" smtClean="0"/>
              <a:t>dipilih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membedakan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record</a:t>
            </a:r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Alternate </a:t>
            </a:r>
            <a:r>
              <a:rPr lang="en-US" sz="2000" b="1" dirty="0">
                <a:solidFill>
                  <a:srgbClr val="00B0F0"/>
                </a:solidFill>
              </a:rPr>
              <a:t>key</a:t>
            </a:r>
            <a:r>
              <a:rPr lang="en-US" sz="2000" dirty="0"/>
              <a:t> : CK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PK </a:t>
            </a:r>
            <a:r>
              <a:rPr lang="en-US" sz="2000" dirty="0" err="1"/>
              <a:t>i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Unary </a:t>
            </a:r>
            <a:r>
              <a:rPr lang="en-US" sz="2000" b="1" dirty="0">
                <a:solidFill>
                  <a:srgbClr val="00B0F0"/>
                </a:solidFill>
              </a:rPr>
              <a:t>relation</a:t>
            </a:r>
            <a:r>
              <a:rPr lang="en-US" sz="2000" dirty="0"/>
              <a:t> :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yang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j. Binary relation :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yang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</a:p>
          <a:p>
            <a:pPr marL="274638" indent="-274638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B0F0"/>
                </a:solidFill>
              </a:rPr>
              <a:t>Ternary relation</a:t>
            </a:r>
            <a:r>
              <a:rPr lang="en-US" sz="2000" dirty="0" smtClean="0"/>
              <a:t> :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737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320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Penggunaan</a:t>
            </a:r>
            <a:r>
              <a:rPr lang="en-US" sz="3600" dirty="0" smtClean="0"/>
              <a:t> “Natural join”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76566"/>
            <a:ext cx="9720073" cy="618987"/>
          </a:xfrm>
        </p:spPr>
        <p:txBody>
          <a:bodyPr/>
          <a:lstStyle/>
          <a:p>
            <a:r>
              <a:rPr lang="en-US" dirty="0" err="1" smtClean="0"/>
              <a:t>Bandingkan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NATURAL JOIN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22" y="2386373"/>
            <a:ext cx="10432904" cy="2868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6262" y="5410282"/>
            <a:ext cx="10470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Ternyata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sama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dengan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query yang </a:t>
            </a:r>
            <a:r>
              <a:rPr lang="en-US" sz="24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pertama</a:t>
            </a:r>
            <a:r>
              <a:rPr lang="en-US" sz="24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Jadi</a:t>
            </a:r>
            <a:r>
              <a:rPr lang="en-US" sz="24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bisa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dikatakan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bahwa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ini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penyederhanaan</a:t>
            </a:r>
            <a:r>
              <a:rPr lang="en-US" sz="2400" dirty="0" smtClean="0">
                <a:solidFill>
                  <a:srgbClr val="FF0000"/>
                </a:solidFill>
                <a:latin typeface="Sylfaen" panose="010A0502050306030303" pitchFamily="18" charset="0"/>
              </a:rPr>
              <a:t> query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pertama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namun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menghapus</a:t>
            </a:r>
            <a:r>
              <a:rPr lang="en-US" sz="2400" dirty="0">
                <a:solidFill>
                  <a:srgbClr val="FF0000"/>
                </a:solidFill>
                <a:latin typeface="Sylfaen" panose="010A0502050306030303" pitchFamily="18" charset="0"/>
              </a:rPr>
              <a:t> column yang </a:t>
            </a:r>
            <a:r>
              <a:rPr lang="en-US" sz="2400" dirty="0" err="1">
                <a:solidFill>
                  <a:srgbClr val="FF0000"/>
                </a:solidFill>
                <a:latin typeface="Sylfaen" panose="010A0502050306030303" pitchFamily="18" charset="0"/>
              </a:rPr>
              <a:t>redundansi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9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5912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Latihan</a:t>
            </a:r>
            <a:r>
              <a:rPr lang="en-US" sz="4400" dirty="0" smtClean="0"/>
              <a:t> </a:t>
            </a:r>
            <a:r>
              <a:rPr lang="en-US" sz="4400" dirty="0" err="1" smtClean="0"/>
              <a:t>praktikum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69493"/>
            <a:ext cx="10699299" cy="47398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Buka</a:t>
            </a:r>
            <a:r>
              <a:rPr lang="en-US" sz="2000" dirty="0"/>
              <a:t> database </a:t>
            </a:r>
            <a:r>
              <a:rPr lang="en-US" sz="2000" dirty="0" err="1" smtClean="0"/>
              <a:t>dbKursus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Tambahkan</a:t>
            </a:r>
            <a:r>
              <a:rPr lang="en-US" sz="2000" dirty="0" smtClean="0"/>
              <a:t> </a:t>
            </a:r>
            <a:r>
              <a:rPr lang="en-US" sz="2000" dirty="0"/>
              <a:t>:</a:t>
            </a:r>
          </a:p>
          <a:p>
            <a:pPr marL="804863" indent="-354013">
              <a:buFont typeface="Wingdings" panose="05000000000000000000" pitchFamily="2" charset="2"/>
              <a:buChar char="§"/>
            </a:pPr>
            <a:r>
              <a:rPr lang="nn-NO" sz="2000" dirty="0" smtClean="0"/>
              <a:t>Tabel </a:t>
            </a:r>
            <a:r>
              <a:rPr lang="nn-NO" sz="2000" dirty="0"/>
              <a:t>Tutor untuk menyimpan data Tutor yang </a:t>
            </a:r>
            <a:r>
              <a:rPr lang="nn-NO" sz="2000" dirty="0" smtClean="0"/>
              <a:t>mengajar</a:t>
            </a:r>
          </a:p>
          <a:p>
            <a:pPr marL="804863" indent="-354013">
              <a:buFont typeface="Wingdings" panose="05000000000000000000" pitchFamily="2" charset="2"/>
              <a:buChar char="§"/>
            </a:pP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kursus</a:t>
            </a:r>
            <a:r>
              <a:rPr lang="en-US" sz="2000" dirty="0"/>
              <a:t> yang </a:t>
            </a:r>
            <a:r>
              <a:rPr lang="en-US" sz="2000" dirty="0" err="1" smtClean="0"/>
              <a:t>ditawarkan</a:t>
            </a:r>
            <a:endParaRPr lang="en-US" sz="2000" dirty="0"/>
          </a:p>
          <a:p>
            <a:pPr marL="804863" indent="-354013">
              <a:buFont typeface="Wingdings" panose="05000000000000000000" pitchFamily="2" charset="2"/>
              <a:buChar char="§"/>
            </a:pPr>
            <a:r>
              <a:rPr lang="en-US" sz="2000" dirty="0" err="1" smtClean="0"/>
              <a:t>abel</a:t>
            </a:r>
            <a:r>
              <a:rPr lang="en-US" sz="2000" dirty="0" smtClean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transaksi</a:t>
            </a:r>
            <a:r>
              <a:rPr lang="en-US" sz="2000" dirty="0"/>
              <a:t> </a:t>
            </a:r>
            <a:r>
              <a:rPr lang="en-US" sz="2000" dirty="0" err="1"/>
              <a:t>pembayaran</a:t>
            </a:r>
            <a:r>
              <a:rPr lang="en-US" sz="2000" dirty="0"/>
              <a:t> </a:t>
            </a:r>
            <a:r>
              <a:rPr lang="en-US" sz="2000" dirty="0" err="1" smtClean="0"/>
              <a:t>kursus</a:t>
            </a:r>
            <a:endParaRPr lang="en-US" sz="2000" dirty="0"/>
          </a:p>
          <a:p>
            <a:pPr marL="804863" indent="-354013">
              <a:buFont typeface="Wingdings" panose="05000000000000000000" pitchFamily="2" charset="2"/>
              <a:buChar char="§"/>
            </a:pPr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Kursus</a:t>
            </a: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/>
              <a:t>Data </a:t>
            </a:r>
            <a:r>
              <a:rPr lang="en-US" sz="2000" dirty="0" err="1"/>
              <a:t>peserta</a:t>
            </a:r>
            <a:r>
              <a:rPr lang="en-US" sz="2000" dirty="0"/>
              <a:t> </a:t>
            </a:r>
            <a:r>
              <a:rPr lang="en-US" sz="2000" dirty="0" err="1"/>
              <a:t>beserta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kursus</a:t>
            </a:r>
            <a:r>
              <a:rPr lang="en-US" sz="2000" dirty="0"/>
              <a:t> yang </a:t>
            </a:r>
            <a:r>
              <a:rPr lang="en-US" sz="2000" dirty="0" err="1" smtClean="0"/>
              <a:t>diambil</a:t>
            </a: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/>
              <a:t>Data Tutor </a:t>
            </a:r>
            <a:r>
              <a:rPr lang="en-US" sz="2000" dirty="0" err="1"/>
              <a:t>beserta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kursus</a:t>
            </a:r>
            <a:r>
              <a:rPr lang="en-US" sz="2000" dirty="0"/>
              <a:t> yang </a:t>
            </a:r>
            <a:r>
              <a:rPr lang="en-US" sz="2000" dirty="0" err="1" smtClean="0"/>
              <a:t>diampu</a:t>
            </a: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fi-FI" sz="2000" dirty="0" smtClean="0"/>
              <a:t>Tampikan </a:t>
            </a:r>
            <a:r>
              <a:rPr lang="fi-FI" sz="2000" dirty="0"/>
              <a:t>jenis kursus apa saja yang ditawarkan pada hari </a:t>
            </a:r>
            <a:r>
              <a:rPr lang="fi-FI" sz="2000" dirty="0" smtClean="0"/>
              <a:t>Senin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dirty="0"/>
              <a:t>total </a:t>
            </a:r>
            <a:r>
              <a:rPr lang="en-US" sz="2000" dirty="0" err="1"/>
              <a:t>pendapatan</a:t>
            </a:r>
            <a:r>
              <a:rPr lang="en-US" sz="2000" dirty="0"/>
              <a:t> yang </a:t>
            </a:r>
            <a:r>
              <a:rPr lang="en-US" sz="2000" dirty="0" err="1"/>
              <a:t>diterima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kursus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 smtClean="0"/>
              <a:t>Perkantoran</a:t>
            </a:r>
            <a:r>
              <a:rPr lang="en-US" sz="2000" dirty="0" smtClean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/>
              <a:t>bulan</a:t>
            </a:r>
            <a:r>
              <a:rPr lang="en-US" sz="2000" dirty="0"/>
              <a:t> April 2009.</a:t>
            </a:r>
          </a:p>
        </p:txBody>
      </p:sp>
    </p:spTree>
    <p:extLst>
      <p:ext uri="{BB962C8B-B14F-4D97-AF65-F5344CB8AC3E}">
        <p14:creationId xmlns:p14="http://schemas.microsoft.com/office/powerpoint/2010/main" val="362372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Sifat</a:t>
            </a:r>
            <a:r>
              <a:rPr lang="en-US" sz="4400" b="1" dirty="0"/>
              <a:t> Yang </a:t>
            </a:r>
            <a:r>
              <a:rPr lang="en-US" sz="4400" b="1" dirty="0" err="1"/>
              <a:t>Melekat</a:t>
            </a:r>
            <a:r>
              <a:rPr lang="en-US" sz="4400" b="1" dirty="0"/>
              <a:t> </a:t>
            </a:r>
            <a:r>
              <a:rPr lang="en-US" sz="4400" b="1" dirty="0" err="1"/>
              <a:t>Pada</a:t>
            </a:r>
            <a:r>
              <a:rPr lang="en-US" sz="4400" b="1" dirty="0"/>
              <a:t> </a:t>
            </a:r>
            <a:r>
              <a:rPr lang="en-US" sz="4400" b="1" dirty="0" err="1"/>
              <a:t>Suatu</a:t>
            </a:r>
            <a:r>
              <a:rPr lang="en-US" sz="4400" b="1" dirty="0"/>
              <a:t> </a:t>
            </a:r>
            <a:r>
              <a:rPr lang="en-US" sz="4400" b="1" dirty="0" err="1"/>
              <a:t>Tabel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Wingdings" panose="05000000000000000000" pitchFamily="2" charset="2"/>
              <a:buChar char="§"/>
            </a:pPr>
            <a:r>
              <a:rPr lang="sv-SE" sz="2800" dirty="0"/>
              <a:t>Tidak boleh ada record yang sama (kembar)</a:t>
            </a:r>
          </a:p>
          <a:p>
            <a:pPr marL="352425" indent="-352425">
              <a:buFont typeface="Wingdings" panose="05000000000000000000" pitchFamily="2" charset="2"/>
              <a:buChar char="§"/>
            </a:pPr>
            <a:r>
              <a:rPr lang="en-US" sz="2800" dirty="0" err="1"/>
              <a:t>Urutan</a:t>
            </a:r>
            <a:r>
              <a:rPr lang="en-US" sz="2800" dirty="0"/>
              <a:t> record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terlalu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data </a:t>
            </a:r>
            <a:r>
              <a:rPr lang="en-US" sz="2800" dirty="0" err="1"/>
              <a:t>dalam</a:t>
            </a:r>
            <a:r>
              <a:rPr lang="en-US" sz="2800" dirty="0"/>
              <a:t> record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diurut</a:t>
            </a:r>
            <a:r>
              <a:rPr lang="en-US" sz="2800" dirty="0"/>
              <a:t> </a:t>
            </a:r>
            <a:r>
              <a:rPr lang="en-US" sz="2800" dirty="0" err="1" smtClean="0"/>
              <a:t>sesuai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.</a:t>
            </a:r>
          </a:p>
          <a:p>
            <a:pPr marL="352425" indent="-352425">
              <a:buFont typeface="Wingdings" panose="05000000000000000000" pitchFamily="2" charset="2"/>
              <a:buChar char="§"/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field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mepunyai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yang </a:t>
            </a:r>
            <a:r>
              <a:rPr lang="en-US" sz="2800" dirty="0" err="1"/>
              <a:t>unik</a:t>
            </a:r>
            <a:r>
              <a:rPr lang="en-US" sz="2800" dirty="0"/>
              <a:t> (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).</a:t>
            </a:r>
            <a:endParaRPr lang="en-US" sz="2800" dirty="0" smtClean="0"/>
          </a:p>
          <a:p>
            <a:pPr marL="352425" indent="-352425">
              <a:buFont typeface="Wingdings" panose="05000000000000000000" pitchFamily="2" charset="2"/>
              <a:buChar char="§"/>
            </a:pP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/>
              <a:t>field </a:t>
            </a:r>
            <a:r>
              <a:rPr lang="en-US" sz="2800" dirty="0" err="1"/>
              <a:t>mesti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karakteristik</a:t>
            </a:r>
            <a:r>
              <a:rPr lang="en-US" sz="2800" dirty="0"/>
              <a:t> </a:t>
            </a:r>
            <a:r>
              <a:rPr lang="en-US" sz="2800" dirty="0" err="1" smtClean="0"/>
              <a:t>tertentu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94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Jenis</a:t>
            </a:r>
            <a:r>
              <a:rPr lang="en-US" sz="4400" b="1" dirty="0"/>
              <a:t> </a:t>
            </a:r>
            <a:r>
              <a:rPr lang="en-US" sz="4400" b="1" dirty="0" err="1"/>
              <a:t>Hubungan</a:t>
            </a:r>
            <a:r>
              <a:rPr lang="en-US" sz="4400" b="1" dirty="0"/>
              <a:t> </a:t>
            </a:r>
            <a:r>
              <a:rPr lang="en-US" sz="4400" b="1" dirty="0" err="1"/>
              <a:t>Antar</a:t>
            </a:r>
            <a:r>
              <a:rPr lang="en-US" sz="4400" b="1" dirty="0"/>
              <a:t> </a:t>
            </a:r>
            <a:r>
              <a:rPr lang="en-US" sz="4400" b="1" dirty="0" err="1" smtClean="0"/>
              <a:t>Tabel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rgbClr val="0070C0"/>
                </a:solidFill>
              </a:rPr>
              <a:t>Satu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ke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satu</a:t>
            </a:r>
            <a:r>
              <a:rPr lang="en-US" sz="2800" b="1" dirty="0">
                <a:solidFill>
                  <a:srgbClr val="0070C0"/>
                </a:solidFill>
              </a:rPr>
              <a:t> (One to One)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70C0"/>
                </a:solidFill>
              </a:rPr>
              <a:t>Satu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Banyak</a:t>
            </a:r>
            <a:r>
              <a:rPr lang="en-US" sz="2800" dirty="0">
                <a:solidFill>
                  <a:srgbClr val="0070C0"/>
                </a:solidFill>
              </a:rPr>
              <a:t> (One to Many)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0070C0"/>
                </a:solidFill>
              </a:rPr>
              <a:t>Banyak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satu</a:t>
            </a:r>
            <a:r>
              <a:rPr lang="en-US" sz="2800" dirty="0">
                <a:solidFill>
                  <a:srgbClr val="0070C0"/>
                </a:solidFill>
              </a:rPr>
              <a:t> (Many to One)</a:t>
            </a:r>
          </a:p>
          <a:p>
            <a:pPr marL="444500" indent="-4445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0070C0"/>
                </a:solidFill>
              </a:rPr>
              <a:t>Banyak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Banyak</a:t>
            </a:r>
            <a:r>
              <a:rPr lang="en-US" sz="2800" dirty="0">
                <a:solidFill>
                  <a:srgbClr val="0070C0"/>
                </a:solidFill>
              </a:rPr>
              <a:t> (Many to Many)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59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02139"/>
          </a:xfrm>
        </p:spPr>
        <p:txBody>
          <a:bodyPr>
            <a:normAutofit fontScale="90000"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US" sz="4400" b="1" dirty="0" err="1">
                <a:solidFill>
                  <a:srgbClr val="00B0F0"/>
                </a:solidFill>
              </a:rPr>
              <a:t>Satu</a:t>
            </a:r>
            <a:r>
              <a:rPr lang="en-US" sz="4400" b="1" dirty="0">
                <a:solidFill>
                  <a:srgbClr val="00B0F0"/>
                </a:solidFill>
              </a:rPr>
              <a:t> </a:t>
            </a:r>
            <a:r>
              <a:rPr lang="en-US" sz="4400" b="1" dirty="0" err="1">
                <a:solidFill>
                  <a:srgbClr val="00B0F0"/>
                </a:solidFill>
              </a:rPr>
              <a:t>ke</a:t>
            </a:r>
            <a:r>
              <a:rPr lang="en-US" sz="4400" b="1" dirty="0">
                <a:solidFill>
                  <a:srgbClr val="00B0F0"/>
                </a:solidFill>
              </a:rPr>
              <a:t> </a:t>
            </a:r>
            <a:r>
              <a:rPr lang="en-US" sz="4400" b="1" dirty="0" err="1">
                <a:solidFill>
                  <a:srgbClr val="00B0F0"/>
                </a:solidFill>
              </a:rPr>
              <a:t>satu</a:t>
            </a:r>
            <a:r>
              <a:rPr lang="en-US" sz="4400" b="1" dirty="0">
                <a:solidFill>
                  <a:srgbClr val="00B0F0"/>
                </a:solidFill>
              </a:rPr>
              <a:t> (One to 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55846"/>
            <a:ext cx="10458123" cy="365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primary key (PK) </a:t>
            </a:r>
            <a:r>
              <a:rPr lang="en-US" dirty="0" err="1" smtClean="0"/>
              <a:t>dan</a:t>
            </a:r>
            <a:r>
              <a:rPr lang="en-US" dirty="0" smtClean="0"/>
              <a:t> foreign </a:t>
            </a:r>
            <a:r>
              <a:rPr lang="en-US" dirty="0"/>
              <a:t>key (FK).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one-to-one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 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Relasi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ini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digunakan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ketika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endParaRPr lang="en-US" b="1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lain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 yang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Mengisolasi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menghindarkan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NULL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sebagian</a:t>
            </a:r>
            <a:r>
              <a:rPr lang="en-US" dirty="0"/>
              <a:t> data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 smtClean="0"/>
              <a:t>diakses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Contoh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60393" y="5213446"/>
            <a:ext cx="2438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Sylfaen" panose="010A0502050306030303" pitchFamily="18" charset="0"/>
              </a:rPr>
              <a:t>Tbl_Pegawai</a:t>
            </a:r>
            <a:endParaRPr lang="en-US" b="1" dirty="0">
              <a:latin typeface="Sylfaen" panose="010A0502050306030303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id_pegawai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(PK)</a:t>
            </a:r>
          </a:p>
          <a:p>
            <a:r>
              <a:rPr lang="en-US" dirty="0">
                <a:latin typeface="Sylfaen" panose="010A0502050306030303" pitchFamily="18" charset="0"/>
              </a:rPr>
              <a:t>- </a:t>
            </a:r>
            <a:r>
              <a:rPr lang="en-US" dirty="0" err="1">
                <a:latin typeface="Sylfaen" panose="010A0502050306030303" pitchFamily="18" charset="0"/>
              </a:rPr>
              <a:t>nama_depan</a:t>
            </a:r>
            <a:endParaRPr lang="en-US" dirty="0">
              <a:latin typeface="Sylfaen" panose="010A0502050306030303" pitchFamily="18" charset="0"/>
            </a:endParaRPr>
          </a:p>
          <a:p>
            <a:r>
              <a:rPr lang="en-US" dirty="0">
                <a:latin typeface="Sylfaen" panose="010A0502050306030303" pitchFamily="18" charset="0"/>
              </a:rPr>
              <a:t>- </a:t>
            </a:r>
            <a:r>
              <a:rPr lang="en-US" dirty="0" err="1" smtClean="0">
                <a:latin typeface="Sylfaen" panose="010A0502050306030303" pitchFamily="18" charset="0"/>
              </a:rPr>
              <a:t>nama_belakang</a:t>
            </a:r>
            <a:endParaRPr lang="en-US" dirty="0">
              <a:latin typeface="Sylfaen" panose="010A050205030603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98794" y="5213445"/>
            <a:ext cx="2442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Sylfaen" panose="010A0502050306030303" pitchFamily="18" charset="0"/>
              </a:rPr>
              <a:t>Tbl_Gaji</a:t>
            </a:r>
            <a:endParaRPr lang="en-US" b="1" dirty="0">
              <a:latin typeface="Sylfaen" panose="010A0502050306030303" pitchFamily="18" charset="0"/>
            </a:endParaRPr>
          </a:p>
          <a:p>
            <a:r>
              <a:rPr lang="en-US" dirty="0">
                <a:latin typeface="Sylfaen" panose="010A0502050306030303" pitchFamily="18" charset="0"/>
              </a:rPr>
              <a:t>- </a:t>
            </a:r>
            <a:r>
              <a:rPr lang="en-US" dirty="0" err="1">
                <a:latin typeface="Sylfaen" panose="010A0502050306030303" pitchFamily="18" charset="0"/>
              </a:rPr>
              <a:t>kode_asuransi</a:t>
            </a:r>
            <a:r>
              <a:rPr lang="en-US" dirty="0">
                <a:latin typeface="Sylfaen" panose="010A0502050306030303" pitchFamily="18" charset="0"/>
              </a:rPr>
              <a:t> (PK)</a:t>
            </a:r>
          </a:p>
          <a:p>
            <a:r>
              <a:rPr lang="en-US" dirty="0">
                <a:latin typeface="Sylfaen" panose="010A0502050306030303" pitchFamily="18" charset="0"/>
              </a:rPr>
              <a:t>- </a:t>
            </a:r>
            <a:r>
              <a:rPr lang="en-US" dirty="0" err="1">
                <a:latin typeface="Sylfaen" panose="010A0502050306030303" pitchFamily="18" charset="0"/>
              </a:rPr>
              <a:t>level_gaji</a:t>
            </a:r>
            <a:endParaRPr lang="en-US" dirty="0">
              <a:latin typeface="Sylfaen" panose="010A0502050306030303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id_pegawai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(FK)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6520" y="5074945"/>
            <a:ext cx="4211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Tabel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pegawai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dan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gaji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didesain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one-to-one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untuk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mendapatkan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keuntungan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Sylfaen" panose="010A0502050306030303" pitchFamily="18" charset="0"/>
              </a:rPr>
              <a:t>Query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untuk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mendapatkan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Sylfaen" panose="010A0502050306030303" pitchFamily="18" charset="0"/>
              </a:rPr>
              <a:t>      </a:t>
            </a:r>
            <a:r>
              <a:rPr lang="en-US" dirty="0" err="1" smtClean="0">
                <a:solidFill>
                  <a:srgbClr val="FF0000"/>
                </a:solidFill>
                <a:latin typeface="Sylfaen" panose="010A0502050306030303" pitchFamily="18" charset="0"/>
              </a:rPr>
              <a:t>kode_asuransi</a:t>
            </a:r>
            <a:r>
              <a:rPr lang="en-US" dirty="0" smtClean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lebih</a:t>
            </a: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cepat</a:t>
            </a:r>
            <a:endParaRPr lang="en-US" dirty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r>
              <a:rPr lang="nn-NO" dirty="0">
                <a:solidFill>
                  <a:srgbClr val="FF0000"/>
                </a:solidFill>
                <a:latin typeface="Sylfaen" panose="010A0502050306030303" pitchFamily="18" charset="0"/>
              </a:rPr>
              <a:t>2. </a:t>
            </a:r>
            <a:r>
              <a:rPr lang="nn-NO" dirty="0" smtClean="0">
                <a:solidFill>
                  <a:srgbClr val="FF0000"/>
                </a:solidFill>
                <a:latin typeface="Sylfaen" panose="010A0502050306030303" pitchFamily="18" charset="0"/>
              </a:rPr>
              <a:t>  Data </a:t>
            </a:r>
            <a:r>
              <a:rPr lang="nn-NO" dirty="0">
                <a:solidFill>
                  <a:srgbClr val="FF0000"/>
                </a:solidFill>
                <a:latin typeface="Sylfaen" panose="010A0502050306030303" pitchFamily="18" charset="0"/>
              </a:rPr>
              <a:t>gaji lebih aman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6728346" y="5074945"/>
            <a:ext cx="723332" cy="13388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844" y="3874616"/>
            <a:ext cx="5791344" cy="10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4500" indent="-4445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70C0"/>
                </a:solidFill>
              </a:rPr>
              <a:t>Satu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ke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70C0"/>
                </a:solidFill>
              </a:rPr>
              <a:t>Banyak</a:t>
            </a:r>
            <a:r>
              <a:rPr lang="en-US" sz="4000" b="1" dirty="0">
                <a:solidFill>
                  <a:srgbClr val="0070C0"/>
                </a:solidFill>
              </a:rPr>
              <a:t> (One to Many)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8012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record </a:t>
            </a:r>
            <a:r>
              <a:rPr lang="en-US" dirty="0" err="1"/>
              <a:t>pada</a:t>
            </a:r>
            <a:r>
              <a:rPr lang="en-US" dirty="0"/>
              <a:t> entity A </a:t>
            </a:r>
            <a:r>
              <a:rPr lang="en-US" dirty="0" err="1"/>
              <a:t>ber-relasi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record </a:t>
            </a:r>
            <a:r>
              <a:rPr lang="en-US" dirty="0" err="1"/>
              <a:t>pada</a:t>
            </a:r>
            <a:r>
              <a:rPr lang="en-US" dirty="0"/>
              <a:t> entity </a:t>
            </a:r>
            <a:r>
              <a:rPr lang="en-US" dirty="0" smtClean="0"/>
              <a:t>B,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record </a:t>
            </a:r>
            <a:r>
              <a:rPr lang="en-US" dirty="0" err="1"/>
              <a:t>pada</a:t>
            </a:r>
            <a:r>
              <a:rPr lang="en-US" dirty="0"/>
              <a:t> entity B </a:t>
            </a:r>
            <a:r>
              <a:rPr lang="en-US" dirty="0" err="1"/>
              <a:t>ber-relasi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record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entity </a:t>
            </a:r>
            <a:r>
              <a:rPr lang="en-US" dirty="0" smtClean="0"/>
              <a:t>A.</a:t>
            </a:r>
          </a:p>
          <a:p>
            <a:pPr marL="608012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diagram E-R,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disimbolkan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M </a:t>
            </a:r>
            <a:r>
              <a:rPr lang="en-US" dirty="0" err="1"/>
              <a:t>atau</a:t>
            </a:r>
            <a:r>
              <a:rPr lang="en-US" dirty="0"/>
              <a:t> 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 smtClean="0"/>
              <a:t>banyak</a:t>
            </a:r>
            <a:endParaRPr lang="en-US" dirty="0" smtClean="0"/>
          </a:p>
          <a:p>
            <a:pPr marL="608012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di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smtClean="0"/>
              <a:t>guru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(</a:t>
            </a:r>
            <a:r>
              <a:rPr lang="en-US" dirty="0" err="1"/>
              <a:t>banyak</a:t>
            </a:r>
            <a:r>
              <a:rPr lang="en-US" dirty="0"/>
              <a:t>) murid,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(</a:t>
            </a:r>
            <a:r>
              <a:rPr lang="en-US" dirty="0" err="1"/>
              <a:t>beberapa</a:t>
            </a:r>
            <a:r>
              <a:rPr lang="en-US" dirty="0"/>
              <a:t> murid)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diajar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guru.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87" y="5242130"/>
            <a:ext cx="6735031" cy="13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5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(Many to 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8012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Setiap</a:t>
            </a:r>
            <a:r>
              <a:rPr lang="en-US" dirty="0" smtClean="0"/>
              <a:t> record </a:t>
            </a:r>
            <a:r>
              <a:rPr lang="en-US" dirty="0" err="1"/>
              <a:t>pada</a:t>
            </a:r>
            <a:r>
              <a:rPr lang="en-US" dirty="0"/>
              <a:t> entity A </a:t>
            </a:r>
            <a:r>
              <a:rPr lang="en-US" dirty="0" err="1"/>
              <a:t>ber-relasi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paling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record </a:t>
            </a:r>
            <a:r>
              <a:rPr lang="en-US" dirty="0" err="1"/>
              <a:t>pada</a:t>
            </a:r>
            <a:r>
              <a:rPr lang="en-US" dirty="0"/>
              <a:t> entity B,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record </a:t>
            </a:r>
            <a:r>
              <a:rPr lang="en-US" dirty="0" err="1"/>
              <a:t>pada</a:t>
            </a:r>
            <a:r>
              <a:rPr lang="en-US" dirty="0"/>
              <a:t> entity B </a:t>
            </a:r>
            <a:r>
              <a:rPr lang="en-US" dirty="0" err="1"/>
              <a:t>ber-relasi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record </a:t>
            </a:r>
            <a:r>
              <a:rPr lang="en-US" dirty="0" err="1"/>
              <a:t>dengan</a:t>
            </a:r>
            <a:r>
              <a:rPr lang="en-US" dirty="0"/>
              <a:t> entity A.</a:t>
            </a:r>
          </a:p>
          <a:p>
            <a:pPr marL="608012" indent="-342900">
              <a:buFont typeface="Wingdings" panose="05000000000000000000" pitchFamily="2" charset="2"/>
              <a:buChar char="§"/>
            </a:pPr>
            <a:r>
              <a:rPr lang="en-US" dirty="0" err="1"/>
              <a:t>Dalam</a:t>
            </a:r>
            <a:r>
              <a:rPr lang="en-US" dirty="0"/>
              <a:t> diagram E-R,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disimbolkan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M </a:t>
            </a:r>
            <a:r>
              <a:rPr lang="en-US" dirty="0" err="1"/>
              <a:t>atau</a:t>
            </a:r>
            <a:r>
              <a:rPr lang="en-US" dirty="0"/>
              <a:t> 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  <a:p>
            <a:pPr marL="608012" indent="-342900">
              <a:buFont typeface="Wingdings" panose="05000000000000000000" pitchFamily="2" charset="2"/>
              <a:buChar char="§"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jurusannya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18" y="4801878"/>
            <a:ext cx="7498134" cy="15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1621</TotalTime>
  <Words>1914</Words>
  <Application>Microsoft Office PowerPoint</Application>
  <PresentationFormat>Widescreen</PresentationFormat>
  <Paragraphs>180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Courier</vt:lpstr>
      <vt:lpstr>Sylfaen</vt:lpstr>
      <vt:lpstr>Tw Cen MT</vt:lpstr>
      <vt:lpstr>Tw Cen MT Condensed</vt:lpstr>
      <vt:lpstr>Verdana</vt:lpstr>
      <vt:lpstr>Wingdings</vt:lpstr>
      <vt:lpstr>Wingdings 3</vt:lpstr>
      <vt:lpstr>Integral</vt:lpstr>
      <vt:lpstr>RELATIONAL DATABASE</vt:lpstr>
      <vt:lpstr>Model Database</vt:lpstr>
      <vt:lpstr>Model Database Relasi</vt:lpstr>
      <vt:lpstr>Istilah-istilah dalam database relasi</vt:lpstr>
      <vt:lpstr>Sifat Yang Melekat Pada Suatu Tabel</vt:lpstr>
      <vt:lpstr>Jenis Hubungan Antar Tabel</vt:lpstr>
      <vt:lpstr>Satu ke satu (One to One)</vt:lpstr>
      <vt:lpstr>Satu ke Banyak (One to Many)</vt:lpstr>
      <vt:lpstr>Banyak ke satu (Many to One)</vt:lpstr>
      <vt:lpstr>Banyak ke Banyak (Many to Many)</vt:lpstr>
      <vt:lpstr>Entity Relationship Model (E-R Model)</vt:lpstr>
      <vt:lpstr>Komponen-komponen er model</vt:lpstr>
      <vt:lpstr>Macam – Macam Key (Kunci) di Database [1]</vt:lpstr>
      <vt:lpstr>Macam – Macam Key (Kunci) di Database [2]</vt:lpstr>
      <vt:lpstr>Macam – Macam Key (Kunci) di Database [3]</vt:lpstr>
      <vt:lpstr>Primary Key</vt:lpstr>
      <vt:lpstr>Macam – Macam Key (Kunci) di Database [4]</vt:lpstr>
      <vt:lpstr>Macam – Macam Key (Kunci) di Database [5]</vt:lpstr>
      <vt:lpstr>Strong Entity (Entitas Kuat) vs Weak Entity (Entitas Lemah) [1]</vt:lpstr>
      <vt:lpstr>Strong Entity (Entitas Kuat) vs Weak Entity (Entitas Lemah) [2]</vt:lpstr>
      <vt:lpstr>Unary Relation (Relasi Tunggal) [1]</vt:lpstr>
      <vt:lpstr>Unary Relation (Relasi Tunggal) [2]</vt:lpstr>
      <vt:lpstr>Relasi Ganda [1]</vt:lpstr>
      <vt:lpstr>Relasi Ganda [2]</vt:lpstr>
      <vt:lpstr>Relasi Multi Entitas</vt:lpstr>
      <vt:lpstr>Spesialisasi [1]</vt:lpstr>
      <vt:lpstr>Spesialisasi [1]</vt:lpstr>
      <vt:lpstr>Generalisasi</vt:lpstr>
      <vt:lpstr>Agregasi</vt:lpstr>
      <vt:lpstr>Contoh Agregasi</vt:lpstr>
      <vt:lpstr>Implementasi Agregasi</vt:lpstr>
      <vt:lpstr>PRAKTIKUM</vt:lpstr>
      <vt:lpstr>Latihan 1 – Membuat database dan table [1]</vt:lpstr>
      <vt:lpstr>Latihan 1 – Membuat database dan table [2]</vt:lpstr>
      <vt:lpstr>Latihan 1 – Mengisi database dengan data</vt:lpstr>
      <vt:lpstr>Latihan 1 – Menampilkan data dari 2 table [1]</vt:lpstr>
      <vt:lpstr>Latihan 1 – Menampilkan data dari 2 table [2]</vt:lpstr>
      <vt:lpstr>Macam-macam bentuk Penggabungan (Join)</vt:lpstr>
      <vt:lpstr>Penggunaan “left jOIN” dan “Right join”</vt:lpstr>
      <vt:lpstr>Penggunaan “Natural join”</vt:lpstr>
      <vt:lpstr>Latihan praktikum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Lingkungan Database</dc:title>
  <dc:creator>admin</dc:creator>
  <cp:lastModifiedBy>M Raihan NA</cp:lastModifiedBy>
  <cp:revision>80</cp:revision>
  <dcterms:created xsi:type="dcterms:W3CDTF">2019-03-25T16:12:39Z</dcterms:created>
  <dcterms:modified xsi:type="dcterms:W3CDTF">2020-04-06T04:02:52Z</dcterms:modified>
</cp:coreProperties>
</file>