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343" autoAdjust="0"/>
  </p:normalViewPr>
  <p:slideViewPr>
    <p:cSldViewPr snapToGrid="0">
      <p:cViewPr varScale="1">
        <p:scale>
          <a:sx n="65" d="100"/>
          <a:sy n="6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D4345-BDC4-4696-A427-8FAE795E196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219A44-FC5B-4130-B98F-54795CBFDA45}">
      <dgm:prSet/>
      <dgm:spPr/>
      <dgm:t>
        <a:bodyPr/>
        <a:lstStyle/>
        <a:p>
          <a:pPr rtl="0"/>
          <a:r>
            <a:rPr lang="en-US" smtClean="0"/>
            <a:t>Faktor ekonomi makro</a:t>
          </a:r>
          <a:endParaRPr lang="en-US"/>
        </a:p>
      </dgm:t>
    </dgm:pt>
    <dgm:pt modelId="{34C03F18-4C88-45E9-AA20-42BBF2DEC8F6}" type="parTrans" cxnId="{6778FE8F-01F4-4412-B2A2-3359AF2E3D75}">
      <dgm:prSet/>
      <dgm:spPr/>
      <dgm:t>
        <a:bodyPr/>
        <a:lstStyle/>
        <a:p>
          <a:endParaRPr lang="en-US"/>
        </a:p>
      </dgm:t>
    </dgm:pt>
    <dgm:pt modelId="{317D3E3F-F5F7-425C-B383-412DD8F3A9CE}" type="sibTrans" cxnId="{6778FE8F-01F4-4412-B2A2-3359AF2E3D75}">
      <dgm:prSet/>
      <dgm:spPr/>
      <dgm:t>
        <a:bodyPr/>
        <a:lstStyle/>
        <a:p>
          <a:endParaRPr lang="en-US"/>
        </a:p>
      </dgm:t>
    </dgm:pt>
    <dgm:pt modelId="{6A8F8B28-D365-4C63-AA43-A064A9511EEC}">
      <dgm:prSet/>
      <dgm:spPr/>
      <dgm:t>
        <a:bodyPr/>
        <a:lstStyle/>
        <a:p>
          <a:pPr rtl="0"/>
          <a:r>
            <a:rPr lang="en-US" smtClean="0"/>
            <a:t>• Faktor sosial politik</a:t>
          </a:r>
          <a:endParaRPr lang="en-US"/>
        </a:p>
      </dgm:t>
    </dgm:pt>
    <dgm:pt modelId="{DB2595CD-A5E2-449A-92DC-41BC7C9DC8CD}" type="parTrans" cxnId="{B312453C-7FA9-4FCE-97F4-D3F7A3CB55AA}">
      <dgm:prSet/>
      <dgm:spPr/>
      <dgm:t>
        <a:bodyPr/>
        <a:lstStyle/>
        <a:p>
          <a:endParaRPr lang="en-US"/>
        </a:p>
      </dgm:t>
    </dgm:pt>
    <dgm:pt modelId="{FD635C3E-FE2A-49C3-A3D9-E0A8ED69B180}" type="sibTrans" cxnId="{B312453C-7FA9-4FCE-97F4-D3F7A3CB55AA}">
      <dgm:prSet/>
      <dgm:spPr/>
      <dgm:t>
        <a:bodyPr/>
        <a:lstStyle/>
        <a:p>
          <a:endParaRPr lang="en-US"/>
        </a:p>
      </dgm:t>
    </dgm:pt>
    <dgm:pt modelId="{547CF5DA-84EE-47CE-B14F-FD385CFD61F1}">
      <dgm:prSet/>
      <dgm:spPr/>
      <dgm:t>
        <a:bodyPr/>
        <a:lstStyle/>
        <a:p>
          <a:pPr rtl="0"/>
          <a:r>
            <a:rPr lang="en-US" smtClean="0"/>
            <a:t>• Faktor teknologi</a:t>
          </a:r>
          <a:endParaRPr lang="en-US"/>
        </a:p>
      </dgm:t>
    </dgm:pt>
    <dgm:pt modelId="{9B6D84F2-E108-42A2-87B9-B920173BD1AA}" type="parTrans" cxnId="{AA2E8568-749F-4F6E-8C58-C1FA2419BC4C}">
      <dgm:prSet/>
      <dgm:spPr/>
      <dgm:t>
        <a:bodyPr/>
        <a:lstStyle/>
        <a:p>
          <a:endParaRPr lang="en-US"/>
        </a:p>
      </dgm:t>
    </dgm:pt>
    <dgm:pt modelId="{DB693AD5-B4B1-4FBB-A817-490AEB91DADA}" type="sibTrans" cxnId="{AA2E8568-749F-4F6E-8C58-C1FA2419BC4C}">
      <dgm:prSet/>
      <dgm:spPr/>
      <dgm:t>
        <a:bodyPr/>
        <a:lstStyle/>
        <a:p>
          <a:endParaRPr lang="en-US"/>
        </a:p>
      </dgm:t>
    </dgm:pt>
    <dgm:pt modelId="{E1679FFD-205E-4FB6-9D62-ECFE2EA2538F}">
      <dgm:prSet/>
      <dgm:spPr/>
      <dgm:t>
        <a:bodyPr/>
        <a:lstStyle/>
        <a:p>
          <a:pPr rtl="0"/>
          <a:r>
            <a:rPr lang="en-US" smtClean="0"/>
            <a:t>• Faktor keamanan</a:t>
          </a:r>
          <a:endParaRPr lang="en-US"/>
        </a:p>
      </dgm:t>
    </dgm:pt>
    <dgm:pt modelId="{6C5E0528-40CA-416C-9E33-5684DAB48810}" type="parTrans" cxnId="{49156534-705E-4B1F-BAC1-CAC569947AA3}">
      <dgm:prSet/>
      <dgm:spPr/>
      <dgm:t>
        <a:bodyPr/>
        <a:lstStyle/>
        <a:p>
          <a:endParaRPr lang="en-US"/>
        </a:p>
      </dgm:t>
    </dgm:pt>
    <dgm:pt modelId="{CE3B37F7-5A97-4989-9A7D-633AFD049838}" type="sibTrans" cxnId="{49156534-705E-4B1F-BAC1-CAC569947AA3}">
      <dgm:prSet/>
      <dgm:spPr/>
      <dgm:t>
        <a:bodyPr/>
        <a:lstStyle/>
        <a:p>
          <a:endParaRPr lang="en-US"/>
        </a:p>
      </dgm:t>
    </dgm:pt>
    <dgm:pt modelId="{14619DDC-46AD-455E-8C46-2D71DA91435E}" type="pres">
      <dgm:prSet presAssocID="{A72D4345-BDC4-4696-A427-8FAE795E196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A57021-F780-48C1-8823-02DBF879BFCA}" type="pres">
      <dgm:prSet presAssocID="{65219A44-FC5B-4130-B98F-54795CBFDA45}" presName="composite" presStyleCnt="0"/>
      <dgm:spPr/>
    </dgm:pt>
    <dgm:pt modelId="{C5ED638A-9A73-45C2-BE4A-CD4FAB9F8980}" type="pres">
      <dgm:prSet presAssocID="{65219A44-FC5B-4130-B98F-54795CBFDA45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167D56D-DAE6-4F85-B31E-8C4C4FDA127E}" type="pres">
      <dgm:prSet presAssocID="{65219A44-FC5B-4130-B98F-54795CBFDA45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EC407-B5AE-4666-9529-011FC7C87B75}" type="pres">
      <dgm:prSet presAssocID="{317D3E3F-F5F7-425C-B383-412DD8F3A9CE}" presName="spacing" presStyleCnt="0"/>
      <dgm:spPr/>
    </dgm:pt>
    <dgm:pt modelId="{F1A118E8-1420-4D8D-9A4A-653D5D368870}" type="pres">
      <dgm:prSet presAssocID="{6A8F8B28-D365-4C63-AA43-A064A9511EEC}" presName="composite" presStyleCnt="0"/>
      <dgm:spPr/>
    </dgm:pt>
    <dgm:pt modelId="{08200F47-5AF6-4608-B661-C3126A38A00A}" type="pres">
      <dgm:prSet presAssocID="{6A8F8B28-D365-4C63-AA43-A064A9511EE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5DF9158-A751-4B49-B5E4-51B05EB06582}" type="pres">
      <dgm:prSet presAssocID="{6A8F8B28-D365-4C63-AA43-A064A9511EE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78B4C-2E9C-4425-917F-F844639822B1}" type="pres">
      <dgm:prSet presAssocID="{FD635C3E-FE2A-49C3-A3D9-E0A8ED69B180}" presName="spacing" presStyleCnt="0"/>
      <dgm:spPr/>
    </dgm:pt>
    <dgm:pt modelId="{544DC834-D864-4CE9-9889-B085E2BA5E95}" type="pres">
      <dgm:prSet presAssocID="{547CF5DA-84EE-47CE-B14F-FD385CFD61F1}" presName="composite" presStyleCnt="0"/>
      <dgm:spPr/>
    </dgm:pt>
    <dgm:pt modelId="{B751A456-9DF8-426B-AD67-669C1B7B8143}" type="pres">
      <dgm:prSet presAssocID="{547CF5DA-84EE-47CE-B14F-FD385CFD61F1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en-US"/>
        </a:p>
      </dgm:t>
    </dgm:pt>
    <dgm:pt modelId="{C1A232F8-ED34-4A58-B975-973749600335}" type="pres">
      <dgm:prSet presAssocID="{547CF5DA-84EE-47CE-B14F-FD385CFD61F1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5A80-05F2-4AE1-AC9D-61DE8EB5A15A}" type="pres">
      <dgm:prSet presAssocID="{DB693AD5-B4B1-4FBB-A817-490AEB91DADA}" presName="spacing" presStyleCnt="0"/>
      <dgm:spPr/>
    </dgm:pt>
    <dgm:pt modelId="{E3A741B7-3F12-4578-B433-506228F3B801}" type="pres">
      <dgm:prSet presAssocID="{E1679FFD-205E-4FB6-9D62-ECFE2EA2538F}" presName="composite" presStyleCnt="0"/>
      <dgm:spPr/>
    </dgm:pt>
    <dgm:pt modelId="{66A8915F-9D21-46EC-9FD3-8CC938629C13}" type="pres">
      <dgm:prSet presAssocID="{E1679FFD-205E-4FB6-9D62-ECFE2EA2538F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A5B8EFA-88BB-482F-8C00-CFC520BAB9D1}" type="pres">
      <dgm:prSet presAssocID="{E1679FFD-205E-4FB6-9D62-ECFE2EA2538F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5E6023-A58C-45DE-99B8-669227D8FC81}" type="presOf" srcId="{6A8F8B28-D365-4C63-AA43-A064A9511EEC}" destId="{B5DF9158-A751-4B49-B5E4-51B05EB06582}" srcOrd="0" destOrd="0" presId="urn:microsoft.com/office/officeart/2005/8/layout/vList3"/>
    <dgm:cxn modelId="{1FEE5DD7-7596-4427-A1DD-A7144CA15B4D}" type="presOf" srcId="{A72D4345-BDC4-4696-A427-8FAE795E1968}" destId="{14619DDC-46AD-455E-8C46-2D71DA91435E}" srcOrd="0" destOrd="0" presId="urn:microsoft.com/office/officeart/2005/8/layout/vList3"/>
    <dgm:cxn modelId="{6778FE8F-01F4-4412-B2A2-3359AF2E3D75}" srcId="{A72D4345-BDC4-4696-A427-8FAE795E1968}" destId="{65219A44-FC5B-4130-B98F-54795CBFDA45}" srcOrd="0" destOrd="0" parTransId="{34C03F18-4C88-45E9-AA20-42BBF2DEC8F6}" sibTransId="{317D3E3F-F5F7-425C-B383-412DD8F3A9CE}"/>
    <dgm:cxn modelId="{B312453C-7FA9-4FCE-97F4-D3F7A3CB55AA}" srcId="{A72D4345-BDC4-4696-A427-8FAE795E1968}" destId="{6A8F8B28-D365-4C63-AA43-A064A9511EEC}" srcOrd="1" destOrd="0" parTransId="{DB2595CD-A5E2-449A-92DC-41BC7C9DC8CD}" sibTransId="{FD635C3E-FE2A-49C3-A3D9-E0A8ED69B180}"/>
    <dgm:cxn modelId="{46458AF8-32DA-4060-BB5F-58F2D3F9FB63}" type="presOf" srcId="{547CF5DA-84EE-47CE-B14F-FD385CFD61F1}" destId="{C1A232F8-ED34-4A58-B975-973749600335}" srcOrd="0" destOrd="0" presId="urn:microsoft.com/office/officeart/2005/8/layout/vList3"/>
    <dgm:cxn modelId="{109706AF-8069-40D7-A945-7831AACFE12B}" type="presOf" srcId="{65219A44-FC5B-4130-B98F-54795CBFDA45}" destId="{6167D56D-DAE6-4F85-B31E-8C4C4FDA127E}" srcOrd="0" destOrd="0" presId="urn:microsoft.com/office/officeart/2005/8/layout/vList3"/>
    <dgm:cxn modelId="{AA2E8568-749F-4F6E-8C58-C1FA2419BC4C}" srcId="{A72D4345-BDC4-4696-A427-8FAE795E1968}" destId="{547CF5DA-84EE-47CE-B14F-FD385CFD61F1}" srcOrd="2" destOrd="0" parTransId="{9B6D84F2-E108-42A2-87B9-B920173BD1AA}" sibTransId="{DB693AD5-B4B1-4FBB-A817-490AEB91DADA}"/>
    <dgm:cxn modelId="{49156534-705E-4B1F-BAC1-CAC569947AA3}" srcId="{A72D4345-BDC4-4696-A427-8FAE795E1968}" destId="{E1679FFD-205E-4FB6-9D62-ECFE2EA2538F}" srcOrd="3" destOrd="0" parTransId="{6C5E0528-40CA-416C-9E33-5684DAB48810}" sibTransId="{CE3B37F7-5A97-4989-9A7D-633AFD049838}"/>
    <dgm:cxn modelId="{974D9522-CFF5-49DB-8063-D29548EFC2A0}" type="presOf" srcId="{E1679FFD-205E-4FB6-9D62-ECFE2EA2538F}" destId="{8A5B8EFA-88BB-482F-8C00-CFC520BAB9D1}" srcOrd="0" destOrd="0" presId="urn:microsoft.com/office/officeart/2005/8/layout/vList3"/>
    <dgm:cxn modelId="{0A098E4A-0E43-4742-B020-A7B20AD0E647}" type="presParOf" srcId="{14619DDC-46AD-455E-8C46-2D71DA91435E}" destId="{C7A57021-F780-48C1-8823-02DBF879BFCA}" srcOrd="0" destOrd="0" presId="urn:microsoft.com/office/officeart/2005/8/layout/vList3"/>
    <dgm:cxn modelId="{28B2B925-1760-40C1-B9B3-671D2993F69C}" type="presParOf" srcId="{C7A57021-F780-48C1-8823-02DBF879BFCA}" destId="{C5ED638A-9A73-45C2-BE4A-CD4FAB9F8980}" srcOrd="0" destOrd="0" presId="urn:microsoft.com/office/officeart/2005/8/layout/vList3"/>
    <dgm:cxn modelId="{8FBF1913-828E-422D-9B1D-B0E817025637}" type="presParOf" srcId="{C7A57021-F780-48C1-8823-02DBF879BFCA}" destId="{6167D56D-DAE6-4F85-B31E-8C4C4FDA127E}" srcOrd="1" destOrd="0" presId="urn:microsoft.com/office/officeart/2005/8/layout/vList3"/>
    <dgm:cxn modelId="{34E2C71E-C9EA-4BE1-ADE1-6AC683387EE4}" type="presParOf" srcId="{14619DDC-46AD-455E-8C46-2D71DA91435E}" destId="{EDDEC407-B5AE-4666-9529-011FC7C87B75}" srcOrd="1" destOrd="0" presId="urn:microsoft.com/office/officeart/2005/8/layout/vList3"/>
    <dgm:cxn modelId="{F33CA14C-1DB0-41D6-9A80-9FC2A3454C96}" type="presParOf" srcId="{14619DDC-46AD-455E-8C46-2D71DA91435E}" destId="{F1A118E8-1420-4D8D-9A4A-653D5D368870}" srcOrd="2" destOrd="0" presId="urn:microsoft.com/office/officeart/2005/8/layout/vList3"/>
    <dgm:cxn modelId="{F0F48A23-7B82-4D7B-8D1E-97293CB823E0}" type="presParOf" srcId="{F1A118E8-1420-4D8D-9A4A-653D5D368870}" destId="{08200F47-5AF6-4608-B661-C3126A38A00A}" srcOrd="0" destOrd="0" presId="urn:microsoft.com/office/officeart/2005/8/layout/vList3"/>
    <dgm:cxn modelId="{E3B7F5C0-0C5A-49EB-A685-DD3BB8FA0F94}" type="presParOf" srcId="{F1A118E8-1420-4D8D-9A4A-653D5D368870}" destId="{B5DF9158-A751-4B49-B5E4-51B05EB06582}" srcOrd="1" destOrd="0" presId="urn:microsoft.com/office/officeart/2005/8/layout/vList3"/>
    <dgm:cxn modelId="{AD6CC8E6-449D-43E7-93AD-1426A1EAEF5E}" type="presParOf" srcId="{14619DDC-46AD-455E-8C46-2D71DA91435E}" destId="{E4E78B4C-2E9C-4425-917F-F844639822B1}" srcOrd="3" destOrd="0" presId="urn:microsoft.com/office/officeart/2005/8/layout/vList3"/>
    <dgm:cxn modelId="{5BB0A4EF-4C69-4645-BB05-AB4F8A4DE332}" type="presParOf" srcId="{14619DDC-46AD-455E-8C46-2D71DA91435E}" destId="{544DC834-D864-4CE9-9889-B085E2BA5E95}" srcOrd="4" destOrd="0" presId="urn:microsoft.com/office/officeart/2005/8/layout/vList3"/>
    <dgm:cxn modelId="{CAD92358-E8FC-4C23-961D-4486B4B5097D}" type="presParOf" srcId="{544DC834-D864-4CE9-9889-B085E2BA5E95}" destId="{B751A456-9DF8-426B-AD67-669C1B7B8143}" srcOrd="0" destOrd="0" presId="urn:microsoft.com/office/officeart/2005/8/layout/vList3"/>
    <dgm:cxn modelId="{59C2E76C-1E15-495B-95F0-12CE316E6D7E}" type="presParOf" srcId="{544DC834-D864-4CE9-9889-B085E2BA5E95}" destId="{C1A232F8-ED34-4A58-B975-973749600335}" srcOrd="1" destOrd="0" presId="urn:microsoft.com/office/officeart/2005/8/layout/vList3"/>
    <dgm:cxn modelId="{701385C0-065D-4EF7-BDB5-DAB4D04AAA7E}" type="presParOf" srcId="{14619DDC-46AD-455E-8C46-2D71DA91435E}" destId="{9BFF5A80-05F2-4AE1-AC9D-61DE8EB5A15A}" srcOrd="5" destOrd="0" presId="urn:microsoft.com/office/officeart/2005/8/layout/vList3"/>
    <dgm:cxn modelId="{B36005A4-0037-410D-BC51-0BD6A0829E22}" type="presParOf" srcId="{14619DDC-46AD-455E-8C46-2D71DA91435E}" destId="{E3A741B7-3F12-4578-B433-506228F3B801}" srcOrd="6" destOrd="0" presId="urn:microsoft.com/office/officeart/2005/8/layout/vList3"/>
    <dgm:cxn modelId="{7D01524C-EC4C-4BE6-A56C-16ABC9792C54}" type="presParOf" srcId="{E3A741B7-3F12-4578-B433-506228F3B801}" destId="{66A8915F-9D21-46EC-9FD3-8CC938629C13}" srcOrd="0" destOrd="0" presId="urn:microsoft.com/office/officeart/2005/8/layout/vList3"/>
    <dgm:cxn modelId="{3563736E-B551-4435-8939-1AFE9451D4E6}" type="presParOf" srcId="{E3A741B7-3F12-4578-B433-506228F3B801}" destId="{8A5B8EFA-88BB-482F-8C00-CFC520BAB9D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7D56D-DAE6-4F85-B31E-8C4C4FDA127E}">
      <dsp:nvSpPr>
        <dsp:cNvPr id="0" name=""/>
        <dsp:cNvSpPr/>
      </dsp:nvSpPr>
      <dsp:spPr>
        <a:xfrm rot="10800000">
          <a:off x="1574990" y="2386"/>
          <a:ext cx="5299414" cy="9607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643" tIns="140970" rIns="263144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Faktor ekonomi makro</a:t>
          </a:r>
          <a:endParaRPr lang="en-US" sz="3700" kern="1200"/>
        </a:p>
      </dsp:txBody>
      <dsp:txXfrm rot="10800000">
        <a:off x="1815165" y="2386"/>
        <a:ext cx="5059239" cy="960701"/>
      </dsp:txXfrm>
    </dsp:sp>
    <dsp:sp modelId="{C5ED638A-9A73-45C2-BE4A-CD4FAB9F8980}">
      <dsp:nvSpPr>
        <dsp:cNvPr id="0" name=""/>
        <dsp:cNvSpPr/>
      </dsp:nvSpPr>
      <dsp:spPr>
        <a:xfrm>
          <a:off x="1094639" y="2386"/>
          <a:ext cx="960701" cy="96070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F9158-A751-4B49-B5E4-51B05EB06582}">
      <dsp:nvSpPr>
        <dsp:cNvPr id="0" name=""/>
        <dsp:cNvSpPr/>
      </dsp:nvSpPr>
      <dsp:spPr>
        <a:xfrm rot="10800000">
          <a:off x="1574990" y="1249864"/>
          <a:ext cx="5299414" cy="9607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643" tIns="140970" rIns="263144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• Faktor sosial politik</a:t>
          </a:r>
          <a:endParaRPr lang="en-US" sz="3700" kern="1200"/>
        </a:p>
      </dsp:txBody>
      <dsp:txXfrm rot="10800000">
        <a:off x="1815165" y="1249864"/>
        <a:ext cx="5059239" cy="960701"/>
      </dsp:txXfrm>
    </dsp:sp>
    <dsp:sp modelId="{08200F47-5AF6-4608-B661-C3126A38A00A}">
      <dsp:nvSpPr>
        <dsp:cNvPr id="0" name=""/>
        <dsp:cNvSpPr/>
      </dsp:nvSpPr>
      <dsp:spPr>
        <a:xfrm>
          <a:off x="1094639" y="1249864"/>
          <a:ext cx="960701" cy="9607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232F8-ED34-4A58-B975-973749600335}">
      <dsp:nvSpPr>
        <dsp:cNvPr id="0" name=""/>
        <dsp:cNvSpPr/>
      </dsp:nvSpPr>
      <dsp:spPr>
        <a:xfrm rot="10800000">
          <a:off x="1574990" y="2497343"/>
          <a:ext cx="5299414" cy="9607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643" tIns="140970" rIns="263144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• Faktor teknologi</a:t>
          </a:r>
          <a:endParaRPr lang="en-US" sz="3700" kern="1200"/>
        </a:p>
      </dsp:txBody>
      <dsp:txXfrm rot="10800000">
        <a:off x="1815165" y="2497343"/>
        <a:ext cx="5059239" cy="960701"/>
      </dsp:txXfrm>
    </dsp:sp>
    <dsp:sp modelId="{B751A456-9DF8-426B-AD67-669C1B7B8143}">
      <dsp:nvSpPr>
        <dsp:cNvPr id="0" name=""/>
        <dsp:cNvSpPr/>
      </dsp:nvSpPr>
      <dsp:spPr>
        <a:xfrm>
          <a:off x="1094639" y="2497343"/>
          <a:ext cx="960701" cy="9607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B8EFA-88BB-482F-8C00-CFC520BAB9D1}">
      <dsp:nvSpPr>
        <dsp:cNvPr id="0" name=""/>
        <dsp:cNvSpPr/>
      </dsp:nvSpPr>
      <dsp:spPr>
        <a:xfrm rot="10800000">
          <a:off x="1574990" y="3744821"/>
          <a:ext cx="5299414" cy="9607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643" tIns="140970" rIns="263144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• Faktor keamanan</a:t>
          </a:r>
          <a:endParaRPr lang="en-US" sz="3700" kern="1200"/>
        </a:p>
      </dsp:txBody>
      <dsp:txXfrm rot="10800000">
        <a:off x="1815165" y="3744821"/>
        <a:ext cx="5059239" cy="960701"/>
      </dsp:txXfrm>
    </dsp:sp>
    <dsp:sp modelId="{66A8915F-9D21-46EC-9FD3-8CC938629C13}">
      <dsp:nvSpPr>
        <dsp:cNvPr id="0" name=""/>
        <dsp:cNvSpPr/>
      </dsp:nvSpPr>
      <dsp:spPr>
        <a:xfrm>
          <a:off x="1094639" y="3744821"/>
          <a:ext cx="960701" cy="960701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5547C-D71D-4AEE-8E6B-05C4AD09F7E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5AD48-E463-4CD2-9F49-F86EF136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7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1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662-4C2C-47B3-B63B-BC98C9E934B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5662-4C2C-47B3-B63B-BC98C9E934B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D3510-FE79-4072-9AEE-6065AB6AD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3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sil gambar untuk supply chain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3825874"/>
            <a:ext cx="56769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 smtClean="0"/>
              <a:t>KONFIGURASI JARINGAN SC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/>
              <a:t>Dini </a:t>
            </a:r>
            <a:r>
              <a:rPr lang="en-US" b="1" dirty="0" err="1" smtClean="0"/>
              <a:t>Hamidin</a:t>
            </a:r>
            <a:endParaRPr lang="en-US" b="1" dirty="0"/>
          </a:p>
        </p:txBody>
      </p:sp>
      <p:pic>
        <p:nvPicPr>
          <p:cNvPr id="1028" name="Picture 4" descr="Hasil gambar untuk supply chain manage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7389"/>
            <a:ext cx="4226927" cy="23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9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TRADE OFF DALAM MERANCANG JARINGAN SC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401"/>
          </a:xfrm>
        </p:spPr>
        <p:txBody>
          <a:bodyPr>
            <a:normAutofit/>
          </a:bodyPr>
          <a:lstStyle/>
          <a:p>
            <a:r>
              <a:rPr lang="en-US" dirty="0" err="1"/>
              <a:t>Konfigurasi</a:t>
            </a:r>
            <a:r>
              <a:rPr lang="en-US" dirty="0"/>
              <a:t> SC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err="1"/>
              <a:t>distribusinya</a:t>
            </a:r>
            <a:r>
              <a:rPr lang="en-US" dirty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i="1" dirty="0" err="1"/>
              <a:t>softdrinks</a:t>
            </a:r>
            <a:r>
              <a:rPr lang="en-US" i="1" dirty="0"/>
              <a:t> </a:t>
            </a:r>
            <a:r>
              <a:rPr lang="en-US" dirty="0" err="1"/>
              <a:t>seperti</a:t>
            </a:r>
            <a:r>
              <a:rPr lang="en-US" dirty="0"/>
              <a:t> Coca-Cola yang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intinya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/>
              <a:t>dominan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di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wilayah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smtClean="0"/>
              <a:t>responsive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 smtClean="0"/>
              <a:t>mencapai</a:t>
            </a:r>
            <a:r>
              <a:rPr lang="en-US" dirty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pengiriman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/>
              <a:t>Coca-Cola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 </a:t>
            </a:r>
            <a:r>
              <a:rPr lang="en-US" dirty="0" err="1" smtClean="0"/>
              <a:t>biaya</a:t>
            </a:r>
            <a:r>
              <a:rPr lang="en-US" dirty="0"/>
              <a:t> </a:t>
            </a:r>
            <a:r>
              <a:rPr lang="en-US" dirty="0" err="1" smtClean="0"/>
              <a:t>transportasinya</a:t>
            </a:r>
            <a:r>
              <a:rPr lang="en-US" dirty="0" smtClean="0"/>
              <a:t> </a:t>
            </a:r>
            <a:r>
              <a:rPr lang="en-US" dirty="0" err="1"/>
              <a:t>sehingga</a:t>
            </a:r>
            <a:r>
              <a:rPr lang="en-US" dirty="0"/>
              <a:t> agar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sv-SE" dirty="0" smtClean="0"/>
              <a:t>tangan </a:t>
            </a:r>
            <a:r>
              <a:rPr lang="sv-SE" dirty="0"/>
              <a:t>konsumen dengan harga murah, Coca-Cola </a:t>
            </a:r>
            <a:r>
              <a:rPr lang="sv-SE" dirty="0" smtClean="0"/>
              <a:t>harus </a:t>
            </a:r>
            <a:r>
              <a:rPr lang="en-US" dirty="0" err="1" smtClean="0"/>
              <a:t>meminimalkan</a:t>
            </a:r>
            <a:r>
              <a:rPr lang="en-US" dirty="0" smtClean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92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906" y="2430045"/>
            <a:ext cx="6242768" cy="3679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6" y="2573777"/>
            <a:ext cx="4346812" cy="3655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CONTOH KONFIGURASI SC [1]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2323"/>
          </a:xfrm>
        </p:spPr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alternative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memasarkan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di 1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16 area </a:t>
            </a:r>
            <a:r>
              <a:rPr lang="en-US" dirty="0" err="1" smtClean="0"/>
              <a:t>konsumen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188" y="6044959"/>
            <a:ext cx="63230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MT"/>
              </a:rPr>
              <a:t>Ada </a:t>
            </a:r>
            <a:r>
              <a:rPr lang="en-US" sz="2000" dirty="0" err="1" smtClean="0">
                <a:latin typeface="ArialMT"/>
              </a:rPr>
              <a:t>empat</a:t>
            </a:r>
            <a:r>
              <a:rPr lang="en-US" sz="2000" dirty="0" smtClean="0">
                <a:latin typeface="ArialMT"/>
              </a:rPr>
              <a:t> </a:t>
            </a:r>
            <a:r>
              <a:rPr lang="en-US" sz="2000" dirty="0" err="1" smtClean="0">
                <a:latin typeface="ArialMT"/>
              </a:rPr>
              <a:t>gudang</a:t>
            </a:r>
            <a:r>
              <a:rPr lang="en-US" sz="2000" dirty="0" smtClean="0">
                <a:latin typeface="ArialMT"/>
              </a:rPr>
              <a:t> </a:t>
            </a:r>
            <a:r>
              <a:rPr lang="en-US" sz="2000" dirty="0">
                <a:latin typeface="ArialMT"/>
              </a:rPr>
              <a:t>yang </a:t>
            </a:r>
            <a:r>
              <a:rPr lang="en-US" sz="2000" dirty="0" err="1" smtClean="0">
                <a:latin typeface="ArialMT"/>
              </a:rPr>
              <a:t>dimiliki</a:t>
            </a:r>
            <a:r>
              <a:rPr lang="en-US" sz="2000" dirty="0" smtClean="0">
                <a:latin typeface="ArialMT"/>
              </a:rPr>
              <a:t> </a:t>
            </a:r>
            <a:r>
              <a:rPr lang="en-US" sz="2000" dirty="0" err="1" smtClean="0">
                <a:latin typeface="ArialMT"/>
              </a:rPr>
              <a:t>perusahaan</a:t>
            </a:r>
            <a:r>
              <a:rPr lang="en-US" sz="2000" dirty="0" smtClean="0">
                <a:latin typeface="ArialMT"/>
              </a:rPr>
              <a:t> </a:t>
            </a:r>
            <a:r>
              <a:rPr lang="en-US" sz="2000" dirty="0">
                <a:latin typeface="ArialMT"/>
              </a:rPr>
              <a:t>yang</a:t>
            </a:r>
          </a:p>
          <a:p>
            <a:r>
              <a:rPr lang="en-US" sz="2000" dirty="0" err="1">
                <a:latin typeface="ArialMT"/>
              </a:rPr>
              <a:t>ditempatkan</a:t>
            </a:r>
            <a:r>
              <a:rPr lang="en-US" sz="2000" dirty="0">
                <a:latin typeface="ArialMT"/>
              </a:rPr>
              <a:t> di </a:t>
            </a:r>
            <a:r>
              <a:rPr lang="en-US" sz="2000" dirty="0" err="1" smtClean="0">
                <a:latin typeface="ArialMT"/>
              </a:rPr>
              <a:t>empat</a:t>
            </a:r>
            <a:r>
              <a:rPr lang="en-US" sz="2000" dirty="0" smtClean="0">
                <a:latin typeface="ArialMT"/>
              </a:rPr>
              <a:t> </a:t>
            </a:r>
            <a:r>
              <a:rPr lang="en-US" sz="2000" dirty="0" err="1" smtClean="0">
                <a:latin typeface="ArialMT"/>
              </a:rPr>
              <a:t>wilayah</a:t>
            </a:r>
            <a:r>
              <a:rPr lang="en-US" sz="2000" dirty="0" smtClean="0">
                <a:latin typeface="ArialMT"/>
              </a:rPr>
              <a:t> </a:t>
            </a:r>
            <a:r>
              <a:rPr lang="en-US" sz="2000" dirty="0">
                <a:latin typeface="ArialMT"/>
              </a:rPr>
              <a:t>regional </a:t>
            </a:r>
            <a:r>
              <a:rPr lang="en-US" sz="2000" dirty="0" smtClean="0">
                <a:latin typeface="ArialMT"/>
              </a:rPr>
              <a:t>yang </a:t>
            </a:r>
            <a:r>
              <a:rPr lang="en-US" sz="2000" dirty="0" err="1" smtClean="0">
                <a:latin typeface="ArialMT"/>
              </a:rPr>
              <a:t>berbeda</a:t>
            </a:r>
            <a:r>
              <a:rPr lang="en-US" sz="2000" dirty="0">
                <a:latin typeface="ArialMT"/>
              </a:rPr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65326" y="2692830"/>
            <a:ext cx="1261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MT"/>
              </a:rPr>
              <a:t>Gudang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710" y="4961815"/>
            <a:ext cx="1261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MT"/>
              </a:rPr>
              <a:t>Gudang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2020" y="3245535"/>
            <a:ext cx="1261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MT"/>
              </a:rPr>
              <a:t>Gudang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7458" y="5005489"/>
            <a:ext cx="1261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MT"/>
              </a:rPr>
              <a:t>Gudang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88210" y="3487782"/>
            <a:ext cx="1261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MT"/>
              </a:rPr>
              <a:t>Gudang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9030" y="3712800"/>
            <a:ext cx="1261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MT"/>
              </a:rPr>
              <a:t>Gudang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8421" y="6044959"/>
            <a:ext cx="5250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Ada </a:t>
            </a:r>
            <a:r>
              <a:rPr lang="en-US" sz="2000" dirty="0" err="1" smtClean="0"/>
              <a:t>perampingan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/>
              <a:t> </a:t>
            </a:r>
            <a:r>
              <a:rPr lang="en-US" sz="2000" dirty="0" smtClean="0"/>
              <a:t>supply </a:t>
            </a:r>
            <a:r>
              <a:rPr lang="en-US" sz="2000" dirty="0"/>
              <a:t>chain </a:t>
            </a:r>
            <a:r>
              <a:rPr lang="en-US" sz="2000" dirty="0" err="1"/>
              <a:t>dimana</a:t>
            </a:r>
            <a:endParaRPr lang="en-US" sz="2000" dirty="0"/>
          </a:p>
          <a:p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 smtClean="0"/>
              <a:t>gudangnya</a:t>
            </a:r>
            <a:r>
              <a:rPr lang="en-US" sz="2000" dirty="0" smtClean="0"/>
              <a:t> </a:t>
            </a:r>
            <a:r>
              <a:rPr lang="en-US" sz="2000" dirty="0" err="1" smtClean="0"/>
              <a:t>dikurangi</a:t>
            </a:r>
            <a:r>
              <a:rPr lang="en-US" sz="2000" dirty="0" smtClean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9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CONTOH KONFIGURASI SC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513243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SC &amp;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fi-FI" dirty="0" smtClean="0"/>
              <a:t>kecepatan </a:t>
            </a:r>
            <a:r>
              <a:rPr lang="fi-FI" dirty="0"/>
              <a:t>SC merespon kebutuhan konsumen:</a:t>
            </a:r>
          </a:p>
          <a:p>
            <a:r>
              <a:rPr lang="en-US" b="1" dirty="0" err="1" smtClean="0"/>
              <a:t>Konfigurasi</a:t>
            </a:r>
            <a:r>
              <a:rPr lang="en-US" b="1" dirty="0" smtClean="0"/>
              <a:t> </a:t>
            </a:r>
            <a:r>
              <a:rPr lang="en-US" b="1" dirty="0"/>
              <a:t>1:</a:t>
            </a:r>
          </a:p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/>
              <a:t>transportasi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sulit</a:t>
            </a:r>
            <a:endParaRPr lang="en-US" dirty="0"/>
          </a:p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(</a:t>
            </a:r>
            <a:r>
              <a:rPr lang="en-US" dirty="0" err="1"/>
              <a:t>mis</a:t>
            </a:r>
            <a:r>
              <a:rPr lang="en-US" dirty="0"/>
              <a:t>: </a:t>
            </a:r>
            <a:r>
              <a:rPr lang="en-US" dirty="0" err="1"/>
              <a:t>truk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sopir</a:t>
            </a:r>
            <a:r>
              <a:rPr lang="en-US" dirty="0"/>
              <a:t>)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r>
              <a:rPr lang="en-US" dirty="0" err="1" smtClean="0"/>
              <a:t>Biaya-biaya</a:t>
            </a:r>
            <a:r>
              <a:rPr lang="en-US" dirty="0" smtClean="0"/>
              <a:t> </a:t>
            </a:r>
            <a:r>
              <a:rPr lang="en-US" dirty="0" err="1"/>
              <a:t>tetap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(</a:t>
            </a:r>
            <a:r>
              <a:rPr lang="en-US" dirty="0" err="1"/>
              <a:t>gudang</a:t>
            </a:r>
            <a:r>
              <a:rPr lang="en-US" dirty="0"/>
              <a:t>)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stok</a:t>
            </a:r>
            <a:r>
              <a:rPr lang="en-US" dirty="0"/>
              <a:t> </a:t>
            </a:r>
            <a:r>
              <a:rPr lang="en-US" dirty="0" err="1" smtClean="0"/>
              <a:t>sendiri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i="1" dirty="0"/>
              <a:t>cycle stock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i="1" dirty="0"/>
              <a:t>safety stock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43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CONTOH KONFIGURASI SC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konfigurasi</a:t>
            </a:r>
            <a:r>
              <a:rPr lang="en-US" dirty="0"/>
              <a:t> .......</a:t>
            </a:r>
          </a:p>
          <a:p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/>
              <a:t>konfigurasi</a:t>
            </a:r>
            <a:r>
              <a:rPr lang="en-US" b="1" dirty="0"/>
              <a:t> 2: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, rata-rata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ke</a:t>
            </a:r>
            <a:endParaRPr lang="en-US" dirty="0"/>
          </a:p>
          <a:p>
            <a:r>
              <a:rPr lang="fi-FI" dirty="0"/>
              <a:t>toko atau pusat pelanggan lebih jauh.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 err="1" smtClean="0"/>
              <a:t>Semakln</a:t>
            </a:r>
            <a:r>
              <a:rPr lang="en-US" dirty="0" smtClean="0"/>
              <a:t> </a:t>
            </a:r>
            <a:r>
              <a:rPr lang="en-US" dirty="0" err="1"/>
              <a:t>terpusat</a:t>
            </a:r>
            <a:r>
              <a:rPr lang="en-US" dirty="0"/>
              <a:t> </a:t>
            </a:r>
            <a:r>
              <a:rPr lang="en-US" dirty="0" err="1"/>
              <a:t>gudang-gudang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 smtClean="0"/>
              <a:t>semakin</a:t>
            </a:r>
            <a:r>
              <a:rPr lang="en-US" dirty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/>
              <a:t>fluktuasi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agregat</a:t>
            </a:r>
            <a:r>
              <a:rPr lang="en-US" dirty="0"/>
              <a:t> di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 smtClean="0"/>
              <a:t>sehingga</a:t>
            </a:r>
            <a:r>
              <a:rPr lang="en-US" dirty="0"/>
              <a:t> </a:t>
            </a:r>
            <a:r>
              <a:rPr lang="en-US" i="1" dirty="0" smtClean="0"/>
              <a:t>safety </a:t>
            </a:r>
            <a:r>
              <a:rPr lang="en-US" i="1" dirty="0"/>
              <a:t>stock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.</a:t>
            </a:r>
          </a:p>
          <a:p>
            <a:r>
              <a:rPr lang="sv-SE" dirty="0" smtClean="0"/>
              <a:t>Fenomena </a:t>
            </a:r>
            <a:r>
              <a:rPr lang="sv-SE" dirty="0"/>
              <a:t>ini dikenal dengan istilah </a:t>
            </a:r>
            <a:r>
              <a:rPr lang="sv-SE" i="1" dirty="0"/>
              <a:t>risk pooling effect</a:t>
            </a:r>
            <a:r>
              <a:rPr lang="sv-S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4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FAKTOR-FAKTOR YANG MEMPENGARUHI JARINGAN SC [1]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60058" cy="4351338"/>
          </a:xfrm>
        </p:spPr>
        <p:txBody>
          <a:bodyPr/>
          <a:lstStyle/>
          <a:p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 smtClean="0"/>
              <a:t>dievaluasi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cermat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i="1" dirty="0"/>
              <a:t>supply chain </a:t>
            </a:r>
            <a:r>
              <a:rPr lang="en-US" dirty="0" err="1"/>
              <a:t>adalah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7418434"/>
              </p:ext>
            </p:extLst>
          </p:nvPr>
        </p:nvGraphicFramePr>
        <p:xfrm>
          <a:off x="3962400" y="1825625"/>
          <a:ext cx="7969045" cy="470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19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FAKTOR-FAKTOR YANG MEMPENGARUHI JARINGAN SC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451" y="1781380"/>
            <a:ext cx="10798277" cy="50323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Faktor</a:t>
            </a:r>
            <a:r>
              <a:rPr lang="en-US" b="1" dirty="0" smtClean="0"/>
              <a:t> </a:t>
            </a:r>
            <a:r>
              <a:rPr lang="en-US" b="1" dirty="0" err="1"/>
              <a:t>Ekonomi</a:t>
            </a:r>
            <a:r>
              <a:rPr lang="en-US" b="1" dirty="0"/>
              <a:t> </a:t>
            </a:r>
            <a:r>
              <a:rPr lang="en-US" b="1" dirty="0" err="1" smtClean="0"/>
              <a:t>Makro</a:t>
            </a:r>
            <a:endParaRPr lang="en-US" b="1" dirty="0"/>
          </a:p>
          <a:p>
            <a:r>
              <a:rPr lang="nb-NO" dirty="0" smtClean="0"/>
              <a:t>pajak, bea cukai, tingkat kurs, dan faktor ekonomi lainnya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kesuksesan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fi-FI" dirty="0" smtClean="0"/>
              <a:t>kegagalan </a:t>
            </a:r>
            <a:r>
              <a:rPr lang="fi-FI" dirty="0"/>
              <a:t>dari jaringan rantai pasokan.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err="1" smtClean="0"/>
              <a:t>Faktor</a:t>
            </a:r>
            <a:r>
              <a:rPr lang="en-US" b="1" dirty="0" smtClean="0"/>
              <a:t> </a:t>
            </a:r>
            <a:r>
              <a:rPr lang="en-US" b="1" dirty="0" err="1" smtClean="0"/>
              <a:t>Sosial</a:t>
            </a:r>
            <a:r>
              <a:rPr lang="en-US" b="1" dirty="0" smtClean="0"/>
              <a:t> </a:t>
            </a:r>
            <a:r>
              <a:rPr lang="en-US" b="1" dirty="0" err="1" smtClean="0"/>
              <a:t>Politik</a:t>
            </a:r>
            <a:endParaRPr lang="en-US" b="1" dirty="0" smtClean="0"/>
          </a:p>
          <a:p>
            <a:r>
              <a:rPr lang="en-US" dirty="0" err="1" smtClean="0"/>
              <a:t>kultur</a:t>
            </a:r>
            <a:r>
              <a:rPr lang="en-US" dirty="0" smtClean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/>
              <a:t> </a:t>
            </a:r>
            <a:r>
              <a:rPr lang="en-US" dirty="0" err="1" smtClean="0"/>
              <a:t>kehadiran</a:t>
            </a:r>
            <a:r>
              <a:rPr lang="en-US" dirty="0" smtClean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,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,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/>
              <a:t>ketenagakerjaan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 smtClean="0"/>
              <a:t>Stabilitas</a:t>
            </a:r>
            <a:r>
              <a:rPr lang="en-US" dirty="0" smtClean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 smtClean="0"/>
              <a:t>sangat</a:t>
            </a:r>
            <a:r>
              <a:rPr lang="en-US" dirty="0"/>
              <a:t> </a:t>
            </a:r>
            <a:r>
              <a:rPr lang="en-US" dirty="0" err="1" smtClean="0"/>
              <a:t>dipertimbangkan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/>
              <a:t> </a:t>
            </a:r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.</a:t>
            </a:r>
          </a:p>
          <a:p>
            <a:r>
              <a:rPr lang="fi-FI" dirty="0" smtClean="0"/>
              <a:t>Perusahaan </a:t>
            </a:r>
            <a:r>
              <a:rPr lang="fi-FI" dirty="0"/>
              <a:t>lebih memilih untuk menempatkan fasilitas pada lokasi </a:t>
            </a:r>
            <a:r>
              <a:rPr lang="fi-FI" dirty="0" smtClean="0"/>
              <a:t>atau </a:t>
            </a:r>
            <a:r>
              <a:rPr lang="en-US" dirty="0" smtClean="0"/>
              <a:t>Negara </a:t>
            </a:r>
            <a:r>
              <a:rPr lang="en-US" dirty="0"/>
              <a:t>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stabilitas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kejelasan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sv-SE" dirty="0" smtClean="0"/>
              <a:t>hal </a:t>
            </a:r>
            <a:r>
              <a:rPr lang="sv-SE" dirty="0"/>
              <a:t>aturan-aturan perdagangan dan kepemilikan.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5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FAKTOR-FAKTOR YANG MEMPENGARUHI JARINGAN SC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 smtClean="0"/>
              <a:t>Faktor</a:t>
            </a:r>
            <a:r>
              <a:rPr lang="en-US" b="1" dirty="0" smtClean="0"/>
              <a:t> </a:t>
            </a:r>
            <a:r>
              <a:rPr lang="en-US" b="1" dirty="0" err="1"/>
              <a:t>Teknologi</a:t>
            </a:r>
            <a:endParaRPr lang="en-US" b="1" dirty="0"/>
          </a:p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.</a:t>
            </a:r>
          </a:p>
          <a:p>
            <a:r>
              <a:rPr lang="en-US" dirty="0" err="1" smtClean="0"/>
              <a:t>Fasilitas-fasilitas</a:t>
            </a:r>
            <a:r>
              <a:rPr lang="en-US" dirty="0" smtClean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dipersiapkan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 smtClean="0"/>
              <a:t>biaya</a:t>
            </a:r>
            <a:r>
              <a:rPr lang="en-US" dirty="0"/>
              <a:t> </a:t>
            </a:r>
            <a:r>
              <a:rPr lang="en-US" dirty="0" err="1" smtClean="0"/>
              <a:t>transportasi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r>
              <a:rPr lang="en-US" dirty="0" err="1" smtClean="0"/>
              <a:t>Fleksibilitas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tingkat</a:t>
            </a:r>
            <a:r>
              <a:rPr lang="en-US" dirty="0"/>
              <a:t> </a:t>
            </a:r>
            <a:r>
              <a:rPr lang="en-US" dirty="0" err="1" smtClean="0"/>
              <a:t>konsolidasi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 err="1" smtClean="0"/>
              <a:t>Faktor</a:t>
            </a:r>
            <a:r>
              <a:rPr lang="en-US" b="1" dirty="0" smtClean="0"/>
              <a:t> </a:t>
            </a:r>
            <a:r>
              <a:rPr lang="en-US" b="1" dirty="0" err="1"/>
              <a:t>Keamanan</a:t>
            </a:r>
            <a:endParaRPr lang="en-US" b="1" dirty="0"/>
          </a:p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input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)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i="1" dirty="0"/>
              <a:t>supply chain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747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MODEL-MODEL UNTUK MERANCANG JARINGAN SC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Kualitatif</a:t>
            </a:r>
            <a:r>
              <a:rPr lang="en-US" dirty="0"/>
              <a:t> (</a:t>
            </a:r>
            <a:r>
              <a:rPr lang="en-US" i="1" dirty="0" smtClean="0"/>
              <a:t>Ranking Procedure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Kuantitatif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, </a:t>
            </a:r>
            <a:r>
              <a:rPr lang="en-US" dirty="0" smtClean="0"/>
              <a:t> (yang </a:t>
            </a:r>
            <a:r>
              <a:rPr lang="en-US" dirty="0" err="1" smtClean="0"/>
              <a:t>dibahas</a:t>
            </a:r>
            <a:r>
              <a:rPr lang="en-US" dirty="0" smtClean="0"/>
              <a:t> di slide)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err="1" smtClean="0"/>
              <a:t>simultan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fasilits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yang </a:t>
            </a:r>
            <a:r>
              <a:rPr lang="en-US" dirty="0" err="1" smtClean="0"/>
              <a:t>mempertimbangkan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simultan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147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KUALITATIF [1]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kualitatif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signifikasi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proses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pPr marL="900113"/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/>
              <a:t>pensuplai</a:t>
            </a:r>
            <a:r>
              <a:rPr lang="en-US" dirty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endParaRPr lang="en-US" dirty="0"/>
          </a:p>
          <a:p>
            <a:pPr marL="900113"/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/>
              <a:t>pemasaran</a:t>
            </a:r>
            <a:endParaRPr lang="en-US" dirty="0"/>
          </a:p>
          <a:p>
            <a:pPr marL="900113"/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  <a:p>
            <a:pPr marL="900113"/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/>
              <a:t>iklim</a:t>
            </a:r>
            <a:endParaRPr lang="en-US" dirty="0"/>
          </a:p>
          <a:p>
            <a:pPr marL="900113"/>
            <a:r>
              <a:rPr lang="en-US" dirty="0" err="1" smtClean="0"/>
              <a:t>Uu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/>
          </a:p>
          <a:p>
            <a:pPr marL="900113"/>
            <a:r>
              <a:rPr lang="en-US" dirty="0" smtClean="0"/>
              <a:t>Factory utilities &amp;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1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MODEL KUALITATIF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factor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/>
              <a:t>didentifikasi</a:t>
            </a:r>
            <a:r>
              <a:rPr lang="en-US" dirty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derajat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/>
              <a:t>,</a:t>
            </a:r>
          </a:p>
          <a:p>
            <a:r>
              <a:rPr lang="en-US" b="1" dirty="0" err="1"/>
              <a:t>contoh</a:t>
            </a:r>
            <a:r>
              <a:rPr lang="en-US" b="1" dirty="0"/>
              <a:t>:</a:t>
            </a:r>
          </a:p>
          <a:p>
            <a:r>
              <a:rPr lang="fi-FI" dirty="0" smtClean="0"/>
              <a:t>Lokasi </a:t>
            </a:r>
            <a:r>
              <a:rPr lang="fi-FI" dirty="0"/>
              <a:t>pensuplai bahan baku </a:t>
            </a:r>
            <a:r>
              <a:rPr lang="fi-FI" dirty="0" smtClean="0"/>
              <a:t>: 20% (</a:t>
            </a:r>
            <a:r>
              <a:rPr lang="fi-FI" dirty="0"/>
              <a:t>X1)</a:t>
            </a:r>
          </a:p>
          <a:p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 : </a:t>
            </a:r>
            <a:r>
              <a:rPr lang="en-US" dirty="0"/>
              <a:t>40</a:t>
            </a:r>
            <a:r>
              <a:rPr lang="en-US" dirty="0" smtClean="0"/>
              <a:t>% (</a:t>
            </a:r>
            <a:r>
              <a:rPr lang="en-US" dirty="0"/>
              <a:t>X2)</a:t>
            </a:r>
          </a:p>
          <a:p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tenagakerja</a:t>
            </a:r>
            <a:r>
              <a:rPr lang="en-US" dirty="0"/>
              <a:t> </a:t>
            </a:r>
            <a:r>
              <a:rPr lang="en-US" dirty="0" smtClean="0"/>
              <a:t>: 10% (</a:t>
            </a:r>
            <a:r>
              <a:rPr lang="en-US" dirty="0"/>
              <a:t>X3)</a:t>
            </a:r>
          </a:p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iklim</a:t>
            </a:r>
            <a:r>
              <a:rPr lang="en-US" dirty="0" smtClean="0"/>
              <a:t> : </a:t>
            </a:r>
            <a:r>
              <a:rPr lang="en-US" dirty="0"/>
              <a:t>:5</a:t>
            </a:r>
            <a:r>
              <a:rPr lang="en-US" dirty="0" smtClean="0"/>
              <a:t>% (</a:t>
            </a:r>
            <a:r>
              <a:rPr lang="en-US" dirty="0"/>
              <a:t>X4)</a:t>
            </a:r>
          </a:p>
          <a:p>
            <a:r>
              <a:rPr lang="en-US" dirty="0" smtClean="0"/>
              <a:t>UU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/>
              <a:t>:5</a:t>
            </a:r>
            <a:r>
              <a:rPr lang="en-US" dirty="0" smtClean="0"/>
              <a:t>% (</a:t>
            </a:r>
            <a:r>
              <a:rPr lang="en-US" dirty="0"/>
              <a:t>X5)</a:t>
            </a:r>
          </a:p>
          <a:p>
            <a:r>
              <a:rPr lang="en-US" dirty="0" smtClean="0"/>
              <a:t>Factory utilities &amp; service : </a:t>
            </a:r>
            <a:r>
              <a:rPr lang="en-US" dirty="0"/>
              <a:t>20</a:t>
            </a:r>
            <a:r>
              <a:rPr lang="en-US" dirty="0" smtClean="0"/>
              <a:t>% (</a:t>
            </a:r>
            <a:r>
              <a:rPr lang="en-US" dirty="0"/>
              <a:t>X6)</a:t>
            </a:r>
          </a:p>
        </p:txBody>
      </p:sp>
    </p:spTree>
    <p:extLst>
      <p:ext uri="{BB962C8B-B14F-4D97-AF65-F5344CB8AC3E}">
        <p14:creationId xmlns:p14="http://schemas.microsoft.com/office/powerpoint/2010/main" val="280807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PERANCANGAN JARINGAN SUPPLY CHAIN MENCAKUP KEPUTUSAN TENTANG: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338899"/>
            <a:ext cx="3647931" cy="32666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800" y="2003701"/>
            <a:ext cx="106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LOKASI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81317" y="5479046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JUMLAH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3802" y="5155881"/>
            <a:ext cx="1775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KAPASITAS FASILITAS PRODUKSI &amp; DISTRIBUSI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3875731" y="1831894"/>
            <a:ext cx="80064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Tujuan</a:t>
            </a:r>
            <a:r>
              <a:rPr lang="en-US" sz="2400" b="1" dirty="0"/>
              <a:t> </a:t>
            </a:r>
            <a:r>
              <a:rPr lang="en-US" sz="2400" b="1" dirty="0" err="1" smtClean="0"/>
              <a:t>jaringan</a:t>
            </a:r>
            <a:r>
              <a:rPr lang="en-US" sz="2400" b="1" dirty="0" smtClean="0"/>
              <a:t> </a:t>
            </a:r>
            <a:r>
              <a:rPr lang="en-US" sz="2400" b="1" dirty="0"/>
              <a:t>SC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dinamis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Sisi</a:t>
            </a:r>
            <a:r>
              <a:rPr lang="en-US" sz="2400" b="1" dirty="0"/>
              <a:t> </a:t>
            </a:r>
            <a:r>
              <a:rPr lang="en-US" sz="2400" b="1" dirty="0" err="1"/>
              <a:t>pelanggan</a:t>
            </a:r>
            <a:r>
              <a:rPr lang="en-US" sz="2400" b="1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jaringan</a:t>
            </a:r>
            <a:r>
              <a:rPr lang="en-US" sz="2400" dirty="0"/>
              <a:t> yang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respon</a:t>
            </a:r>
            <a:r>
              <a:rPr lang="en-US" sz="2400" dirty="0"/>
              <a:t> yang </a:t>
            </a:r>
            <a:r>
              <a:rPr lang="en-US" sz="2400" dirty="0" err="1"/>
              <a:t>tinggi</a:t>
            </a:r>
            <a:r>
              <a:rPr lang="en-US" sz="2400" dirty="0"/>
              <a:t> (</a:t>
            </a:r>
            <a:r>
              <a:rPr lang="en-US" sz="2400" dirty="0" err="1"/>
              <a:t>leadtime</a:t>
            </a:r>
            <a:r>
              <a:rPr lang="en-US" sz="2400" dirty="0"/>
              <a:t> yang </a:t>
            </a:r>
            <a:r>
              <a:rPr lang="en-US" sz="2400" dirty="0" err="1"/>
              <a:t>pendek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Service level yang </a:t>
            </a:r>
            <a:r>
              <a:rPr lang="en-US" sz="2400" dirty="0" err="1"/>
              <a:t>tinggi</a:t>
            </a:r>
            <a:r>
              <a:rPr lang="en-US" sz="2400" dirty="0"/>
              <a:t> (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memasok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ketersediaan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Sisi</a:t>
            </a:r>
            <a:r>
              <a:rPr lang="en-US" sz="2400" b="1" dirty="0"/>
              <a:t> Supply: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lead time yang </a:t>
            </a:r>
            <a:r>
              <a:rPr lang="en-US" sz="2400" dirty="0" err="1"/>
              <a:t>pendek</a:t>
            </a:r>
            <a:r>
              <a:rPr lang="en-US" sz="2400" dirty="0"/>
              <a:t>  (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dilaksanakan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efisien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820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MODEL KUALITATIF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nilai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yang </a:t>
            </a:r>
            <a:r>
              <a:rPr lang="en-US" dirty="0" err="1" smtClean="0"/>
              <a:t>didentifikasikan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(range 0 s/d 10)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-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dianalisa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Mengalikan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factor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smtClean="0"/>
              <a:t>total </a:t>
            </a:r>
            <a:r>
              <a:rPr lang="sv-SE" dirty="0" smtClean="0"/>
              <a:t>perkalian </a:t>
            </a:r>
            <a:r>
              <a:rPr lang="sv-SE" dirty="0"/>
              <a:t>antar skor dan bobot : Zj =</a:t>
            </a:r>
            <a:r>
              <a:rPr lang="sv-SE" dirty="0" smtClean="0"/>
              <a:t>XiYij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dianggap</a:t>
            </a:r>
            <a:r>
              <a:rPr lang="en-US" dirty="0" smtClean="0"/>
              <a:t> paling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alternative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Zj</a:t>
            </a:r>
            <a:r>
              <a:rPr lang="en-US" dirty="0"/>
              <a:t> </a:t>
            </a:r>
            <a:r>
              <a:rPr lang="en-US" dirty="0" err="1"/>
              <a:t>terbesar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7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CONTOH KASUS METODE KUALITATIF [1]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</a:t>
            </a:r>
            <a:r>
              <a:rPr lang="en-US" dirty="0"/>
              <a:t>.“</a:t>
            </a:r>
            <a:r>
              <a:rPr lang="en-US" dirty="0" err="1" smtClean="0"/>
              <a:t>X”ingin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ekspansi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smtClean="0"/>
              <a:t>lokasi1 = </a:t>
            </a:r>
            <a:r>
              <a:rPr lang="en-US" dirty="0" err="1" smtClean="0"/>
              <a:t>Sidoarjo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smtClean="0"/>
              <a:t>lokasi2 = </a:t>
            </a:r>
            <a:r>
              <a:rPr lang="en-US" dirty="0" err="1" smtClean="0"/>
              <a:t>Pasuruan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smtClean="0"/>
              <a:t>lokasi3 = </a:t>
            </a:r>
            <a:r>
              <a:rPr lang="en-US" dirty="0" err="1" smtClean="0"/>
              <a:t>Krian</a:t>
            </a:r>
            <a:endParaRPr lang="en-US" dirty="0"/>
          </a:p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penentu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Ketersedian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, Tenaga </a:t>
            </a:r>
            <a:r>
              <a:rPr lang="en-US" dirty="0" err="1" smtClean="0"/>
              <a:t>Kerja,dan</a:t>
            </a:r>
            <a:r>
              <a:rPr lang="en-US" dirty="0" smtClean="0"/>
              <a:t> </a:t>
            </a:r>
            <a:r>
              <a:rPr lang="en-US" dirty="0" err="1"/>
              <a:t>Transportasi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560" y="4849563"/>
            <a:ext cx="7537653" cy="16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5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CONTOH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KASUS METODE KUALITATIF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373"/>
            <a:ext cx="10960510" cy="4766904"/>
          </a:xfrm>
        </p:spPr>
        <p:txBody>
          <a:bodyPr>
            <a:normAutofit/>
          </a:bodyPr>
          <a:lstStyle/>
          <a:p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0–10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total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smtClean="0"/>
              <a:t>alternative </a:t>
            </a:r>
            <a:r>
              <a:rPr lang="en-US" dirty="0" err="1" smtClean="0"/>
              <a:t>lokasi</a:t>
            </a:r>
            <a:r>
              <a:rPr lang="en-US" dirty="0"/>
              <a:t>:</a:t>
            </a:r>
          </a:p>
          <a:p>
            <a:pPr lvl="1"/>
            <a:r>
              <a:rPr lang="fi-FI" dirty="0"/>
              <a:t> </a:t>
            </a:r>
            <a:r>
              <a:rPr lang="fi-FI" dirty="0" smtClean="0"/>
              <a:t>Z Sidoarjo = (</a:t>
            </a:r>
            <a:r>
              <a:rPr lang="fi-FI" dirty="0"/>
              <a:t>40%x8</a:t>
            </a:r>
            <a:r>
              <a:rPr lang="fi-FI" dirty="0" smtClean="0"/>
              <a:t>) + (</a:t>
            </a:r>
            <a:r>
              <a:rPr lang="fi-FI" dirty="0"/>
              <a:t>35%x7</a:t>
            </a:r>
            <a:r>
              <a:rPr lang="fi-FI" dirty="0" smtClean="0"/>
              <a:t>) + (</a:t>
            </a:r>
            <a:r>
              <a:rPr lang="fi-FI" dirty="0"/>
              <a:t>25%x9</a:t>
            </a:r>
            <a:r>
              <a:rPr lang="fi-FI" dirty="0" smtClean="0"/>
              <a:t>) = 7,9</a:t>
            </a:r>
            <a:endParaRPr lang="fi-FI" dirty="0"/>
          </a:p>
          <a:p>
            <a:pPr lvl="1"/>
            <a:r>
              <a:rPr lang="fi-FI" dirty="0"/>
              <a:t> </a:t>
            </a:r>
            <a:r>
              <a:rPr lang="fi-FI" dirty="0" smtClean="0"/>
              <a:t>Z Pasuruan = (</a:t>
            </a:r>
            <a:r>
              <a:rPr lang="fi-FI" dirty="0"/>
              <a:t>40%x5</a:t>
            </a:r>
            <a:r>
              <a:rPr lang="fi-FI" dirty="0" smtClean="0"/>
              <a:t>) + (</a:t>
            </a:r>
            <a:r>
              <a:rPr lang="fi-FI" dirty="0"/>
              <a:t>35%x8</a:t>
            </a:r>
            <a:r>
              <a:rPr lang="fi-FI" dirty="0" smtClean="0"/>
              <a:t>) + (</a:t>
            </a:r>
            <a:r>
              <a:rPr lang="fi-FI" dirty="0"/>
              <a:t>25%x7</a:t>
            </a:r>
            <a:r>
              <a:rPr lang="fi-FI" dirty="0" smtClean="0"/>
              <a:t>) = 6,55</a:t>
            </a:r>
            <a:endParaRPr lang="fi-FI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Z </a:t>
            </a:r>
            <a:r>
              <a:rPr lang="en-US" dirty="0" err="1" smtClean="0"/>
              <a:t>Krian</a:t>
            </a:r>
            <a:r>
              <a:rPr lang="en-US" dirty="0" smtClean="0"/>
              <a:t> = (</a:t>
            </a:r>
            <a:r>
              <a:rPr lang="en-US" dirty="0"/>
              <a:t>40%x7</a:t>
            </a:r>
            <a:r>
              <a:rPr lang="en-US" dirty="0" smtClean="0"/>
              <a:t>) + (</a:t>
            </a:r>
            <a:r>
              <a:rPr lang="en-US" dirty="0"/>
              <a:t>35%x4</a:t>
            </a:r>
            <a:r>
              <a:rPr lang="en-US" dirty="0" smtClean="0"/>
              <a:t>) + (</a:t>
            </a:r>
            <a:r>
              <a:rPr lang="en-US" dirty="0"/>
              <a:t>25%x8</a:t>
            </a:r>
            <a:r>
              <a:rPr lang="en-US" dirty="0" smtClean="0"/>
              <a:t>) = 6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Total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Sidoarjo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total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7,9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336" y="2313950"/>
            <a:ext cx="6322593" cy="1830347"/>
          </a:xfrm>
          <a:prstGeom prst="rect">
            <a:avLst/>
          </a:prstGeom>
        </p:spPr>
      </p:pic>
      <p:sp>
        <p:nvSpPr>
          <p:cNvPr id="7" name="Right Bracket 6"/>
          <p:cNvSpPr/>
          <p:nvPr/>
        </p:nvSpPr>
        <p:spPr>
          <a:xfrm>
            <a:off x="10014155" y="2875935"/>
            <a:ext cx="191729" cy="116512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46711" y="2875934"/>
            <a:ext cx="175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Skor</a:t>
            </a:r>
            <a:r>
              <a:rPr lang="en-US" sz="2400" dirty="0" smtClean="0">
                <a:solidFill>
                  <a:srgbClr val="FF0000"/>
                </a:solidFill>
              </a:rPr>
              <a:t> range </a:t>
            </a:r>
            <a:r>
              <a:rPr lang="en-US" sz="2400" dirty="0" err="1" smtClean="0">
                <a:solidFill>
                  <a:srgbClr val="FF0000"/>
                </a:solidFill>
              </a:rPr>
              <a:t>dari</a:t>
            </a:r>
            <a:r>
              <a:rPr lang="en-US" sz="2400" dirty="0" smtClean="0">
                <a:solidFill>
                  <a:srgbClr val="FF0000"/>
                </a:solidFill>
              </a:rPr>
              <a:t> 0 </a:t>
            </a:r>
            <a:r>
              <a:rPr lang="en-US" sz="2400" dirty="0" err="1" smtClean="0">
                <a:solidFill>
                  <a:srgbClr val="FF0000"/>
                </a:solidFill>
              </a:rPr>
              <a:t>sd</a:t>
            </a:r>
            <a:r>
              <a:rPr lang="en-US" sz="2400" dirty="0" smtClean="0">
                <a:solidFill>
                  <a:srgbClr val="FF0000"/>
                </a:solidFill>
              </a:rPr>
              <a:t> 10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62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KUANTITATIF -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Gravity Location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[1]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/>
              <a:t>)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pasokan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Ongkos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 </a:t>
            </a:r>
            <a:r>
              <a:rPr lang="en-US" dirty="0" err="1" smtClean="0"/>
              <a:t>sebanding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volume yang </a:t>
            </a:r>
            <a:r>
              <a:rPr lang="en-US" dirty="0" err="1" smtClean="0"/>
              <a:t>dipindahkan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pasokan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lokasinya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X </a:t>
            </a:r>
            <a:r>
              <a:rPr lang="en-US" dirty="0" err="1" smtClean="0"/>
              <a:t>dan</a:t>
            </a:r>
            <a:r>
              <a:rPr lang="en-US" dirty="0" smtClean="0"/>
              <a:t> Y yang </a:t>
            </a:r>
            <a:r>
              <a:rPr lang="en-US" dirty="0" err="1" smtClean="0"/>
              <a:t>jelas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diasumsikan</a:t>
            </a:r>
            <a:r>
              <a:rPr lang="en-US" dirty="0" smtClean="0"/>
              <a:t> </a:t>
            </a:r>
            <a:r>
              <a:rPr lang="en-US" dirty="0" err="1" smtClean="0"/>
              <a:t>beradadi</a:t>
            </a:r>
            <a:r>
              <a:rPr lang="en-US" dirty="0" smtClean="0"/>
              <a:t> </a:t>
            </a:r>
            <a:r>
              <a:rPr lang="en-US" dirty="0" err="1"/>
              <a:t>koordinat</a:t>
            </a:r>
            <a:r>
              <a:rPr lang="en-US" dirty="0"/>
              <a:t> (0,0)</a:t>
            </a:r>
          </a:p>
        </p:txBody>
      </p:sp>
    </p:spTree>
    <p:extLst>
      <p:ext uri="{BB962C8B-B14F-4D97-AF65-F5344CB8AC3E}">
        <p14:creationId xmlns:p14="http://schemas.microsoft.com/office/powerpoint/2010/main" val="2612769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MODEL KUANTITATIF - Gravity Location Model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2523" cy="489964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model : </a:t>
            </a:r>
            <a:r>
              <a:rPr lang="en-US" dirty="0" err="1" smtClean="0"/>
              <a:t>meminimumkan</a:t>
            </a:r>
            <a:r>
              <a:rPr lang="en-US" dirty="0" smtClean="0"/>
              <a:t> total </a:t>
            </a:r>
            <a:r>
              <a:rPr lang="en-US" dirty="0" err="1" smtClean="0"/>
              <a:t>ongkos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, yang </a:t>
            </a:r>
            <a:r>
              <a:rPr lang="en-US" dirty="0" err="1"/>
              <a:t>diformulasikan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Langkah-langkah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(di)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yang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/>
              <a:t>sama</a:t>
            </a:r>
            <a:r>
              <a:rPr lang="en-US" dirty="0"/>
              <a:t>, stop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/>
              <a:t>, 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523945" y="2214870"/>
            <a:ext cx="2243226" cy="690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707350" y="2938367"/>
            <a:ext cx="4119642" cy="82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7059609" y="3791428"/>
            <a:ext cx="4313037" cy="18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38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MODEL KUANTITATIF - Gravity Location Model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:</a:t>
            </a:r>
          </a:p>
          <a:p>
            <a:r>
              <a:rPr lang="en-US" b="1" dirty="0"/>
              <a:t>Ci</a:t>
            </a:r>
            <a:r>
              <a:rPr lang="en-US" dirty="0"/>
              <a:t> : </a:t>
            </a:r>
            <a:r>
              <a:rPr lang="en-US" dirty="0" err="1"/>
              <a:t>ongkos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 per unit per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 smtClean="0"/>
              <a:t>lokasi</a:t>
            </a:r>
            <a:r>
              <a:rPr lang="en-US" dirty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pasokan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b="1" dirty="0"/>
              <a:t>Vi</a:t>
            </a:r>
            <a:r>
              <a:rPr lang="en-US" dirty="0"/>
              <a:t> : volume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dipindahkan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(</a:t>
            </a:r>
            <a:r>
              <a:rPr lang="en-US" dirty="0" err="1" smtClean="0"/>
              <a:t>gudang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pabrik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pasokan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b="1" dirty="0"/>
              <a:t>(</a:t>
            </a:r>
            <a:r>
              <a:rPr lang="en-US" b="1" dirty="0" err="1"/>
              <a:t>xi,yi</a:t>
            </a:r>
            <a:r>
              <a:rPr lang="en-US" b="1" dirty="0"/>
              <a:t>)</a:t>
            </a:r>
            <a:r>
              <a:rPr lang="en-US" dirty="0"/>
              <a:t> :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pasokan</a:t>
            </a:r>
            <a:r>
              <a:rPr lang="en-US" dirty="0"/>
              <a:t> I</a:t>
            </a:r>
          </a:p>
          <a:p>
            <a:r>
              <a:rPr lang="en-US" b="1" dirty="0"/>
              <a:t>Ji </a:t>
            </a:r>
            <a:r>
              <a:rPr lang="en-US" dirty="0"/>
              <a:t>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fasiltas</a:t>
            </a:r>
            <a:r>
              <a:rPr lang="en-US" dirty="0"/>
              <a:t> (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pasokan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61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3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CONTOH KASUS - Gravity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Location Model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1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/>
              <a:t> </a:t>
            </a:r>
            <a:r>
              <a:rPr lang="en-US" dirty="0" smtClean="0"/>
              <a:t>6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Gravity Location Model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minimum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98" y="2312055"/>
            <a:ext cx="4062828" cy="29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9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CONTOH KASUS - Gravity Location Model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042923" y="1474839"/>
            <a:ext cx="9811889" cy="52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36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CONTOH KASUS - Gravity Location Model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5528"/>
          </a:xfrm>
        </p:spPr>
        <p:txBody>
          <a:bodyPr/>
          <a:lstStyle/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(di)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(X0,Y0) = (0,0)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82" y="2431153"/>
            <a:ext cx="5935159" cy="37458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764060" y="3346338"/>
            <a:ext cx="603162" cy="2747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6262" y="3213902"/>
                <a:ext cx="4357218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sz="2400" dirty="0" smtClean="0"/>
                  <a:t>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262" y="3213902"/>
                <a:ext cx="4357218" cy="539571"/>
              </a:xfrm>
              <a:prstGeom prst="rect">
                <a:avLst/>
              </a:prstGeom>
              <a:blipFill>
                <a:blip r:embed="rId3"/>
                <a:stretch>
                  <a:fillRect l="-2241" b="-22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99954" y="3810530"/>
                <a:ext cx="3587777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d1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{0−1)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954" y="3810530"/>
                <a:ext cx="3587777" cy="539571"/>
              </a:xfrm>
              <a:prstGeom prst="rect">
                <a:avLst/>
              </a:prstGeom>
              <a:blipFill>
                <a:blip r:embed="rId4"/>
                <a:stretch>
                  <a:fillRect l="-2547" b="-22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99954" y="4407158"/>
                <a:ext cx="4758739" cy="49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d1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25+1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=5,099=5,1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954" y="4407158"/>
                <a:ext cx="4758739" cy="497124"/>
              </a:xfrm>
              <a:prstGeom prst="rect">
                <a:avLst/>
              </a:prstGeom>
              <a:blipFill>
                <a:blip r:embed="rId5"/>
                <a:stretch>
                  <a:fillRect l="-1921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59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CONTOH KASUS - Gravity Location Model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7691"/>
          </a:xfrm>
        </p:spPr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19" y="1425302"/>
            <a:ext cx="4996677" cy="1834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304" y="2444293"/>
                <a:ext cx="2833340" cy="179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X01=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04" y="2444293"/>
                <a:ext cx="2833340" cy="1796389"/>
              </a:xfrm>
              <a:prstGeom prst="rect">
                <a:avLst/>
              </a:prstGeom>
              <a:blipFill>
                <a:blip r:embed="rId3"/>
                <a:stretch>
                  <a:fillRect l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78627" y="2421433"/>
                <a:ext cx="3587200" cy="1842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X01</a:t>
                </a:r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4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1,5 </m:t>
                                </m:r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×100 ×5</m:t>
                                </m:r>
                              </m:num>
                              <m:den>
                                <m:r>
                                  <a:rPr lang="en-US" sz="4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den>
                            </m:f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1,5 </m:t>
                                </m:r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num>
                              <m:den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5,1</m:t>
                                </m:r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27" y="2421433"/>
                <a:ext cx="3587200" cy="1842107"/>
              </a:xfrm>
              <a:prstGeom prst="rect">
                <a:avLst/>
              </a:prstGeom>
              <a:blipFill>
                <a:blip r:embed="rId4"/>
                <a:stretch>
                  <a:fillRect l="-3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303" y="4557715"/>
                <a:ext cx="2809295" cy="1796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Y01</a:t>
                </a:r>
                <a:r>
                  <a:rPr lang="en-US" sz="1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03" y="4557715"/>
                <a:ext cx="2809295" cy="1796389"/>
              </a:xfrm>
              <a:prstGeom prst="rect">
                <a:avLst/>
              </a:prstGeom>
              <a:blipFill>
                <a:blip r:embed="rId5"/>
                <a:stretch>
                  <a:fillRect l="-4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78627" y="4557715"/>
                <a:ext cx="3587200" cy="1842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Y01</a:t>
                </a:r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4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1,5 </m:t>
                                </m:r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×100 ×1</m:t>
                                </m:r>
                              </m:num>
                              <m:den>
                                <m:r>
                                  <a:rPr lang="en-US" sz="4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den>
                            </m:f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1,5 </m:t>
                                </m:r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num>
                              <m:den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5,1</m:t>
                                </m:r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27" y="4557715"/>
                <a:ext cx="3587200" cy="1842107"/>
              </a:xfrm>
              <a:prstGeom prst="rect">
                <a:avLst/>
              </a:prstGeom>
              <a:blipFill>
                <a:blip r:embed="rId6"/>
                <a:stretch>
                  <a:fillRect l="-3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45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RANCANGAN JARINGAN SUPPLY CHAIN MENURUT KIBLI MENCAKUP JAWABAN DARI PERTANYAAN: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10 Pertanyaan Wajib Untuk Pacar Yang Ungkapkan Karakternya - Woop.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8952"/>
            <a:ext cx="12192000" cy="53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0" y="31360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457" y="1705094"/>
            <a:ext cx="40810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Pasar</a:t>
            </a:r>
            <a:r>
              <a:rPr lang="en-US" sz="2400" dirty="0"/>
              <a:t> mana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target </a:t>
            </a:r>
            <a:r>
              <a:rPr lang="en-US" sz="2400" dirty="0" err="1" smtClean="0"/>
              <a:t>penjualan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84457" y="2854203"/>
            <a:ext cx="4470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kirim</a:t>
            </a:r>
            <a:r>
              <a:rPr lang="en-US" sz="2400" dirty="0"/>
              <a:t> (lead time)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dijanjikan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 smtClean="0"/>
              <a:t>berapa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14936" y="4457766"/>
            <a:ext cx="48361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diop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fasilitas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distribusi</a:t>
            </a:r>
            <a:r>
              <a:rPr lang="en-US" sz="2400" dirty="0"/>
              <a:t> yang </a:t>
            </a:r>
            <a:r>
              <a:rPr lang="en-US" sz="2400" dirty="0" err="1" smtClean="0"/>
              <a:t>dioperasikan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4457" y="6174011"/>
            <a:ext cx="6527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Proses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diserahkan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 smtClean="0"/>
              <a:t>ketiga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07280" y="1690688"/>
            <a:ext cx="7132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kapasitas</a:t>
            </a:r>
            <a:r>
              <a:rPr lang="en-US" sz="2400" dirty="0"/>
              <a:t> </a:t>
            </a:r>
            <a:r>
              <a:rPr lang="en-US" sz="2400" dirty="0" err="1"/>
              <a:t>fasilitas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 smtClean="0"/>
              <a:t>digunakan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89835" y="2765242"/>
            <a:ext cx="6502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diproduksi</a:t>
            </a:r>
            <a:r>
              <a:rPr lang="en-US" sz="2400" dirty="0"/>
              <a:t> di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pabrik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114585" y="3625501"/>
            <a:ext cx="4726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disimpan</a:t>
            </a:r>
            <a:r>
              <a:rPr lang="en-US" sz="2400" dirty="0"/>
              <a:t> di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gudang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713008" y="4798623"/>
            <a:ext cx="4326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Pabrik</a:t>
            </a:r>
            <a:r>
              <a:rPr lang="en-US" sz="2400" dirty="0"/>
              <a:t> mana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memasok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 smtClean="0"/>
              <a:t>gudang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964909" y="5943178"/>
            <a:ext cx="5074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Gudang</a:t>
            </a:r>
            <a:r>
              <a:rPr lang="en-US" sz="2400" dirty="0"/>
              <a:t> mana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memasok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wilayah</a:t>
            </a:r>
            <a:r>
              <a:rPr lang="en-US" sz="2400" dirty="0"/>
              <a:t> </a:t>
            </a:r>
            <a:r>
              <a:rPr lang="en-US" sz="2400" dirty="0" err="1" smtClean="0"/>
              <a:t>pasar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777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CONTOH KASUS - Gravity Location Model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Dihitung</a:t>
            </a:r>
            <a:r>
              <a:rPr lang="en-US" dirty="0" smtClean="0"/>
              <a:t> X</a:t>
            </a:r>
            <a:r>
              <a:rPr lang="en-US" baseline="-25000" dirty="0" smtClean="0"/>
              <a:t>0n</a:t>
            </a:r>
            <a:r>
              <a:rPr lang="en-US" dirty="0" smtClean="0"/>
              <a:t> = 2128,517 / 354,244 = 6,0</a:t>
            </a:r>
          </a:p>
          <a:p>
            <a:r>
              <a:rPr lang="en-US" dirty="0" smtClean="0"/>
              <a:t>                 Y</a:t>
            </a:r>
            <a:r>
              <a:rPr lang="en-US" baseline="-25000" dirty="0" smtClean="0"/>
              <a:t>0n</a:t>
            </a:r>
            <a:r>
              <a:rPr lang="en-US" dirty="0" smtClean="0"/>
              <a:t> = 2280,237 / </a:t>
            </a:r>
            <a:r>
              <a:rPr lang="en-US" dirty="0"/>
              <a:t>354,244 </a:t>
            </a:r>
            <a:r>
              <a:rPr lang="en-US" dirty="0" smtClean="0"/>
              <a:t>= 6,4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17" y="2351679"/>
            <a:ext cx="7731207" cy="2751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88604" y="5133357"/>
            <a:ext cx="42033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Dikarenakan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koordinat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hampir</a:t>
            </a:r>
            <a:endParaRPr lang="en-US" sz="2400" dirty="0"/>
          </a:p>
          <a:p>
            <a:r>
              <a:rPr lang="en-US" sz="2400" dirty="0" err="1"/>
              <a:t>sama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lakukan</a:t>
            </a:r>
            <a:r>
              <a:rPr lang="en-US" sz="2400" dirty="0"/>
              <a:t> </a:t>
            </a:r>
            <a:r>
              <a:rPr lang="en-US" sz="2400" dirty="0" err="1" smtClean="0"/>
              <a:t>iterasi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endParaRPr lang="en-US" sz="3600" dirty="0"/>
          </a:p>
        </p:txBody>
      </p:sp>
      <p:sp>
        <p:nvSpPr>
          <p:cNvPr id="7" name="Right Bracket 6"/>
          <p:cNvSpPr/>
          <p:nvPr/>
        </p:nvSpPr>
        <p:spPr>
          <a:xfrm>
            <a:off x="7256206" y="5133357"/>
            <a:ext cx="486697" cy="83974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7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CONTOH KASUS - Gravity Location Model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X </a:t>
            </a:r>
            <a:r>
              <a:rPr lang="en-US" dirty="0" err="1" smtClean="0"/>
              <a:t>dan</a:t>
            </a:r>
            <a:r>
              <a:rPr lang="en-US" dirty="0" smtClean="0"/>
              <a:t> Y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 </a:t>
            </a:r>
            <a:r>
              <a:rPr lang="en-US" dirty="0" err="1" smtClean="0"/>
              <a:t>menjadi</a:t>
            </a:r>
            <a:r>
              <a:rPr lang="en-US" dirty="0" smtClean="0"/>
              <a:t> input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/>
              <a:t>(X,Y</a:t>
            </a:r>
            <a:r>
              <a:rPr lang="en-US" dirty="0" smtClean="0"/>
              <a:t>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/>
              <a:t>berikutnya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 smtClean="0"/>
              <a:t>X = 5.4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Y = 6.9</a:t>
            </a:r>
            <a:endParaRPr lang="en-US" dirty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/>
              <a:t>,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yang </a:t>
            </a:r>
            <a:r>
              <a:rPr lang="en-US" dirty="0" err="1" smtClean="0"/>
              <a:t>hampir</a:t>
            </a:r>
            <a:r>
              <a:rPr lang="en-US" dirty="0"/>
              <a:t> </a:t>
            </a:r>
            <a:r>
              <a:rPr lang="en-US" dirty="0" err="1" smtClean="0"/>
              <a:t>sama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 smtClean="0"/>
              <a:t>X = 5.1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Y = 6.9</a:t>
            </a:r>
            <a:endParaRPr lang="en-US" dirty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demikian,diperoleh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gudang</a:t>
            </a:r>
            <a:r>
              <a:rPr lang="en-US" dirty="0" smtClean="0"/>
              <a:t>(X,Y) = (5.1; 6.9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3636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CONTOH KASUS - Gravity Location Model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[7]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65471" y="1873045"/>
            <a:ext cx="11616036" cy="488171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291781" y="3701845"/>
            <a:ext cx="412955" cy="4719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98258" y="4058494"/>
            <a:ext cx="1253613" cy="59531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51871" y="4453751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(5,1; 6,9)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IR. I NYOMAN PUJAWAN, MAHENDRAWATHI. 2017. SUPPLY CHAIN MANAGEMENT. ANDI YOGYAKARTA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9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PERANCANGAN JARINGAN SC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parsial</a:t>
            </a:r>
            <a:r>
              <a:rPr lang="en-US" dirty="0" smtClean="0"/>
              <a:t> yang </a:t>
            </a:r>
            <a:r>
              <a:rPr lang="en-US" dirty="0" err="1" smtClean="0"/>
              <a:t>diakibatkan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Peluncuran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Ada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wilayan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endParaRPr lang="en-US" dirty="0" smtClean="0"/>
          </a:p>
          <a:p>
            <a:pPr lvl="1"/>
            <a:r>
              <a:rPr lang="en-US" dirty="0" err="1" smtClean="0"/>
              <a:t>Terjadi</a:t>
            </a:r>
            <a:r>
              <a:rPr lang="en-US" dirty="0" smtClean="0"/>
              <a:t> merger/acquisition</a:t>
            </a:r>
          </a:p>
          <a:p>
            <a:r>
              <a:rPr lang="it-IT" dirty="0"/>
              <a:t>Implementasi strategi SC hanya bisa berlangsung secara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SC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SC yang </a:t>
            </a:r>
            <a:r>
              <a:rPr lang="en-US" dirty="0" err="1"/>
              <a:t>responsif</a:t>
            </a:r>
            <a:r>
              <a:rPr lang="en-US" dirty="0"/>
              <a:t> /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SC </a:t>
            </a:r>
            <a:r>
              <a:rPr lang="en-US" dirty="0" err="1"/>
              <a:t>responsif</a:t>
            </a:r>
            <a:r>
              <a:rPr lang="en-US" dirty="0"/>
              <a:t> 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jaringannya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ditunjang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di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/>
              <a:t>pemasaran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SC </a:t>
            </a:r>
            <a:r>
              <a:rPr lang="en-US" dirty="0" err="1"/>
              <a:t>efisien</a:t>
            </a:r>
            <a:r>
              <a:rPr lang="en-US" dirty="0"/>
              <a:t> 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tersentralisasi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5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7994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DASAR KEPUTUSAN STRATEGIS SC DALAM MERANCANG SUPPLY CHAIN [1]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7767" y="2120593"/>
            <a:ext cx="77058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SC :</a:t>
            </a:r>
          </a:p>
          <a:p>
            <a:pPr lvl="1"/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,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&amp; </a:t>
            </a:r>
            <a:r>
              <a:rPr lang="en-US" dirty="0" err="1"/>
              <a:t>gudang</a:t>
            </a:r>
            <a:r>
              <a:rPr lang="en-US" dirty="0"/>
              <a:t>,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i="1" dirty="0"/>
              <a:t>outsourcing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fi-FI" dirty="0"/>
              <a:t>tertentu atau mensubkontrakkan ke pihak lain.</a:t>
            </a:r>
          </a:p>
          <a:p>
            <a:pPr lvl="1"/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fasilitas-fasilitas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didasari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,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.</a:t>
            </a:r>
          </a:p>
          <a:p>
            <a:r>
              <a:rPr lang="en-US" dirty="0" err="1"/>
              <a:t>Fleksibilitas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beradaptasi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factor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supply chain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29248" y="1825624"/>
            <a:ext cx="771694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9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DASAR KEPUTUSAN STRATEGIS SC DALAM MERANCANG SUPPLY CHAIN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Fenomena</a:t>
            </a:r>
            <a:r>
              <a:rPr lang="en-US" dirty="0"/>
              <a:t> SC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smtClean="0"/>
              <a:t>vertical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i="1" dirty="0"/>
              <a:t>outsourcing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/>
              <a:t>: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tadinya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 smtClean="0"/>
              <a:t>kegiatan</a:t>
            </a:r>
            <a:r>
              <a:rPr lang="en-US" dirty="0"/>
              <a:t> </a:t>
            </a:r>
            <a:r>
              <a:rPr lang="en-US" dirty="0" err="1" smtClean="0"/>
              <a:t>pengepakan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mengalihkan</a:t>
            </a:r>
            <a:r>
              <a:rPr lang="en-US" dirty="0"/>
              <a:t> </a:t>
            </a:r>
            <a:r>
              <a:rPr lang="en-US" dirty="0" err="1" smtClean="0"/>
              <a:t>kegiatan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.</a:t>
            </a:r>
          </a:p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/>
              <a:t>SC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fasilitas-fasilitas</a:t>
            </a:r>
            <a:r>
              <a:rPr lang="en-US" dirty="0"/>
              <a:t> </a:t>
            </a:r>
            <a:r>
              <a:rPr lang="fi-FI" dirty="0" smtClean="0"/>
              <a:t>yang </a:t>
            </a:r>
            <a:r>
              <a:rPr lang="fi-FI" dirty="0"/>
              <a:t>dimiliki oleh satu organisasi, tetapi melingkupi </a:t>
            </a:r>
            <a:r>
              <a:rPr lang="fi-FI" dirty="0" smtClean="0"/>
              <a:t>semua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/>
              <a:t>dimana</a:t>
            </a:r>
            <a:r>
              <a:rPr lang="en-US" dirty="0"/>
              <a:t> proses SC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keseluruhan</a:t>
            </a:r>
            <a:r>
              <a:rPr lang="en-US" dirty="0"/>
              <a:t> </a:t>
            </a:r>
            <a:r>
              <a:rPr lang="en-US" dirty="0" err="1" smtClean="0"/>
              <a:t>dilaksanakan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129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GAMBARAN INTEGRASI VERTIKAL JARINGAN SC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ntegrasi Vertikal - BADOWI &amp; COMPAN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10650795" cy="497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8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TRADE OFF DALAM MERANCANG JARINGAN SC [1]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SC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fi-FI" dirty="0" smtClean="0"/>
              <a:t>bisnis </a:t>
            </a:r>
            <a:r>
              <a:rPr lang="fi-FI" dirty="0"/>
              <a:t>sama-sama penting dalam mengambil </a:t>
            </a:r>
            <a:r>
              <a:rPr lang="fi-FI" dirty="0" smtClean="0"/>
              <a:t>keputusan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SC.</a:t>
            </a:r>
          </a:p>
          <a:p>
            <a:r>
              <a:rPr lang="it-IT" dirty="0" smtClean="0"/>
              <a:t>Dari </a:t>
            </a:r>
            <a:r>
              <a:rPr lang="it-IT" dirty="0"/>
              <a:t>sisi strategi SC, keputusan tentang konfigurasi </a:t>
            </a:r>
            <a:r>
              <a:rPr lang="it-IT" dirty="0" smtClean="0"/>
              <a:t>sangat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tidaknya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responsif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fasilitas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.</a:t>
            </a:r>
          </a:p>
          <a:p>
            <a:pPr lvl="1"/>
            <a:r>
              <a:rPr lang="fi-FI" dirty="0"/>
              <a:t>Namun keputusan untuk menempatkan fasilitas produksi </a:t>
            </a:r>
            <a:r>
              <a:rPr lang="fi-FI" dirty="0" smtClean="0"/>
              <a:t>atau </a:t>
            </a:r>
            <a:r>
              <a:rPr lang="sv-SE" dirty="0" smtClean="0"/>
              <a:t>gudang </a:t>
            </a:r>
            <a:r>
              <a:rPr lang="sv-SE" dirty="0"/>
              <a:t>dekat pasar sering kali berimplikasi pada biaya SC </a:t>
            </a:r>
            <a:r>
              <a:rPr lang="sv-SE" dirty="0" smtClean="0"/>
              <a:t>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78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TRADE OFF DALAM MERANCANG JARINGAN SC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Di sisi lain, SC yang ingin berkompetisi atas dasar harga</a:t>
            </a:r>
            <a:r>
              <a:rPr lang="sv-SE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tempat-tempat</a:t>
            </a:r>
            <a:r>
              <a:rPr lang="en-US" dirty="0"/>
              <a:t> yang </a:t>
            </a:r>
            <a:r>
              <a:rPr lang="en-US" dirty="0" err="1"/>
              <a:t>murah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fi-FI" dirty="0" smtClean="0"/>
              <a:t>lokasi </a:t>
            </a:r>
            <a:r>
              <a:rPr lang="fi-FI" dirty="0"/>
              <a:t>operasi, walaupun harus mengirim bahan </a:t>
            </a:r>
            <a:r>
              <a:rPr lang="fi-FI" dirty="0" smtClean="0"/>
              <a:t>baku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.</a:t>
            </a:r>
          </a:p>
          <a:p>
            <a:r>
              <a:rPr lang="fi-FI" dirty="0" smtClean="0"/>
              <a:t>Perusahaan </a:t>
            </a:r>
            <a:r>
              <a:rPr lang="fi-FI" dirty="0"/>
              <a:t>yang menerapkan kebijakan seperti ini </a:t>
            </a:r>
            <a:r>
              <a:rPr lang="fi-FI" dirty="0" smtClean="0"/>
              <a:t>yakin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nn-NO" dirty="0" smtClean="0"/>
              <a:t>dibandingkan </a:t>
            </a:r>
            <a:r>
              <a:rPr lang="nn-NO" dirty="0"/>
              <a:t>dengan peningkatan biaya produksi </a:t>
            </a:r>
            <a:r>
              <a:rPr lang="nn-NO" dirty="0" smtClean="0"/>
              <a:t>sehingga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lokasi-lokasi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46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2249</Words>
  <Application>Microsoft Office PowerPoint</Application>
  <PresentationFormat>Widescreen</PresentationFormat>
  <Paragraphs>224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ArialMT</vt:lpstr>
      <vt:lpstr>Calibri</vt:lpstr>
      <vt:lpstr>Calibri Light</vt:lpstr>
      <vt:lpstr>Cambria Math</vt:lpstr>
      <vt:lpstr>Office Theme</vt:lpstr>
      <vt:lpstr>KONFIGURASI JARINGAN SC</vt:lpstr>
      <vt:lpstr>PERANCANGAN JARINGAN SUPPLY CHAIN MENCAKUP KEPUTUSAN TENTANG:</vt:lpstr>
      <vt:lpstr>RANCANGAN JARINGAN SUPPLY CHAIN MENURUT KIBLI MENCAKUP JAWABAN DARI PERTANYAAN:</vt:lpstr>
      <vt:lpstr>PERANCANGAN JARINGAN SC</vt:lpstr>
      <vt:lpstr>DASAR KEPUTUSAN STRATEGIS SC DALAM MERANCANG SUPPLY CHAIN [1]</vt:lpstr>
      <vt:lpstr>DASAR KEPUTUSAN STRATEGIS SC DALAM MERANCANG SUPPLY CHAIN [2]</vt:lpstr>
      <vt:lpstr>GAMBARAN INTEGRASI VERTIKAL JARINGAN SC</vt:lpstr>
      <vt:lpstr>TRADE OFF DALAM MERANCANG JARINGAN SC [1]</vt:lpstr>
      <vt:lpstr>TRADE OFF DALAM MERANCANG JARINGAN SC [2]</vt:lpstr>
      <vt:lpstr>TRADE OFF DALAM MERANCANG JARINGAN SC [3]</vt:lpstr>
      <vt:lpstr>CONTOH KONFIGURASI SC [1]</vt:lpstr>
      <vt:lpstr>CONTOH KONFIGURASI SC [2]</vt:lpstr>
      <vt:lpstr>CONTOH KONFIGURASI SC [3]</vt:lpstr>
      <vt:lpstr>FAKTOR-FAKTOR YANG MEMPENGARUHI JARINGAN SC [1]</vt:lpstr>
      <vt:lpstr>FAKTOR-FAKTOR YANG MEMPENGARUHI JARINGAN SC [2]</vt:lpstr>
      <vt:lpstr>FAKTOR-FAKTOR YANG MEMPENGARUHI JARINGAN SC [3]</vt:lpstr>
      <vt:lpstr>MODEL-MODEL UNTUK MERANCANG JARINGAN SC</vt:lpstr>
      <vt:lpstr>MODEL KUALITATIF [1]</vt:lpstr>
      <vt:lpstr>MODEL KUALITATIF [2]</vt:lpstr>
      <vt:lpstr>MODEL KUALITATIF [3]</vt:lpstr>
      <vt:lpstr>CONTOH KASUS METODE KUALITATIF [1]</vt:lpstr>
      <vt:lpstr>CONTOH KASUS METODE KUALITATIF [2]</vt:lpstr>
      <vt:lpstr>MODEL KUANTITATIF - Gravity Location Model [1]</vt:lpstr>
      <vt:lpstr>MODEL KUANTITATIF - Gravity Location Model [2]</vt:lpstr>
      <vt:lpstr>MODEL KUANTITATIF - Gravity Location Model [3]</vt:lpstr>
      <vt:lpstr>CONTOH KASUS - Gravity Location Model [1]</vt:lpstr>
      <vt:lpstr>CONTOH KASUS - Gravity Location Model [2]</vt:lpstr>
      <vt:lpstr>CONTOH KASUS - Gravity Location Model [3]</vt:lpstr>
      <vt:lpstr>CONTOH KASUS - Gravity Location Model [4]</vt:lpstr>
      <vt:lpstr>CONTOH KASUS - Gravity Location Model [5]</vt:lpstr>
      <vt:lpstr>CONTOH KASUS - Gravity Location Model [6]</vt:lpstr>
      <vt:lpstr>CONTOH KASUS - Gravity Location Model [7]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</dc:title>
  <dc:creator>admin</dc:creator>
  <cp:lastModifiedBy>admin</cp:lastModifiedBy>
  <cp:revision>105</cp:revision>
  <dcterms:created xsi:type="dcterms:W3CDTF">2020-03-04T12:31:18Z</dcterms:created>
  <dcterms:modified xsi:type="dcterms:W3CDTF">2020-04-02T01:54:53Z</dcterms:modified>
</cp:coreProperties>
</file>