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7FF9E64C-B69B-4246-B8D9-A2785B527E5C}" type="datetimeFigureOut">
              <a:rPr lang="id-ID" smtClean="0"/>
              <a:t>31/10/2018</a:t>
            </a:fld>
            <a:endParaRPr lang="id-ID"/>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id-ID"/>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EEC494F-1CEB-4E75-BB57-DE24D255BCFF}" type="slidenum">
              <a:rPr lang="id-ID" smtClean="0"/>
              <a:t>‹#›</a:t>
            </a:fld>
            <a:endParaRPr lang="id-ID"/>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F9E64C-B69B-4246-B8D9-A2785B527E5C}" type="datetimeFigureOut">
              <a:rPr lang="id-ID" smtClean="0"/>
              <a:t>31/10/2018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EEC494F-1CEB-4E75-BB57-DE24D255BCFF}"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F9E64C-B69B-4246-B8D9-A2785B527E5C}" type="datetimeFigureOut">
              <a:rPr lang="id-ID" smtClean="0"/>
              <a:t>31/10/2018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EEC494F-1CEB-4E75-BB57-DE24D255BCFF}"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FF9E64C-B69B-4246-B8D9-A2785B527E5C}" type="datetimeFigureOut">
              <a:rPr lang="id-ID" smtClean="0"/>
              <a:t>31/10/2018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EEC494F-1CEB-4E75-BB57-DE24D255BCFF}"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F9E64C-B69B-4246-B8D9-A2785B527E5C}" type="datetimeFigureOut">
              <a:rPr lang="id-ID" smtClean="0"/>
              <a:t>31/10/2018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EEC494F-1CEB-4E75-BB57-DE24D255BCFF}"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FF9E64C-B69B-4246-B8D9-A2785B527E5C}" type="datetimeFigureOut">
              <a:rPr lang="id-ID" smtClean="0"/>
              <a:t>31/10/2018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EEC494F-1CEB-4E75-BB57-DE24D255BCFF}" type="slidenum">
              <a:rPr lang="id-ID" smtClean="0"/>
              <a:t>‹#›</a:t>
            </a:fld>
            <a:endParaRPr lang="id-ID"/>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FF9E64C-B69B-4246-B8D9-A2785B527E5C}" type="datetimeFigureOut">
              <a:rPr lang="id-ID" smtClean="0"/>
              <a:t>31/10/2018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0EEC494F-1CEB-4E75-BB57-DE24D255BCFF}"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FF9E64C-B69B-4246-B8D9-A2785B527E5C}" type="datetimeFigureOut">
              <a:rPr lang="id-ID" smtClean="0"/>
              <a:t>31/10/2018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0EEC494F-1CEB-4E75-BB57-DE24D255BCFF}"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F9E64C-B69B-4246-B8D9-A2785B527E5C}" type="datetimeFigureOut">
              <a:rPr lang="id-ID" smtClean="0"/>
              <a:t>31/10/2018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0EEC494F-1CEB-4E75-BB57-DE24D255BCFF}"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FF9E64C-B69B-4246-B8D9-A2785B527E5C}" type="datetimeFigureOut">
              <a:rPr lang="id-ID" smtClean="0"/>
              <a:t>31/10/2018</a:t>
            </a:fld>
            <a:endParaRPr lang="id-ID"/>
          </a:p>
        </p:txBody>
      </p:sp>
      <p:sp>
        <p:nvSpPr>
          <p:cNvPr id="7" name="Slide Number Placeholder 6"/>
          <p:cNvSpPr>
            <a:spLocks noGrp="1"/>
          </p:cNvSpPr>
          <p:nvPr>
            <p:ph type="sldNum" sz="quarter" idx="12"/>
          </p:nvPr>
        </p:nvSpPr>
        <p:spPr/>
        <p:txBody>
          <a:bodyPr/>
          <a:lstStyle/>
          <a:p>
            <a:fld id="{0EEC494F-1CEB-4E75-BB57-DE24D255BCFF}" type="slidenum">
              <a:rPr lang="id-ID" smtClean="0"/>
              <a:t>‹#›</a:t>
            </a:fld>
            <a:endParaRPr lang="id-ID"/>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id-ID"/>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F9E64C-B69B-4246-B8D9-A2785B527E5C}" type="datetimeFigureOut">
              <a:rPr lang="id-ID" smtClean="0"/>
              <a:t>31/10/2018</a:t>
            </a:fld>
            <a:endParaRPr lang="id-ID"/>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id-ID"/>
          </a:p>
        </p:txBody>
      </p:sp>
      <p:sp>
        <p:nvSpPr>
          <p:cNvPr id="7" name="Slide Number Placeholder 6"/>
          <p:cNvSpPr>
            <a:spLocks noGrp="1"/>
          </p:cNvSpPr>
          <p:nvPr>
            <p:ph type="sldNum" sz="quarter" idx="12"/>
          </p:nvPr>
        </p:nvSpPr>
        <p:spPr/>
        <p:txBody>
          <a:bodyPr/>
          <a:lstStyle/>
          <a:p>
            <a:fld id="{0EEC494F-1CEB-4E75-BB57-DE24D255BCFF}"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7FF9E64C-B69B-4246-B8D9-A2785B527E5C}" type="datetimeFigureOut">
              <a:rPr lang="id-ID" smtClean="0"/>
              <a:t>31/10/2018</a:t>
            </a:fld>
            <a:endParaRPr lang="id-ID"/>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id-ID"/>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EEC494F-1CEB-4E75-BB57-DE24D255BCFF}"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6016" y="2420888"/>
            <a:ext cx="3313355" cy="1930672"/>
          </a:xfrm>
        </p:spPr>
        <p:txBody>
          <a:bodyPr>
            <a:normAutofit fontScale="90000"/>
          </a:bodyPr>
          <a:lstStyle/>
          <a:p>
            <a:r>
              <a:rPr lang="id-ID" dirty="0" smtClean="0">
                <a:latin typeface="Arial Black" pitchFamily="34" charset="0"/>
              </a:rPr>
              <a:t>AQIDAH: Iman Kepada Allah</a:t>
            </a:r>
            <a:endParaRPr lang="id-ID" dirty="0">
              <a:latin typeface="Arial Black" pitchFamily="34" charset="0"/>
            </a:endParaRPr>
          </a:p>
        </p:txBody>
      </p:sp>
      <p:sp>
        <p:nvSpPr>
          <p:cNvPr id="3" name="Subtitle 2"/>
          <p:cNvSpPr>
            <a:spLocks noGrp="1"/>
          </p:cNvSpPr>
          <p:nvPr>
            <p:ph type="subTitle" idx="1"/>
          </p:nvPr>
        </p:nvSpPr>
        <p:spPr>
          <a:xfrm>
            <a:off x="4733365" y="4941168"/>
            <a:ext cx="3309803" cy="740541"/>
          </a:xfrm>
        </p:spPr>
        <p:txBody>
          <a:bodyPr/>
          <a:lstStyle/>
          <a:p>
            <a:r>
              <a:rPr lang="id-ID" b="1" dirty="0" smtClean="0">
                <a:latin typeface="Arial Narrow" pitchFamily="34" charset="0"/>
              </a:rPr>
              <a:t>Rieky Agung Laksono, M.Pd.I</a:t>
            </a:r>
            <a:endParaRPr lang="id-ID" b="1" dirty="0">
              <a:latin typeface="Arial Narrow" pitchFamily="34" charset="0"/>
            </a:endParaRPr>
          </a:p>
        </p:txBody>
      </p:sp>
    </p:spTree>
    <p:extLst>
      <p:ext uri="{BB962C8B-B14F-4D97-AF65-F5344CB8AC3E}">
        <p14:creationId xmlns:p14="http://schemas.microsoft.com/office/powerpoint/2010/main" val="1941864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spTree>
    <p:extLst>
      <p:ext uri="{BB962C8B-B14F-4D97-AF65-F5344CB8AC3E}">
        <p14:creationId xmlns:p14="http://schemas.microsoft.com/office/powerpoint/2010/main" val="338906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764704"/>
            <a:ext cx="7240768" cy="601136"/>
          </a:xfrm>
        </p:spPr>
        <p:txBody>
          <a:bodyPr>
            <a:normAutofit fontScale="90000"/>
          </a:bodyPr>
          <a:lstStyle/>
          <a:p>
            <a:r>
              <a:rPr lang="id-ID" dirty="0" smtClean="0">
                <a:latin typeface="Arial Black" pitchFamily="34" charset="0"/>
              </a:rPr>
              <a:t>Definisi Aqidah</a:t>
            </a:r>
            <a:endParaRPr lang="id-ID" dirty="0">
              <a:latin typeface="Arial Black" pitchFamily="34" charset="0"/>
            </a:endParaRPr>
          </a:p>
        </p:txBody>
      </p:sp>
      <p:sp>
        <p:nvSpPr>
          <p:cNvPr id="3" name="Content Placeholder 2"/>
          <p:cNvSpPr>
            <a:spLocks noGrp="1"/>
          </p:cNvSpPr>
          <p:nvPr>
            <p:ph idx="1"/>
          </p:nvPr>
        </p:nvSpPr>
        <p:spPr>
          <a:xfrm>
            <a:off x="683568" y="1412776"/>
            <a:ext cx="7776864" cy="4896544"/>
          </a:xfrm>
        </p:spPr>
        <p:txBody>
          <a:bodyPr/>
          <a:lstStyle/>
          <a:p>
            <a:pPr marL="68580" indent="0" algn="just">
              <a:buNone/>
            </a:pPr>
            <a:r>
              <a:rPr lang="id-ID" dirty="0" smtClean="0">
                <a:latin typeface="Arial Narrow" pitchFamily="34" charset="0"/>
              </a:rPr>
              <a:t>Islam dibangun di atas suatu landasan (asas) yang satu yaitu aqidah.</a:t>
            </a:r>
          </a:p>
          <a:p>
            <a:pPr marL="68580" indent="0" algn="just">
              <a:buNone/>
            </a:pPr>
            <a:r>
              <a:rPr lang="id-ID" dirty="0" smtClean="0">
                <a:latin typeface="Arial Narrow" pitchFamily="34" charset="0"/>
              </a:rPr>
              <a:t>Aqidah berasal dari kata </a:t>
            </a:r>
            <a:r>
              <a:rPr lang="id-ID" b="1" i="1" dirty="0" smtClean="0">
                <a:latin typeface="Arial Narrow" pitchFamily="34" charset="0"/>
              </a:rPr>
              <a:t>aqada-ya’qidu-aqdan</a:t>
            </a:r>
            <a:r>
              <a:rPr lang="id-ID" dirty="0" smtClean="0">
                <a:latin typeface="Arial Narrow" pitchFamily="34" charset="0"/>
              </a:rPr>
              <a:t> yang berarti mengikatkan atau mempercayai/meyakini. Jadi “aqidah” berarti ikatan atau keyakinan. Dengan demikian, aqidah diartikan sebagai  ikatan antara manusia dengan Rabb-Nya.</a:t>
            </a:r>
          </a:p>
          <a:p>
            <a:pPr marL="68580" indent="0" algn="just">
              <a:buNone/>
            </a:pPr>
            <a:r>
              <a:rPr lang="id-ID" dirty="0" smtClean="0">
                <a:latin typeface="Arial Narrow" pitchFamily="34" charset="0"/>
              </a:rPr>
              <a:t>Menurut </a:t>
            </a:r>
            <a:r>
              <a:rPr lang="id-ID" b="1" dirty="0" smtClean="0">
                <a:latin typeface="Arial Narrow" pitchFamily="34" charset="0"/>
              </a:rPr>
              <a:t>Imam Syahid Hasan Al Banna</a:t>
            </a:r>
            <a:r>
              <a:rPr lang="id-ID" dirty="0" smtClean="0">
                <a:latin typeface="Arial Narrow" pitchFamily="34" charset="0"/>
              </a:rPr>
              <a:t> dalam </a:t>
            </a:r>
            <a:r>
              <a:rPr lang="id-ID" b="1" i="1" dirty="0" smtClean="0">
                <a:latin typeface="Arial Narrow" pitchFamily="34" charset="0"/>
              </a:rPr>
              <a:t>Majmu’ al-Rasail</a:t>
            </a:r>
            <a:r>
              <a:rPr lang="id-ID" dirty="0" smtClean="0">
                <a:latin typeface="Arial Narrow" pitchFamily="34" charset="0"/>
              </a:rPr>
              <a:t>: “</a:t>
            </a:r>
            <a:r>
              <a:rPr lang="id-ID" b="1" i="1" dirty="0" smtClean="0">
                <a:latin typeface="Arial Narrow" pitchFamily="34" charset="0"/>
              </a:rPr>
              <a:t>Aqaid </a:t>
            </a:r>
            <a:r>
              <a:rPr lang="id-ID" dirty="0" smtClean="0">
                <a:latin typeface="Arial Narrow" pitchFamily="34" charset="0"/>
              </a:rPr>
              <a:t>(bentuk jamak dari aqidah) adalah beberapa perkara yang wajib diyakini kebenarannya oleh hati, mendatangkan ketentraman jiwa, menjadi keyakinan yang tidak tercampur sedikitpun dengan keragu-raguan”</a:t>
            </a:r>
          </a:p>
        </p:txBody>
      </p:sp>
    </p:spTree>
    <p:extLst>
      <p:ext uri="{BB962C8B-B14F-4D97-AF65-F5344CB8AC3E}">
        <p14:creationId xmlns:p14="http://schemas.microsoft.com/office/powerpoint/2010/main" val="349093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836712"/>
            <a:ext cx="7384784" cy="576064"/>
          </a:xfrm>
        </p:spPr>
        <p:txBody>
          <a:bodyPr>
            <a:normAutofit fontScale="90000"/>
          </a:bodyPr>
          <a:lstStyle/>
          <a:p>
            <a:r>
              <a:rPr lang="id-ID" dirty="0" smtClean="0">
                <a:latin typeface="Arial Black" pitchFamily="34" charset="0"/>
              </a:rPr>
              <a:t>Iman dan konsekuensinya</a:t>
            </a:r>
            <a:endParaRPr lang="id-ID" dirty="0">
              <a:latin typeface="Arial Black" pitchFamily="34" charset="0"/>
            </a:endParaRPr>
          </a:p>
        </p:txBody>
      </p:sp>
      <p:sp>
        <p:nvSpPr>
          <p:cNvPr id="3" name="Content Placeholder 2"/>
          <p:cNvSpPr>
            <a:spLocks noGrp="1"/>
          </p:cNvSpPr>
          <p:nvPr>
            <p:ph idx="1"/>
          </p:nvPr>
        </p:nvSpPr>
        <p:spPr>
          <a:xfrm>
            <a:off x="683568" y="1484784"/>
            <a:ext cx="7776864" cy="4896544"/>
          </a:xfrm>
        </p:spPr>
        <p:txBody>
          <a:bodyPr/>
          <a:lstStyle/>
          <a:p>
            <a:pPr marL="68580" indent="0" algn="just">
              <a:buNone/>
            </a:pPr>
            <a:r>
              <a:rPr lang="id-ID" dirty="0" smtClean="0">
                <a:latin typeface="Arial Narrow" pitchFamily="34" charset="0"/>
              </a:rPr>
              <a:t>Meskipun kata aqidah tidak dipakai dalam Al Quran maupun Al Hadits, jika dilihat substansinya makna aqidah dalam bahasa, maka penggunaannya sama dengan kata iman.</a:t>
            </a:r>
          </a:p>
          <a:p>
            <a:pPr marL="68580" indent="0" algn="just">
              <a:buNone/>
            </a:pPr>
            <a:r>
              <a:rPr lang="id-ID" dirty="0" smtClean="0">
                <a:latin typeface="Arial Narrow" pitchFamily="34" charset="0"/>
              </a:rPr>
              <a:t>Sehingga kaidah berfikir yang Islmi atau Aqidah Islamiyah itu dinyatakan dengan kata </a:t>
            </a:r>
            <a:r>
              <a:rPr lang="id-ID" b="1" i="1" dirty="0" smtClean="0">
                <a:latin typeface="Arial Narrow" pitchFamily="34" charset="0"/>
              </a:rPr>
              <a:t>Iman</a:t>
            </a:r>
            <a:r>
              <a:rPr lang="id-ID" dirty="0" smtClean="0">
                <a:latin typeface="Arial Narrow" pitchFamily="34" charset="0"/>
              </a:rPr>
              <a:t>.</a:t>
            </a:r>
          </a:p>
          <a:p>
            <a:pPr marL="68580" indent="0" algn="just">
              <a:buNone/>
            </a:pPr>
            <a:r>
              <a:rPr lang="id-ID" dirty="0" smtClean="0">
                <a:latin typeface="Arial Narrow" pitchFamily="34" charset="0"/>
              </a:rPr>
              <a:t>Pengertian iman yang sesungguhnya adalah kepercayaan yang terhujam di kedalaman hati dengan penuh keyakinan, tidak ada perasaan shak (ragu), serta mempengaruhi orientasi kehidupan, sikap dan aktivitas keseharian.</a:t>
            </a:r>
            <a:endParaRPr lang="id-ID" dirty="0">
              <a:latin typeface="Arial Narrow" pitchFamily="34" charset="0"/>
            </a:endParaRPr>
          </a:p>
        </p:txBody>
      </p:sp>
    </p:spTree>
    <p:extLst>
      <p:ext uri="{BB962C8B-B14F-4D97-AF65-F5344CB8AC3E}">
        <p14:creationId xmlns:p14="http://schemas.microsoft.com/office/powerpoint/2010/main" val="2044999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04664"/>
            <a:ext cx="7024744" cy="97080"/>
          </a:xfrm>
        </p:spPr>
        <p:txBody>
          <a:bodyPr>
            <a:normAutofit fontScale="90000"/>
          </a:bodyPr>
          <a:lstStyle/>
          <a:p>
            <a:endParaRPr lang="id-ID" dirty="0"/>
          </a:p>
        </p:txBody>
      </p:sp>
      <p:sp>
        <p:nvSpPr>
          <p:cNvPr id="3" name="Content Placeholder 2"/>
          <p:cNvSpPr>
            <a:spLocks noGrp="1"/>
          </p:cNvSpPr>
          <p:nvPr>
            <p:ph idx="1"/>
          </p:nvPr>
        </p:nvSpPr>
        <p:spPr>
          <a:xfrm>
            <a:off x="683568" y="836712"/>
            <a:ext cx="7704856" cy="5472608"/>
          </a:xfrm>
        </p:spPr>
        <p:txBody>
          <a:bodyPr/>
          <a:lstStyle/>
          <a:p>
            <a:pPr marL="68580" indent="0" algn="just">
              <a:buNone/>
            </a:pPr>
            <a:r>
              <a:rPr lang="id-ID" dirty="0" smtClean="0">
                <a:latin typeface="Arial Narrow" pitchFamily="34" charset="0"/>
              </a:rPr>
              <a:t>Sehingga tidak bisa seseorang  dikatakan beriman jika hanya  sekedar amal perbuatan, demikian sebatas pengetahuan mengenai arkanul iman.</a:t>
            </a:r>
          </a:p>
          <a:p>
            <a:pPr marL="68580" indent="0" algn="just">
              <a:buNone/>
            </a:pPr>
            <a:endParaRPr lang="id-ID" dirty="0">
              <a:latin typeface="Arial Narrow" pitchFamily="34" charset="0"/>
            </a:endParaRPr>
          </a:p>
          <a:p>
            <a:pPr marL="68580" indent="0" algn="just">
              <a:buNone/>
            </a:pPr>
            <a:endParaRPr lang="id-ID" dirty="0" smtClean="0">
              <a:latin typeface="Arial Narrow" pitchFamily="34" charset="0"/>
            </a:endParaRPr>
          </a:p>
          <a:p>
            <a:pPr marL="68580" indent="0" algn="just">
              <a:buNone/>
            </a:pPr>
            <a:endParaRPr lang="id-ID" dirty="0">
              <a:latin typeface="Arial Narrow" pitchFamily="34" charset="0"/>
            </a:endParaRPr>
          </a:p>
          <a:p>
            <a:pPr marL="68580" indent="0" algn="just">
              <a:buNone/>
            </a:pPr>
            <a:endParaRPr lang="id-ID" dirty="0" smtClean="0">
              <a:latin typeface="Arial Narrow" pitchFamily="34" charset="0"/>
            </a:endParaRPr>
          </a:p>
          <a:p>
            <a:pPr marL="68580" indent="0" algn="just">
              <a:buNone/>
            </a:pPr>
            <a:endParaRPr lang="id-ID" dirty="0">
              <a:latin typeface="Arial Narrow" pitchFamily="34" charset="0"/>
            </a:endParaRPr>
          </a:p>
          <a:p>
            <a:pPr marL="68580" indent="0" algn="just">
              <a:buNone/>
            </a:pPr>
            <a:r>
              <a:rPr lang="id-ID" dirty="0" smtClean="0">
                <a:latin typeface="Arial Narrow" pitchFamily="34" charset="0"/>
              </a:rPr>
              <a:t>“dan diantara manusia ada yang mengatakan: Kami beriman kepada Allah dan hari kemudian, padahal sesungguhnya mereka itu bukan orang-orang yang beriman. Mereka handak menipu Allah dan orang-orang yang beriman, padahal mereka hanya menipu dirinya sendiri sedang meraka tidak mengetahui”. (QS. 2: 8-9)</a:t>
            </a:r>
          </a:p>
          <a:p>
            <a:pPr marL="68580" indent="0" algn="just">
              <a:buNone/>
            </a:pPr>
            <a:endParaRPr lang="id-ID" dirty="0">
              <a:latin typeface="Arial Narrow" pitchFamily="34" charset="0"/>
            </a:endParaRPr>
          </a:p>
        </p:txBody>
      </p:sp>
      <p:pic>
        <p:nvPicPr>
          <p:cNvPr id="1026" name="Picture 2" descr="C:\Users\ALMI PC\Pictures\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060848"/>
            <a:ext cx="7560840" cy="1944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898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76672"/>
            <a:ext cx="7024744" cy="97080"/>
          </a:xfrm>
        </p:spPr>
        <p:txBody>
          <a:bodyPr>
            <a:normAutofit fontScale="90000"/>
          </a:bodyPr>
          <a:lstStyle/>
          <a:p>
            <a:endParaRPr lang="id-ID" dirty="0"/>
          </a:p>
        </p:txBody>
      </p:sp>
      <p:sp>
        <p:nvSpPr>
          <p:cNvPr id="3" name="Content Placeholder 2"/>
          <p:cNvSpPr>
            <a:spLocks noGrp="1"/>
          </p:cNvSpPr>
          <p:nvPr>
            <p:ph idx="1"/>
          </p:nvPr>
        </p:nvSpPr>
        <p:spPr>
          <a:xfrm>
            <a:off x="755576" y="908720"/>
            <a:ext cx="7560840" cy="5400600"/>
          </a:xfrm>
        </p:spPr>
        <p:txBody>
          <a:bodyPr/>
          <a:lstStyle/>
          <a:p>
            <a:pPr marL="68580" indent="0">
              <a:buNone/>
            </a:pPr>
            <a:r>
              <a:rPr lang="id-ID" dirty="0" smtClean="0">
                <a:latin typeface="Arial Narrow" pitchFamily="34" charset="0"/>
              </a:rPr>
              <a:t>Iman juga bukan sekedar amal perbuatan yang secara lahiriah.</a:t>
            </a:r>
          </a:p>
          <a:p>
            <a:pPr marL="68580" indent="0">
              <a:buNone/>
            </a:pPr>
            <a:endParaRPr lang="id-ID" dirty="0">
              <a:latin typeface="Arial Narrow" pitchFamily="34" charset="0"/>
            </a:endParaRPr>
          </a:p>
          <a:p>
            <a:pPr marL="68580" indent="0">
              <a:buNone/>
            </a:pPr>
            <a:endParaRPr lang="id-ID" dirty="0" smtClean="0">
              <a:latin typeface="Arial Narrow" pitchFamily="34" charset="0"/>
            </a:endParaRPr>
          </a:p>
          <a:p>
            <a:pPr marL="68580" indent="0">
              <a:buNone/>
            </a:pPr>
            <a:endParaRPr lang="id-ID" dirty="0">
              <a:latin typeface="Arial Narrow" pitchFamily="34" charset="0"/>
            </a:endParaRPr>
          </a:p>
          <a:p>
            <a:pPr marL="68580" indent="0">
              <a:buNone/>
            </a:pPr>
            <a:endParaRPr lang="id-ID" dirty="0" smtClean="0">
              <a:latin typeface="Arial Narrow" pitchFamily="34" charset="0"/>
            </a:endParaRPr>
          </a:p>
          <a:p>
            <a:pPr marL="68580" indent="0" algn="just">
              <a:buNone/>
            </a:pPr>
            <a:r>
              <a:rPr lang="id-ID" dirty="0" smtClean="0">
                <a:latin typeface="Arial Narrow" pitchFamily="34" charset="0"/>
              </a:rPr>
              <a:t>“Sesungguhnya orang-orang munafik itu menipu Allah, dan Allah akan membalas tipuan mereka. Dan apabila mereka berdiri untuk mengerjakan sholat mereka berdiri dengan malas. Mereka bermaksud riya dihadapan manusia. Dan tidaklah mereka menyebut Allah kecuali dengan sedikit sekali”. (QS. 4: 142)</a:t>
            </a:r>
          </a:p>
          <a:p>
            <a:pPr marL="68580" indent="0">
              <a:buNone/>
            </a:pPr>
            <a:endParaRPr lang="id-ID" dirty="0">
              <a:latin typeface="Arial Narrow" pitchFamily="34" charset="0"/>
            </a:endParaRPr>
          </a:p>
        </p:txBody>
      </p:sp>
      <p:pic>
        <p:nvPicPr>
          <p:cNvPr id="2050" name="Picture 2" descr="C:\Users\ALMI PC\Pictures\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84784"/>
            <a:ext cx="7416824"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7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332656"/>
            <a:ext cx="7024744" cy="241096"/>
          </a:xfrm>
        </p:spPr>
        <p:txBody>
          <a:bodyPr>
            <a:normAutofit fontScale="90000"/>
          </a:bodyPr>
          <a:lstStyle/>
          <a:p>
            <a:endParaRPr lang="id-ID" dirty="0"/>
          </a:p>
        </p:txBody>
      </p:sp>
      <p:sp>
        <p:nvSpPr>
          <p:cNvPr id="3" name="Content Placeholder 2"/>
          <p:cNvSpPr>
            <a:spLocks noGrp="1"/>
          </p:cNvSpPr>
          <p:nvPr>
            <p:ph idx="1"/>
          </p:nvPr>
        </p:nvSpPr>
        <p:spPr>
          <a:xfrm>
            <a:off x="683568" y="764704"/>
            <a:ext cx="7776864" cy="5616624"/>
          </a:xfrm>
        </p:spPr>
        <p:txBody>
          <a:bodyPr/>
          <a:lstStyle/>
          <a:p>
            <a:pPr marL="68580" indent="0" algn="just">
              <a:buNone/>
            </a:pPr>
            <a:r>
              <a:rPr lang="id-ID" dirty="0" smtClean="0">
                <a:latin typeface="Arial Narrow" pitchFamily="34" charset="0"/>
              </a:rPr>
              <a:t>Al Quran juga menerangkan tentang orang yang benar-benar beriman.</a:t>
            </a:r>
          </a:p>
          <a:p>
            <a:pPr marL="68580" indent="0" algn="just">
              <a:buNone/>
            </a:pPr>
            <a:endParaRPr lang="id-ID" dirty="0">
              <a:latin typeface="Arial Narrow" pitchFamily="34" charset="0"/>
            </a:endParaRPr>
          </a:p>
          <a:p>
            <a:pPr marL="68580" indent="0" algn="just">
              <a:buNone/>
            </a:pPr>
            <a:endParaRPr lang="id-ID" dirty="0" smtClean="0">
              <a:latin typeface="Arial Narrow" pitchFamily="34" charset="0"/>
            </a:endParaRPr>
          </a:p>
          <a:p>
            <a:pPr marL="68580" indent="0" algn="just">
              <a:buNone/>
            </a:pPr>
            <a:endParaRPr lang="id-ID" dirty="0">
              <a:latin typeface="Arial Narrow" pitchFamily="34" charset="0"/>
            </a:endParaRPr>
          </a:p>
          <a:p>
            <a:pPr marL="68580" indent="0" algn="just">
              <a:buNone/>
            </a:pPr>
            <a:endParaRPr lang="id-ID" dirty="0" smtClean="0">
              <a:latin typeface="Arial Narrow" pitchFamily="34" charset="0"/>
            </a:endParaRPr>
          </a:p>
          <a:p>
            <a:pPr marL="68580" indent="0" algn="just">
              <a:buNone/>
            </a:pPr>
            <a:endParaRPr lang="id-ID" dirty="0">
              <a:latin typeface="Arial Narrow" pitchFamily="34" charset="0"/>
            </a:endParaRPr>
          </a:p>
          <a:p>
            <a:pPr marL="68580" indent="0" algn="just">
              <a:buNone/>
            </a:pPr>
            <a:r>
              <a:rPr lang="id-ID" dirty="0" smtClean="0">
                <a:latin typeface="Arial Narrow" pitchFamily="34" charset="0"/>
              </a:rPr>
              <a:t>“</a:t>
            </a:r>
            <a:r>
              <a:rPr lang="id-ID" dirty="0">
                <a:latin typeface="Arial Narrow" pitchFamily="34" charset="0"/>
              </a:rPr>
              <a:t>Sesungguhnya orang-orang yang beriman itu hanyalah orang-orang yang percaya (beriman) kepada Allah dan Rasul-Nya, kemudian mereka tidak ragu-ragu dan mereka berjuang (berjihad) dengan harta dan jiwa mereka pada jalan Allah. Mereka itulah orang-orang yang </a:t>
            </a:r>
            <a:r>
              <a:rPr lang="id-ID" dirty="0" smtClean="0">
                <a:latin typeface="Arial Narrow" pitchFamily="34" charset="0"/>
              </a:rPr>
              <a:t>benar”. (QS. 49: 15)</a:t>
            </a:r>
          </a:p>
          <a:p>
            <a:pPr marL="68580" indent="0" algn="just">
              <a:buNone/>
            </a:pPr>
            <a:endParaRPr lang="id-ID" dirty="0">
              <a:latin typeface="Arial Narrow" pitchFamily="34" charset="0"/>
            </a:endParaRPr>
          </a:p>
        </p:txBody>
      </p:sp>
      <p:pic>
        <p:nvPicPr>
          <p:cNvPr id="3074" name="Picture 2" descr="C:\Users\ALMI PC\Pictures\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2816"/>
            <a:ext cx="7416824"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896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92696"/>
            <a:ext cx="7384784" cy="529128"/>
          </a:xfrm>
        </p:spPr>
        <p:txBody>
          <a:bodyPr>
            <a:normAutofit fontScale="90000"/>
          </a:bodyPr>
          <a:lstStyle/>
          <a:p>
            <a:r>
              <a:rPr lang="id-ID" dirty="0" smtClean="0">
                <a:latin typeface="Arial Black" pitchFamily="34" charset="0"/>
              </a:rPr>
              <a:t>Tauhid Rububiyah</a:t>
            </a:r>
            <a:endParaRPr lang="id-ID" dirty="0">
              <a:latin typeface="Arial Black" pitchFamily="34" charset="0"/>
            </a:endParaRPr>
          </a:p>
        </p:txBody>
      </p:sp>
      <p:sp>
        <p:nvSpPr>
          <p:cNvPr id="3" name="Content Placeholder 2"/>
          <p:cNvSpPr>
            <a:spLocks noGrp="1"/>
          </p:cNvSpPr>
          <p:nvPr>
            <p:ph idx="1"/>
          </p:nvPr>
        </p:nvSpPr>
        <p:spPr>
          <a:xfrm>
            <a:off x="683568" y="1268760"/>
            <a:ext cx="7776864" cy="5040560"/>
          </a:xfrm>
        </p:spPr>
        <p:txBody>
          <a:bodyPr>
            <a:normAutofit lnSpcReduction="10000"/>
          </a:bodyPr>
          <a:lstStyle/>
          <a:p>
            <a:pPr marL="68580" indent="0" algn="just">
              <a:buNone/>
            </a:pPr>
            <a:r>
              <a:rPr lang="id-ID" dirty="0" smtClean="0">
                <a:latin typeface="Arial Narrow" pitchFamily="34" charset="0"/>
              </a:rPr>
              <a:t>Makna tauhid rububiyah secara garis besar adalah meyakini dengan sepenuh hati bahwa Allah adalah Rabb segala sesuatu dan tidak ada Rabb selain Dia. Sehingga tauhid rububiyah adalah mengakui bahwa Allah SWT sebagai pencipta, pemilik, pengatur, pemelihara yang menghidupkan dan mematikan mahkluk.(QS. 7: 54).</a:t>
            </a:r>
          </a:p>
          <a:p>
            <a:pPr marL="68580" indent="0" algn="just">
              <a:buNone/>
            </a:pPr>
            <a:r>
              <a:rPr lang="id-ID" dirty="0" smtClean="0">
                <a:latin typeface="Arial Narrow" pitchFamily="34" charset="0"/>
              </a:rPr>
              <a:t>Al Quran telah menyebutkan bentuk-bentuk tauhid rububiyah:</a:t>
            </a:r>
          </a:p>
          <a:p>
            <a:pPr marL="525780" indent="-457200" algn="just">
              <a:buAutoNum type="alphaLcPeriod"/>
            </a:pPr>
            <a:r>
              <a:rPr lang="id-ID" dirty="0" smtClean="0">
                <a:latin typeface="Arial Narrow" pitchFamily="34" charset="0"/>
              </a:rPr>
              <a:t>Konteks memuji (QS. 1: 2)</a:t>
            </a:r>
          </a:p>
          <a:p>
            <a:pPr marL="525780" indent="-457200" algn="just">
              <a:buAutoNum type="alphaLcPeriod"/>
            </a:pPr>
            <a:r>
              <a:rPr lang="id-ID" dirty="0" smtClean="0">
                <a:latin typeface="Arial Narrow" pitchFamily="34" charset="0"/>
              </a:rPr>
              <a:t>Konteks berserah diri (QS. 6: 71)</a:t>
            </a:r>
          </a:p>
          <a:p>
            <a:pPr marL="525780" indent="-457200" algn="just">
              <a:buAutoNum type="alphaLcPeriod"/>
            </a:pPr>
            <a:r>
              <a:rPr lang="id-ID" dirty="0" smtClean="0">
                <a:latin typeface="Arial Narrow" pitchFamily="34" charset="0"/>
              </a:rPr>
              <a:t>Konteks menjadikan Allah sebagi tujuan (QS. 6: 14)</a:t>
            </a:r>
          </a:p>
          <a:p>
            <a:pPr marL="525780" indent="-457200" algn="just">
              <a:buAutoNum type="alphaLcPeriod"/>
            </a:pPr>
            <a:r>
              <a:rPr lang="id-ID" dirty="0" smtClean="0">
                <a:latin typeface="Arial Narrow" pitchFamily="34" charset="0"/>
              </a:rPr>
              <a:t>Konteks menjadikan Allah sebagai pimpinan (QS. 6: 14)</a:t>
            </a:r>
          </a:p>
          <a:p>
            <a:pPr marL="525780" indent="-457200" algn="just">
              <a:buAutoNum type="alphaLcPeriod"/>
            </a:pPr>
            <a:r>
              <a:rPr lang="id-ID" dirty="0" smtClean="0">
                <a:latin typeface="Arial Narrow" pitchFamily="34" charset="0"/>
              </a:rPr>
              <a:t>Konteks do’a (QS. 7: 54-55)</a:t>
            </a:r>
          </a:p>
          <a:p>
            <a:pPr marL="525780" indent="-457200" algn="just">
              <a:buAutoNum type="alphaLcPeriod"/>
            </a:pPr>
            <a:r>
              <a:rPr lang="id-ID" dirty="0" smtClean="0">
                <a:latin typeface="Arial Narrow" pitchFamily="34" charset="0"/>
              </a:rPr>
              <a:t>Konteks beribdah kepada Allah (QS. 36: 22)</a:t>
            </a:r>
            <a:endParaRPr lang="id-ID" dirty="0">
              <a:latin typeface="Arial Narrow" pitchFamily="34" charset="0"/>
            </a:endParaRPr>
          </a:p>
        </p:txBody>
      </p:sp>
    </p:spTree>
    <p:extLst>
      <p:ext uri="{BB962C8B-B14F-4D97-AF65-F5344CB8AC3E}">
        <p14:creationId xmlns:p14="http://schemas.microsoft.com/office/powerpoint/2010/main" val="873808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764704"/>
            <a:ext cx="7240650" cy="648072"/>
          </a:xfrm>
        </p:spPr>
        <p:txBody>
          <a:bodyPr>
            <a:normAutofit fontScale="90000"/>
          </a:bodyPr>
          <a:lstStyle/>
          <a:p>
            <a:r>
              <a:rPr lang="id-ID" dirty="0" smtClean="0">
                <a:latin typeface="Arial Black" pitchFamily="34" charset="0"/>
              </a:rPr>
              <a:t>Tauhid Uluhiyyah</a:t>
            </a:r>
            <a:endParaRPr lang="id-ID" dirty="0">
              <a:latin typeface="Arial Black" pitchFamily="34" charset="0"/>
            </a:endParaRPr>
          </a:p>
        </p:txBody>
      </p:sp>
      <p:sp>
        <p:nvSpPr>
          <p:cNvPr id="3" name="Content Placeholder 2"/>
          <p:cNvSpPr>
            <a:spLocks noGrp="1"/>
          </p:cNvSpPr>
          <p:nvPr>
            <p:ph idx="1"/>
          </p:nvPr>
        </p:nvSpPr>
        <p:spPr>
          <a:xfrm>
            <a:off x="611560" y="1484784"/>
            <a:ext cx="7848872" cy="4824536"/>
          </a:xfrm>
        </p:spPr>
        <p:txBody>
          <a:bodyPr/>
          <a:lstStyle/>
          <a:p>
            <a:pPr marL="68580" indent="0" algn="just">
              <a:buNone/>
            </a:pPr>
            <a:r>
              <a:rPr lang="id-ID" dirty="0" smtClean="0">
                <a:latin typeface="Arial Narrow" pitchFamily="34" charset="0"/>
              </a:rPr>
              <a:t>Secara etimologis, uluhiyyah berarti al Ma’bud (sesuatu yang disembah). Secara terminologi Tahuhid Uluhiyyah adalah pengabdian hanya kepada Allah SWT dan hanya kepada-Nyalah seorang hamba memohon pertolongan, serta memasrahkan segala urusannya kepada Allah SWT.</a:t>
            </a:r>
          </a:p>
          <a:p>
            <a:pPr marL="68580" indent="0" algn="just">
              <a:buNone/>
            </a:pPr>
            <a:r>
              <a:rPr lang="id-ID" dirty="0" smtClean="0">
                <a:latin typeface="Arial Narrow" pitchFamily="34" charset="0"/>
              </a:rPr>
              <a:t>Tauhid Uluhiyyah dibangun di atas pemurnian ibadah hanya kepada Allah SWT, baik ibadah yang bersifat batini (hati) maupun bersifat lahiri (perbuatan).</a:t>
            </a:r>
          </a:p>
          <a:p>
            <a:pPr marL="68580" indent="0" algn="just">
              <a:buNone/>
            </a:pPr>
            <a:r>
              <a:rPr lang="id-ID" dirty="0" smtClean="0">
                <a:latin typeface="Arial Narrow" pitchFamily="34" charset="0"/>
              </a:rPr>
              <a:t>Ibnu Taimiyah mengatakan “Tauhid Uluhiyyah adalah batas pemisah antara orang yang bertauhid dengan orang yang musyrik, atas dasar tauhid itu pahala dan siksa diberikan di dunia dan di akhirat.</a:t>
            </a:r>
          </a:p>
          <a:p>
            <a:pPr marL="68580" indent="0" algn="just">
              <a:buNone/>
            </a:pPr>
            <a:r>
              <a:rPr lang="id-ID" dirty="0" smtClean="0">
                <a:latin typeface="Arial Narrow" pitchFamily="34" charset="0"/>
              </a:rPr>
              <a:t>(QS. 16: 36); (QS. 21: 25); (QS. 6: 79) </a:t>
            </a:r>
            <a:endParaRPr lang="id-ID" dirty="0">
              <a:latin typeface="Arial Narrow" pitchFamily="34" charset="0"/>
            </a:endParaRPr>
          </a:p>
        </p:txBody>
      </p:sp>
    </p:spTree>
    <p:extLst>
      <p:ext uri="{BB962C8B-B14F-4D97-AF65-F5344CB8AC3E}">
        <p14:creationId xmlns:p14="http://schemas.microsoft.com/office/powerpoint/2010/main" val="2582155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764704"/>
            <a:ext cx="7456792" cy="576064"/>
          </a:xfrm>
        </p:spPr>
        <p:txBody>
          <a:bodyPr>
            <a:normAutofit fontScale="90000"/>
          </a:bodyPr>
          <a:lstStyle/>
          <a:p>
            <a:r>
              <a:rPr lang="id-ID" dirty="0" smtClean="0">
                <a:latin typeface="Arial Black" pitchFamily="34" charset="0"/>
              </a:rPr>
              <a:t>Tauhid Asma wa Sifat</a:t>
            </a:r>
            <a:endParaRPr lang="id-ID" dirty="0">
              <a:latin typeface="Arial Black" pitchFamily="34" charset="0"/>
            </a:endParaRPr>
          </a:p>
        </p:txBody>
      </p:sp>
      <p:sp>
        <p:nvSpPr>
          <p:cNvPr id="3" name="Content Placeholder 2"/>
          <p:cNvSpPr>
            <a:spLocks noGrp="1"/>
          </p:cNvSpPr>
          <p:nvPr>
            <p:ph idx="1"/>
          </p:nvPr>
        </p:nvSpPr>
        <p:spPr>
          <a:xfrm>
            <a:off x="611560" y="1340768"/>
            <a:ext cx="7920880" cy="5040560"/>
          </a:xfrm>
        </p:spPr>
        <p:txBody>
          <a:bodyPr/>
          <a:lstStyle/>
          <a:p>
            <a:pPr marL="68580" indent="0" algn="just">
              <a:buNone/>
            </a:pPr>
            <a:r>
              <a:rPr lang="id-ID" dirty="0" smtClean="0">
                <a:latin typeface="Arial Narrow" pitchFamily="34" charset="0"/>
              </a:rPr>
              <a:t>Makna tauhid asma wa sifat adalah meyakini dengan sepenuhnya bahwa sesungguhnya Allah SWT Dzat yang memiliki seluruh sifat kesempurnaan dan bersih dari seluruh sifat kekurangan dan sesungguhnya Dia berdiri sendiri diantara seluruh yang ada.</a:t>
            </a:r>
          </a:p>
          <a:p>
            <a:pPr marL="68580" indent="0" algn="just">
              <a:buNone/>
            </a:pPr>
            <a:r>
              <a:rPr lang="id-ID" dirty="0" smtClean="0">
                <a:latin typeface="Arial Narrow" pitchFamily="34" charset="0"/>
              </a:rPr>
              <a:t>Ada tiga asas tauhid asma wa sifat:</a:t>
            </a:r>
          </a:p>
          <a:p>
            <a:pPr marL="525780" indent="-457200" algn="just">
              <a:buAutoNum type="alphaLcPeriod"/>
            </a:pPr>
            <a:r>
              <a:rPr lang="id-ID" dirty="0" smtClean="0">
                <a:latin typeface="Arial Narrow" pitchFamily="34" charset="0"/>
              </a:rPr>
              <a:t>Meyakini bahwa Allah Maha suci dari kemiripan dengan makhluk dalam segala sifat-Nya. (QS. 42: 11)</a:t>
            </a:r>
          </a:p>
          <a:p>
            <a:pPr marL="525780" indent="-457200" algn="just">
              <a:buAutoNum type="alphaLcPeriod"/>
            </a:pPr>
            <a:r>
              <a:rPr lang="id-ID" dirty="0" smtClean="0">
                <a:latin typeface="Arial Narrow" pitchFamily="34" charset="0"/>
              </a:rPr>
              <a:t>Setiap manusia yang mukallaf dituntut untuk mengimani semua sifat-sifat Allah dalam Al Quran dan Sunnah. (QS. 2: 140)</a:t>
            </a:r>
          </a:p>
          <a:p>
            <a:pPr marL="525780" indent="-457200" algn="just">
              <a:buAutoNum type="alphaLcPeriod"/>
            </a:pPr>
            <a:r>
              <a:rPr lang="id-ID" dirty="0" smtClean="0">
                <a:latin typeface="Arial Narrow" pitchFamily="34" charset="0"/>
              </a:rPr>
              <a:t>Manusia yang mukallaf dituntut untuk mengimani segala nama-nama dan sifat-sifat Allah yang ditegaskan dalam Al Quran dan Sunnah. (QS. 7: 108)</a:t>
            </a:r>
          </a:p>
          <a:p>
            <a:pPr marL="525780" indent="-457200" algn="just">
              <a:buAutoNum type="alphaLcPeriod"/>
            </a:pPr>
            <a:endParaRPr lang="id-ID" dirty="0">
              <a:latin typeface="Arial Narrow" pitchFamily="34" charset="0"/>
            </a:endParaRPr>
          </a:p>
        </p:txBody>
      </p:sp>
    </p:spTree>
    <p:extLst>
      <p:ext uri="{BB962C8B-B14F-4D97-AF65-F5344CB8AC3E}">
        <p14:creationId xmlns:p14="http://schemas.microsoft.com/office/powerpoint/2010/main" val="2826940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279</TotalTime>
  <Words>727</Words>
  <Application>Microsoft Office PowerPoint</Application>
  <PresentationFormat>On-screen Show (4:3)</PresentationFormat>
  <Paragraphs>50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Austin</vt:lpstr>
      <vt:lpstr>AQIDAH: Iman Kepada Allah</vt:lpstr>
      <vt:lpstr>Definisi Aqidah</vt:lpstr>
      <vt:lpstr>Iman dan konsekuensinya</vt:lpstr>
      <vt:lpstr>PowerPoint Presentation</vt:lpstr>
      <vt:lpstr>PowerPoint Presentation</vt:lpstr>
      <vt:lpstr>PowerPoint Presentation</vt:lpstr>
      <vt:lpstr>Tauhid Rububiyah</vt:lpstr>
      <vt:lpstr>Tauhid Uluhiyyah</vt:lpstr>
      <vt:lpstr>Tauhid Asma wa Sifat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ALMI PC</dc:creator>
  <cp:lastModifiedBy>ALMI PC</cp:lastModifiedBy>
  <cp:revision>17</cp:revision>
  <dcterms:created xsi:type="dcterms:W3CDTF">2018-10-31T07:57:01Z</dcterms:created>
  <dcterms:modified xsi:type="dcterms:W3CDTF">2018-10-31T12:36:05Z</dcterms:modified>
</cp:coreProperties>
</file>