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24FD001-9C40-4CDC-B954-D8F87992714A}" type="datetimeFigureOut">
              <a:rPr lang="id-ID" smtClean="0"/>
              <a:t>22/10/2018</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45E3DE3-3341-4822-B6B8-60B962007C4B}" type="slidenum">
              <a:rPr lang="id-ID" smtClean="0"/>
              <a:t>‹#›</a:t>
            </a:fld>
            <a:endParaRPr lang="id-ID"/>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D001-9C40-4CDC-B954-D8F87992714A}" type="datetimeFigureOut">
              <a:rPr lang="id-ID" smtClean="0"/>
              <a:t>22/10/2018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FD001-9C40-4CDC-B954-D8F87992714A}" type="datetimeFigureOut">
              <a:rPr lang="id-ID" smtClean="0"/>
              <a:t>22/10/2018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FD001-9C40-4CDC-B954-D8F87992714A}" type="datetimeFigureOut">
              <a:rPr lang="id-ID" smtClean="0"/>
              <a:t>22/10/2018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FD001-9C40-4CDC-B954-D8F87992714A}" type="datetimeFigureOut">
              <a:rPr lang="id-ID" smtClean="0"/>
              <a:t>22/10/2018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24FD001-9C40-4CDC-B954-D8F87992714A}" type="datetimeFigureOut">
              <a:rPr lang="id-ID" smtClean="0"/>
              <a:t>22/10/2018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5E3DE3-3341-4822-B6B8-60B962007C4B}" type="slidenum">
              <a:rPr lang="id-ID" smtClean="0"/>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FD001-9C40-4CDC-B954-D8F87992714A}" type="datetimeFigureOut">
              <a:rPr lang="id-ID" smtClean="0"/>
              <a:t>22/10/2018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FD001-9C40-4CDC-B954-D8F87992714A}" type="datetimeFigureOut">
              <a:rPr lang="id-ID" smtClean="0"/>
              <a:t>22/10/2018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D001-9C40-4CDC-B954-D8F87992714A}" type="datetimeFigureOut">
              <a:rPr lang="id-ID" smtClean="0"/>
              <a:t>22/10/2018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24FD001-9C40-4CDC-B954-D8F87992714A}" type="datetimeFigureOut">
              <a:rPr lang="id-ID" smtClean="0"/>
              <a:t>22/10/2018</a:t>
            </a:fld>
            <a:endParaRPr lang="id-ID"/>
          </a:p>
        </p:txBody>
      </p:sp>
      <p:sp>
        <p:nvSpPr>
          <p:cNvPr id="7" name="Slide Number Placeholder 6"/>
          <p:cNvSpPr>
            <a:spLocks noGrp="1"/>
          </p:cNvSpPr>
          <p:nvPr>
            <p:ph type="sldNum" sz="quarter" idx="12"/>
          </p:nvPr>
        </p:nvSpPr>
        <p:spPr/>
        <p:txBody>
          <a:bodyPr/>
          <a:lstStyle/>
          <a:p>
            <a:fld id="{545E3DE3-3341-4822-B6B8-60B962007C4B}" type="slidenum">
              <a:rPr lang="id-ID" smtClean="0"/>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FD001-9C40-4CDC-B954-D8F87992714A}" type="datetimeFigureOut">
              <a:rPr lang="id-ID" smtClean="0"/>
              <a:t>22/10/2018</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545E3DE3-3341-4822-B6B8-60B962007C4B}"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24FD001-9C40-4CDC-B954-D8F87992714A}" type="datetimeFigureOut">
              <a:rPr lang="id-ID" smtClean="0"/>
              <a:t>22/10/2018</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45E3DE3-3341-4822-B6B8-60B962007C4B}"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673927"/>
            <a:ext cx="3313355" cy="1907201"/>
          </a:xfrm>
        </p:spPr>
        <p:txBody>
          <a:bodyPr>
            <a:noAutofit/>
          </a:bodyPr>
          <a:lstStyle/>
          <a:p>
            <a:r>
              <a:rPr lang="id-ID" sz="3400" b="1" dirty="0" smtClean="0"/>
              <a:t>SUMBER AJARAN ISLAM : AL QURAN</a:t>
            </a:r>
            <a:endParaRPr lang="id-ID" sz="3400" b="1" dirty="0"/>
          </a:p>
        </p:txBody>
      </p:sp>
      <p:sp>
        <p:nvSpPr>
          <p:cNvPr id="3" name="Subtitle 2"/>
          <p:cNvSpPr>
            <a:spLocks noGrp="1"/>
          </p:cNvSpPr>
          <p:nvPr>
            <p:ph type="subTitle" idx="1"/>
          </p:nvPr>
        </p:nvSpPr>
        <p:spPr>
          <a:xfrm>
            <a:off x="4716016" y="5301208"/>
            <a:ext cx="3309803" cy="524517"/>
          </a:xfrm>
        </p:spPr>
        <p:txBody>
          <a:bodyPr>
            <a:normAutofit fontScale="92500"/>
          </a:bodyPr>
          <a:lstStyle/>
          <a:p>
            <a:r>
              <a:rPr lang="id-ID" b="1" dirty="0" smtClean="0"/>
              <a:t>Rieky Agung Laksono, M.Pd.I</a:t>
            </a:r>
            <a:endParaRPr lang="id-ID" b="1" dirty="0"/>
          </a:p>
        </p:txBody>
      </p:sp>
    </p:spTree>
    <p:extLst>
      <p:ext uri="{BB962C8B-B14F-4D97-AF65-F5344CB8AC3E}">
        <p14:creationId xmlns:p14="http://schemas.microsoft.com/office/powerpoint/2010/main" val="361061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7632848" cy="529128"/>
          </a:xfrm>
        </p:spPr>
        <p:txBody>
          <a:bodyPr>
            <a:normAutofit fontScale="90000"/>
          </a:bodyPr>
          <a:lstStyle/>
          <a:p>
            <a:pPr algn="just"/>
            <a:r>
              <a:rPr lang="id-ID" dirty="0" smtClean="0">
                <a:latin typeface="Arial Black" pitchFamily="34" charset="0"/>
              </a:rPr>
              <a:t>Fungsi dan peranan Al Quran</a:t>
            </a:r>
            <a:endParaRPr lang="id-ID" dirty="0">
              <a:latin typeface="Arial Black" pitchFamily="34" charset="0"/>
            </a:endParaRPr>
          </a:p>
        </p:txBody>
      </p:sp>
      <p:sp>
        <p:nvSpPr>
          <p:cNvPr id="3" name="Content Placeholder 2"/>
          <p:cNvSpPr>
            <a:spLocks noGrp="1"/>
          </p:cNvSpPr>
          <p:nvPr>
            <p:ph idx="1"/>
          </p:nvPr>
        </p:nvSpPr>
        <p:spPr>
          <a:xfrm>
            <a:off x="683568" y="1484784"/>
            <a:ext cx="7704856" cy="4849764"/>
          </a:xfrm>
        </p:spPr>
        <p:txBody>
          <a:bodyPr/>
          <a:lstStyle/>
          <a:p>
            <a:pPr marL="68580" indent="0">
              <a:buNone/>
            </a:pPr>
            <a:r>
              <a:rPr lang="id-ID" dirty="0" smtClean="0"/>
              <a:t>1. </a:t>
            </a:r>
            <a:r>
              <a:rPr lang="id-ID" dirty="0" smtClean="0">
                <a:latin typeface="Arial Narrow" pitchFamily="34" charset="0"/>
              </a:rPr>
              <a:t>Al Quran merupakan petunjuk (QS. 2: 185)</a:t>
            </a: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r>
              <a:rPr lang="id-ID" dirty="0" smtClean="0">
                <a:latin typeface="Arial Narrow" pitchFamily="34" charset="0"/>
              </a:rPr>
              <a:t>“Bulan Ramadhan adalah bulan yang didalamnya diturunkan Al Quran sebagai petunjuk bagi manusia.....”</a:t>
            </a:r>
            <a:endParaRPr lang="id-ID" dirty="0">
              <a:latin typeface="Arial Narrow" pitchFamily="34" charset="0"/>
            </a:endParaRPr>
          </a:p>
        </p:txBody>
      </p:sp>
      <p:pic>
        <p:nvPicPr>
          <p:cNvPr id="5122" name="Picture 2" descr="C:\Users\ALMI PC\Pictures\q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552728" cy="26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7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24744" cy="169088"/>
          </a:xfrm>
        </p:spPr>
        <p:txBody>
          <a:bodyPr>
            <a:normAutofit fontScale="90000"/>
          </a:bodyPr>
          <a:lstStyle/>
          <a:p>
            <a:endParaRPr lang="id-ID" dirty="0"/>
          </a:p>
        </p:txBody>
      </p:sp>
      <p:sp>
        <p:nvSpPr>
          <p:cNvPr id="3" name="Content Placeholder 2"/>
          <p:cNvSpPr>
            <a:spLocks noGrp="1"/>
          </p:cNvSpPr>
          <p:nvPr>
            <p:ph idx="1"/>
          </p:nvPr>
        </p:nvSpPr>
        <p:spPr>
          <a:xfrm>
            <a:off x="755576" y="836712"/>
            <a:ext cx="7704856" cy="5472608"/>
          </a:xfrm>
        </p:spPr>
        <p:txBody>
          <a:bodyPr/>
          <a:lstStyle/>
          <a:p>
            <a:pPr marL="68580" indent="0" algn="just">
              <a:buNone/>
            </a:pPr>
            <a:r>
              <a:rPr lang="id-ID" dirty="0" smtClean="0">
                <a:latin typeface="Arial Narrow" pitchFamily="34" charset="0"/>
              </a:rPr>
              <a:t>2. Al Quran sebagai pembeda atau pemisah (Al Furqan). </a:t>
            </a:r>
          </a:p>
          <a:p>
            <a:pPr marL="68580" indent="0" algn="just">
              <a:buNone/>
            </a:pPr>
            <a:r>
              <a:rPr lang="id-ID" dirty="0" smtClean="0">
                <a:latin typeface="Arial Narrow" pitchFamily="34" charset="0"/>
              </a:rPr>
              <a:t>(QS. 25: 1)</a:t>
            </a:r>
          </a:p>
          <a:p>
            <a:pPr marL="68580" indent="0" algn="just">
              <a:buNone/>
            </a:pPr>
            <a:r>
              <a:rPr lang="id-ID" dirty="0" smtClean="0">
                <a:latin typeface="Arial Narrow" pitchFamily="34" charset="0"/>
              </a:rPr>
              <a:t>3. Al Quran berfungsi sebagai peringatan (Al Zikr): (QS. 69: 48)</a:t>
            </a:r>
          </a:p>
          <a:p>
            <a:pPr marL="68580" indent="0" algn="just">
              <a:buNone/>
            </a:pPr>
            <a:r>
              <a:rPr lang="id-ID" dirty="0" smtClean="0">
                <a:latin typeface="Arial Narrow" pitchFamily="34" charset="0"/>
              </a:rPr>
              <a:t>4. Al Quran sebagai nasihat (mau’idhah) bagi manusia, </a:t>
            </a:r>
          </a:p>
          <a:p>
            <a:pPr marL="68580" indent="0" algn="just">
              <a:buNone/>
            </a:pPr>
            <a:r>
              <a:rPr lang="id-ID" dirty="0" smtClean="0">
                <a:latin typeface="Arial Narrow" pitchFamily="34" charset="0"/>
              </a:rPr>
              <a:t>(QS. 3: 138)</a:t>
            </a:r>
          </a:p>
          <a:p>
            <a:pPr marL="68580" indent="0" algn="just">
              <a:buNone/>
            </a:pPr>
            <a:r>
              <a:rPr lang="id-ID" dirty="0" smtClean="0">
                <a:latin typeface="Arial Narrow" pitchFamily="34" charset="0"/>
              </a:rPr>
              <a:t>5. Al Quran sebagai korektor terhadap kitab-kitab sebelumnya.</a:t>
            </a:r>
          </a:p>
          <a:p>
            <a:pPr marL="68580" indent="0" algn="just">
              <a:buNone/>
            </a:pPr>
            <a:r>
              <a:rPr lang="id-ID" dirty="0" smtClean="0">
                <a:latin typeface="Arial Narrow" pitchFamily="34" charset="0"/>
              </a:rPr>
              <a:t>(QS. 2: 79)</a:t>
            </a:r>
          </a:p>
          <a:p>
            <a:pPr marL="68580" indent="0" algn="just">
              <a:buNone/>
            </a:pPr>
            <a:r>
              <a:rPr lang="id-ID" dirty="0" smtClean="0">
                <a:latin typeface="Arial Narrow" pitchFamily="34" charset="0"/>
              </a:rPr>
              <a:t>6. Al Quran sebagai bahan renungan atau pemikiran bagi orang-orang yang mau berfikir. (QS. 38: 29)</a:t>
            </a:r>
          </a:p>
          <a:p>
            <a:pPr marL="68580" indent="0" algn="just">
              <a:buNone/>
            </a:pPr>
            <a:r>
              <a:rPr lang="id-ID" dirty="0" smtClean="0">
                <a:latin typeface="Arial Narrow" pitchFamily="34" charset="0"/>
              </a:rPr>
              <a:t>7. Al Quran sebagai sumber ilmu pengetahuan yang sangat menarik untuk dikaji</a:t>
            </a:r>
          </a:p>
          <a:p>
            <a:pPr marL="68580" indent="0" algn="just">
              <a:buNone/>
            </a:pPr>
            <a:r>
              <a:rPr lang="id-ID" dirty="0" smtClean="0">
                <a:latin typeface="Arial Narrow" pitchFamily="34" charset="0"/>
              </a:rPr>
              <a:t>8. Al Quran merupakan mukjizat Nabi Muhammad SAW</a:t>
            </a:r>
            <a:endParaRPr lang="id-ID" dirty="0">
              <a:latin typeface="Arial Narrow" pitchFamily="34" charset="0"/>
            </a:endParaRPr>
          </a:p>
        </p:txBody>
      </p:sp>
    </p:spTree>
    <p:extLst>
      <p:ext uri="{BB962C8B-B14F-4D97-AF65-F5344CB8AC3E}">
        <p14:creationId xmlns:p14="http://schemas.microsoft.com/office/powerpoint/2010/main" val="78619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42583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7384784" cy="601136"/>
          </a:xfrm>
        </p:spPr>
        <p:txBody>
          <a:bodyPr>
            <a:normAutofit fontScale="90000"/>
          </a:bodyPr>
          <a:lstStyle/>
          <a:p>
            <a:r>
              <a:rPr lang="id-ID" b="1" dirty="0" smtClean="0">
                <a:latin typeface="Arial Black" pitchFamily="34" charset="0"/>
              </a:rPr>
              <a:t>Pengertian Al Quran</a:t>
            </a:r>
            <a:endParaRPr lang="id-ID" b="1" dirty="0">
              <a:latin typeface="Arial Black" pitchFamily="34" charset="0"/>
            </a:endParaRPr>
          </a:p>
        </p:txBody>
      </p:sp>
      <p:sp>
        <p:nvSpPr>
          <p:cNvPr id="3" name="Content Placeholder 2"/>
          <p:cNvSpPr>
            <a:spLocks noGrp="1"/>
          </p:cNvSpPr>
          <p:nvPr>
            <p:ph idx="1"/>
          </p:nvPr>
        </p:nvSpPr>
        <p:spPr>
          <a:xfrm>
            <a:off x="755576" y="1556792"/>
            <a:ext cx="7704856" cy="4752528"/>
          </a:xfrm>
        </p:spPr>
        <p:txBody>
          <a:bodyPr/>
          <a:lstStyle/>
          <a:p>
            <a:pPr marL="68580" indent="0" algn="just">
              <a:buNone/>
            </a:pPr>
            <a:r>
              <a:rPr lang="id-ID" sz="3200" dirty="0" smtClean="0">
                <a:latin typeface="Arial Narrow" pitchFamily="34" charset="0"/>
              </a:rPr>
              <a:t>Al Quran berasal dari kata </a:t>
            </a:r>
            <a:r>
              <a:rPr lang="id-ID" sz="3200" b="1" i="1" dirty="0" smtClean="0">
                <a:latin typeface="Arial Narrow" pitchFamily="34" charset="0"/>
              </a:rPr>
              <a:t>qara’a</a:t>
            </a:r>
            <a:r>
              <a:rPr lang="id-ID" sz="3200" dirty="0" smtClean="0">
                <a:latin typeface="Arial Narrow" pitchFamily="34" charset="0"/>
              </a:rPr>
              <a:t> yang berarti bacaan atau sesuatu yang dibaca. </a:t>
            </a:r>
          </a:p>
          <a:p>
            <a:pPr marL="68580" indent="0" algn="just">
              <a:buNone/>
            </a:pPr>
            <a:r>
              <a:rPr lang="id-ID" sz="3200" dirty="0" smtClean="0">
                <a:latin typeface="Arial Narrow" pitchFamily="34" charset="0"/>
              </a:rPr>
              <a:t>Secara terminologis Al Quran adalah kalam Allah SWT yang diturunkan kepada Nabi Muhammad SAW melalui perantara malaikat jibril, tertulis dalam mushaf dan disampikan kepada manusia secara mutawatir serta bernilai ibadah bagi yang membacanya.</a:t>
            </a:r>
          </a:p>
          <a:p>
            <a:pPr marL="68580" indent="0" algn="just">
              <a:buNone/>
            </a:pPr>
            <a:endParaRPr lang="id-ID" dirty="0">
              <a:latin typeface="Arial Narrow" pitchFamily="34" charset="0"/>
            </a:endParaRPr>
          </a:p>
        </p:txBody>
      </p:sp>
    </p:spTree>
    <p:extLst>
      <p:ext uri="{BB962C8B-B14F-4D97-AF65-F5344CB8AC3E}">
        <p14:creationId xmlns:p14="http://schemas.microsoft.com/office/powerpoint/2010/main" val="12911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fontScale="90000"/>
          </a:bodyPr>
          <a:lstStyle/>
          <a:p>
            <a:r>
              <a:rPr lang="id-ID" b="1" dirty="0" smtClean="0">
                <a:latin typeface="Arial Black" pitchFamily="34" charset="0"/>
              </a:rPr>
              <a:t>Nama lain dari Al Quran</a:t>
            </a:r>
            <a:endParaRPr lang="id-ID" b="1" dirty="0">
              <a:latin typeface="Arial Black" pitchFamily="34" charset="0"/>
            </a:endParaRPr>
          </a:p>
        </p:txBody>
      </p:sp>
      <p:sp>
        <p:nvSpPr>
          <p:cNvPr id="3" name="Content Placeholder 2"/>
          <p:cNvSpPr>
            <a:spLocks noGrp="1"/>
          </p:cNvSpPr>
          <p:nvPr>
            <p:ph idx="1"/>
          </p:nvPr>
        </p:nvSpPr>
        <p:spPr>
          <a:xfrm>
            <a:off x="755576" y="1628800"/>
            <a:ext cx="7704856" cy="4752528"/>
          </a:xfrm>
        </p:spPr>
        <p:txBody>
          <a:bodyPr/>
          <a:lstStyle/>
          <a:p>
            <a:pPr marL="525780" indent="-457200">
              <a:buAutoNum type="arabicPeriod"/>
            </a:pPr>
            <a:r>
              <a:rPr lang="id-ID" dirty="0" smtClean="0">
                <a:latin typeface="Arial Narrow" pitchFamily="34" charset="0"/>
              </a:rPr>
              <a:t>Al Quran (QS. 59: 21)</a:t>
            </a:r>
          </a:p>
          <a:p>
            <a:pPr marL="525780" indent="-457200">
              <a:buAutoNum type="arabicPeriod"/>
            </a:pPr>
            <a:endParaRPr lang="id-ID" dirty="0" smtClean="0"/>
          </a:p>
          <a:p>
            <a:pPr marL="525780" indent="-457200">
              <a:buAutoNum type="arabicPeriod"/>
            </a:pPr>
            <a:endParaRPr lang="id-ID" dirty="0"/>
          </a:p>
          <a:p>
            <a:pPr marL="525780" indent="-457200">
              <a:buAutoNum type="arabicPeriod"/>
            </a:pPr>
            <a:endParaRPr lang="id-ID" dirty="0" smtClean="0"/>
          </a:p>
          <a:p>
            <a:pPr marL="525780" indent="-457200">
              <a:buAutoNum type="arabicPeriod"/>
            </a:pPr>
            <a:endParaRPr lang="id-ID" dirty="0" smtClean="0"/>
          </a:p>
          <a:p>
            <a:pPr marL="525780" indent="-457200">
              <a:buAutoNum type="arabicPeriod"/>
            </a:pPr>
            <a:endParaRPr lang="id-ID" dirty="0"/>
          </a:p>
          <a:p>
            <a:pPr marL="68580" indent="0" algn="just">
              <a:buNone/>
            </a:pPr>
            <a:r>
              <a:rPr lang="id-ID" dirty="0" smtClean="0">
                <a:latin typeface="Arial Narrow" pitchFamily="34" charset="0"/>
              </a:rPr>
              <a:t>Sekiranya Kami (Allah) turunkan Al Quran ini kepada gunung pasti akan melihatnya tunduk dan terpecah belah disebabkan takut kepada Allah, </a:t>
            </a:r>
          </a:p>
        </p:txBody>
      </p:sp>
      <p:pic>
        <p:nvPicPr>
          <p:cNvPr id="1026" name="Picture 2" descr="C:\Users\ALMI PC\Pictures\q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04864"/>
            <a:ext cx="6696744"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2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169088"/>
          </a:xfrm>
        </p:spPr>
        <p:txBody>
          <a:bodyPr>
            <a:normAutofit fontScale="90000"/>
          </a:bodyPr>
          <a:lstStyle/>
          <a:p>
            <a:endParaRPr lang="id-ID" dirty="0"/>
          </a:p>
        </p:txBody>
      </p:sp>
      <p:sp>
        <p:nvSpPr>
          <p:cNvPr id="3" name="Content Placeholder 2"/>
          <p:cNvSpPr>
            <a:spLocks noGrp="1"/>
          </p:cNvSpPr>
          <p:nvPr>
            <p:ph idx="1"/>
          </p:nvPr>
        </p:nvSpPr>
        <p:spPr>
          <a:xfrm>
            <a:off x="755576" y="908720"/>
            <a:ext cx="7776864" cy="5472608"/>
          </a:xfrm>
        </p:spPr>
        <p:txBody>
          <a:bodyPr/>
          <a:lstStyle/>
          <a:p>
            <a:pPr marL="68580" indent="0">
              <a:buNone/>
            </a:pPr>
            <a:r>
              <a:rPr lang="id-ID" b="1" i="1" dirty="0" smtClean="0">
                <a:latin typeface="Arial Narrow" pitchFamily="34" charset="0"/>
              </a:rPr>
              <a:t>2. Al Furqan </a:t>
            </a:r>
            <a:r>
              <a:rPr lang="id-ID" dirty="0" smtClean="0">
                <a:latin typeface="Arial Narrow" pitchFamily="34" charset="0"/>
              </a:rPr>
              <a:t>artinya pembeda atau pemisah. Yaitu kitab yang membedakan antara yanng haq dan yang bathil. (QS. 25: 1)</a:t>
            </a: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r>
              <a:rPr lang="id-ID" dirty="0" smtClean="0">
                <a:latin typeface="Arial Narrow" pitchFamily="34" charset="0"/>
              </a:rPr>
              <a:t>“Maha Suci Allah yang telah menurunkan al furqan (Al Quran) pada hambanya...”</a:t>
            </a:r>
          </a:p>
          <a:p>
            <a:pPr marL="68580" indent="0">
              <a:buNone/>
            </a:pPr>
            <a:r>
              <a:rPr lang="id-ID" b="1" i="1" dirty="0" smtClean="0">
                <a:latin typeface="Arial Narrow" pitchFamily="34" charset="0"/>
              </a:rPr>
              <a:t>3. Al Zikr</a:t>
            </a:r>
            <a:r>
              <a:rPr lang="id-ID" dirty="0" smtClean="0">
                <a:latin typeface="Arial Narrow" pitchFamily="34" charset="0"/>
              </a:rPr>
              <a:t>, artinya peringatan. Yaitu kitab yang berisi peringatan Allah SWt kepada manusia. (QS. 15: 9)</a:t>
            </a: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r>
              <a:rPr lang="id-ID" dirty="0" smtClean="0">
                <a:latin typeface="Arial Narrow" pitchFamily="34" charset="0"/>
              </a:rPr>
              <a:t>“ Sesungguhnya Kamilah yang menurunkan al Zikr (Al Quran) dan sesungguhnya Kami benar-benar memeliharanya”</a:t>
            </a:r>
            <a:endParaRPr lang="id-ID" dirty="0">
              <a:latin typeface="Arial Narrow" pitchFamily="34" charset="0"/>
            </a:endParaRPr>
          </a:p>
        </p:txBody>
      </p:sp>
      <p:pic>
        <p:nvPicPr>
          <p:cNvPr id="2050" name="Picture 2" descr="C:\Users\ALMI PC\Pictures\q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916832"/>
            <a:ext cx="597597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LMI PC\Pictures\q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653136"/>
            <a:ext cx="6984082"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7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24744" cy="241096"/>
          </a:xfrm>
        </p:spPr>
        <p:txBody>
          <a:bodyPr>
            <a:normAutofit fontScale="90000"/>
          </a:bodyPr>
          <a:lstStyle/>
          <a:p>
            <a:endParaRPr lang="id-ID" dirty="0"/>
          </a:p>
        </p:txBody>
      </p:sp>
      <p:sp>
        <p:nvSpPr>
          <p:cNvPr id="3" name="Content Placeholder 2"/>
          <p:cNvSpPr>
            <a:spLocks noGrp="1"/>
          </p:cNvSpPr>
          <p:nvPr>
            <p:ph idx="1"/>
          </p:nvPr>
        </p:nvSpPr>
        <p:spPr>
          <a:xfrm>
            <a:off x="755576" y="836712"/>
            <a:ext cx="7704856" cy="5472608"/>
          </a:xfrm>
        </p:spPr>
        <p:txBody>
          <a:bodyPr/>
          <a:lstStyle/>
          <a:p>
            <a:pPr marL="68580" indent="0">
              <a:buNone/>
            </a:pPr>
            <a:r>
              <a:rPr lang="id-ID" dirty="0" smtClean="0">
                <a:latin typeface="Arial Narrow" pitchFamily="34" charset="0"/>
              </a:rPr>
              <a:t>4. </a:t>
            </a:r>
            <a:r>
              <a:rPr lang="id-ID" b="1" i="1" dirty="0" smtClean="0">
                <a:latin typeface="Arial Narrow" pitchFamily="34" charset="0"/>
              </a:rPr>
              <a:t>Al Kitab</a:t>
            </a:r>
            <a:r>
              <a:rPr lang="id-ID" dirty="0" smtClean="0">
                <a:latin typeface="Arial Narrow" pitchFamily="34" charset="0"/>
              </a:rPr>
              <a:t>, artinya tulisan atau yang ditulis dalam mushaf. </a:t>
            </a:r>
          </a:p>
          <a:p>
            <a:pPr marL="68580" indent="0">
              <a:buNone/>
            </a:pPr>
            <a:r>
              <a:rPr lang="id-ID" dirty="0" smtClean="0">
                <a:latin typeface="Arial Narrow" pitchFamily="34" charset="0"/>
              </a:rPr>
              <a:t>(QS. 18: 1)</a:t>
            </a: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r>
              <a:rPr lang="id-ID" dirty="0" smtClean="0">
                <a:latin typeface="Arial Narrow" pitchFamily="34" charset="0"/>
              </a:rPr>
              <a:t>“ Segala puji bagi Allah yang telah menurunkan kepada hamba-Nya al Kitab (Al Quran) dan Dia tidak mengadakan kebengkokan didalamnya”</a:t>
            </a:r>
          </a:p>
          <a:p>
            <a:pPr marL="68580" indent="0">
              <a:buNone/>
            </a:pPr>
            <a:endParaRPr lang="id-ID" dirty="0">
              <a:latin typeface="Arial Narrow" pitchFamily="34" charset="0"/>
            </a:endParaRPr>
          </a:p>
        </p:txBody>
      </p:sp>
      <p:pic>
        <p:nvPicPr>
          <p:cNvPr id="3074" name="Picture 2" descr="C:\Users\ALMI PC\Pictures\q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7035130"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93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024744" cy="241096"/>
          </a:xfrm>
        </p:spPr>
        <p:txBody>
          <a:bodyPr>
            <a:normAutofit fontScale="90000"/>
          </a:bodyPr>
          <a:lstStyle/>
          <a:p>
            <a:endParaRPr lang="id-ID" dirty="0"/>
          </a:p>
        </p:txBody>
      </p:sp>
      <p:sp>
        <p:nvSpPr>
          <p:cNvPr id="3" name="Content Placeholder 2"/>
          <p:cNvSpPr>
            <a:spLocks noGrp="1"/>
          </p:cNvSpPr>
          <p:nvPr>
            <p:ph idx="1"/>
          </p:nvPr>
        </p:nvSpPr>
        <p:spPr>
          <a:xfrm>
            <a:off x="827584" y="908720"/>
            <a:ext cx="7560840" cy="5472608"/>
          </a:xfrm>
        </p:spPr>
        <p:txBody>
          <a:bodyPr/>
          <a:lstStyle/>
          <a:p>
            <a:pPr marL="68580" indent="0" algn="just">
              <a:buNone/>
            </a:pPr>
            <a:r>
              <a:rPr lang="id-ID" dirty="0" smtClean="0">
                <a:latin typeface="Arial Narrow" pitchFamily="34" charset="0"/>
              </a:rPr>
              <a:t>Al Quran diturunkan kepada Nabi Muhammad SAW melalui malaikat jibril secara berangsur-angsur selama 22 tahun 2 bulan dan 22 hari.</a:t>
            </a:r>
          </a:p>
          <a:p>
            <a:pPr marL="68580" indent="0" algn="just">
              <a:buNone/>
            </a:pPr>
            <a:r>
              <a:rPr lang="id-ID" dirty="0" smtClean="0">
                <a:latin typeface="Arial Narrow" pitchFamily="34" charset="0"/>
              </a:rPr>
              <a:t>Al Quran dikumpulkan dalam mushaf yang diawali dengan surat Al Fatihah dan diakhiri dengan surat An Nass. seluruhnya berisi 30 juz, 114 surat, 6236 ayat, 74.437 kalimat, dan 325.345 huruf.</a:t>
            </a:r>
          </a:p>
          <a:p>
            <a:pPr marL="68580" indent="0" algn="just">
              <a:buNone/>
            </a:pPr>
            <a:r>
              <a:rPr lang="id-ID" dirty="0" smtClean="0">
                <a:latin typeface="Arial Narrow" pitchFamily="34" charset="0"/>
              </a:rPr>
              <a:t>Al Quran juga menerangkan keseimbangan isinya yang sesuai dengan kehidupan:</a:t>
            </a:r>
          </a:p>
          <a:p>
            <a:pPr marL="68580" indent="0" algn="just">
              <a:buNone/>
            </a:pPr>
            <a:r>
              <a:rPr lang="id-ID" dirty="0" smtClean="0">
                <a:latin typeface="Arial Narrow" pitchFamily="34" charset="0"/>
              </a:rPr>
              <a:t>Kata hidup dan kata mati berulang sama yaitu: 145 kali; akhirat dan dunia berulang 115 kali; malaikat dan setan berulang 88 </a:t>
            </a:r>
            <a:r>
              <a:rPr lang="id-ID" smtClean="0">
                <a:latin typeface="Arial Narrow" pitchFamily="34" charset="0"/>
              </a:rPr>
              <a:t>kali; ketenangan dan kecemasan berulang 13 kali; kata infaq dan ridha berulang 73 kali; kikir dan akibatnya berulang 12 kali; kata hari berulang 365 kali; kata bulan berulang 12 kali.</a:t>
            </a:r>
            <a:endParaRPr lang="id-ID" dirty="0">
              <a:latin typeface="Arial Narrow" pitchFamily="34" charset="0"/>
            </a:endParaRPr>
          </a:p>
          <a:p>
            <a:pPr marL="68580" indent="0">
              <a:buNone/>
            </a:pPr>
            <a:endParaRPr lang="id-ID" dirty="0">
              <a:latin typeface="Arial Narrow" pitchFamily="34" charset="0"/>
            </a:endParaRPr>
          </a:p>
        </p:txBody>
      </p:sp>
    </p:spTree>
    <p:extLst>
      <p:ext uri="{BB962C8B-B14F-4D97-AF65-F5344CB8AC3E}">
        <p14:creationId xmlns:p14="http://schemas.microsoft.com/office/powerpoint/2010/main" val="371219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7312776" cy="601136"/>
          </a:xfrm>
        </p:spPr>
        <p:txBody>
          <a:bodyPr>
            <a:normAutofit fontScale="90000"/>
          </a:bodyPr>
          <a:lstStyle/>
          <a:p>
            <a:r>
              <a:rPr lang="id-ID" b="1" dirty="0" smtClean="0">
                <a:latin typeface="Arial Black" pitchFamily="34" charset="0"/>
              </a:rPr>
              <a:t>Kandungan Al Quran</a:t>
            </a:r>
            <a:endParaRPr lang="id-ID" b="1" dirty="0">
              <a:latin typeface="Arial Black" pitchFamily="34" charset="0"/>
            </a:endParaRPr>
          </a:p>
        </p:txBody>
      </p:sp>
      <p:sp>
        <p:nvSpPr>
          <p:cNvPr id="4" name="Content Placeholder 3"/>
          <p:cNvSpPr>
            <a:spLocks noGrp="1"/>
          </p:cNvSpPr>
          <p:nvPr>
            <p:ph idx="1"/>
          </p:nvPr>
        </p:nvSpPr>
        <p:spPr>
          <a:xfrm>
            <a:off x="827584" y="1484784"/>
            <a:ext cx="7560840" cy="4896544"/>
          </a:xfrm>
        </p:spPr>
        <p:txBody>
          <a:bodyPr/>
          <a:lstStyle/>
          <a:p>
            <a:pPr marL="68580" indent="0">
              <a:buNone/>
            </a:pPr>
            <a:r>
              <a:rPr lang="id-ID" dirty="0" smtClean="0">
                <a:latin typeface="Arial Narrow" pitchFamily="34" charset="0"/>
              </a:rPr>
              <a:t>Allah SWT menerangkan dalam Al Quran itu sendiri (QS. 6: 38)</a:t>
            </a: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lgn="just">
              <a:buNone/>
            </a:pPr>
            <a:r>
              <a:rPr lang="id-ID" dirty="0" smtClean="0">
                <a:latin typeface="Arial Narrow" pitchFamily="34" charset="0"/>
              </a:rPr>
              <a:t>“Dan tidak ada satupun dari binatang di bumi dan tidak pula satupun yang terbang dengan kedua sayapnya, melainkan mereka itu adalah umat seperti kamu. Tidak ada yang Kami lewatkan sedikitpun di dalam al Kitab, kemudian kepada Rabb-lah mereka akan dikumpulkan”.</a:t>
            </a:r>
            <a:endParaRPr lang="id-ID" dirty="0">
              <a:latin typeface="Arial Narrow" pitchFamily="34" charset="0"/>
            </a:endParaRPr>
          </a:p>
        </p:txBody>
      </p:sp>
      <p:pic>
        <p:nvPicPr>
          <p:cNvPr id="6" name="Picture 2" descr="C:\Users\ALMI PC\Pictures\q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76872"/>
            <a:ext cx="7200800"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24744" cy="169088"/>
          </a:xfrm>
        </p:spPr>
        <p:txBody>
          <a:bodyPr>
            <a:normAutofit fontScale="90000"/>
          </a:bodyPr>
          <a:lstStyle/>
          <a:p>
            <a:endParaRPr lang="id-ID" dirty="0"/>
          </a:p>
        </p:txBody>
      </p:sp>
      <p:sp>
        <p:nvSpPr>
          <p:cNvPr id="3" name="Content Placeholder 2"/>
          <p:cNvSpPr>
            <a:spLocks noGrp="1"/>
          </p:cNvSpPr>
          <p:nvPr>
            <p:ph idx="1"/>
          </p:nvPr>
        </p:nvSpPr>
        <p:spPr>
          <a:xfrm>
            <a:off x="683568" y="764704"/>
            <a:ext cx="7776864" cy="5616624"/>
          </a:xfrm>
        </p:spPr>
        <p:txBody>
          <a:bodyPr/>
          <a:lstStyle/>
          <a:p>
            <a:pPr marL="68580" indent="0" algn="just">
              <a:buNone/>
            </a:pPr>
            <a:r>
              <a:rPr lang="id-ID" dirty="0" smtClean="0">
                <a:latin typeface="Arial Narrow" pitchFamily="34" charset="0"/>
              </a:rPr>
              <a:t>Rasulullah SAW menyampaikan dalam sabdanya bahwa Al Quran diturunkan dari tujuh pintu atas tujuh huruf. Tujuh pintu tersebut adalah larangan, perintah, halal, haram, </a:t>
            </a:r>
            <a:r>
              <a:rPr lang="id-ID" i="1" dirty="0" smtClean="0">
                <a:latin typeface="Arial Narrow" pitchFamily="34" charset="0"/>
              </a:rPr>
              <a:t>muhkam, mutashabih</a:t>
            </a:r>
            <a:r>
              <a:rPr lang="id-ID" dirty="0" smtClean="0">
                <a:latin typeface="Arial Narrow" pitchFamily="34" charset="0"/>
              </a:rPr>
              <a:t>, dan </a:t>
            </a:r>
            <a:r>
              <a:rPr lang="id-ID" i="1" dirty="0" smtClean="0">
                <a:latin typeface="Arial Narrow" pitchFamily="34" charset="0"/>
              </a:rPr>
              <a:t>amthal</a:t>
            </a:r>
            <a:r>
              <a:rPr lang="id-ID" dirty="0" smtClean="0">
                <a:latin typeface="Arial Narrow" pitchFamily="34" charset="0"/>
              </a:rPr>
              <a:t>. Sehinga dapat disimpulkan isi kandungan Al Quran yaitu:</a:t>
            </a:r>
          </a:p>
          <a:p>
            <a:pPr marL="525780" indent="-457200" algn="just">
              <a:buAutoNum type="alphaLcPeriod"/>
            </a:pPr>
            <a:r>
              <a:rPr lang="id-ID" dirty="0" smtClean="0">
                <a:latin typeface="Arial Narrow" pitchFamily="34" charset="0"/>
              </a:rPr>
              <a:t>Larangan yang harus dijauhi</a:t>
            </a:r>
          </a:p>
          <a:p>
            <a:pPr marL="525780" indent="-457200" algn="just">
              <a:buAutoNum type="alphaLcPeriod"/>
            </a:pPr>
            <a:r>
              <a:rPr lang="id-ID" dirty="0" smtClean="0">
                <a:latin typeface="Arial Narrow" pitchFamily="34" charset="0"/>
              </a:rPr>
              <a:t>Perintah yang harus dikerjakan</a:t>
            </a:r>
          </a:p>
          <a:p>
            <a:pPr marL="525780" indent="-457200" algn="just">
              <a:buAutoNum type="alphaLcPeriod"/>
            </a:pPr>
            <a:r>
              <a:rPr lang="id-ID" dirty="0" smtClean="0">
                <a:latin typeface="Arial Narrow" pitchFamily="34" charset="0"/>
              </a:rPr>
              <a:t>Hukum halal yang harus dihalalkan</a:t>
            </a:r>
          </a:p>
          <a:p>
            <a:pPr marL="525780" indent="-457200" algn="just">
              <a:buAutoNum type="alphaLcPeriod"/>
            </a:pPr>
            <a:r>
              <a:rPr lang="id-ID" dirty="0" smtClean="0">
                <a:latin typeface="Arial Narrow" pitchFamily="34" charset="0"/>
              </a:rPr>
              <a:t>Hukum haram yang harus diharamkan</a:t>
            </a:r>
          </a:p>
          <a:p>
            <a:pPr marL="525780" indent="-457200" algn="just">
              <a:buAutoNum type="alphaLcPeriod"/>
            </a:pPr>
            <a:r>
              <a:rPr lang="id-ID" dirty="0" smtClean="0">
                <a:latin typeface="Arial Narrow" pitchFamily="34" charset="0"/>
              </a:rPr>
              <a:t>Amthal (perumpamaan) yang harus dijadikan suri tauladan</a:t>
            </a:r>
          </a:p>
          <a:p>
            <a:pPr marL="525780" indent="-457200" algn="just">
              <a:buAutoNum type="alphaLcPeriod"/>
            </a:pPr>
            <a:r>
              <a:rPr lang="id-ID" dirty="0" smtClean="0">
                <a:latin typeface="Arial Narrow" pitchFamily="34" charset="0"/>
              </a:rPr>
              <a:t>Muhkam yaitu ayat-ayat yang jelas maksud dan mudah dipahami</a:t>
            </a:r>
          </a:p>
          <a:p>
            <a:pPr marL="525780" indent="-457200" algn="just">
              <a:buAutoNum type="alphaLcPeriod"/>
            </a:pPr>
            <a:r>
              <a:rPr lang="id-ID" dirty="0" smtClean="0">
                <a:latin typeface="Arial Narrow" pitchFamily="34" charset="0"/>
              </a:rPr>
              <a:t>Mutashabih yaitu ayat-ayat yang hakekat pengertiannya hanya Allah SWT yang mengetahui. </a:t>
            </a:r>
            <a:endParaRPr lang="id-ID" dirty="0">
              <a:latin typeface="Arial Narrow" pitchFamily="34" charset="0"/>
            </a:endParaRPr>
          </a:p>
        </p:txBody>
      </p:sp>
    </p:spTree>
    <p:extLst>
      <p:ext uri="{BB962C8B-B14F-4D97-AF65-F5344CB8AC3E}">
        <p14:creationId xmlns:p14="http://schemas.microsoft.com/office/powerpoint/2010/main" val="76966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024744" cy="241096"/>
          </a:xfrm>
        </p:spPr>
        <p:txBody>
          <a:bodyPr>
            <a:normAutofit fontScale="90000"/>
          </a:bodyPr>
          <a:lstStyle/>
          <a:p>
            <a:endParaRPr lang="id-ID" dirty="0"/>
          </a:p>
        </p:txBody>
      </p:sp>
      <p:sp>
        <p:nvSpPr>
          <p:cNvPr id="3" name="Content Placeholder 2"/>
          <p:cNvSpPr>
            <a:spLocks noGrp="1"/>
          </p:cNvSpPr>
          <p:nvPr>
            <p:ph idx="1"/>
          </p:nvPr>
        </p:nvSpPr>
        <p:spPr>
          <a:xfrm>
            <a:off x="683568" y="836712"/>
            <a:ext cx="7776864" cy="5400600"/>
          </a:xfrm>
        </p:spPr>
        <p:txBody>
          <a:bodyPr/>
          <a:lstStyle/>
          <a:p>
            <a:pPr marL="68580" indent="0">
              <a:buNone/>
            </a:pPr>
            <a:r>
              <a:rPr lang="id-ID" dirty="0" smtClean="0">
                <a:latin typeface="Arial Narrow" pitchFamily="34" charset="0"/>
              </a:rPr>
              <a:t>Adapun Isi kandungan Al Quran antara lain:</a:t>
            </a:r>
          </a:p>
          <a:p>
            <a:pPr marL="525780" indent="-457200">
              <a:buAutoNum type="alphaLcPeriod"/>
            </a:pPr>
            <a:r>
              <a:rPr lang="id-ID" dirty="0" smtClean="0">
                <a:latin typeface="Arial Narrow" pitchFamily="34" charset="0"/>
              </a:rPr>
              <a:t>Pokok-pokok keyakinan atau keimanan yang melahirkan disiplin ilmu teologi</a:t>
            </a:r>
          </a:p>
          <a:p>
            <a:pPr marL="525780" indent="-457200">
              <a:buAutoNum type="alphaLcPeriod"/>
            </a:pPr>
            <a:r>
              <a:rPr lang="id-ID" dirty="0" smtClean="0">
                <a:latin typeface="Arial Narrow" pitchFamily="34" charset="0"/>
              </a:rPr>
              <a:t>Pokok-pokok hukum dan aturannya yang melahirkan syari’ah dan ilmu fiqh</a:t>
            </a:r>
          </a:p>
          <a:p>
            <a:pPr marL="525780" indent="-457200">
              <a:buAutoNum type="alphaLcPeriod"/>
            </a:pPr>
            <a:r>
              <a:rPr lang="id-ID" dirty="0" smtClean="0">
                <a:latin typeface="Arial Narrow" pitchFamily="34" charset="0"/>
              </a:rPr>
              <a:t>Pokok-pokok pengabdian kepada Allah SWT (Ibadah)</a:t>
            </a:r>
          </a:p>
          <a:p>
            <a:pPr marL="525780" indent="-457200">
              <a:buAutoNum type="alphaLcPeriod"/>
            </a:pPr>
            <a:r>
              <a:rPr lang="id-ID" dirty="0" smtClean="0">
                <a:latin typeface="Arial Narrow" pitchFamily="34" charset="0"/>
              </a:rPr>
              <a:t>Pokok-pokok aturan berperilaku (Akhlaq)</a:t>
            </a:r>
          </a:p>
          <a:p>
            <a:pPr marL="525780" indent="-457200">
              <a:buAutoNum type="alphaLcPeriod"/>
            </a:pPr>
            <a:r>
              <a:rPr lang="id-ID" dirty="0" smtClean="0">
                <a:latin typeface="Arial Narrow" pitchFamily="34" charset="0"/>
              </a:rPr>
              <a:t>Petunjuk tentang tanda-tanda alam yang menunjukan adanya Allah SWT sehingga melahirkan ilmu pengetahuan dan teknologi</a:t>
            </a:r>
          </a:p>
          <a:p>
            <a:pPr marL="525780" indent="-457200">
              <a:buAutoNum type="alphaLcPeriod"/>
            </a:pPr>
            <a:r>
              <a:rPr lang="id-ID" dirty="0" smtClean="0">
                <a:latin typeface="Arial Narrow" pitchFamily="34" charset="0"/>
              </a:rPr>
              <a:t>Sejarah para Nabi dan umat terdahulu melahirkan ilmu sejarah</a:t>
            </a:r>
            <a:endParaRPr lang="id-ID" dirty="0">
              <a:latin typeface="Arial Narrow" pitchFamily="34" charset="0"/>
            </a:endParaRPr>
          </a:p>
        </p:txBody>
      </p:sp>
    </p:spTree>
    <p:extLst>
      <p:ext uri="{BB962C8B-B14F-4D97-AF65-F5344CB8AC3E}">
        <p14:creationId xmlns:p14="http://schemas.microsoft.com/office/powerpoint/2010/main" val="298193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108</TotalTime>
  <Words>726</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SUMBER AJARAN ISLAM : AL QURAN</vt:lpstr>
      <vt:lpstr>Pengertian Al Quran</vt:lpstr>
      <vt:lpstr>Nama lain dari Al Quran</vt:lpstr>
      <vt:lpstr>PowerPoint Presentation</vt:lpstr>
      <vt:lpstr>PowerPoint Presentation</vt:lpstr>
      <vt:lpstr>PowerPoint Presentation</vt:lpstr>
      <vt:lpstr>Kandungan Al Quran</vt:lpstr>
      <vt:lpstr>PowerPoint Presentation</vt:lpstr>
      <vt:lpstr>PowerPoint Presentation</vt:lpstr>
      <vt:lpstr>Fungsi dan peranan Al Quran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SUMBER AJARAN ISLAM : AL QURAN</dc:title>
  <dc:creator>ALMI PC</dc:creator>
  <cp:lastModifiedBy>ALMI PC</cp:lastModifiedBy>
  <cp:revision>14</cp:revision>
  <dcterms:created xsi:type="dcterms:W3CDTF">2018-10-22T01:52:42Z</dcterms:created>
  <dcterms:modified xsi:type="dcterms:W3CDTF">2018-10-22T03:41:00Z</dcterms:modified>
</cp:coreProperties>
</file>