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547C-D71D-4AEE-8E6B-05C4AD09F7E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5AD48-E463-4CD2-9F49-F86EF136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5662-4C2C-47B3-B63B-BC98C9E934B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 untuk supply chain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3825874"/>
            <a:ext cx="5676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/>
              <a:t>PERANCANGAN PRODUK BARU – PERSPEKTIF SCM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Dini </a:t>
            </a:r>
            <a:r>
              <a:rPr lang="en-US" b="1" dirty="0" err="1" smtClean="0"/>
              <a:t>Hamidin</a:t>
            </a:r>
            <a:endParaRPr lang="en-US" b="1" dirty="0"/>
          </a:p>
        </p:txBody>
      </p:sp>
      <p:pic>
        <p:nvPicPr>
          <p:cNvPr id="1028" name="Picture 4" descr="Hasil gambar untuk supply chain manage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7389"/>
            <a:ext cx="4226927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SUPPLY CHAIN MANAGEMENT (SCM) [1]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 err="1"/>
              <a:t>Ongkos</a:t>
            </a:r>
            <a:r>
              <a:rPr lang="en-US" sz="3200" dirty="0"/>
              <a:t> </a:t>
            </a:r>
            <a:r>
              <a:rPr lang="en-US" sz="3200" dirty="0" err="1"/>
              <a:t>transportasi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persediaan</a:t>
            </a:r>
            <a:r>
              <a:rPr lang="en-US" sz="3200" dirty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/>
              <a:t>supply chain cost drivers (</a:t>
            </a:r>
            <a:r>
              <a:rPr lang="en-US" sz="3200" dirty="0" err="1"/>
              <a:t>pemicu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supply chain ) yang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porsinya</a:t>
            </a:r>
            <a:r>
              <a:rPr lang="en-US" sz="3200" dirty="0" smtClean="0"/>
              <a:t>.</a:t>
            </a:r>
          </a:p>
          <a:p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hal-hal</a:t>
            </a:r>
            <a:r>
              <a:rPr lang="en-US" sz="3200" dirty="0"/>
              <a:t> yang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dipertimbangkan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merancang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smtClean="0"/>
              <a:t>: </a:t>
            </a:r>
          </a:p>
          <a:p>
            <a:pPr lvl="1"/>
            <a:r>
              <a:rPr lang="en-US" sz="2800" dirty="0" err="1" smtClean="0"/>
              <a:t>kemudahan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diproduksi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err="1" smtClean="0"/>
              <a:t>kelayakan</a:t>
            </a:r>
            <a:r>
              <a:rPr lang="en-US" sz="2800" dirty="0" smtClean="0"/>
              <a:t> </a:t>
            </a:r>
            <a:r>
              <a:rPr lang="en-US" sz="2800" dirty="0" err="1"/>
              <a:t>jual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rancangan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hal-hal</a:t>
            </a:r>
            <a:r>
              <a:rPr lang="en-US" sz="2800" dirty="0"/>
              <a:t> lain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aspek-aspek</a:t>
            </a:r>
            <a:r>
              <a:rPr lang="en-US" sz="2800" dirty="0"/>
              <a:t> supply chain management.</a:t>
            </a:r>
          </a:p>
        </p:txBody>
      </p:sp>
    </p:spTree>
    <p:extLst>
      <p:ext uri="{BB962C8B-B14F-4D97-AF65-F5344CB8AC3E}">
        <p14:creationId xmlns:p14="http://schemas.microsoft.com/office/powerpoint/2010/main" val="413325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DESIGN FOR SUPPLY CHAIN MANAGEMENT (SCM)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mempertimbangkan</a:t>
            </a:r>
            <a:r>
              <a:rPr lang="en-US" dirty="0"/>
              <a:t> supply chain management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 smtClean="0"/>
              <a:t>design </a:t>
            </a:r>
            <a:r>
              <a:rPr lang="en-US" b="1" dirty="0"/>
              <a:t>for SCM</a:t>
            </a:r>
            <a:r>
              <a:rPr lang="en-US" dirty="0" smtClean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design for SCM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Modularity: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/>
              <a:t>lokalisasi</a:t>
            </a:r>
            <a:r>
              <a:rPr lang="en-US" dirty="0"/>
              <a:t>: </a:t>
            </a:r>
            <a:r>
              <a:rPr lang="en-US" dirty="0" err="1"/>
              <a:t>rancangan</a:t>
            </a:r>
            <a:r>
              <a:rPr lang="en-US" dirty="0"/>
              <a:t> yang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perakita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</a:t>
            </a:r>
            <a:r>
              <a:rPr lang="en-US" dirty="0" err="1"/>
              <a:t>finalisasi</a:t>
            </a:r>
            <a:r>
              <a:rPr lang="en-US" dirty="0"/>
              <a:t>) </a:t>
            </a:r>
            <a:r>
              <a:rPr lang="en-US" dirty="0" err="1"/>
              <a:t>dilakukan</a:t>
            </a:r>
            <a:r>
              <a:rPr lang="en-US" dirty="0"/>
              <a:t> di area </a:t>
            </a:r>
            <a:r>
              <a:rPr lang="en-US" dirty="0" err="1" smtClean="0"/>
              <a:t>pemasaran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Reuseability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mass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551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RANCANGAN YANG MENDUKUNG MASS CUSTOMIZATION [1]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910"/>
          </a:xfrm>
        </p:spPr>
        <p:txBody>
          <a:bodyPr>
            <a:noAutofit/>
          </a:bodyPr>
          <a:lstStyle/>
          <a:p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variasi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semakin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individu</a:t>
            </a:r>
            <a:r>
              <a:rPr lang="en-US" sz="3200" dirty="0"/>
              <a:t>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memperoleh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yang </a:t>
            </a:r>
            <a:r>
              <a:rPr lang="en-US" sz="3200" dirty="0" err="1"/>
              <a:t>spesifik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keinginannya</a:t>
            </a:r>
            <a:r>
              <a:rPr lang="en-US" sz="3200" dirty="0"/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/>
              <a:t>perusahaan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mampuh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dinamakan</a:t>
            </a:r>
            <a:r>
              <a:rPr lang="en-US" sz="3200" dirty="0"/>
              <a:t> mass </a:t>
            </a:r>
            <a:r>
              <a:rPr lang="en-US" sz="3200" dirty="0" smtClean="0"/>
              <a:t>customization</a:t>
            </a:r>
          </a:p>
          <a:p>
            <a:r>
              <a:rPr lang="en-US" sz="3200" dirty="0" err="1"/>
              <a:t>Tantangan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dihadapi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hal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menawarkan</a:t>
            </a:r>
            <a:r>
              <a:rPr lang="en-US" sz="2800" dirty="0"/>
              <a:t> </a:t>
            </a:r>
            <a:r>
              <a:rPr lang="en-US" sz="2800" dirty="0" err="1"/>
              <a:t>variasi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yang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endParaRPr lang="en-US" sz="2800" dirty="0" smtClean="0"/>
          </a:p>
          <a:p>
            <a:pPr lvl="2"/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merespon</a:t>
            </a:r>
            <a:r>
              <a:rPr lang="en-US" sz="2400" dirty="0"/>
              <a:t> </a:t>
            </a:r>
            <a:r>
              <a:rPr lang="en-US" sz="2400" dirty="0" err="1"/>
              <a:t>pesanan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1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RANCANGAN YANG MENDUKUNG MASS CUSTOMIZATION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mass customization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/>
              <a:t>proses,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order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 smtClean="0"/>
              <a:t>.</a:t>
            </a:r>
          </a:p>
          <a:p>
            <a:r>
              <a:rPr lang="en-US" dirty="0"/>
              <a:t>Configure to order (CTO)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model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memperpendek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smtClean="0"/>
              <a:t>IVCS </a:t>
            </a:r>
            <a:r>
              <a:rPr lang="en-US" dirty="0"/>
              <a:t>(integrated vehicle configuration system)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model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proses mass customization di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otomotif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EFEK KESAMAAN KOMPONEN 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(commonality)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/>
              <a:t>bertambahnya</a:t>
            </a:r>
            <a:r>
              <a:rPr lang="en-US" dirty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/>
              <a:t>Kompleksitas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/>
              <a:t>kompleksitas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setup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merangkai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subrakitan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kompleksitas</a:t>
            </a:r>
            <a:r>
              <a:rPr lang="en-US" dirty="0"/>
              <a:t> 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69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EFEK KESAMAAN KOMPONEN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economies of scale,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tawar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 per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per unit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economies of scale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di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59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CONTOH [1]: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3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memproduksi</a:t>
            </a:r>
            <a:r>
              <a:rPr lang="en-US" sz="2400" dirty="0"/>
              <a:t> 3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.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.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A1, A2 </a:t>
            </a:r>
            <a:r>
              <a:rPr lang="en-US" sz="2400" dirty="0" err="1"/>
              <a:t>dan</a:t>
            </a:r>
            <a:r>
              <a:rPr lang="en-US" sz="2400" dirty="0"/>
              <a:t> A3.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/>
              <a:t>penyeragaman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X1, X3 </a:t>
            </a:r>
            <a:r>
              <a:rPr lang="en-US" sz="2400" dirty="0" err="1"/>
              <a:t>dan</a:t>
            </a:r>
            <a:r>
              <a:rPr lang="en-US" sz="2400" dirty="0"/>
              <a:t> X5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smtClean="0"/>
              <a:t>X1.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79" y="3007677"/>
            <a:ext cx="6395730" cy="3622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6632" y="365760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66" y="5561984"/>
            <a:ext cx="2459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Ada </a:t>
            </a:r>
            <a:r>
              <a:rPr lang="en-US" sz="2000" dirty="0" err="1" smtClean="0"/>
              <a:t>kesamaan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,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702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lead time </a:t>
            </a:r>
            <a:r>
              <a:rPr lang="en-US" dirty="0" err="1"/>
              <a:t>pengadaan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berdistribusi</a:t>
            </a:r>
            <a:r>
              <a:rPr lang="en-US" dirty="0"/>
              <a:t> normal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ratarata</a:t>
            </a:r>
            <a:r>
              <a:rPr lang="en-US" dirty="0"/>
              <a:t> 200 unit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20 unit. </a:t>
            </a:r>
            <a:r>
              <a:rPr lang="en-US" dirty="0" smtClean="0"/>
              <a:t>Service </a:t>
            </a:r>
            <a:r>
              <a:rPr lang="en-US" dirty="0"/>
              <a:t>level yang </a:t>
            </a:r>
            <a:r>
              <a:rPr lang="en-US" dirty="0" err="1"/>
              <a:t>ditargetkan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95</a:t>
            </a:r>
            <a:r>
              <a:rPr lang="en-US" dirty="0" smtClean="0"/>
              <a:t>%.</a:t>
            </a:r>
          </a:p>
          <a:p>
            <a:r>
              <a:rPr lang="en-US" dirty="0"/>
              <a:t>Safety stock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Z(95%)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lead time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/>
              <a:t>lead time 1 </a:t>
            </a:r>
            <a:r>
              <a:rPr lang="en-US" dirty="0" err="1"/>
              <a:t>minggu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demand lead time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sama-sama</a:t>
            </a:r>
            <a:r>
              <a:rPr lang="en-US" dirty="0"/>
              <a:t> 20.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Z(95%) </a:t>
            </a:r>
            <a:r>
              <a:rPr lang="en-US" dirty="0" err="1"/>
              <a:t>adalah</a:t>
            </a:r>
            <a:r>
              <a:rPr lang="en-US" dirty="0"/>
              <a:t> 1,645 (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normal,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95%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normal). </a:t>
            </a:r>
          </a:p>
        </p:txBody>
      </p:sp>
    </p:spTree>
    <p:extLst>
      <p:ext uri="{BB962C8B-B14F-4D97-AF65-F5344CB8AC3E}">
        <p14:creationId xmlns:p14="http://schemas.microsoft.com/office/powerpoint/2010/main" val="29956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, </a:t>
            </a:r>
            <a:r>
              <a:rPr lang="en-US" dirty="0" err="1"/>
              <a:t>banyaknya</a:t>
            </a:r>
            <a:r>
              <a:rPr lang="en-US" dirty="0"/>
              <a:t> safety stock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X1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X2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X3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X4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X5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X6 = 1,645 x 20 = 32,9 unit </a:t>
            </a: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safety stock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197,4 unit</a:t>
            </a:r>
          </a:p>
        </p:txBody>
      </p:sp>
    </p:spTree>
    <p:extLst>
      <p:ext uri="{BB962C8B-B14F-4D97-AF65-F5344CB8AC3E}">
        <p14:creationId xmlns:p14="http://schemas.microsoft.com/office/powerpoint/2010/main" val="333842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[4]: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(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safety stock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X2, X4 </a:t>
            </a:r>
            <a:r>
              <a:rPr lang="en-US" dirty="0" err="1"/>
              <a:t>dan</a:t>
            </a:r>
            <a:r>
              <a:rPr lang="en-US" dirty="0"/>
              <a:t> X6.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/>
              <a:t>X1 rata-rata </a:t>
            </a:r>
            <a:r>
              <a:rPr lang="en-US" dirty="0" err="1"/>
              <a:t>kebutuhannya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600 per </a:t>
            </a:r>
            <a:r>
              <a:rPr lang="en-US" dirty="0" err="1" smtClean="0"/>
              <a:t>minggu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deviasinya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20√3 = 34,64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A1, A2 </a:t>
            </a:r>
            <a:r>
              <a:rPr lang="en-US" dirty="0" err="1"/>
              <a:t>dan</a:t>
            </a:r>
            <a:r>
              <a:rPr lang="en-US" dirty="0"/>
              <a:t> A3 </a:t>
            </a:r>
            <a:r>
              <a:rPr lang="en-US" dirty="0" err="1"/>
              <a:t>independen</a:t>
            </a:r>
            <a:r>
              <a:rPr lang="en-US" dirty="0"/>
              <a:t> (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berkorelasi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safety stock </a:t>
            </a:r>
            <a:r>
              <a:rPr lang="en-US" dirty="0" err="1"/>
              <a:t>untuk</a:t>
            </a:r>
            <a:r>
              <a:rPr lang="en-US" dirty="0"/>
              <a:t> X1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1,645 x 34,64 = 57 unit. </a:t>
            </a:r>
          </a:p>
        </p:txBody>
      </p:sp>
    </p:spTree>
    <p:extLst>
      <p:ext uri="{BB962C8B-B14F-4D97-AF65-F5344CB8AC3E}">
        <p14:creationId xmlns:p14="http://schemas.microsoft.com/office/powerpoint/2010/main" val="12052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PERANCANGAN PRODUK BARU 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Perspektif</a:t>
            </a:r>
            <a:r>
              <a:rPr lang="en-US" b="1" dirty="0" smtClean="0"/>
              <a:t> </a:t>
            </a:r>
            <a:r>
              <a:rPr lang="en-US" b="1" dirty="0"/>
              <a:t>supply chain</a:t>
            </a:r>
            <a:r>
              <a:rPr lang="en-US" dirty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vital yang </a:t>
            </a:r>
            <a:r>
              <a:rPr lang="en-US" dirty="0" err="1"/>
              <a:t>sejajar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material,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distribusi</a:t>
            </a:r>
            <a:endParaRPr lang="en-US" dirty="0" smtClean="0"/>
          </a:p>
          <a:p>
            <a:r>
              <a:rPr lang="en-US" dirty="0" err="1"/>
              <a:t>Fungsi</a:t>
            </a:r>
            <a:r>
              <a:rPr lang="en-US" dirty="0"/>
              <a:t> supply chain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mediasi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endParaRPr lang="en-US" b="1" dirty="0"/>
          </a:p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mediasi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purna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[5]: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/>
          </a:bodyPr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safeti</a:t>
            </a:r>
            <a:r>
              <a:rPr lang="en-US" dirty="0"/>
              <a:t> stock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X1 = 1,645 x 34,64 = 57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X2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X4 = 1,645 x 20 = 32,9 unit 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X6 = 1,645 x 20 = 32,9 </a:t>
            </a:r>
            <a:r>
              <a:rPr lang="en-US" dirty="0" smtClean="0"/>
              <a:t>unit</a:t>
            </a:r>
          </a:p>
          <a:p>
            <a:r>
              <a:rPr lang="en-US" dirty="0"/>
              <a:t>Total </a:t>
            </a:r>
            <a:r>
              <a:rPr lang="en-US" dirty="0" err="1"/>
              <a:t>kebutuhannya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155,7 unit.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menyamakan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X1, X3 </a:t>
            </a:r>
            <a:r>
              <a:rPr lang="en-US" dirty="0" err="1"/>
              <a:t>dan</a:t>
            </a:r>
            <a:r>
              <a:rPr lang="en-US" dirty="0"/>
              <a:t> X5 </a:t>
            </a:r>
            <a:r>
              <a:rPr lang="en-US" dirty="0" err="1"/>
              <a:t>menjadi</a:t>
            </a:r>
            <a:r>
              <a:rPr lang="en-US" dirty="0"/>
              <a:t> X1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safety stock </a:t>
            </a:r>
            <a:r>
              <a:rPr lang="en-US" dirty="0" err="1"/>
              <a:t>sebesar</a:t>
            </a:r>
            <a:r>
              <a:rPr lang="en-US" dirty="0"/>
              <a:t> 41,7 unit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21,12%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94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Jual Lemari Es Sanyo Haier AQR-D240 Kulkas 2 Pintu di lapak MITR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49" y="3660326"/>
            <a:ext cx="3974074" cy="31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ual Apa Yang Laku Juga Laris di Kategori Produk Elektron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39" y="4081284"/>
            <a:ext cx="4159606" cy="259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PERANCANGAN PRODUK BARU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8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40%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diluncurkan</a:t>
            </a:r>
            <a:r>
              <a:rPr lang="en-US" dirty="0" smtClean="0"/>
              <a:t> </a:t>
            </a:r>
            <a:r>
              <a:rPr lang="en-US" dirty="0" err="1" smtClean="0"/>
              <a:t>setahun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(Handfield &amp; Nichols, 2002)</a:t>
            </a:r>
          </a:p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supply </a:t>
            </a:r>
            <a:r>
              <a:rPr lang="en-US" dirty="0" smtClean="0"/>
              <a:t>chain</a:t>
            </a:r>
            <a:endParaRPr lang="en-US" dirty="0"/>
          </a:p>
        </p:txBody>
      </p:sp>
      <p:pic>
        <p:nvPicPr>
          <p:cNvPr id="1026" name="Picture 2" descr="Jual Kamera Sony DSC W830 Hitam Harga Mura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0" y="4238101"/>
            <a:ext cx="3059573" cy="305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8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TO MARKET SEBAGAI KEUNGGULAN BERSAING [1]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898"/>
          </a:xfrm>
        </p:spPr>
        <p:txBody>
          <a:bodyPr>
            <a:normAutofit/>
          </a:bodyPr>
          <a:lstStyle/>
          <a:p>
            <a:r>
              <a:rPr lang="en-US" dirty="0" smtClean="0"/>
              <a:t>Time to market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dipasarkan</a:t>
            </a:r>
            <a:endParaRPr lang="en-US" dirty="0" smtClean="0"/>
          </a:p>
          <a:p>
            <a:r>
              <a:rPr lang="en-US" dirty="0" err="1" smtClean="0"/>
              <a:t>Fase-fase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Idea generation</a:t>
            </a:r>
          </a:p>
          <a:p>
            <a:pPr lvl="1"/>
            <a:r>
              <a:rPr lang="en-US" dirty="0"/>
              <a:t>Business/technical assessment</a:t>
            </a:r>
          </a:p>
          <a:p>
            <a:pPr lvl="1"/>
            <a:r>
              <a:rPr lang="en-US" dirty="0"/>
              <a:t>Product concept</a:t>
            </a:r>
          </a:p>
          <a:p>
            <a:pPr lvl="1"/>
            <a:r>
              <a:rPr lang="en-US" dirty="0"/>
              <a:t>Product engineering &amp; design</a:t>
            </a:r>
          </a:p>
          <a:p>
            <a:pPr lvl="1"/>
            <a:r>
              <a:rPr lang="en-US" dirty="0"/>
              <a:t>Prototype design</a:t>
            </a:r>
          </a:p>
          <a:p>
            <a:pPr lvl="1"/>
            <a:r>
              <a:rPr lang="en-US" dirty="0"/>
              <a:t>Test and pilot production</a:t>
            </a:r>
          </a:p>
          <a:p>
            <a:pPr lvl="1"/>
            <a:r>
              <a:rPr lang="en-US" dirty="0"/>
              <a:t>Manufacturing ramp up</a:t>
            </a:r>
          </a:p>
          <a:p>
            <a:pPr lvl="1"/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>
            <a:off x="6489290" y="3244645"/>
            <a:ext cx="368710" cy="31709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08724" y="3329169"/>
            <a:ext cx="489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Lama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diluncurkan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berbeda-beda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: </a:t>
            </a:r>
            <a:r>
              <a:rPr lang="en-US" sz="2400" dirty="0" err="1" smtClean="0"/>
              <a:t>otomotif</a:t>
            </a:r>
            <a:r>
              <a:rPr lang="en-US" sz="2400" dirty="0" smtClean="0"/>
              <a:t> (18-60 </a:t>
            </a:r>
            <a:r>
              <a:rPr lang="en-US" sz="2400" dirty="0" err="1" smtClean="0"/>
              <a:t>bulan</a:t>
            </a:r>
            <a:r>
              <a:rPr lang="en-US" sz="2400" dirty="0" smtClean="0"/>
              <a:t>), </a:t>
            </a:r>
            <a:r>
              <a:rPr lang="en-US" sz="2400" dirty="0" err="1" smtClean="0"/>
              <a:t>obat-obatan</a:t>
            </a:r>
            <a:r>
              <a:rPr lang="en-US" sz="2400" dirty="0" smtClean="0"/>
              <a:t> (60 </a:t>
            </a:r>
            <a:r>
              <a:rPr lang="en-US" sz="2400" dirty="0" err="1" smtClean="0"/>
              <a:t>bulan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TIME TO MARKET SEBAGAI KEUNGGULAN BERSAING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6768" cy="489964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wakilwakil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(</a:t>
            </a:r>
            <a:r>
              <a:rPr lang="en-US" dirty="0" err="1"/>
              <a:t>fungsional</a:t>
            </a:r>
            <a:r>
              <a:rPr lang="en-US" dirty="0"/>
              <a:t>) di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  <a:r>
              <a:rPr lang="en-US" b="1" dirty="0" err="1"/>
              <a:t>maupun</a:t>
            </a:r>
            <a:r>
              <a:rPr lang="en-US" b="1" dirty="0"/>
              <a:t> </a:t>
            </a:r>
            <a:r>
              <a:rPr lang="en-US" b="1" dirty="0" err="1"/>
              <a:t>pihak</a:t>
            </a:r>
            <a:r>
              <a:rPr lang="en-US" b="1" dirty="0"/>
              <a:t> </a:t>
            </a:r>
            <a:r>
              <a:rPr lang="en-US" b="1" dirty="0" err="1"/>
              <a:t>luar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supplier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pelanggan</a:t>
            </a:r>
            <a:r>
              <a:rPr lang="en-US" dirty="0" smtClean="0"/>
              <a:t>; </a:t>
            </a: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 smtClean="0"/>
              <a:t>bagus</a:t>
            </a:r>
            <a:r>
              <a:rPr lang="en-US" dirty="0" smtClean="0"/>
              <a:t>; </a:t>
            </a:r>
            <a:r>
              <a:rPr lang="en-US" b="1" dirty="0" smtClean="0"/>
              <a:t>Tim </a:t>
            </a: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dirty="0"/>
              <a:t> yang solid,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enerjik</a:t>
            </a:r>
            <a:r>
              <a:rPr lang="en-US" dirty="0" smtClean="0"/>
              <a:t>; </a:t>
            </a:r>
            <a:r>
              <a:rPr lang="en-US" b="1" dirty="0" err="1" smtClean="0"/>
              <a:t>Teknologi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endParaRPr lang="en-US" dirty="0"/>
          </a:p>
          <a:p>
            <a:pPr marL="342900" indent="-342900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proses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endParaRPr lang="en-US" dirty="0" smtClean="0"/>
          </a:p>
          <a:p>
            <a:pPr marL="342900" indent="-34290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ketidakcocokan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di </a:t>
            </a:r>
            <a:r>
              <a:rPr lang="en-US" dirty="0" err="1" smtClean="0"/>
              <a:t>revisi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 smtClean="0"/>
              <a:t>dini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 smtClean="0"/>
              <a:t>tadinya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sequensial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concurrent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KETERLIBATAN SUPPLIER DALAM PERANCANGAN PRODUK [1]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memilih</a:t>
            </a:r>
            <a:r>
              <a:rPr lang="en-US" dirty="0"/>
              <a:t> supplier </a:t>
            </a:r>
            <a:r>
              <a:rPr lang="en-US" dirty="0" err="1"/>
              <a:t>sebelum</a:t>
            </a:r>
            <a:r>
              <a:rPr lang="en-US" dirty="0"/>
              <a:t> proses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supplier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dilibatkan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material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/>
              <a:t>supplier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memasok</a:t>
            </a:r>
            <a:r>
              <a:rPr lang="en-US" dirty="0"/>
              <a:t> material yang </a:t>
            </a:r>
            <a:r>
              <a:rPr lang="en-US" dirty="0" err="1" smtClean="0"/>
              <a:t>dibutuhkan</a:t>
            </a:r>
            <a:endParaRPr lang="en-US" dirty="0"/>
          </a:p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keterlibatan</a:t>
            </a:r>
            <a:r>
              <a:rPr lang="en-US" dirty="0" smtClean="0"/>
              <a:t> supplier: </a:t>
            </a:r>
            <a:r>
              <a:rPr lang="en-US" dirty="0" err="1" smtClean="0"/>
              <a:t>penghematan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material,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kecocokan</a:t>
            </a:r>
            <a:r>
              <a:rPr lang="en-US" dirty="0" smtClean="0"/>
              <a:t> material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0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KETERLIBATAN SUPPLIER DALAM PERANCANGAN PRODUK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Keterlibatan</a:t>
            </a:r>
            <a:r>
              <a:rPr lang="en-US" sz="3200" dirty="0" smtClean="0"/>
              <a:t> supplier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awal</a:t>
            </a:r>
            <a:r>
              <a:rPr lang="en-US" sz="3200" dirty="0"/>
              <a:t> </a:t>
            </a:r>
            <a:r>
              <a:rPr lang="en-US" sz="3200" dirty="0" smtClean="0"/>
              <a:t>(supplier </a:t>
            </a:r>
            <a:r>
              <a:rPr lang="en-US" sz="3200" dirty="0" err="1" smtClean="0"/>
              <a:t>untuk</a:t>
            </a:r>
            <a:r>
              <a:rPr lang="en-US" sz="3200" dirty="0" smtClean="0"/>
              <a:t> item-item yang </a:t>
            </a:r>
            <a:r>
              <a:rPr lang="en-US" sz="3200" dirty="0" err="1" smtClean="0"/>
              <a:t>kompleks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/>
              <a:t> </a:t>
            </a:r>
            <a:r>
              <a:rPr lang="en-US" sz="3200" dirty="0" err="1" smtClean="0"/>
              <a:t>kritis</a:t>
            </a:r>
            <a:r>
              <a:rPr lang="en-US" sz="3200" dirty="0" smtClean="0"/>
              <a:t> )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dilibatkan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fase</a:t>
            </a:r>
            <a:r>
              <a:rPr lang="en-US" sz="3200" dirty="0" smtClean="0"/>
              <a:t> </a:t>
            </a:r>
            <a:r>
              <a:rPr lang="en-US" sz="3200" dirty="0" err="1" smtClean="0"/>
              <a:t>akhir</a:t>
            </a:r>
            <a:r>
              <a:rPr lang="en-US" sz="3200" dirty="0" smtClean="0"/>
              <a:t> (supplier </a:t>
            </a:r>
            <a:r>
              <a:rPr lang="en-US" sz="3200" dirty="0" err="1" smtClean="0"/>
              <a:t>untuk</a:t>
            </a:r>
            <a:r>
              <a:rPr lang="en-US" sz="3200" dirty="0" smtClean="0"/>
              <a:t> material/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sederhana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Implikasi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kriteria</a:t>
            </a:r>
            <a:r>
              <a:rPr lang="en-US" sz="3200" dirty="0" smtClean="0"/>
              <a:t> </a:t>
            </a:r>
            <a:r>
              <a:rPr lang="en-US" sz="3200" dirty="0" err="1" smtClean="0"/>
              <a:t>pemilihan</a:t>
            </a:r>
            <a:r>
              <a:rPr lang="en-US" sz="3200" dirty="0" smtClean="0"/>
              <a:t> supplier:</a:t>
            </a:r>
          </a:p>
          <a:p>
            <a:pPr lvl="1"/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kemauan</a:t>
            </a:r>
            <a:r>
              <a:rPr lang="en-US" sz="2800" dirty="0" smtClean="0"/>
              <a:t> supplier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berpartisipasi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kesepakatan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intelektual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kerahasiaan</a:t>
            </a:r>
            <a:endParaRPr lang="en-US" sz="2800" dirty="0" smtClean="0"/>
          </a:p>
          <a:p>
            <a:pPr lvl="1"/>
            <a:r>
              <a:rPr lang="en-US" sz="2800" dirty="0" err="1" smtClean="0"/>
              <a:t>Kemauan</a:t>
            </a:r>
            <a:r>
              <a:rPr lang="en-US" sz="2800" dirty="0" smtClean="0"/>
              <a:t> supplier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komitmen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,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lain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5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DAMPAK KETERLAMBATAN PELUNCURAN PRODUK BARU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Keterlambatan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meluncurkan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pasar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membawa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dampak</a:t>
            </a:r>
            <a:r>
              <a:rPr lang="en-US" sz="3200" dirty="0"/>
              <a:t> </a:t>
            </a:r>
            <a:r>
              <a:rPr lang="en-US" sz="3200" dirty="0" err="1"/>
              <a:t>negatif</a:t>
            </a:r>
            <a:r>
              <a:rPr lang="en-US" sz="3200" dirty="0"/>
              <a:t>, </a:t>
            </a:r>
            <a:r>
              <a:rPr lang="en-US" sz="3200" dirty="0" err="1"/>
              <a:t>antara</a:t>
            </a:r>
            <a:r>
              <a:rPr lang="en-US" sz="3200" dirty="0"/>
              <a:t> lain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/>
              <a:t>Pesaing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meluncurkan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merebut</a:t>
            </a:r>
            <a:r>
              <a:rPr lang="en-US" sz="2800" dirty="0"/>
              <a:t> </a:t>
            </a:r>
            <a:r>
              <a:rPr lang="en-US" sz="2800" dirty="0" err="1"/>
              <a:t>pangsa</a:t>
            </a:r>
            <a:r>
              <a:rPr lang="en-US" sz="2800" dirty="0"/>
              <a:t> </a:t>
            </a:r>
            <a:r>
              <a:rPr lang="en-US" sz="2800" dirty="0" err="1"/>
              <a:t>pasar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 err="1" smtClean="0"/>
              <a:t>Perpanjangan</a:t>
            </a:r>
            <a:r>
              <a:rPr lang="en-US" sz="2800" dirty="0" smtClean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mengakibatkan</a:t>
            </a:r>
            <a:r>
              <a:rPr lang="en-US" sz="2800" dirty="0"/>
              <a:t> cost overrun yang </a:t>
            </a:r>
            <a:r>
              <a:rPr lang="en-US" sz="2800" dirty="0" err="1" smtClean="0"/>
              <a:t>besar</a:t>
            </a:r>
            <a:endParaRPr lang="en-US" sz="2800" dirty="0" smtClean="0"/>
          </a:p>
          <a:p>
            <a:pPr lvl="1"/>
            <a:r>
              <a:rPr lang="en-US" sz="2800" dirty="0" err="1"/>
              <a:t>Akibatnya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 (revenue)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err="1" smtClean="0"/>
              <a:t>Melainkan</a:t>
            </a:r>
            <a:r>
              <a:rPr lang="en-US" sz="2800" dirty="0" smtClean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menutupi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err="1" smtClean="0"/>
              <a:t>Keterlambatan</a:t>
            </a:r>
            <a:r>
              <a:rPr lang="en-US" sz="2800" dirty="0" smtClean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breakeven point.</a:t>
            </a:r>
          </a:p>
        </p:txBody>
      </p:sp>
    </p:spTree>
    <p:extLst>
      <p:ext uri="{BB962C8B-B14F-4D97-AF65-F5344CB8AC3E}">
        <p14:creationId xmlns:p14="http://schemas.microsoft.com/office/powerpoint/2010/main" val="67892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FOR MANUFACTURABILITY (DFM)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(manufacturability)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Prinsip</a:t>
            </a:r>
            <a:r>
              <a:rPr lang="en-US" dirty="0" smtClean="0"/>
              <a:t> DFM:</a:t>
            </a:r>
          </a:p>
          <a:p>
            <a:pPr lvl="1"/>
            <a:r>
              <a:rPr lang="en-US" dirty="0" err="1" smtClean="0"/>
              <a:t>Simplikasi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proses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lvl="1"/>
            <a:r>
              <a:rPr lang="en-US" dirty="0" err="1" smtClean="0"/>
              <a:t>Standardisasi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lvl="1"/>
            <a:r>
              <a:rPr lang="en-US" dirty="0" err="1" smtClean="0"/>
              <a:t>Upayakan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modular design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postponement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dimunculkan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lvl="1"/>
            <a:r>
              <a:rPr lang="en-US" dirty="0" err="1" smtClean="0"/>
              <a:t>Sedapat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(</a:t>
            </a:r>
            <a:r>
              <a:rPr lang="en-US" dirty="0" err="1" smtClean="0"/>
              <a:t>mesin</a:t>
            </a:r>
            <a:r>
              <a:rPr lang="en-US" dirty="0" smtClean="0"/>
              <a:t>)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lama</a:t>
            </a:r>
          </a:p>
          <a:p>
            <a:pPr lvl="1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1545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PERANCANGAN PRODUK BARU – PERSPEKTIF SCM</vt:lpstr>
      <vt:lpstr>PERANCANGAN PRODUK BARU [1]</vt:lpstr>
      <vt:lpstr>PERANCANGAN PRODUK BARU [2]</vt:lpstr>
      <vt:lpstr>TIME TO MARKET SEBAGAI KEUNGGULAN BERSAING [1]</vt:lpstr>
      <vt:lpstr>TIME TO MARKET SEBAGAI KEUNGGULAN BERSAING [2]</vt:lpstr>
      <vt:lpstr>KETERLIBATAN SUPPLIER DALAM PERANCANGAN PRODUK [1]</vt:lpstr>
      <vt:lpstr>KETERLIBATAN SUPPLIER DALAM PERANCANGAN PRODUK [2]</vt:lpstr>
      <vt:lpstr>DAMPAK KETERLAMBATAN PELUNCURAN PRODUK BARU</vt:lpstr>
      <vt:lpstr>DESIGN FOR MANUFACTURABILITY (DFM)</vt:lpstr>
      <vt:lpstr>DESIGN FOR SUPPLY CHAIN MANAGEMENT (SCM) [1]</vt:lpstr>
      <vt:lpstr>DESIGN FOR SUPPLY CHAIN MANAGEMENT (SCM) [2]</vt:lpstr>
      <vt:lpstr>RANCANGAN YANG MENDUKUNG MASS CUSTOMIZATION [1]</vt:lpstr>
      <vt:lpstr>RANCANGAN YANG MENDUKUNG MASS CUSTOMIZATION [2]</vt:lpstr>
      <vt:lpstr>EFEK KESAMAAN KOMPONEN [1]</vt:lpstr>
      <vt:lpstr>EFEK KESAMAAN KOMPONEN [2]</vt:lpstr>
      <vt:lpstr>CONTOH [1]:</vt:lpstr>
      <vt:lpstr>CONTOH [2]:</vt:lpstr>
      <vt:lpstr>CONTOH [3]:</vt:lpstr>
      <vt:lpstr>CONTOH [4]:</vt:lpstr>
      <vt:lpstr>CONTOH [5]: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admin</dc:creator>
  <cp:lastModifiedBy>admin</cp:lastModifiedBy>
  <cp:revision>72</cp:revision>
  <dcterms:created xsi:type="dcterms:W3CDTF">2020-03-04T12:31:18Z</dcterms:created>
  <dcterms:modified xsi:type="dcterms:W3CDTF">2020-03-26T01:40:54Z</dcterms:modified>
</cp:coreProperties>
</file>