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D2364A-1F60-4D0C-A997-DB6606265B8C}"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AE57E78C-7DFF-4312-9679-8559DA2D537B}">
      <dgm:prSet phldrT="[Text]"/>
      <dgm:spPr/>
      <dgm:t>
        <a:bodyPr/>
        <a:lstStyle/>
        <a:p>
          <a:r>
            <a:rPr lang="fa-IR" dirty="0" smtClean="0"/>
            <a:t>پلتفرم</a:t>
          </a:r>
          <a:endParaRPr lang="en-US" dirty="0"/>
        </a:p>
      </dgm:t>
    </dgm:pt>
    <dgm:pt modelId="{F6CCF035-21F1-44ED-809A-6FB1DCDEA92F}" type="parTrans" cxnId="{FB7B9ED7-850F-4E20-A065-42B4FE37A7FD}">
      <dgm:prSet/>
      <dgm:spPr/>
      <dgm:t>
        <a:bodyPr/>
        <a:lstStyle/>
        <a:p>
          <a:endParaRPr lang="en-US"/>
        </a:p>
      </dgm:t>
    </dgm:pt>
    <dgm:pt modelId="{FE1636F2-F895-4D48-9B40-FE2F6D32CC89}" type="sibTrans" cxnId="{FB7B9ED7-850F-4E20-A065-42B4FE37A7FD}">
      <dgm:prSet/>
      <dgm:spPr/>
      <dgm:t>
        <a:bodyPr/>
        <a:lstStyle/>
        <a:p>
          <a:endParaRPr lang="en-US"/>
        </a:p>
      </dgm:t>
    </dgm:pt>
    <dgm:pt modelId="{217EEC47-12E2-447E-A785-8A68CB2093B7}">
      <dgm:prSet phldrT="[Text]"/>
      <dgm:spPr/>
      <dgm:t>
        <a:bodyPr/>
        <a:lstStyle/>
        <a:p>
          <a:r>
            <a:rPr lang="fa-IR" dirty="0" smtClean="0"/>
            <a:t>تولید کننده	</a:t>
          </a:r>
          <a:endParaRPr lang="en-US" dirty="0"/>
        </a:p>
      </dgm:t>
    </dgm:pt>
    <dgm:pt modelId="{5627DDF3-B6AC-44E7-8B63-9388D93FA9C0}" type="parTrans" cxnId="{27CB306D-5371-4294-B3D1-4AFB92E6BDE1}">
      <dgm:prSet/>
      <dgm:spPr/>
      <dgm:t>
        <a:bodyPr/>
        <a:lstStyle/>
        <a:p>
          <a:endParaRPr lang="en-US"/>
        </a:p>
      </dgm:t>
    </dgm:pt>
    <dgm:pt modelId="{4B9130DC-C901-4915-9C83-8DDEBF09F597}" type="sibTrans" cxnId="{27CB306D-5371-4294-B3D1-4AFB92E6BDE1}">
      <dgm:prSet/>
      <dgm:spPr/>
      <dgm:t>
        <a:bodyPr/>
        <a:lstStyle/>
        <a:p>
          <a:endParaRPr lang="en-US"/>
        </a:p>
      </dgm:t>
    </dgm:pt>
    <dgm:pt modelId="{CE8E097F-9879-4C62-8CC1-42078A462FE8}">
      <dgm:prSet phldrT="[Text]"/>
      <dgm:spPr/>
      <dgm:t>
        <a:bodyPr/>
        <a:lstStyle/>
        <a:p>
          <a:r>
            <a:rPr lang="fa-IR" dirty="0" smtClean="0"/>
            <a:t>مصرف کننده</a:t>
          </a:r>
          <a:endParaRPr lang="en-US" dirty="0"/>
        </a:p>
      </dgm:t>
    </dgm:pt>
    <dgm:pt modelId="{61CDB1BA-04C0-4CD0-8918-B3A38134016A}" type="parTrans" cxnId="{46810C90-095D-4FDB-9A11-7CA3C98877AC}">
      <dgm:prSet/>
      <dgm:spPr/>
      <dgm:t>
        <a:bodyPr/>
        <a:lstStyle/>
        <a:p>
          <a:endParaRPr lang="en-US"/>
        </a:p>
      </dgm:t>
    </dgm:pt>
    <dgm:pt modelId="{7DC635FF-DFA2-4FF7-A12A-75BE3246AAD6}" type="sibTrans" cxnId="{46810C90-095D-4FDB-9A11-7CA3C98877AC}">
      <dgm:prSet/>
      <dgm:spPr/>
      <dgm:t>
        <a:bodyPr/>
        <a:lstStyle/>
        <a:p>
          <a:endParaRPr lang="en-US"/>
        </a:p>
      </dgm:t>
    </dgm:pt>
    <dgm:pt modelId="{529A0E8C-470A-4518-AF57-15AE690A49AC}">
      <dgm:prSet phldrT="[Text]"/>
      <dgm:spPr/>
      <dgm:t>
        <a:bodyPr/>
        <a:lstStyle/>
        <a:p>
          <a:r>
            <a:rPr lang="fa-IR" dirty="0" smtClean="0"/>
            <a:t>توسعه دهنده</a:t>
          </a:r>
          <a:endParaRPr lang="en-US" dirty="0"/>
        </a:p>
      </dgm:t>
    </dgm:pt>
    <dgm:pt modelId="{4F4BC53C-8DD5-4FD1-95BA-B8405F105866}" type="parTrans" cxnId="{6BD1EF51-3558-4675-B3A1-0CBBE87490AD}">
      <dgm:prSet/>
      <dgm:spPr/>
      <dgm:t>
        <a:bodyPr/>
        <a:lstStyle/>
        <a:p>
          <a:endParaRPr lang="en-US"/>
        </a:p>
      </dgm:t>
    </dgm:pt>
    <dgm:pt modelId="{B187FA60-910A-4BE2-8694-F5CE4B593DAC}" type="sibTrans" cxnId="{6BD1EF51-3558-4675-B3A1-0CBBE87490AD}">
      <dgm:prSet/>
      <dgm:spPr/>
      <dgm:t>
        <a:bodyPr/>
        <a:lstStyle/>
        <a:p>
          <a:endParaRPr lang="en-US"/>
        </a:p>
      </dgm:t>
    </dgm:pt>
    <dgm:pt modelId="{88CABED3-EA86-472A-9FFA-1DBD42BDBFBA}" type="pres">
      <dgm:prSet presAssocID="{64D2364A-1F60-4D0C-A997-DB6606265B8C}" presName="Name0" presStyleCnt="0">
        <dgm:presLayoutVars>
          <dgm:chMax/>
          <dgm:chPref val="1"/>
          <dgm:dir/>
          <dgm:animOne val="branch"/>
          <dgm:animLvl val="lvl"/>
          <dgm:resizeHandles/>
        </dgm:presLayoutVars>
      </dgm:prSet>
      <dgm:spPr/>
      <dgm:t>
        <a:bodyPr/>
        <a:lstStyle/>
        <a:p>
          <a:endParaRPr lang="en-US"/>
        </a:p>
      </dgm:t>
    </dgm:pt>
    <dgm:pt modelId="{BD8BF113-D3E5-43B8-9037-616CF8DA053B}" type="pres">
      <dgm:prSet presAssocID="{AE57E78C-7DFF-4312-9679-8559DA2D537B}" presName="composite" presStyleCnt="0"/>
      <dgm:spPr/>
    </dgm:pt>
    <dgm:pt modelId="{D775C54D-9720-401A-BB1F-5F07A6C913EE}" type="pres">
      <dgm:prSet presAssocID="{AE57E78C-7DFF-4312-9679-8559DA2D537B}" presName="ParentAccent1" presStyleLbl="alignNode1" presStyleIdx="0" presStyleCnt="34"/>
      <dgm:spPr/>
    </dgm:pt>
    <dgm:pt modelId="{4632EDFB-9829-47E8-B375-41E0CC2CCBD5}" type="pres">
      <dgm:prSet presAssocID="{AE57E78C-7DFF-4312-9679-8559DA2D537B}" presName="ParentAccent2" presStyleLbl="alignNode1" presStyleIdx="1" presStyleCnt="34"/>
      <dgm:spPr/>
    </dgm:pt>
    <dgm:pt modelId="{C71EC4AB-EEA9-4427-AAB7-9DBDBD880B58}" type="pres">
      <dgm:prSet presAssocID="{AE57E78C-7DFF-4312-9679-8559DA2D537B}" presName="ParentAccent3" presStyleLbl="alignNode1" presStyleIdx="2" presStyleCnt="34"/>
      <dgm:spPr/>
    </dgm:pt>
    <dgm:pt modelId="{05C77CE6-EA57-4B13-BDF0-46F7728AFD84}" type="pres">
      <dgm:prSet presAssocID="{AE57E78C-7DFF-4312-9679-8559DA2D537B}" presName="ParentAccent4" presStyleLbl="alignNode1" presStyleIdx="3" presStyleCnt="34"/>
      <dgm:spPr/>
    </dgm:pt>
    <dgm:pt modelId="{EB91778C-D613-440E-9841-2B3CBD4B06C4}" type="pres">
      <dgm:prSet presAssocID="{AE57E78C-7DFF-4312-9679-8559DA2D537B}" presName="ParentAccent5" presStyleLbl="alignNode1" presStyleIdx="4" presStyleCnt="34"/>
      <dgm:spPr/>
    </dgm:pt>
    <dgm:pt modelId="{7A936A8C-7FDE-4FDE-A532-CF5D50BD5BAE}" type="pres">
      <dgm:prSet presAssocID="{AE57E78C-7DFF-4312-9679-8559DA2D537B}" presName="ParentAccent6" presStyleLbl="alignNode1" presStyleIdx="5" presStyleCnt="34"/>
      <dgm:spPr/>
    </dgm:pt>
    <dgm:pt modelId="{7A2A34CB-A541-4047-B364-AD19A8FBECCD}" type="pres">
      <dgm:prSet presAssocID="{AE57E78C-7DFF-4312-9679-8559DA2D537B}" presName="ParentAccent7" presStyleLbl="alignNode1" presStyleIdx="6" presStyleCnt="34"/>
      <dgm:spPr/>
    </dgm:pt>
    <dgm:pt modelId="{A5DD14BE-1830-4E65-9029-19E62DEA5120}" type="pres">
      <dgm:prSet presAssocID="{AE57E78C-7DFF-4312-9679-8559DA2D537B}" presName="ParentAccent8" presStyleLbl="alignNode1" presStyleIdx="7" presStyleCnt="34"/>
      <dgm:spPr/>
    </dgm:pt>
    <dgm:pt modelId="{72F2146B-8003-426E-9D45-4B0DB322E654}" type="pres">
      <dgm:prSet presAssocID="{AE57E78C-7DFF-4312-9679-8559DA2D537B}" presName="ParentAccent9" presStyleLbl="alignNode1" presStyleIdx="8" presStyleCnt="34"/>
      <dgm:spPr/>
    </dgm:pt>
    <dgm:pt modelId="{4684ECCD-5733-427F-AD70-B6B6FB87E6CA}" type="pres">
      <dgm:prSet presAssocID="{AE57E78C-7DFF-4312-9679-8559DA2D537B}" presName="ParentAccent10" presStyleLbl="alignNode1" presStyleIdx="9" presStyleCnt="34"/>
      <dgm:spPr/>
    </dgm:pt>
    <dgm:pt modelId="{FF862A4D-AE32-4E46-9BE8-545F59EED5C5}" type="pres">
      <dgm:prSet presAssocID="{AE57E78C-7DFF-4312-9679-8559DA2D537B}" presName="Parent" presStyleLbl="alignNode1" presStyleIdx="10" presStyleCnt="34">
        <dgm:presLayoutVars>
          <dgm:chMax val="5"/>
          <dgm:chPref val="3"/>
          <dgm:bulletEnabled val="1"/>
        </dgm:presLayoutVars>
      </dgm:prSet>
      <dgm:spPr/>
      <dgm:t>
        <a:bodyPr/>
        <a:lstStyle/>
        <a:p>
          <a:endParaRPr lang="en-US"/>
        </a:p>
      </dgm:t>
    </dgm:pt>
    <dgm:pt modelId="{D2310202-A440-46BF-B5DE-2A6F021197EE}" type="pres">
      <dgm:prSet presAssocID="{217EEC47-12E2-447E-A785-8A68CB2093B7}" presName="Child1Accent1" presStyleLbl="alignNode1" presStyleIdx="11" presStyleCnt="34"/>
      <dgm:spPr/>
    </dgm:pt>
    <dgm:pt modelId="{F3804B20-1B83-4CD2-9011-E0D13FC5B40F}" type="pres">
      <dgm:prSet presAssocID="{217EEC47-12E2-447E-A785-8A68CB2093B7}" presName="Child1Accent2" presStyleLbl="alignNode1" presStyleIdx="12" presStyleCnt="34"/>
      <dgm:spPr/>
    </dgm:pt>
    <dgm:pt modelId="{2E85EEA1-9050-4633-9266-B4FEB99ECCEA}" type="pres">
      <dgm:prSet presAssocID="{217EEC47-12E2-447E-A785-8A68CB2093B7}" presName="Child1Accent3" presStyleLbl="alignNode1" presStyleIdx="13" presStyleCnt="34"/>
      <dgm:spPr/>
    </dgm:pt>
    <dgm:pt modelId="{33AF8ACC-1120-46A5-A80D-8D03F6C9EEF4}" type="pres">
      <dgm:prSet presAssocID="{217EEC47-12E2-447E-A785-8A68CB2093B7}" presName="Child1Accent4" presStyleLbl="alignNode1" presStyleIdx="14" presStyleCnt="34"/>
      <dgm:spPr/>
    </dgm:pt>
    <dgm:pt modelId="{3CFCCE45-9E86-4F2D-A9D6-925378B6C37B}" type="pres">
      <dgm:prSet presAssocID="{217EEC47-12E2-447E-A785-8A68CB2093B7}" presName="Child1Accent5" presStyleLbl="alignNode1" presStyleIdx="15" presStyleCnt="34"/>
      <dgm:spPr/>
    </dgm:pt>
    <dgm:pt modelId="{755933CF-DEE0-4CAB-89B8-60228E9B5D77}" type="pres">
      <dgm:prSet presAssocID="{217EEC47-12E2-447E-A785-8A68CB2093B7}" presName="Child1Accent6" presStyleLbl="alignNode1" presStyleIdx="16" presStyleCnt="34"/>
      <dgm:spPr/>
    </dgm:pt>
    <dgm:pt modelId="{949AAEB2-1B61-4D1B-BA31-29AC53596A9B}" type="pres">
      <dgm:prSet presAssocID="{217EEC47-12E2-447E-A785-8A68CB2093B7}" presName="Child1Accent7" presStyleLbl="alignNode1" presStyleIdx="17" presStyleCnt="34"/>
      <dgm:spPr/>
    </dgm:pt>
    <dgm:pt modelId="{76433EE5-2905-4EFE-AE1E-C88D799CE5CB}" type="pres">
      <dgm:prSet presAssocID="{217EEC47-12E2-447E-A785-8A68CB2093B7}" presName="Child1Accent8" presStyleLbl="alignNode1" presStyleIdx="18" presStyleCnt="34"/>
      <dgm:spPr/>
    </dgm:pt>
    <dgm:pt modelId="{03D80634-1C02-4751-B1BA-A42C50173454}" type="pres">
      <dgm:prSet presAssocID="{217EEC47-12E2-447E-A785-8A68CB2093B7}" presName="Child1Accent9" presStyleLbl="alignNode1" presStyleIdx="19" presStyleCnt="34"/>
      <dgm:spPr/>
    </dgm:pt>
    <dgm:pt modelId="{BC66AE67-1E90-4B1A-BEC4-DBD4FF2A74FA}" type="pres">
      <dgm:prSet presAssocID="{217EEC47-12E2-447E-A785-8A68CB2093B7}" presName="Child1" presStyleLbl="revTx" presStyleIdx="0" presStyleCnt="3">
        <dgm:presLayoutVars>
          <dgm:chMax/>
          <dgm:chPref val="0"/>
          <dgm:bulletEnabled val="1"/>
        </dgm:presLayoutVars>
      </dgm:prSet>
      <dgm:spPr/>
      <dgm:t>
        <a:bodyPr/>
        <a:lstStyle/>
        <a:p>
          <a:endParaRPr lang="en-US"/>
        </a:p>
      </dgm:t>
    </dgm:pt>
    <dgm:pt modelId="{D139106E-503A-4D64-B367-D00536865E39}" type="pres">
      <dgm:prSet presAssocID="{CE8E097F-9879-4C62-8CC1-42078A462FE8}" presName="Child2Accent1" presStyleLbl="alignNode1" presStyleIdx="20" presStyleCnt="34"/>
      <dgm:spPr/>
    </dgm:pt>
    <dgm:pt modelId="{67467B79-CAEE-4A0E-A2A9-B0F0CD14A08F}" type="pres">
      <dgm:prSet presAssocID="{CE8E097F-9879-4C62-8CC1-42078A462FE8}" presName="Child2Accent2" presStyleLbl="alignNode1" presStyleIdx="21" presStyleCnt="34"/>
      <dgm:spPr/>
    </dgm:pt>
    <dgm:pt modelId="{7842D773-3E7F-4E8A-93A8-FF4D6CB57CA8}" type="pres">
      <dgm:prSet presAssocID="{CE8E097F-9879-4C62-8CC1-42078A462FE8}" presName="Child2Accent3" presStyleLbl="alignNode1" presStyleIdx="22" presStyleCnt="34"/>
      <dgm:spPr/>
    </dgm:pt>
    <dgm:pt modelId="{D25E5E76-9657-46C1-BEDD-9D1BD31D171D}" type="pres">
      <dgm:prSet presAssocID="{CE8E097F-9879-4C62-8CC1-42078A462FE8}" presName="Child2Accent4" presStyleLbl="alignNode1" presStyleIdx="23" presStyleCnt="34"/>
      <dgm:spPr/>
    </dgm:pt>
    <dgm:pt modelId="{257FE1A1-F265-4D96-9A3F-9A029204D60C}" type="pres">
      <dgm:prSet presAssocID="{CE8E097F-9879-4C62-8CC1-42078A462FE8}" presName="Child2Accent5" presStyleLbl="alignNode1" presStyleIdx="24" presStyleCnt="34"/>
      <dgm:spPr/>
    </dgm:pt>
    <dgm:pt modelId="{F841E45E-B0F9-4853-9841-5FBEFBADEA8B}" type="pres">
      <dgm:prSet presAssocID="{CE8E097F-9879-4C62-8CC1-42078A462FE8}" presName="Child2Accent6" presStyleLbl="alignNode1" presStyleIdx="25" presStyleCnt="34"/>
      <dgm:spPr/>
    </dgm:pt>
    <dgm:pt modelId="{4DB04833-6129-4A8C-B291-AE08BAA6F376}" type="pres">
      <dgm:prSet presAssocID="{CE8E097F-9879-4C62-8CC1-42078A462FE8}" presName="Child2Accent7" presStyleLbl="alignNode1" presStyleIdx="26" presStyleCnt="34"/>
      <dgm:spPr/>
    </dgm:pt>
    <dgm:pt modelId="{C0908326-832C-4CF5-A750-4896AC704D83}" type="pres">
      <dgm:prSet presAssocID="{CE8E097F-9879-4C62-8CC1-42078A462FE8}" presName="Child2" presStyleLbl="revTx" presStyleIdx="1" presStyleCnt="3">
        <dgm:presLayoutVars>
          <dgm:chMax/>
          <dgm:chPref val="0"/>
          <dgm:bulletEnabled val="1"/>
        </dgm:presLayoutVars>
      </dgm:prSet>
      <dgm:spPr/>
      <dgm:t>
        <a:bodyPr/>
        <a:lstStyle/>
        <a:p>
          <a:endParaRPr lang="en-US"/>
        </a:p>
      </dgm:t>
    </dgm:pt>
    <dgm:pt modelId="{B45E1ABB-B9F6-4CE0-BFCF-6CFE05A2C2A4}" type="pres">
      <dgm:prSet presAssocID="{529A0E8C-470A-4518-AF57-15AE690A49AC}" presName="Child3Accent1" presStyleLbl="alignNode1" presStyleIdx="27" presStyleCnt="34"/>
      <dgm:spPr/>
    </dgm:pt>
    <dgm:pt modelId="{92A3ABA5-E6DB-41AE-B85E-064F6EDA24B7}" type="pres">
      <dgm:prSet presAssocID="{529A0E8C-470A-4518-AF57-15AE690A49AC}" presName="Child3Accent2" presStyleLbl="alignNode1" presStyleIdx="28" presStyleCnt="34"/>
      <dgm:spPr/>
    </dgm:pt>
    <dgm:pt modelId="{821C34F2-56BB-4DF2-AA7E-93CBCC5DFEF6}" type="pres">
      <dgm:prSet presAssocID="{529A0E8C-470A-4518-AF57-15AE690A49AC}" presName="Child3Accent3" presStyleLbl="alignNode1" presStyleIdx="29" presStyleCnt="34"/>
      <dgm:spPr/>
    </dgm:pt>
    <dgm:pt modelId="{14DDD5AB-64E0-48AE-A0A7-1F9DC7112A2A}" type="pres">
      <dgm:prSet presAssocID="{529A0E8C-470A-4518-AF57-15AE690A49AC}" presName="Child3Accent4" presStyleLbl="alignNode1" presStyleIdx="30" presStyleCnt="34"/>
      <dgm:spPr/>
    </dgm:pt>
    <dgm:pt modelId="{AB49E959-BF4E-4FE1-A205-C64DFF1A9F2E}" type="pres">
      <dgm:prSet presAssocID="{529A0E8C-470A-4518-AF57-15AE690A49AC}" presName="Child3Accent5" presStyleLbl="alignNode1" presStyleIdx="31" presStyleCnt="34"/>
      <dgm:spPr/>
    </dgm:pt>
    <dgm:pt modelId="{F741BC79-EF11-4EE0-9EC1-443050ADE558}" type="pres">
      <dgm:prSet presAssocID="{529A0E8C-470A-4518-AF57-15AE690A49AC}" presName="Child3Accent6" presStyleLbl="alignNode1" presStyleIdx="32" presStyleCnt="34"/>
      <dgm:spPr/>
    </dgm:pt>
    <dgm:pt modelId="{BF0BFCBE-A464-474C-9F8B-E698FA904D99}" type="pres">
      <dgm:prSet presAssocID="{529A0E8C-470A-4518-AF57-15AE690A49AC}" presName="Child3Accent7" presStyleLbl="alignNode1" presStyleIdx="33" presStyleCnt="34"/>
      <dgm:spPr/>
    </dgm:pt>
    <dgm:pt modelId="{8D1F067D-E06C-4488-8D53-21D140674E16}" type="pres">
      <dgm:prSet presAssocID="{529A0E8C-470A-4518-AF57-15AE690A49AC}" presName="Child3" presStyleLbl="revTx" presStyleIdx="2" presStyleCnt="3">
        <dgm:presLayoutVars>
          <dgm:chMax/>
          <dgm:chPref val="0"/>
          <dgm:bulletEnabled val="1"/>
        </dgm:presLayoutVars>
      </dgm:prSet>
      <dgm:spPr/>
      <dgm:t>
        <a:bodyPr/>
        <a:lstStyle/>
        <a:p>
          <a:endParaRPr lang="en-US"/>
        </a:p>
      </dgm:t>
    </dgm:pt>
  </dgm:ptLst>
  <dgm:cxnLst>
    <dgm:cxn modelId="{46810C90-095D-4FDB-9A11-7CA3C98877AC}" srcId="{AE57E78C-7DFF-4312-9679-8559DA2D537B}" destId="{CE8E097F-9879-4C62-8CC1-42078A462FE8}" srcOrd="1" destOrd="0" parTransId="{61CDB1BA-04C0-4CD0-8918-B3A38134016A}" sibTransId="{7DC635FF-DFA2-4FF7-A12A-75BE3246AAD6}"/>
    <dgm:cxn modelId="{AD9E764D-D6D7-44C9-92B1-F87D48FDF505}" type="presOf" srcId="{217EEC47-12E2-447E-A785-8A68CB2093B7}" destId="{BC66AE67-1E90-4B1A-BEC4-DBD4FF2A74FA}" srcOrd="0" destOrd="0" presId="urn:microsoft.com/office/officeart/2011/layout/ConvergingText"/>
    <dgm:cxn modelId="{AFB62E76-0320-4385-86B3-AAD3190DFAE5}" type="presOf" srcId="{CE8E097F-9879-4C62-8CC1-42078A462FE8}" destId="{C0908326-832C-4CF5-A750-4896AC704D83}" srcOrd="0" destOrd="0" presId="urn:microsoft.com/office/officeart/2011/layout/ConvergingText"/>
    <dgm:cxn modelId="{6BD1EF51-3558-4675-B3A1-0CBBE87490AD}" srcId="{AE57E78C-7DFF-4312-9679-8559DA2D537B}" destId="{529A0E8C-470A-4518-AF57-15AE690A49AC}" srcOrd="2" destOrd="0" parTransId="{4F4BC53C-8DD5-4FD1-95BA-B8405F105866}" sibTransId="{B187FA60-910A-4BE2-8694-F5CE4B593DAC}"/>
    <dgm:cxn modelId="{27CB306D-5371-4294-B3D1-4AFB92E6BDE1}" srcId="{AE57E78C-7DFF-4312-9679-8559DA2D537B}" destId="{217EEC47-12E2-447E-A785-8A68CB2093B7}" srcOrd="0" destOrd="0" parTransId="{5627DDF3-B6AC-44E7-8B63-9388D93FA9C0}" sibTransId="{4B9130DC-C901-4915-9C83-8DDEBF09F597}"/>
    <dgm:cxn modelId="{FB7B9ED7-850F-4E20-A065-42B4FE37A7FD}" srcId="{64D2364A-1F60-4D0C-A997-DB6606265B8C}" destId="{AE57E78C-7DFF-4312-9679-8559DA2D537B}" srcOrd="0" destOrd="0" parTransId="{F6CCF035-21F1-44ED-809A-6FB1DCDEA92F}" sibTransId="{FE1636F2-F895-4D48-9B40-FE2F6D32CC89}"/>
    <dgm:cxn modelId="{C6C089A4-06DC-4932-AE5C-F7398F5F711E}" type="presOf" srcId="{529A0E8C-470A-4518-AF57-15AE690A49AC}" destId="{8D1F067D-E06C-4488-8D53-21D140674E16}" srcOrd="0" destOrd="0" presId="urn:microsoft.com/office/officeart/2011/layout/ConvergingText"/>
    <dgm:cxn modelId="{7C85DB14-8BCD-41C6-9ABA-91CBC892FF42}" type="presOf" srcId="{64D2364A-1F60-4D0C-A997-DB6606265B8C}" destId="{88CABED3-EA86-472A-9FFA-1DBD42BDBFBA}" srcOrd="0" destOrd="0" presId="urn:microsoft.com/office/officeart/2011/layout/ConvergingText"/>
    <dgm:cxn modelId="{CEB4BA65-8E67-4156-85B8-1C97BBA85D78}" type="presOf" srcId="{AE57E78C-7DFF-4312-9679-8559DA2D537B}" destId="{FF862A4D-AE32-4E46-9BE8-545F59EED5C5}" srcOrd="0" destOrd="0" presId="urn:microsoft.com/office/officeart/2011/layout/ConvergingText"/>
    <dgm:cxn modelId="{7D45B6E4-F70D-4AE9-BC2D-60A03F210A10}" type="presParOf" srcId="{88CABED3-EA86-472A-9FFA-1DBD42BDBFBA}" destId="{BD8BF113-D3E5-43B8-9037-616CF8DA053B}" srcOrd="0" destOrd="0" presId="urn:microsoft.com/office/officeart/2011/layout/ConvergingText"/>
    <dgm:cxn modelId="{245AAE32-D4BB-446B-A1D7-86454ECB5166}" type="presParOf" srcId="{BD8BF113-D3E5-43B8-9037-616CF8DA053B}" destId="{D775C54D-9720-401A-BB1F-5F07A6C913EE}" srcOrd="0" destOrd="0" presId="urn:microsoft.com/office/officeart/2011/layout/ConvergingText"/>
    <dgm:cxn modelId="{982DAC36-78C1-45D7-9B0A-7DC81AC09E73}" type="presParOf" srcId="{BD8BF113-D3E5-43B8-9037-616CF8DA053B}" destId="{4632EDFB-9829-47E8-B375-41E0CC2CCBD5}" srcOrd="1" destOrd="0" presId="urn:microsoft.com/office/officeart/2011/layout/ConvergingText"/>
    <dgm:cxn modelId="{A1F35CA1-1886-4E13-9A79-693B2C4FF614}" type="presParOf" srcId="{BD8BF113-D3E5-43B8-9037-616CF8DA053B}" destId="{C71EC4AB-EEA9-4427-AAB7-9DBDBD880B58}" srcOrd="2" destOrd="0" presId="urn:microsoft.com/office/officeart/2011/layout/ConvergingText"/>
    <dgm:cxn modelId="{FB484DAB-91B0-4B10-B3CF-26A9D1174AE7}" type="presParOf" srcId="{BD8BF113-D3E5-43B8-9037-616CF8DA053B}" destId="{05C77CE6-EA57-4B13-BDF0-46F7728AFD84}" srcOrd="3" destOrd="0" presId="urn:microsoft.com/office/officeart/2011/layout/ConvergingText"/>
    <dgm:cxn modelId="{3950E376-6901-46A1-A6D7-EE3B878B0D4B}" type="presParOf" srcId="{BD8BF113-D3E5-43B8-9037-616CF8DA053B}" destId="{EB91778C-D613-440E-9841-2B3CBD4B06C4}" srcOrd="4" destOrd="0" presId="urn:microsoft.com/office/officeart/2011/layout/ConvergingText"/>
    <dgm:cxn modelId="{5A790848-0286-4B2B-A0B8-80BD84F4025D}" type="presParOf" srcId="{BD8BF113-D3E5-43B8-9037-616CF8DA053B}" destId="{7A936A8C-7FDE-4FDE-A532-CF5D50BD5BAE}" srcOrd="5" destOrd="0" presId="urn:microsoft.com/office/officeart/2011/layout/ConvergingText"/>
    <dgm:cxn modelId="{55CF15A5-B460-470A-8DC9-D3FCB9FE2A25}" type="presParOf" srcId="{BD8BF113-D3E5-43B8-9037-616CF8DA053B}" destId="{7A2A34CB-A541-4047-B364-AD19A8FBECCD}" srcOrd="6" destOrd="0" presId="urn:microsoft.com/office/officeart/2011/layout/ConvergingText"/>
    <dgm:cxn modelId="{04A4651C-290F-4531-9012-2EF65FF7DAD9}" type="presParOf" srcId="{BD8BF113-D3E5-43B8-9037-616CF8DA053B}" destId="{A5DD14BE-1830-4E65-9029-19E62DEA5120}" srcOrd="7" destOrd="0" presId="urn:microsoft.com/office/officeart/2011/layout/ConvergingText"/>
    <dgm:cxn modelId="{F26E6539-AD9A-4AE1-B20D-1A59102ABEE9}" type="presParOf" srcId="{BD8BF113-D3E5-43B8-9037-616CF8DA053B}" destId="{72F2146B-8003-426E-9D45-4B0DB322E654}" srcOrd="8" destOrd="0" presId="urn:microsoft.com/office/officeart/2011/layout/ConvergingText"/>
    <dgm:cxn modelId="{F6B524F9-F428-4AFB-BC60-23701A875696}" type="presParOf" srcId="{BD8BF113-D3E5-43B8-9037-616CF8DA053B}" destId="{4684ECCD-5733-427F-AD70-B6B6FB87E6CA}" srcOrd="9" destOrd="0" presId="urn:microsoft.com/office/officeart/2011/layout/ConvergingText"/>
    <dgm:cxn modelId="{72ECC2D0-EA47-469C-88AD-B40E8B777B62}" type="presParOf" srcId="{BD8BF113-D3E5-43B8-9037-616CF8DA053B}" destId="{FF862A4D-AE32-4E46-9BE8-545F59EED5C5}" srcOrd="10" destOrd="0" presId="urn:microsoft.com/office/officeart/2011/layout/ConvergingText"/>
    <dgm:cxn modelId="{4DF2E87B-F176-4E66-90F0-C42D93D0B9A9}" type="presParOf" srcId="{BD8BF113-D3E5-43B8-9037-616CF8DA053B}" destId="{D2310202-A440-46BF-B5DE-2A6F021197EE}" srcOrd="11" destOrd="0" presId="urn:microsoft.com/office/officeart/2011/layout/ConvergingText"/>
    <dgm:cxn modelId="{D976628F-8410-4366-926C-6E4DEBF0E52C}" type="presParOf" srcId="{BD8BF113-D3E5-43B8-9037-616CF8DA053B}" destId="{F3804B20-1B83-4CD2-9011-E0D13FC5B40F}" srcOrd="12" destOrd="0" presId="urn:microsoft.com/office/officeart/2011/layout/ConvergingText"/>
    <dgm:cxn modelId="{33FF9B18-F3E5-4279-994C-0F37F2BA23CC}" type="presParOf" srcId="{BD8BF113-D3E5-43B8-9037-616CF8DA053B}" destId="{2E85EEA1-9050-4633-9266-B4FEB99ECCEA}" srcOrd="13" destOrd="0" presId="urn:microsoft.com/office/officeart/2011/layout/ConvergingText"/>
    <dgm:cxn modelId="{9D1A4B0A-A5B6-4C84-AF98-18403FBFFEF0}" type="presParOf" srcId="{BD8BF113-D3E5-43B8-9037-616CF8DA053B}" destId="{33AF8ACC-1120-46A5-A80D-8D03F6C9EEF4}" srcOrd="14" destOrd="0" presId="urn:microsoft.com/office/officeart/2011/layout/ConvergingText"/>
    <dgm:cxn modelId="{38DEE9E3-F044-43A6-9E8D-13FDD3A99D34}" type="presParOf" srcId="{BD8BF113-D3E5-43B8-9037-616CF8DA053B}" destId="{3CFCCE45-9E86-4F2D-A9D6-925378B6C37B}" srcOrd="15" destOrd="0" presId="urn:microsoft.com/office/officeart/2011/layout/ConvergingText"/>
    <dgm:cxn modelId="{CBAA443C-6830-4DEE-84C8-54CABAA3A923}" type="presParOf" srcId="{BD8BF113-D3E5-43B8-9037-616CF8DA053B}" destId="{755933CF-DEE0-4CAB-89B8-60228E9B5D77}" srcOrd="16" destOrd="0" presId="urn:microsoft.com/office/officeart/2011/layout/ConvergingText"/>
    <dgm:cxn modelId="{F43FBB25-0E9B-4B77-B805-C4189F664A87}" type="presParOf" srcId="{BD8BF113-D3E5-43B8-9037-616CF8DA053B}" destId="{949AAEB2-1B61-4D1B-BA31-29AC53596A9B}" srcOrd="17" destOrd="0" presId="urn:microsoft.com/office/officeart/2011/layout/ConvergingText"/>
    <dgm:cxn modelId="{42AF3532-AD90-46C4-8CA4-6A8B845D220D}" type="presParOf" srcId="{BD8BF113-D3E5-43B8-9037-616CF8DA053B}" destId="{76433EE5-2905-4EFE-AE1E-C88D799CE5CB}" srcOrd="18" destOrd="0" presId="urn:microsoft.com/office/officeart/2011/layout/ConvergingText"/>
    <dgm:cxn modelId="{AF541264-0046-4B58-9DE0-437E5C99D3B0}" type="presParOf" srcId="{BD8BF113-D3E5-43B8-9037-616CF8DA053B}" destId="{03D80634-1C02-4751-B1BA-A42C50173454}" srcOrd="19" destOrd="0" presId="urn:microsoft.com/office/officeart/2011/layout/ConvergingText"/>
    <dgm:cxn modelId="{DCE6AD66-2EEF-45B2-99F2-9EFC4B94C9F8}" type="presParOf" srcId="{BD8BF113-D3E5-43B8-9037-616CF8DA053B}" destId="{BC66AE67-1E90-4B1A-BEC4-DBD4FF2A74FA}" srcOrd="20" destOrd="0" presId="urn:microsoft.com/office/officeart/2011/layout/ConvergingText"/>
    <dgm:cxn modelId="{A09D0327-C01E-47CB-BD07-9648A9D0CBA0}" type="presParOf" srcId="{BD8BF113-D3E5-43B8-9037-616CF8DA053B}" destId="{D139106E-503A-4D64-B367-D00536865E39}" srcOrd="21" destOrd="0" presId="urn:microsoft.com/office/officeart/2011/layout/ConvergingText"/>
    <dgm:cxn modelId="{B3C5E80C-09D8-45FD-AB97-F2955F1A9B59}" type="presParOf" srcId="{BD8BF113-D3E5-43B8-9037-616CF8DA053B}" destId="{67467B79-CAEE-4A0E-A2A9-B0F0CD14A08F}" srcOrd="22" destOrd="0" presId="urn:microsoft.com/office/officeart/2011/layout/ConvergingText"/>
    <dgm:cxn modelId="{98CE4DE6-862B-4A59-AE5B-98C3CB335718}" type="presParOf" srcId="{BD8BF113-D3E5-43B8-9037-616CF8DA053B}" destId="{7842D773-3E7F-4E8A-93A8-FF4D6CB57CA8}" srcOrd="23" destOrd="0" presId="urn:microsoft.com/office/officeart/2011/layout/ConvergingText"/>
    <dgm:cxn modelId="{74343531-7FBA-4FD2-9A5E-4076DDEC7103}" type="presParOf" srcId="{BD8BF113-D3E5-43B8-9037-616CF8DA053B}" destId="{D25E5E76-9657-46C1-BEDD-9D1BD31D171D}" srcOrd="24" destOrd="0" presId="urn:microsoft.com/office/officeart/2011/layout/ConvergingText"/>
    <dgm:cxn modelId="{AB0AA390-07AD-4682-8636-BE3A35A1FB95}" type="presParOf" srcId="{BD8BF113-D3E5-43B8-9037-616CF8DA053B}" destId="{257FE1A1-F265-4D96-9A3F-9A029204D60C}" srcOrd="25" destOrd="0" presId="urn:microsoft.com/office/officeart/2011/layout/ConvergingText"/>
    <dgm:cxn modelId="{D5A556AE-1081-4626-9C55-075AF8941041}" type="presParOf" srcId="{BD8BF113-D3E5-43B8-9037-616CF8DA053B}" destId="{F841E45E-B0F9-4853-9841-5FBEFBADEA8B}" srcOrd="26" destOrd="0" presId="urn:microsoft.com/office/officeart/2011/layout/ConvergingText"/>
    <dgm:cxn modelId="{38D4AEB0-1AA7-42A2-A0A1-AE2A672BA9BC}" type="presParOf" srcId="{BD8BF113-D3E5-43B8-9037-616CF8DA053B}" destId="{4DB04833-6129-4A8C-B291-AE08BAA6F376}" srcOrd="27" destOrd="0" presId="urn:microsoft.com/office/officeart/2011/layout/ConvergingText"/>
    <dgm:cxn modelId="{800A3968-886E-4785-A08A-F6D7363EA24E}" type="presParOf" srcId="{BD8BF113-D3E5-43B8-9037-616CF8DA053B}" destId="{C0908326-832C-4CF5-A750-4896AC704D83}" srcOrd="28" destOrd="0" presId="urn:microsoft.com/office/officeart/2011/layout/ConvergingText"/>
    <dgm:cxn modelId="{4826CD90-3AA6-4B7C-90DC-7E8968786483}" type="presParOf" srcId="{BD8BF113-D3E5-43B8-9037-616CF8DA053B}" destId="{B45E1ABB-B9F6-4CE0-BFCF-6CFE05A2C2A4}" srcOrd="29" destOrd="0" presId="urn:microsoft.com/office/officeart/2011/layout/ConvergingText"/>
    <dgm:cxn modelId="{8A5FF9D7-6AC1-448E-9FD5-1CAADE5049C4}" type="presParOf" srcId="{BD8BF113-D3E5-43B8-9037-616CF8DA053B}" destId="{92A3ABA5-E6DB-41AE-B85E-064F6EDA24B7}" srcOrd="30" destOrd="0" presId="urn:microsoft.com/office/officeart/2011/layout/ConvergingText"/>
    <dgm:cxn modelId="{1FC8E5F0-8F57-4878-B7EA-07F3733ECC2C}" type="presParOf" srcId="{BD8BF113-D3E5-43B8-9037-616CF8DA053B}" destId="{821C34F2-56BB-4DF2-AA7E-93CBCC5DFEF6}" srcOrd="31" destOrd="0" presId="urn:microsoft.com/office/officeart/2011/layout/ConvergingText"/>
    <dgm:cxn modelId="{EA271981-CAAB-4B22-9815-800F84C857E2}" type="presParOf" srcId="{BD8BF113-D3E5-43B8-9037-616CF8DA053B}" destId="{14DDD5AB-64E0-48AE-A0A7-1F9DC7112A2A}" srcOrd="32" destOrd="0" presId="urn:microsoft.com/office/officeart/2011/layout/ConvergingText"/>
    <dgm:cxn modelId="{DF2D29BB-5975-4831-9EDD-F6FB0F7BBA68}" type="presParOf" srcId="{BD8BF113-D3E5-43B8-9037-616CF8DA053B}" destId="{AB49E959-BF4E-4FE1-A205-C64DFF1A9F2E}" srcOrd="33" destOrd="0" presId="urn:microsoft.com/office/officeart/2011/layout/ConvergingText"/>
    <dgm:cxn modelId="{AE8B8465-1456-488D-99AE-9475D23662D1}" type="presParOf" srcId="{BD8BF113-D3E5-43B8-9037-616CF8DA053B}" destId="{F741BC79-EF11-4EE0-9EC1-443050ADE558}" srcOrd="34" destOrd="0" presId="urn:microsoft.com/office/officeart/2011/layout/ConvergingText"/>
    <dgm:cxn modelId="{DDBB07B4-E695-4F01-A47A-17DD909D7557}" type="presParOf" srcId="{BD8BF113-D3E5-43B8-9037-616CF8DA053B}" destId="{BF0BFCBE-A464-474C-9F8B-E698FA904D99}" srcOrd="35" destOrd="0" presId="urn:microsoft.com/office/officeart/2011/layout/ConvergingText"/>
    <dgm:cxn modelId="{012DDFC0-154E-4668-A5F9-DE1689F6635E}" type="presParOf" srcId="{BD8BF113-D3E5-43B8-9037-616CF8DA053B}" destId="{8D1F067D-E06C-4488-8D53-21D140674E16}" srcOrd="36"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F1FD7A-C58B-43CF-918D-4AAC4D6FDA3C}"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9FFFB6FE-32E7-44F8-973B-A7BBAEA4852B}">
      <dgm:prSet phldrT="[Text]"/>
      <dgm:spPr/>
      <dgm:t>
        <a:bodyPr/>
        <a:lstStyle/>
        <a:p>
          <a:r>
            <a:rPr lang="fa-IR" dirty="0" smtClean="0"/>
            <a:t>سرمایه گذاری</a:t>
          </a:r>
          <a:endParaRPr lang="en-US" dirty="0"/>
        </a:p>
      </dgm:t>
    </dgm:pt>
    <dgm:pt modelId="{7FC7B3A9-07D1-4AD1-8021-21434C230410}" type="parTrans" cxnId="{CA032BF5-D506-4B4A-A706-29ABDCE0662C}">
      <dgm:prSet/>
      <dgm:spPr/>
      <dgm:t>
        <a:bodyPr/>
        <a:lstStyle/>
        <a:p>
          <a:endParaRPr lang="en-US"/>
        </a:p>
      </dgm:t>
    </dgm:pt>
    <dgm:pt modelId="{6DD11DF4-DD73-4249-A417-1F796E1C7687}" type="sibTrans" cxnId="{CA032BF5-D506-4B4A-A706-29ABDCE0662C}">
      <dgm:prSet/>
      <dgm:spPr/>
      <dgm:t>
        <a:bodyPr/>
        <a:lstStyle/>
        <a:p>
          <a:endParaRPr lang="en-US"/>
        </a:p>
      </dgm:t>
    </dgm:pt>
    <dgm:pt modelId="{6A3E0D2D-7E8E-4B12-8DE0-D5A010BE7F57}">
      <dgm:prSet phldrT="[Text]"/>
      <dgm:spPr/>
      <dgm:t>
        <a:bodyPr/>
        <a:lstStyle/>
        <a:p>
          <a:r>
            <a:rPr lang="fa-IR" dirty="0" smtClean="0"/>
            <a:t>مدیریت</a:t>
          </a:r>
          <a:endParaRPr lang="en-US" dirty="0"/>
        </a:p>
      </dgm:t>
    </dgm:pt>
    <dgm:pt modelId="{C130C794-25B6-48A6-B72D-28C0759B57ED}" type="parTrans" cxnId="{CD5BAB34-FE2F-47A7-A48E-3B5AEF2D4958}">
      <dgm:prSet/>
      <dgm:spPr/>
      <dgm:t>
        <a:bodyPr/>
        <a:lstStyle/>
        <a:p>
          <a:endParaRPr lang="en-US"/>
        </a:p>
      </dgm:t>
    </dgm:pt>
    <dgm:pt modelId="{0CB5E49B-3E32-4FA4-B3C9-32F45EC297E1}" type="sibTrans" cxnId="{CD5BAB34-FE2F-47A7-A48E-3B5AEF2D4958}">
      <dgm:prSet/>
      <dgm:spPr/>
      <dgm:t>
        <a:bodyPr/>
        <a:lstStyle/>
        <a:p>
          <a:endParaRPr lang="en-US"/>
        </a:p>
      </dgm:t>
    </dgm:pt>
    <dgm:pt modelId="{E99CBB72-029A-4013-862D-27A8C71166EB}">
      <dgm:prSet phldrT="[Text]"/>
      <dgm:spPr/>
      <dgm:t>
        <a:bodyPr/>
        <a:lstStyle/>
        <a:p>
          <a:r>
            <a:rPr lang="fa-IR" dirty="0" smtClean="0"/>
            <a:t>پلتفرم ارزش آفرین</a:t>
          </a:r>
          <a:endParaRPr lang="en-US" dirty="0"/>
        </a:p>
      </dgm:t>
    </dgm:pt>
    <dgm:pt modelId="{C4C76C2E-DD59-443A-B084-5835AAFE04B4}" type="parTrans" cxnId="{99B3251E-BFE5-45FF-BA05-4B88E36A20FA}">
      <dgm:prSet/>
      <dgm:spPr/>
      <dgm:t>
        <a:bodyPr/>
        <a:lstStyle/>
        <a:p>
          <a:endParaRPr lang="en-US"/>
        </a:p>
      </dgm:t>
    </dgm:pt>
    <dgm:pt modelId="{1278B4C0-67CA-4922-8F62-13ABF10CB162}" type="sibTrans" cxnId="{99B3251E-BFE5-45FF-BA05-4B88E36A20FA}">
      <dgm:prSet/>
      <dgm:spPr/>
      <dgm:t>
        <a:bodyPr/>
        <a:lstStyle/>
        <a:p>
          <a:endParaRPr lang="en-US"/>
        </a:p>
      </dgm:t>
    </dgm:pt>
    <dgm:pt modelId="{3F282E04-94C4-4CD3-98F8-ABFB7275A0BF}" type="pres">
      <dgm:prSet presAssocID="{8EF1FD7A-C58B-43CF-918D-4AAC4D6FDA3C}" presName="linearFlow" presStyleCnt="0">
        <dgm:presLayoutVars>
          <dgm:dir/>
          <dgm:resizeHandles val="exact"/>
        </dgm:presLayoutVars>
      </dgm:prSet>
      <dgm:spPr/>
    </dgm:pt>
    <dgm:pt modelId="{73F433D5-FD29-4C86-82F8-B4523E3B621E}" type="pres">
      <dgm:prSet presAssocID="{9FFFB6FE-32E7-44F8-973B-A7BBAEA4852B}" presName="node" presStyleLbl="node1" presStyleIdx="0" presStyleCnt="3">
        <dgm:presLayoutVars>
          <dgm:bulletEnabled val="1"/>
        </dgm:presLayoutVars>
      </dgm:prSet>
      <dgm:spPr/>
      <dgm:t>
        <a:bodyPr/>
        <a:lstStyle/>
        <a:p>
          <a:endParaRPr lang="en-US"/>
        </a:p>
      </dgm:t>
    </dgm:pt>
    <dgm:pt modelId="{0A6A4EAF-EF9B-4121-8FEB-C30B85728FA6}" type="pres">
      <dgm:prSet presAssocID="{6DD11DF4-DD73-4249-A417-1F796E1C7687}" presName="spacerL" presStyleCnt="0"/>
      <dgm:spPr/>
    </dgm:pt>
    <dgm:pt modelId="{3F49C153-DD2B-4606-91B9-8189438539C5}" type="pres">
      <dgm:prSet presAssocID="{6DD11DF4-DD73-4249-A417-1F796E1C7687}" presName="sibTrans" presStyleLbl="sibTrans2D1" presStyleIdx="0" presStyleCnt="2"/>
      <dgm:spPr/>
      <dgm:t>
        <a:bodyPr/>
        <a:lstStyle/>
        <a:p>
          <a:endParaRPr lang="en-US"/>
        </a:p>
      </dgm:t>
    </dgm:pt>
    <dgm:pt modelId="{0DF5148E-5143-4295-874F-7C68A7154894}" type="pres">
      <dgm:prSet presAssocID="{6DD11DF4-DD73-4249-A417-1F796E1C7687}" presName="spacerR" presStyleCnt="0"/>
      <dgm:spPr/>
    </dgm:pt>
    <dgm:pt modelId="{A7B50200-E598-4C68-9441-C3FA63A4D8AD}" type="pres">
      <dgm:prSet presAssocID="{6A3E0D2D-7E8E-4B12-8DE0-D5A010BE7F57}" presName="node" presStyleLbl="node1" presStyleIdx="1" presStyleCnt="3">
        <dgm:presLayoutVars>
          <dgm:bulletEnabled val="1"/>
        </dgm:presLayoutVars>
      </dgm:prSet>
      <dgm:spPr/>
      <dgm:t>
        <a:bodyPr/>
        <a:lstStyle/>
        <a:p>
          <a:endParaRPr lang="en-US"/>
        </a:p>
      </dgm:t>
    </dgm:pt>
    <dgm:pt modelId="{604B60E3-6826-4837-8EFA-3A5CF8F0CEFE}" type="pres">
      <dgm:prSet presAssocID="{0CB5E49B-3E32-4FA4-B3C9-32F45EC297E1}" presName="spacerL" presStyleCnt="0"/>
      <dgm:spPr/>
    </dgm:pt>
    <dgm:pt modelId="{240A8B27-7A0D-4DCB-BE3B-67A7046AA023}" type="pres">
      <dgm:prSet presAssocID="{0CB5E49B-3E32-4FA4-B3C9-32F45EC297E1}" presName="sibTrans" presStyleLbl="sibTrans2D1" presStyleIdx="1" presStyleCnt="2"/>
      <dgm:spPr/>
      <dgm:t>
        <a:bodyPr/>
        <a:lstStyle/>
        <a:p>
          <a:endParaRPr lang="en-US"/>
        </a:p>
      </dgm:t>
    </dgm:pt>
    <dgm:pt modelId="{EFEEE20B-2B66-43E0-AB9C-4B70F87D92BE}" type="pres">
      <dgm:prSet presAssocID="{0CB5E49B-3E32-4FA4-B3C9-32F45EC297E1}" presName="spacerR" presStyleCnt="0"/>
      <dgm:spPr/>
    </dgm:pt>
    <dgm:pt modelId="{A92A0F14-741D-4CC0-8B80-BBD8BBEFE0D9}" type="pres">
      <dgm:prSet presAssocID="{E99CBB72-029A-4013-862D-27A8C71166EB}" presName="node" presStyleLbl="node1" presStyleIdx="2" presStyleCnt="3">
        <dgm:presLayoutVars>
          <dgm:bulletEnabled val="1"/>
        </dgm:presLayoutVars>
      </dgm:prSet>
      <dgm:spPr/>
      <dgm:t>
        <a:bodyPr/>
        <a:lstStyle/>
        <a:p>
          <a:endParaRPr lang="en-US"/>
        </a:p>
      </dgm:t>
    </dgm:pt>
  </dgm:ptLst>
  <dgm:cxnLst>
    <dgm:cxn modelId="{97EA9943-DF54-4097-A8D6-34A364CD4D6C}" type="presOf" srcId="{8EF1FD7A-C58B-43CF-918D-4AAC4D6FDA3C}" destId="{3F282E04-94C4-4CD3-98F8-ABFB7275A0BF}" srcOrd="0" destOrd="0" presId="urn:microsoft.com/office/officeart/2005/8/layout/equation1"/>
    <dgm:cxn modelId="{99B3251E-BFE5-45FF-BA05-4B88E36A20FA}" srcId="{8EF1FD7A-C58B-43CF-918D-4AAC4D6FDA3C}" destId="{E99CBB72-029A-4013-862D-27A8C71166EB}" srcOrd="2" destOrd="0" parTransId="{C4C76C2E-DD59-443A-B084-5835AAFE04B4}" sibTransId="{1278B4C0-67CA-4922-8F62-13ABF10CB162}"/>
    <dgm:cxn modelId="{7367B038-9798-4EDF-8538-D2539B54C323}" type="presOf" srcId="{6DD11DF4-DD73-4249-A417-1F796E1C7687}" destId="{3F49C153-DD2B-4606-91B9-8189438539C5}" srcOrd="0" destOrd="0" presId="urn:microsoft.com/office/officeart/2005/8/layout/equation1"/>
    <dgm:cxn modelId="{CA032BF5-D506-4B4A-A706-29ABDCE0662C}" srcId="{8EF1FD7A-C58B-43CF-918D-4AAC4D6FDA3C}" destId="{9FFFB6FE-32E7-44F8-973B-A7BBAEA4852B}" srcOrd="0" destOrd="0" parTransId="{7FC7B3A9-07D1-4AD1-8021-21434C230410}" sibTransId="{6DD11DF4-DD73-4249-A417-1F796E1C7687}"/>
    <dgm:cxn modelId="{CD5BAB34-FE2F-47A7-A48E-3B5AEF2D4958}" srcId="{8EF1FD7A-C58B-43CF-918D-4AAC4D6FDA3C}" destId="{6A3E0D2D-7E8E-4B12-8DE0-D5A010BE7F57}" srcOrd="1" destOrd="0" parTransId="{C130C794-25B6-48A6-B72D-28C0759B57ED}" sibTransId="{0CB5E49B-3E32-4FA4-B3C9-32F45EC297E1}"/>
    <dgm:cxn modelId="{7CE021E7-3531-4BF4-B1C7-E49EEBF0DF90}" type="presOf" srcId="{6A3E0D2D-7E8E-4B12-8DE0-D5A010BE7F57}" destId="{A7B50200-E598-4C68-9441-C3FA63A4D8AD}" srcOrd="0" destOrd="0" presId="urn:microsoft.com/office/officeart/2005/8/layout/equation1"/>
    <dgm:cxn modelId="{C3386ED3-356E-4A90-AE7D-6AB4FF2CA3DA}" type="presOf" srcId="{9FFFB6FE-32E7-44F8-973B-A7BBAEA4852B}" destId="{73F433D5-FD29-4C86-82F8-B4523E3B621E}" srcOrd="0" destOrd="0" presId="urn:microsoft.com/office/officeart/2005/8/layout/equation1"/>
    <dgm:cxn modelId="{5AAEF97C-FDCD-4A13-9923-AC96CE9CFB5F}" type="presOf" srcId="{E99CBB72-029A-4013-862D-27A8C71166EB}" destId="{A92A0F14-741D-4CC0-8B80-BBD8BBEFE0D9}" srcOrd="0" destOrd="0" presId="urn:microsoft.com/office/officeart/2005/8/layout/equation1"/>
    <dgm:cxn modelId="{DF995BBA-67BA-40CC-880E-BC1C5959E9D6}" type="presOf" srcId="{0CB5E49B-3E32-4FA4-B3C9-32F45EC297E1}" destId="{240A8B27-7A0D-4DCB-BE3B-67A7046AA023}" srcOrd="0" destOrd="0" presId="urn:microsoft.com/office/officeart/2005/8/layout/equation1"/>
    <dgm:cxn modelId="{212488F2-F6DB-4FC9-B800-977C058D4027}" type="presParOf" srcId="{3F282E04-94C4-4CD3-98F8-ABFB7275A0BF}" destId="{73F433D5-FD29-4C86-82F8-B4523E3B621E}" srcOrd="0" destOrd="0" presId="urn:microsoft.com/office/officeart/2005/8/layout/equation1"/>
    <dgm:cxn modelId="{B5BE9730-D472-421D-9070-201C1861BCD6}" type="presParOf" srcId="{3F282E04-94C4-4CD3-98F8-ABFB7275A0BF}" destId="{0A6A4EAF-EF9B-4121-8FEB-C30B85728FA6}" srcOrd="1" destOrd="0" presId="urn:microsoft.com/office/officeart/2005/8/layout/equation1"/>
    <dgm:cxn modelId="{3891666F-51FB-45EC-B535-6C57047677AC}" type="presParOf" srcId="{3F282E04-94C4-4CD3-98F8-ABFB7275A0BF}" destId="{3F49C153-DD2B-4606-91B9-8189438539C5}" srcOrd="2" destOrd="0" presId="urn:microsoft.com/office/officeart/2005/8/layout/equation1"/>
    <dgm:cxn modelId="{3F422C1E-B623-44D1-9D96-894AAE566D76}" type="presParOf" srcId="{3F282E04-94C4-4CD3-98F8-ABFB7275A0BF}" destId="{0DF5148E-5143-4295-874F-7C68A7154894}" srcOrd="3" destOrd="0" presId="urn:microsoft.com/office/officeart/2005/8/layout/equation1"/>
    <dgm:cxn modelId="{21CA0B52-F8D3-40FE-8203-60F3F5A9E8F7}" type="presParOf" srcId="{3F282E04-94C4-4CD3-98F8-ABFB7275A0BF}" destId="{A7B50200-E598-4C68-9441-C3FA63A4D8AD}" srcOrd="4" destOrd="0" presId="urn:microsoft.com/office/officeart/2005/8/layout/equation1"/>
    <dgm:cxn modelId="{EF01D0DC-7252-49D1-8ADB-B3F777BCF744}" type="presParOf" srcId="{3F282E04-94C4-4CD3-98F8-ABFB7275A0BF}" destId="{604B60E3-6826-4837-8EFA-3A5CF8F0CEFE}" srcOrd="5" destOrd="0" presId="urn:microsoft.com/office/officeart/2005/8/layout/equation1"/>
    <dgm:cxn modelId="{86278185-58CC-49FE-A9DA-6EEC562C54BD}" type="presParOf" srcId="{3F282E04-94C4-4CD3-98F8-ABFB7275A0BF}" destId="{240A8B27-7A0D-4DCB-BE3B-67A7046AA023}" srcOrd="6" destOrd="0" presId="urn:microsoft.com/office/officeart/2005/8/layout/equation1"/>
    <dgm:cxn modelId="{1D6FBB40-0C89-4C03-9819-52FDA726A402}" type="presParOf" srcId="{3F282E04-94C4-4CD3-98F8-ABFB7275A0BF}" destId="{EFEEE20B-2B66-43E0-AB9C-4B70F87D92BE}" srcOrd="7" destOrd="0" presId="urn:microsoft.com/office/officeart/2005/8/layout/equation1"/>
    <dgm:cxn modelId="{FA7D05CC-B744-451D-B5D7-074F0848AC6F}" type="presParOf" srcId="{3F282E04-94C4-4CD3-98F8-ABFB7275A0BF}" destId="{A92A0F14-741D-4CC0-8B80-BBD8BBEFE0D9}"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5C54D-9720-401A-BB1F-5F07A6C913EE}">
      <dsp:nvSpPr>
        <dsp:cNvPr id="0" name=""/>
        <dsp:cNvSpPr/>
      </dsp:nvSpPr>
      <dsp:spPr>
        <a:xfrm>
          <a:off x="3583641" y="131629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32EDFB-9829-47E8-B375-41E0CC2CCBD5}">
      <dsp:nvSpPr>
        <dsp:cNvPr id="0" name=""/>
        <dsp:cNvSpPr/>
      </dsp:nvSpPr>
      <dsp:spPr>
        <a:xfrm>
          <a:off x="3389572" y="131629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1EC4AB-EEA9-4427-AAB7-9DBDBD880B58}">
      <dsp:nvSpPr>
        <dsp:cNvPr id="0" name=""/>
        <dsp:cNvSpPr/>
      </dsp:nvSpPr>
      <dsp:spPr>
        <a:xfrm>
          <a:off x="3195502" y="131629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C77CE6-EA57-4B13-BDF0-46F7728AFD84}">
      <dsp:nvSpPr>
        <dsp:cNvPr id="0" name=""/>
        <dsp:cNvSpPr/>
      </dsp:nvSpPr>
      <dsp:spPr>
        <a:xfrm>
          <a:off x="3001802" y="131629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1778C-D613-440E-9841-2B3CBD4B06C4}">
      <dsp:nvSpPr>
        <dsp:cNvPr id="0" name=""/>
        <dsp:cNvSpPr/>
      </dsp:nvSpPr>
      <dsp:spPr>
        <a:xfrm>
          <a:off x="2807733" y="131629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936A8C-7FDE-4FDE-A532-CF5D50BD5BAE}">
      <dsp:nvSpPr>
        <dsp:cNvPr id="0" name=""/>
        <dsp:cNvSpPr/>
      </dsp:nvSpPr>
      <dsp:spPr>
        <a:xfrm>
          <a:off x="2507774" y="1263354"/>
          <a:ext cx="211779" cy="211949"/>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2A34CB-A541-4047-B364-AD19A8FBECCD}">
      <dsp:nvSpPr>
        <dsp:cNvPr id="0" name=""/>
        <dsp:cNvSpPr/>
      </dsp:nvSpPr>
      <dsp:spPr>
        <a:xfrm>
          <a:off x="3410971" y="1097556"/>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D14BE-1830-4E65-9029-19E62DEA5120}">
      <dsp:nvSpPr>
        <dsp:cNvPr id="0" name=""/>
        <dsp:cNvSpPr/>
      </dsp:nvSpPr>
      <dsp:spPr>
        <a:xfrm>
          <a:off x="3410971" y="153660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F2146B-8003-426E-9D45-4B0DB322E654}">
      <dsp:nvSpPr>
        <dsp:cNvPr id="0" name=""/>
        <dsp:cNvSpPr/>
      </dsp:nvSpPr>
      <dsp:spPr>
        <a:xfrm>
          <a:off x="3505423" y="1192646"/>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4ECCD-5733-427F-AD70-B6B6FB87E6CA}">
      <dsp:nvSpPr>
        <dsp:cNvPr id="0" name=""/>
        <dsp:cNvSpPr/>
      </dsp:nvSpPr>
      <dsp:spPr>
        <a:xfrm>
          <a:off x="3511695" y="1442040"/>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862A4D-AE32-4E46-9BE8-545F59EED5C5}">
      <dsp:nvSpPr>
        <dsp:cNvPr id="0" name=""/>
        <dsp:cNvSpPr/>
      </dsp:nvSpPr>
      <dsp:spPr>
        <a:xfrm>
          <a:off x="1347785" y="833185"/>
          <a:ext cx="1072177" cy="107228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fa-IR" sz="3000" kern="1200" dirty="0" smtClean="0"/>
            <a:t>پلتفرم</a:t>
          </a:r>
          <a:endParaRPr lang="en-US" sz="3000" kern="1200" dirty="0"/>
        </a:p>
      </dsp:txBody>
      <dsp:txXfrm>
        <a:off x="1504802" y="990218"/>
        <a:ext cx="758143" cy="758222"/>
      </dsp:txXfrm>
    </dsp:sp>
    <dsp:sp modelId="{D2310202-A440-46BF-B5DE-2A6F021197EE}">
      <dsp:nvSpPr>
        <dsp:cNvPr id="0" name=""/>
        <dsp:cNvSpPr/>
      </dsp:nvSpPr>
      <dsp:spPr>
        <a:xfrm>
          <a:off x="1267722" y="741578"/>
          <a:ext cx="211779" cy="211949"/>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04B20-1B83-4CD2-9011-E0D13FC5B40F}">
      <dsp:nvSpPr>
        <dsp:cNvPr id="0" name=""/>
        <dsp:cNvSpPr/>
      </dsp:nvSpPr>
      <dsp:spPr>
        <a:xfrm>
          <a:off x="1131948" y="62976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85EEA1-9050-4633-9266-B4FEB99ECCEA}">
      <dsp:nvSpPr>
        <dsp:cNvPr id="0" name=""/>
        <dsp:cNvSpPr/>
      </dsp:nvSpPr>
      <dsp:spPr>
        <a:xfrm>
          <a:off x="905779" y="62976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AF8ACC-1120-46A5-A80D-8D03F6C9EEF4}">
      <dsp:nvSpPr>
        <dsp:cNvPr id="0" name=""/>
        <dsp:cNvSpPr/>
      </dsp:nvSpPr>
      <dsp:spPr>
        <a:xfrm>
          <a:off x="679611" y="62976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FCCE45-9E86-4F2D-A9D6-925378B6C37B}">
      <dsp:nvSpPr>
        <dsp:cNvPr id="0" name=""/>
        <dsp:cNvSpPr/>
      </dsp:nvSpPr>
      <dsp:spPr>
        <a:xfrm>
          <a:off x="453443" y="62976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5933CF-DEE0-4CAB-89B8-60228E9B5D77}">
      <dsp:nvSpPr>
        <dsp:cNvPr id="0" name=""/>
        <dsp:cNvSpPr/>
      </dsp:nvSpPr>
      <dsp:spPr>
        <a:xfrm>
          <a:off x="226906" y="62976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9AAEB2-1B61-4D1B-BA31-29AC53596A9B}">
      <dsp:nvSpPr>
        <dsp:cNvPr id="0" name=""/>
        <dsp:cNvSpPr/>
      </dsp:nvSpPr>
      <dsp:spPr>
        <a:xfrm>
          <a:off x="737" y="62976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66AE67-1E90-4B1A-BEC4-DBD4FF2A74FA}">
      <dsp:nvSpPr>
        <dsp:cNvPr id="0" name=""/>
        <dsp:cNvSpPr/>
      </dsp:nvSpPr>
      <dsp:spPr>
        <a:xfrm>
          <a:off x="0" y="356515"/>
          <a:ext cx="1241158" cy="27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755650">
            <a:lnSpc>
              <a:spcPct val="90000"/>
            </a:lnSpc>
            <a:spcBef>
              <a:spcPct val="0"/>
            </a:spcBef>
            <a:spcAft>
              <a:spcPct val="35000"/>
            </a:spcAft>
          </a:pPr>
          <a:r>
            <a:rPr lang="fa-IR" sz="1700" kern="1200" dirty="0" smtClean="0"/>
            <a:t>تولید کننده	</a:t>
          </a:r>
          <a:endParaRPr lang="en-US" sz="1700" kern="1200" dirty="0"/>
        </a:p>
      </dsp:txBody>
      <dsp:txXfrm>
        <a:off x="0" y="356515"/>
        <a:ext cx="1241158" cy="272382"/>
      </dsp:txXfrm>
    </dsp:sp>
    <dsp:sp modelId="{D139106E-503A-4D64-B367-D00536865E39}">
      <dsp:nvSpPr>
        <dsp:cNvPr id="0" name=""/>
        <dsp:cNvSpPr/>
      </dsp:nvSpPr>
      <dsp:spPr>
        <a:xfrm>
          <a:off x="1047826" y="1263354"/>
          <a:ext cx="211779" cy="211949"/>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67B79-CAEE-4A0E-A2A9-B0F0CD14A08F}">
      <dsp:nvSpPr>
        <dsp:cNvPr id="0" name=""/>
        <dsp:cNvSpPr/>
      </dsp:nvSpPr>
      <dsp:spPr>
        <a:xfrm>
          <a:off x="838261" y="131629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42D773-3E7F-4E8A-93A8-FF4D6CB57CA8}">
      <dsp:nvSpPr>
        <dsp:cNvPr id="0" name=""/>
        <dsp:cNvSpPr/>
      </dsp:nvSpPr>
      <dsp:spPr>
        <a:xfrm>
          <a:off x="629065" y="131629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5E5E76-9657-46C1-BEDD-9D1BD31D171D}">
      <dsp:nvSpPr>
        <dsp:cNvPr id="0" name=""/>
        <dsp:cNvSpPr/>
      </dsp:nvSpPr>
      <dsp:spPr>
        <a:xfrm>
          <a:off x="419499" y="131629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7FE1A1-F265-4D96-9A3F-9A029204D60C}">
      <dsp:nvSpPr>
        <dsp:cNvPr id="0" name=""/>
        <dsp:cNvSpPr/>
      </dsp:nvSpPr>
      <dsp:spPr>
        <a:xfrm>
          <a:off x="210303" y="131629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41E45E-B0F9-4853-9841-5FBEFBADEA8B}">
      <dsp:nvSpPr>
        <dsp:cNvPr id="0" name=""/>
        <dsp:cNvSpPr/>
      </dsp:nvSpPr>
      <dsp:spPr>
        <a:xfrm>
          <a:off x="737" y="1316298"/>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908326-832C-4CF5-A750-4896AC704D83}">
      <dsp:nvSpPr>
        <dsp:cNvPr id="0" name=""/>
        <dsp:cNvSpPr/>
      </dsp:nvSpPr>
      <dsp:spPr>
        <a:xfrm>
          <a:off x="0" y="1045309"/>
          <a:ext cx="938616" cy="27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755650">
            <a:lnSpc>
              <a:spcPct val="90000"/>
            </a:lnSpc>
            <a:spcBef>
              <a:spcPct val="0"/>
            </a:spcBef>
            <a:spcAft>
              <a:spcPct val="35000"/>
            </a:spcAft>
          </a:pPr>
          <a:r>
            <a:rPr lang="fa-IR" sz="1700" kern="1200" dirty="0" smtClean="0"/>
            <a:t>مصرف کننده</a:t>
          </a:r>
          <a:endParaRPr lang="en-US" sz="1700" kern="1200" dirty="0"/>
        </a:p>
      </dsp:txBody>
      <dsp:txXfrm>
        <a:off x="0" y="1045309"/>
        <a:ext cx="938616" cy="272382"/>
      </dsp:txXfrm>
    </dsp:sp>
    <dsp:sp modelId="{B45E1ABB-B9F6-4CE0-BFCF-6CFE05A2C2A4}">
      <dsp:nvSpPr>
        <dsp:cNvPr id="0" name=""/>
        <dsp:cNvSpPr/>
      </dsp:nvSpPr>
      <dsp:spPr>
        <a:xfrm>
          <a:off x="1267722" y="1776423"/>
          <a:ext cx="211779" cy="211949"/>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A3ABA5-E6DB-41AE-B85E-064F6EDA24B7}">
      <dsp:nvSpPr>
        <dsp:cNvPr id="0" name=""/>
        <dsp:cNvSpPr/>
      </dsp:nvSpPr>
      <dsp:spPr>
        <a:xfrm>
          <a:off x="1131948" y="1992204"/>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1C34F2-56BB-4DF2-AA7E-93CBCC5DFEF6}">
      <dsp:nvSpPr>
        <dsp:cNvPr id="0" name=""/>
        <dsp:cNvSpPr/>
      </dsp:nvSpPr>
      <dsp:spPr>
        <a:xfrm>
          <a:off x="905779" y="1992204"/>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DDD5AB-64E0-48AE-A0A7-1F9DC7112A2A}">
      <dsp:nvSpPr>
        <dsp:cNvPr id="0" name=""/>
        <dsp:cNvSpPr/>
      </dsp:nvSpPr>
      <dsp:spPr>
        <a:xfrm>
          <a:off x="679611" y="1992204"/>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49E959-BF4E-4FE1-A205-C64DFF1A9F2E}">
      <dsp:nvSpPr>
        <dsp:cNvPr id="0" name=""/>
        <dsp:cNvSpPr/>
      </dsp:nvSpPr>
      <dsp:spPr>
        <a:xfrm>
          <a:off x="453443" y="1992204"/>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41BC79-EF11-4EE0-9EC1-443050ADE558}">
      <dsp:nvSpPr>
        <dsp:cNvPr id="0" name=""/>
        <dsp:cNvSpPr/>
      </dsp:nvSpPr>
      <dsp:spPr>
        <a:xfrm>
          <a:off x="226906" y="1992204"/>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0BFCBE-A464-474C-9F8B-E698FA904D99}">
      <dsp:nvSpPr>
        <dsp:cNvPr id="0" name=""/>
        <dsp:cNvSpPr/>
      </dsp:nvSpPr>
      <dsp:spPr>
        <a:xfrm>
          <a:off x="737" y="1992204"/>
          <a:ext cx="105889" cy="10588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1F067D-E06C-4488-8D53-21D140674E16}">
      <dsp:nvSpPr>
        <dsp:cNvPr id="0" name=""/>
        <dsp:cNvSpPr/>
      </dsp:nvSpPr>
      <dsp:spPr>
        <a:xfrm>
          <a:off x="0" y="1718777"/>
          <a:ext cx="1241158" cy="272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755650">
            <a:lnSpc>
              <a:spcPct val="90000"/>
            </a:lnSpc>
            <a:spcBef>
              <a:spcPct val="0"/>
            </a:spcBef>
            <a:spcAft>
              <a:spcPct val="35000"/>
            </a:spcAft>
          </a:pPr>
          <a:r>
            <a:rPr lang="fa-IR" sz="1700" kern="1200" dirty="0" smtClean="0"/>
            <a:t>توسعه دهنده</a:t>
          </a:r>
          <a:endParaRPr lang="en-US" sz="1700" kern="1200" dirty="0"/>
        </a:p>
      </dsp:txBody>
      <dsp:txXfrm>
        <a:off x="0" y="1718777"/>
        <a:ext cx="1241158" cy="272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433D5-FD29-4C86-82F8-B4523E3B621E}">
      <dsp:nvSpPr>
        <dsp:cNvPr id="0" name=""/>
        <dsp:cNvSpPr/>
      </dsp:nvSpPr>
      <dsp:spPr>
        <a:xfrm>
          <a:off x="895" y="1208403"/>
          <a:ext cx="1187332" cy="118733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fa-IR" sz="1900" kern="1200" dirty="0" smtClean="0"/>
            <a:t>سرمایه گذاری</a:t>
          </a:r>
          <a:endParaRPr lang="en-US" sz="1900" kern="1200" dirty="0"/>
        </a:p>
      </dsp:txBody>
      <dsp:txXfrm>
        <a:off x="174776" y="1382284"/>
        <a:ext cx="839570" cy="839570"/>
      </dsp:txXfrm>
    </dsp:sp>
    <dsp:sp modelId="{3F49C153-DD2B-4606-91B9-8189438539C5}">
      <dsp:nvSpPr>
        <dsp:cNvPr id="0" name=""/>
        <dsp:cNvSpPr/>
      </dsp:nvSpPr>
      <dsp:spPr>
        <a:xfrm>
          <a:off x="1284640" y="1457742"/>
          <a:ext cx="688653" cy="68865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375921" y="1721083"/>
        <a:ext cx="506091" cy="161971"/>
      </dsp:txXfrm>
    </dsp:sp>
    <dsp:sp modelId="{A7B50200-E598-4C68-9441-C3FA63A4D8AD}">
      <dsp:nvSpPr>
        <dsp:cNvPr id="0" name=""/>
        <dsp:cNvSpPr/>
      </dsp:nvSpPr>
      <dsp:spPr>
        <a:xfrm>
          <a:off x="2069704" y="1208403"/>
          <a:ext cx="1187332" cy="118733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fa-IR" sz="1900" kern="1200" dirty="0" smtClean="0"/>
            <a:t>مدیریت</a:t>
          </a:r>
          <a:endParaRPr lang="en-US" sz="1900" kern="1200" dirty="0"/>
        </a:p>
      </dsp:txBody>
      <dsp:txXfrm>
        <a:off x="2243585" y="1382284"/>
        <a:ext cx="839570" cy="839570"/>
      </dsp:txXfrm>
    </dsp:sp>
    <dsp:sp modelId="{240A8B27-7A0D-4DCB-BE3B-67A7046AA023}">
      <dsp:nvSpPr>
        <dsp:cNvPr id="0" name=""/>
        <dsp:cNvSpPr/>
      </dsp:nvSpPr>
      <dsp:spPr>
        <a:xfrm>
          <a:off x="3353448" y="1457742"/>
          <a:ext cx="688653" cy="688653"/>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3444729" y="1599605"/>
        <a:ext cx="506091" cy="404927"/>
      </dsp:txXfrm>
    </dsp:sp>
    <dsp:sp modelId="{A92A0F14-741D-4CC0-8B80-BBD8BBEFE0D9}">
      <dsp:nvSpPr>
        <dsp:cNvPr id="0" name=""/>
        <dsp:cNvSpPr/>
      </dsp:nvSpPr>
      <dsp:spPr>
        <a:xfrm>
          <a:off x="4138513" y="1208403"/>
          <a:ext cx="1187332" cy="118733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fa-IR" sz="1900" kern="1200" dirty="0" smtClean="0"/>
            <a:t>پلتفرم ارزش آفرین</a:t>
          </a:r>
          <a:endParaRPr lang="en-US" sz="1900" kern="1200" dirty="0"/>
        </a:p>
      </dsp:txBody>
      <dsp:txXfrm>
        <a:off x="4312394" y="1382284"/>
        <a:ext cx="839570" cy="839570"/>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6B975F-A27A-428F-B832-3FBB3D93394D}"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128220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6B975F-A27A-428F-B832-3FBB3D93394D}"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37057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6B975F-A27A-428F-B832-3FBB3D93394D}"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3625102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6B975F-A27A-428F-B832-3FBB3D93394D}"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E60D3-687C-461B-8D2E-D318B8EDCF7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5246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6B975F-A27A-428F-B832-3FBB3D93394D}"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2805311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6B975F-A27A-428F-B832-3FBB3D93394D}"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4017416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D6B975F-A27A-428F-B832-3FBB3D93394D}"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1255968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6B975F-A27A-428F-B832-3FBB3D93394D}"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199155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6B975F-A27A-428F-B832-3FBB3D93394D}"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383282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6B975F-A27A-428F-B832-3FBB3D93394D}"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36077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6B975F-A27A-428F-B832-3FBB3D93394D}"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4539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6B975F-A27A-428F-B832-3FBB3D93394D}"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2953064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6B975F-A27A-428F-B832-3FBB3D93394D}"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385434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6B975F-A27A-428F-B832-3FBB3D93394D}"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10249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B975F-A27A-428F-B832-3FBB3D93394D}"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404090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6B975F-A27A-428F-B832-3FBB3D93394D}"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3830081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6B975F-A27A-428F-B832-3FBB3D93394D}"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E60D3-687C-461B-8D2E-D318B8EDCF76}" type="slidenum">
              <a:rPr lang="en-US" smtClean="0"/>
              <a:t>‹#›</a:t>
            </a:fld>
            <a:endParaRPr lang="en-US"/>
          </a:p>
        </p:txBody>
      </p:sp>
    </p:spTree>
    <p:extLst>
      <p:ext uri="{BB962C8B-B14F-4D97-AF65-F5344CB8AC3E}">
        <p14:creationId xmlns:p14="http://schemas.microsoft.com/office/powerpoint/2010/main" val="1420271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D6B975F-A27A-428F-B832-3FBB3D93394D}" type="datetimeFigureOut">
              <a:rPr lang="en-US" smtClean="0"/>
              <a:t>4/23/2020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06E60D3-687C-461B-8D2E-D318B8EDCF76}" type="slidenum">
              <a:rPr lang="en-US" smtClean="0"/>
              <a:t>‹#›</a:t>
            </a:fld>
            <a:endParaRPr lang="en-US"/>
          </a:p>
        </p:txBody>
      </p:sp>
    </p:spTree>
    <p:extLst>
      <p:ext uri="{BB962C8B-B14F-4D97-AF65-F5344CB8AC3E}">
        <p14:creationId xmlns:p14="http://schemas.microsoft.com/office/powerpoint/2010/main" val="416668264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smtClean="0">
                <a:cs typeface="B Titr" panose="00000700000000000000" pitchFamily="2" charset="-78"/>
              </a:rPr>
              <a:t>مدل کسب و کار پلتفرم املاک</a:t>
            </a:r>
            <a:endParaRPr lang="en-US" dirty="0">
              <a:cs typeface="B Titr" panose="00000700000000000000" pitchFamily="2" charset="-78"/>
            </a:endParaRPr>
          </a:p>
        </p:txBody>
      </p:sp>
      <p:sp>
        <p:nvSpPr>
          <p:cNvPr id="6" name="Rectangle 3"/>
          <p:cNvSpPr>
            <a:spLocks noChangeArrowheads="1"/>
          </p:cNvSpPr>
          <p:nvPr/>
        </p:nvSpPr>
        <p:spPr bwMode="auto">
          <a:xfrm>
            <a:off x="3764272" y="3708960"/>
            <a:ext cx="46634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ar-SA" altLang="en-US" sz="2000" b="0" i="0" u="none" strike="noStrike" cap="none" normalizeH="0" baseline="0" dirty="0" smtClean="0">
                <a:ln>
                  <a:noFill/>
                </a:ln>
                <a:solidFill>
                  <a:srgbClr val="5B9BD5"/>
                </a:solidFill>
                <a:effectLst/>
                <a:latin typeface="Calibri" panose="020F0502020204030204" pitchFamily="34" charset="0"/>
                <a:ea typeface="Times New Roman" panose="02020603050405020304" pitchFamily="18" charset="0"/>
                <a:cs typeface="B Nazanin" panose="00000400000000000000" pitchFamily="2" charset="-78"/>
              </a:rPr>
              <a:t>چطور از پلتفرم ثروت آفرینی و کسب درآمد داشته باشیم؟</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9319554" y="5447212"/>
            <a:ext cx="1348446" cy="1015663"/>
          </a:xfrm>
          <a:prstGeom prst="rect">
            <a:avLst/>
          </a:prstGeom>
          <a:noFill/>
        </p:spPr>
        <p:txBody>
          <a:bodyPr wrap="none" rtlCol="0">
            <a:spAutoFit/>
          </a:bodyPr>
          <a:lstStyle/>
          <a:p>
            <a:pPr algn="ctr" rtl="1"/>
            <a:r>
              <a:rPr lang="fa-IR" sz="2000" dirty="0" smtClean="0">
                <a:cs typeface="B Zar" panose="00000400000000000000" pitchFamily="2" charset="-78"/>
              </a:rPr>
              <a:t>میلاد حسامی</a:t>
            </a:r>
          </a:p>
          <a:p>
            <a:pPr algn="ctr" rtl="1"/>
            <a:r>
              <a:rPr lang="fa-IR" sz="2000" dirty="0" smtClean="0">
                <a:cs typeface="B Zar" panose="00000400000000000000" pitchFamily="2" charset="-78"/>
              </a:rPr>
              <a:t>بهار 1399</a:t>
            </a:r>
            <a:endParaRPr lang="en-US" sz="2000" dirty="0" smtClean="0">
              <a:cs typeface="B Zar" panose="00000400000000000000" pitchFamily="2" charset="-78"/>
            </a:endParaRPr>
          </a:p>
          <a:p>
            <a:pPr algn="ctr" rtl="1"/>
            <a:r>
              <a:rPr lang="fa-IR" sz="2000" dirty="0" smtClean="0">
                <a:cs typeface="B Zar" panose="00000400000000000000" pitchFamily="2" charset="-78"/>
              </a:rPr>
              <a:t>09212805230</a:t>
            </a:r>
            <a:endParaRPr lang="en-US" sz="2000" dirty="0" smtClean="0">
              <a:cs typeface="B Zar" panose="00000400000000000000" pitchFamily="2" charset="-78"/>
            </a:endParaRPr>
          </a:p>
        </p:txBody>
      </p:sp>
    </p:spTree>
    <p:extLst>
      <p:ext uri="{BB962C8B-B14F-4D97-AF65-F5344CB8AC3E}">
        <p14:creationId xmlns:p14="http://schemas.microsoft.com/office/powerpoint/2010/main" val="3603547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رقابت</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justLow" rtl="1">
              <a:buNone/>
            </a:pPr>
            <a:r>
              <a:rPr lang="fa-IR" dirty="0" smtClean="0">
                <a:cs typeface="B Yekan" panose="00000400000000000000" pitchFamily="2" charset="-78"/>
              </a:rPr>
              <a:t>راه حل ما </a:t>
            </a:r>
            <a:r>
              <a:rPr lang="fa-IR" dirty="0">
                <a:cs typeface="B Yekan" panose="00000400000000000000" pitchFamily="2" charset="-78"/>
              </a:rPr>
              <a:t>نسبت به رقبا انتخاب </a:t>
            </a:r>
            <a:r>
              <a:rPr lang="fa-IR" dirty="0" smtClean="0">
                <a:cs typeface="B Yekan" panose="00000400000000000000" pitchFamily="2" charset="-78"/>
              </a:rPr>
              <a:t>آزادانه برای انتخاب مشاور املاک و تسهیل انجام قرارداد با معرفی املاک یا دفاتر ثبت اسناد برای انجام معامله مستقیم بین خریدار و فروشنده است.</a:t>
            </a:r>
          </a:p>
          <a:p>
            <a:pPr marL="0" indent="0" algn="justLow" rtl="1">
              <a:buNone/>
            </a:pPr>
            <a:r>
              <a:rPr lang="fa-IR" dirty="0" smtClean="0">
                <a:cs typeface="B Yekan" panose="00000400000000000000" pitchFamily="2" charset="-78"/>
              </a:rPr>
              <a:t>همچنین امکان ارتباط خریدار با سازندگان و سازندگان با خدمات دهندگان ساختمانی برای رونق صنعت مسکن</a:t>
            </a:r>
          </a:p>
          <a:p>
            <a:pPr marL="0" indent="0" algn="justLow" rtl="1">
              <a:buNone/>
            </a:pPr>
            <a:r>
              <a:rPr lang="fa-IR" dirty="0" smtClean="0">
                <a:cs typeface="B Yekan" panose="00000400000000000000" pitchFamily="2" charset="-78"/>
              </a:rPr>
              <a:t>نسبت به رقبا یکپارچه و سریع کل فرآیند معامله را تا بستن چرخه مالی تسهیل میکنیم</a:t>
            </a:r>
          </a:p>
          <a:p>
            <a:pPr marL="0" indent="0" algn="justLow" rtl="1">
              <a:buNone/>
            </a:pPr>
            <a:r>
              <a:rPr lang="fa-IR" dirty="0" smtClean="0">
                <a:cs typeface="B Yekan" panose="00000400000000000000" pitchFamily="2" charset="-78"/>
              </a:rPr>
              <a:t>در حال حاضر این شکل واسطه گری از طریق سایت های اگهی و پلتفرم های املاک و مشاورین املاک دپارتمان و کفی با حاشیه هزینه بسیار بالا انجام میشود ( حدود 5 درصد قیمت کل ملک فقط صرف معامله خرید و فروش سنتی میشود )</a:t>
            </a:r>
          </a:p>
        </p:txBody>
      </p:sp>
    </p:spTree>
    <p:extLst>
      <p:ext uri="{BB962C8B-B14F-4D97-AF65-F5344CB8AC3E}">
        <p14:creationId xmlns:p14="http://schemas.microsoft.com/office/powerpoint/2010/main" val="140669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مدل کسب درآمد</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457200" indent="-457200" algn="justLow" rtl="1">
              <a:buFont typeface="+mj-lt"/>
              <a:buAutoNum type="arabicPeriod"/>
            </a:pPr>
            <a:r>
              <a:rPr lang="fa-IR" dirty="0" smtClean="0">
                <a:cs typeface="B Yekan" panose="00000400000000000000" pitchFamily="2" charset="-78"/>
              </a:rPr>
              <a:t>دریافت اجرت برای دسترسی بهبود یافته  یعنی نمایش خاص تر یک واحد ارزش به مصرف کننده</a:t>
            </a:r>
          </a:p>
          <a:p>
            <a:pPr marL="457200" indent="-457200" algn="justLow" rtl="1">
              <a:buFont typeface="+mj-lt"/>
              <a:buAutoNum type="arabicPeriod"/>
            </a:pPr>
            <a:r>
              <a:rPr lang="fa-IR" dirty="0" smtClean="0">
                <a:cs typeface="B Yekan" panose="00000400000000000000" pitchFamily="2" charset="-78"/>
              </a:rPr>
              <a:t>دریافت اجرت برای طبقه بندی و اصلاح</a:t>
            </a:r>
            <a:r>
              <a:rPr lang="fa-IR" dirty="0">
                <a:cs typeface="B Yekan" panose="00000400000000000000" pitchFamily="2" charset="-78"/>
              </a:rPr>
              <a:t> </a:t>
            </a:r>
            <a:r>
              <a:rPr lang="fa-IR" dirty="0" smtClean="0">
                <a:cs typeface="B Yekan" panose="00000400000000000000" pitchFamily="2" charset="-78"/>
              </a:rPr>
              <a:t>یعنی دسترسی به داده های طبقه بندی شده مانند سرنخ های درخواست خرید توسط خریداران و ارسال آن برای مشاورین املاک</a:t>
            </a:r>
          </a:p>
          <a:p>
            <a:pPr marL="457200" indent="-457200" algn="justLow" rtl="1">
              <a:buFont typeface="+mj-lt"/>
              <a:buAutoNum type="arabicPeriod"/>
            </a:pPr>
            <a:r>
              <a:rPr lang="fa-IR" dirty="0" smtClean="0">
                <a:cs typeface="B Yekan" panose="00000400000000000000" pitchFamily="2" charset="-78"/>
              </a:rPr>
              <a:t>دریافت اجرت به ازای هر تراکنش بعد از انجام معامله در صورت بستن چرخه مالی (زیرا این کار با همکاری مشارکت کنندگان اتفاق می افتد مانند اسنپ ولی در املاک مبالغ بیشتر است) </a:t>
            </a:r>
          </a:p>
          <a:p>
            <a:pPr marL="0" indent="0" algn="justLow" rtl="1">
              <a:buNone/>
            </a:pPr>
            <a:endParaRPr lang="fa-IR" dirty="0">
              <a:cs typeface="B Yekan" panose="00000400000000000000" pitchFamily="2" charset="-78"/>
            </a:endParaRPr>
          </a:p>
          <a:p>
            <a:pPr marL="0" indent="0" algn="justLow" rtl="1">
              <a:buNone/>
            </a:pPr>
            <a:r>
              <a:rPr lang="fa-IR" dirty="0" smtClean="0">
                <a:cs typeface="B Yekan" panose="00000400000000000000" pitchFamily="2" charset="-78"/>
              </a:rPr>
              <a:t>این مدل کسب درآمد 4 تا 6 ماه بعد از جذب کاربران، وقتی تعداد کاربران یک منطقه جغرافی یا دسته بندی به اندازه بحرانی(تعداد کاربرانی که شبکه برای آنها ارزشمند است و خرید می کنند) رسید قابل دریافت هستند</a:t>
            </a:r>
          </a:p>
        </p:txBody>
      </p:sp>
    </p:spTree>
    <p:extLst>
      <p:ext uri="{BB962C8B-B14F-4D97-AF65-F5344CB8AC3E}">
        <p14:creationId xmlns:p14="http://schemas.microsoft.com/office/powerpoint/2010/main" val="233508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سرمایه گذاری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justLow" rtl="1">
              <a:buNone/>
            </a:pPr>
            <a:r>
              <a:rPr lang="fa-IR" dirty="0" smtClean="0">
                <a:cs typeface="B Yekan" panose="00000400000000000000" pitchFamily="2" charset="-78"/>
              </a:rPr>
              <a:t>هزینه های نیروی انسانی و فضای فیزیکی ماهانه 55 میلیون سرمایه گذاری نیاز دارد تا بعد از شش ماه مدل های کسب درآمد به آسانی و صدها برابر بازگشت سرمایه ایجاد کنند</a:t>
            </a:r>
          </a:p>
          <a:p>
            <a:pPr marL="0" indent="0" algn="justLow" rtl="1">
              <a:buNone/>
            </a:pPr>
            <a:r>
              <a:rPr lang="fa-IR" dirty="0" smtClean="0">
                <a:cs typeface="B Yekan" panose="00000400000000000000" pitchFamily="2" charset="-78"/>
              </a:rPr>
              <a:t>نیروی انسانی شامل برنامه نویس و تولیدکنندگان محتوای اولیه</a:t>
            </a:r>
            <a:r>
              <a:rPr lang="fa-IR" dirty="0">
                <a:cs typeface="B Yekan" panose="00000400000000000000" pitchFamily="2" charset="-78"/>
              </a:rPr>
              <a:t> </a:t>
            </a:r>
            <a:r>
              <a:rPr lang="fa-IR" dirty="0" smtClean="0">
                <a:cs typeface="B Yekan" panose="00000400000000000000" pitchFamily="2" charset="-78"/>
              </a:rPr>
              <a:t>و مدیریت و پشتیبانی است</a:t>
            </a:r>
          </a:p>
          <a:p>
            <a:pPr marL="0" indent="0" algn="justLow" rtl="1">
              <a:buNone/>
            </a:pPr>
            <a:r>
              <a:rPr lang="fa-IR" dirty="0" smtClean="0">
                <a:solidFill>
                  <a:schemeClr val="accent1">
                    <a:lumMod val="50000"/>
                  </a:schemeClr>
                </a:solidFill>
                <a:cs typeface="B Yekan" panose="00000400000000000000" pitchFamily="2" charset="-78"/>
              </a:rPr>
              <a:t>تعداد افراد متخصص مورد نیاز در مدل کسب و کار بیان شده است</a:t>
            </a:r>
          </a:p>
        </p:txBody>
      </p:sp>
    </p:spTree>
    <p:extLst>
      <p:ext uri="{BB962C8B-B14F-4D97-AF65-F5344CB8AC3E}">
        <p14:creationId xmlns:p14="http://schemas.microsoft.com/office/powerpoint/2010/main" val="2985571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ارتباط با ما</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justLow" rtl="1">
              <a:buNone/>
            </a:pPr>
            <a:r>
              <a:rPr lang="fa-IR" dirty="0" smtClean="0">
                <a:cs typeface="B Yekan" panose="00000400000000000000" pitchFamily="2" charset="-78"/>
              </a:rPr>
              <a:t>میلاد حسامی 09212805230</a:t>
            </a:r>
          </a:p>
          <a:p>
            <a:pPr marL="0" indent="0" algn="justLow" rtl="1">
              <a:buNone/>
            </a:pPr>
            <a:r>
              <a:rPr lang="fa-IR" dirty="0" smtClean="0">
                <a:cs typeface="B Yekan" panose="00000400000000000000" pitchFamily="2" charset="-78"/>
              </a:rPr>
              <a:t>کرج، مهرویلا، انوشیروان غربی، پلاک 231 واحد 8</a:t>
            </a:r>
          </a:p>
        </p:txBody>
      </p:sp>
      <p:graphicFrame>
        <p:nvGraphicFramePr>
          <p:cNvPr id="4" name="Diagram 3"/>
          <p:cNvGraphicFramePr/>
          <p:nvPr>
            <p:extLst>
              <p:ext uri="{D42A27DB-BD31-4B8C-83A1-F6EECF244321}">
                <p14:modId xmlns:p14="http://schemas.microsoft.com/office/powerpoint/2010/main" val="3394318284"/>
              </p:ext>
            </p:extLst>
          </p:nvPr>
        </p:nvGraphicFramePr>
        <p:xfrm>
          <a:off x="3631474" y="2906389"/>
          <a:ext cx="5326742" cy="3604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086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معرفی</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justLow" rtl="1"/>
            <a:r>
              <a:rPr lang="fa-IR" dirty="0">
                <a:cs typeface="B Yekan" panose="00000400000000000000" pitchFamily="2" charset="-78"/>
              </a:rPr>
              <a:t>پلتفرم کسب و کاری بر پایه </a:t>
            </a:r>
            <a:r>
              <a:rPr lang="fa-IR" b="1" dirty="0">
                <a:cs typeface="B Yekan" panose="00000400000000000000" pitchFamily="2" charset="-78"/>
              </a:rPr>
              <a:t>فراهم کردن </a:t>
            </a:r>
            <a:r>
              <a:rPr lang="fa-IR" dirty="0">
                <a:cs typeface="B Yekan" panose="00000400000000000000" pitchFamily="2" charset="-78"/>
              </a:rPr>
              <a:t>امکان تطابق بین تولید کننده و مصرف </a:t>
            </a:r>
            <a:r>
              <a:rPr lang="fa-IR" dirty="0" smtClean="0">
                <a:cs typeface="B Yekan" panose="00000400000000000000" pitchFamily="2" charset="-78"/>
              </a:rPr>
              <a:t>کننده مناسب و ایجاد زیرساخت برای تسهیل تبادل کالا و خدمات و </a:t>
            </a:r>
            <a:r>
              <a:rPr lang="fa-IR" dirty="0">
                <a:cs typeface="B Yekan" panose="00000400000000000000" pitchFamily="2" charset="-78"/>
              </a:rPr>
              <a:t>ارزهای ارزشمند برای طرفین میباشد که </a:t>
            </a:r>
            <a:r>
              <a:rPr lang="fa-IR" dirty="0" smtClean="0">
                <a:cs typeface="B Yekan" panose="00000400000000000000" pitchFamily="2" charset="-78"/>
              </a:rPr>
              <a:t>نتیجه </a:t>
            </a:r>
            <a:r>
              <a:rPr lang="fa-IR" dirty="0">
                <a:cs typeface="B Yekan" panose="00000400000000000000" pitchFamily="2" charset="-78"/>
              </a:rPr>
              <a:t>آن ایجاد ارزش برای مشارکت کنندگان است.</a:t>
            </a:r>
            <a:endParaRPr lang="en-US" dirty="0">
              <a:cs typeface="B Yekan" panose="00000400000000000000" pitchFamily="2" charset="-78"/>
            </a:endParaRPr>
          </a:p>
          <a:p>
            <a:pPr algn="justLow" rtl="1"/>
            <a:r>
              <a:rPr lang="fa-IR" dirty="0">
                <a:cs typeface="B Yekan" panose="00000400000000000000" pitchFamily="2" charset="-78"/>
              </a:rPr>
              <a:t>امروزه پلتفرم ها قدرت گرفته از </a:t>
            </a:r>
            <a:r>
              <a:rPr lang="fa-IR" b="1" dirty="0">
                <a:cs typeface="B Yekan" panose="00000400000000000000" pitchFamily="2" charset="-78"/>
              </a:rPr>
              <a:t>اینترنت و تکنولوژی</a:t>
            </a:r>
            <a:r>
              <a:rPr lang="fa-IR" dirty="0">
                <a:cs typeface="B Yekan" panose="00000400000000000000" pitchFamily="2" charset="-78"/>
              </a:rPr>
              <a:t> مرزهای فضا و زمان را محو کرده اند و با استفاده از نرم افزارهایی که تطابق را دقیق تر و سریع تر و آسان تر از همیشه کرده اند نتایج شگفت انگیزی ارائه میدهند</a:t>
            </a:r>
            <a:endParaRPr lang="en-US" dirty="0">
              <a:cs typeface="B Yekan" panose="00000400000000000000" pitchFamily="2" charset="-78"/>
            </a:endParaRPr>
          </a:p>
          <a:p>
            <a:pPr algn="r" rtl="1"/>
            <a:endParaRPr lang="en-US" dirty="0">
              <a:cs typeface="B Yekan" panose="00000400000000000000" pitchFamily="2" charset="-78"/>
            </a:endParaRPr>
          </a:p>
        </p:txBody>
      </p:sp>
      <p:graphicFrame>
        <p:nvGraphicFramePr>
          <p:cNvPr id="5" name="Diagram 4"/>
          <p:cNvGraphicFramePr/>
          <p:nvPr>
            <p:extLst>
              <p:ext uri="{D42A27DB-BD31-4B8C-83A1-F6EECF244321}">
                <p14:modId xmlns:p14="http://schemas.microsoft.com/office/powerpoint/2010/main" val="95769319"/>
              </p:ext>
            </p:extLst>
          </p:nvPr>
        </p:nvGraphicFramePr>
        <p:xfrm>
          <a:off x="3795486" y="4297680"/>
          <a:ext cx="3689531" cy="2454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694022" y="5473337"/>
            <a:ext cx="1332412" cy="369332"/>
          </a:xfrm>
          <a:prstGeom prst="rect">
            <a:avLst/>
          </a:prstGeom>
          <a:noFill/>
        </p:spPr>
        <p:txBody>
          <a:bodyPr wrap="square" rtlCol="0">
            <a:spAutoFit/>
          </a:bodyPr>
          <a:lstStyle/>
          <a:p>
            <a:r>
              <a:rPr lang="fa-IR" dirty="0" smtClean="0"/>
              <a:t>ایجاد ارزش</a:t>
            </a:r>
            <a:endParaRPr lang="en-US" dirty="0"/>
          </a:p>
        </p:txBody>
      </p:sp>
    </p:spTree>
    <p:extLst>
      <p:ext uri="{BB962C8B-B14F-4D97-AF65-F5344CB8AC3E}">
        <p14:creationId xmlns:p14="http://schemas.microsoft.com/office/powerpoint/2010/main" val="1969775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تیم</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justLow" rtl="1"/>
            <a:r>
              <a:rPr lang="fa-IR" dirty="0" smtClean="0">
                <a:cs typeface="B Yekan" panose="00000400000000000000" pitchFamily="2" charset="-78"/>
              </a:rPr>
              <a:t>کسب و کار پلتفرم در سال 98 با شراکت یکی از دفاتر املاک در کرج با نام </a:t>
            </a:r>
            <a:r>
              <a:rPr lang="fa-IR" b="1" dirty="0" smtClean="0">
                <a:cs typeface="B Yekan" panose="00000400000000000000" pitchFamily="2" charset="-78"/>
              </a:rPr>
              <a:t>به فایل </a:t>
            </a:r>
            <a:r>
              <a:rPr lang="fa-IR" dirty="0" smtClean="0">
                <a:cs typeface="B Yekan" panose="00000400000000000000" pitchFamily="2" charset="-78"/>
              </a:rPr>
              <a:t>راه اندازی شد ولی به علت آشنا نبودن شریک به فناوری اطلاعات این مشارکت رشد مناسبی نداشت هرچند حدود 200 املاک از خدمات ارزنده آن استفاده کردند و خرید کردند ولی به دلیل آینده نا معلوم و فشار کاری آن دامنه و کسب و کار را به همان دفتر املاک واگذار کردیم</a:t>
            </a:r>
          </a:p>
          <a:p>
            <a:pPr algn="justLow" rtl="1"/>
            <a:r>
              <a:rPr lang="fa-IR" dirty="0" smtClean="0">
                <a:cs typeface="B Yekan" panose="00000400000000000000" pitchFamily="2" charset="-78"/>
              </a:rPr>
              <a:t>البته آن کسب و کار با وردپرس و پی اچ پی که تکنولوژی قدیمی بودند ساخته شده بود و سرعت و اثر بخشی مطلوبی نداشت ولی خوشبختانه متوجه شدیم ایده کار بسیار کارا و در بازار استقبال از آن زیاد است</a:t>
            </a:r>
          </a:p>
          <a:p>
            <a:pPr algn="justLow" rtl="1"/>
            <a:r>
              <a:rPr lang="fa-IR" dirty="0" smtClean="0">
                <a:cs typeface="B Yekan" panose="00000400000000000000" pitchFamily="2" charset="-78"/>
              </a:rPr>
              <a:t>امروز یک نفر هستم و به دنبال جذب افراد متخصص برای ایجاد کسب و کار پلتفرم املاک میباشم.</a:t>
            </a:r>
            <a:endParaRPr lang="en-US" dirty="0">
              <a:cs typeface="B Yekan" panose="00000400000000000000" pitchFamily="2" charset="-78"/>
            </a:endParaRPr>
          </a:p>
        </p:txBody>
      </p:sp>
    </p:spTree>
    <p:extLst>
      <p:ext uri="{BB962C8B-B14F-4D97-AF65-F5344CB8AC3E}">
        <p14:creationId xmlns:p14="http://schemas.microsoft.com/office/powerpoint/2010/main" val="38639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چه مسئله ای را حل میکند؟</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Low" rtl="1"/>
            <a:r>
              <a:rPr lang="fa-IR" dirty="0" smtClean="0">
                <a:cs typeface="B Yekan" panose="00000400000000000000" pitchFamily="2" charset="-78"/>
              </a:rPr>
              <a:t>میدانیم </a:t>
            </a:r>
            <a:r>
              <a:rPr lang="fa-IR" dirty="0">
                <a:cs typeface="B Yekan" panose="00000400000000000000" pitchFamily="2" charset="-78"/>
              </a:rPr>
              <a:t>تئوری اقتصاد پیشنهاد میدهد که بازار های منصفانه و با کارایی بالا به دسترسی مشارکت کنندگان (خریدار و فروشنده) به اطلاعات برابر درباره کالا و خدمات و قیمت ها و دیگر متغیرهای ضروری وابسته است </a:t>
            </a:r>
            <a:endParaRPr lang="fa-IR" dirty="0" smtClean="0">
              <a:cs typeface="B Yekan" panose="00000400000000000000" pitchFamily="2" charset="-78"/>
            </a:endParaRPr>
          </a:p>
          <a:p>
            <a:pPr algn="justLow" rtl="1"/>
            <a:r>
              <a:rPr lang="fa-IR" dirty="0" smtClean="0">
                <a:cs typeface="B Yekan" panose="00000400000000000000" pitchFamily="2" charset="-78"/>
              </a:rPr>
              <a:t>ولی </a:t>
            </a:r>
            <a:r>
              <a:rPr lang="fa-IR" dirty="0">
                <a:cs typeface="B Yekan" panose="00000400000000000000" pitchFamily="2" charset="-78"/>
              </a:rPr>
              <a:t>در بسیاری از بازارهای سنتی مانند املاک ، دلال ها و دفاتر املاک اطلاعات بسیار بیشتری نسبت به شرایط و تاریخچه ملکی که میفروشند دارند ولی پلتفرم ها این اطلاعات جزئی را به همراه ارزش های دیگر باهزینه بسیار کمتر در اختیار خریدار یا فروشنده </a:t>
            </a:r>
            <a:r>
              <a:rPr lang="fa-IR" dirty="0" smtClean="0">
                <a:cs typeface="B Yekan" panose="00000400000000000000" pitchFamily="2" charset="-78"/>
              </a:rPr>
              <a:t>میگذارند</a:t>
            </a:r>
          </a:p>
          <a:p>
            <a:pPr algn="justLow" rtl="1"/>
            <a:r>
              <a:rPr lang="fa-IR" dirty="0" smtClean="0">
                <a:cs typeface="B Yekan" panose="00000400000000000000" pitchFamily="2" charset="-78"/>
              </a:rPr>
              <a:t>واسطه گری را تغییر میدهند و واحد های ارزش جدید ایجاد میکند</a:t>
            </a:r>
            <a:endParaRPr lang="en-US" dirty="0">
              <a:cs typeface="B Yekan" panose="00000400000000000000" pitchFamily="2" charset="-78"/>
            </a:endParaRPr>
          </a:p>
        </p:txBody>
      </p:sp>
    </p:spTree>
    <p:extLst>
      <p:ext uri="{BB962C8B-B14F-4D97-AF65-F5344CB8AC3E}">
        <p14:creationId xmlns:p14="http://schemas.microsoft.com/office/powerpoint/2010/main" val="253122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چه منفعتی برای مشتری و مصرف کننده دارد؟</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Low" rtl="1"/>
            <a:r>
              <a:rPr lang="fa-IR" dirty="0" smtClean="0">
                <a:solidFill>
                  <a:schemeClr val="accent1">
                    <a:lumMod val="50000"/>
                  </a:schemeClr>
                </a:solidFill>
                <a:cs typeface="B Yekan" panose="00000400000000000000" pitchFamily="2" charset="-78"/>
              </a:rPr>
              <a:t>برای مصرف کننده:</a:t>
            </a:r>
            <a:r>
              <a:rPr lang="fa-IR" dirty="0" smtClean="0">
                <a:cs typeface="B Yekan" panose="00000400000000000000" pitchFamily="2" charset="-78"/>
              </a:rPr>
              <a:t> دسترسی به واحد های ارزشی (املاک) با کیفیت </a:t>
            </a:r>
          </a:p>
          <a:p>
            <a:pPr algn="justLow" rtl="1"/>
            <a:r>
              <a:rPr lang="fa-IR" dirty="0" smtClean="0">
                <a:solidFill>
                  <a:schemeClr val="accent1">
                    <a:lumMod val="50000"/>
                  </a:schemeClr>
                </a:solidFill>
                <a:cs typeface="B Yekan" panose="00000400000000000000" pitchFamily="2" charset="-78"/>
              </a:rPr>
              <a:t>برای تولید کننده:</a:t>
            </a:r>
            <a:r>
              <a:rPr lang="fa-IR" dirty="0" smtClean="0">
                <a:cs typeface="B Yekan" panose="00000400000000000000" pitchFamily="2" charset="-78"/>
              </a:rPr>
              <a:t>  دسترسی به بازار خریدارها ( پلتفرم ها بازارساز هستند)</a:t>
            </a:r>
          </a:p>
          <a:p>
            <a:pPr algn="justLow" rtl="1"/>
            <a:r>
              <a:rPr lang="fa-IR" dirty="0">
                <a:solidFill>
                  <a:schemeClr val="accent1">
                    <a:lumMod val="50000"/>
                  </a:schemeClr>
                </a:solidFill>
                <a:cs typeface="B Yekan" panose="00000400000000000000" pitchFamily="2" charset="-78"/>
              </a:rPr>
              <a:t>برای خریدار و فروشنده:</a:t>
            </a:r>
            <a:r>
              <a:rPr lang="fa-IR" dirty="0">
                <a:cs typeface="B Yekan" panose="00000400000000000000" pitchFamily="2" charset="-78"/>
              </a:rPr>
              <a:t> </a:t>
            </a:r>
            <a:r>
              <a:rPr lang="fa-IR" dirty="0" smtClean="0">
                <a:cs typeface="B Yekan" panose="00000400000000000000" pitchFamily="2" charset="-78"/>
              </a:rPr>
              <a:t>دسترسی به ابزارها و سرویس هایی که تراکنش را تسهیل میکند مانند توسعه دهندگان مثل شرکت های حمل و نقل یا مشارین املاک یا دفاتر ثبت اسناد یا سازنده ساختمان</a:t>
            </a:r>
          </a:p>
          <a:p>
            <a:pPr algn="justLow" rtl="1"/>
            <a:r>
              <a:rPr lang="fa-IR" dirty="0" smtClean="0">
                <a:solidFill>
                  <a:schemeClr val="accent1">
                    <a:lumMod val="50000"/>
                  </a:schemeClr>
                </a:solidFill>
                <a:cs typeface="B Yekan" panose="00000400000000000000" pitchFamily="2" charset="-78"/>
              </a:rPr>
              <a:t>برای خریدار و فروشنده:</a:t>
            </a:r>
            <a:r>
              <a:rPr lang="fa-IR" dirty="0" smtClean="0">
                <a:cs typeface="B Yekan" panose="00000400000000000000" pitchFamily="2" charset="-78"/>
              </a:rPr>
              <a:t> دسترسی به واحد هایِ ارزشِ باکیفیت برای پاسخ دقیق به نیازشان مثلا با انطباق دقیق مصرف کننده به تولید کننده که بخاطر سیستم های اصلاحی و فنی ایجاد شده( مانند تبلیغ رایگان در گوگل و جستجو روی نقشه یا داخلی سازی تصمیم گیری به وسیله هوش مصنوعی و بازخورد تک کاربره) </a:t>
            </a:r>
          </a:p>
        </p:txBody>
      </p:sp>
    </p:spTree>
    <p:extLst>
      <p:ext uri="{BB962C8B-B14F-4D97-AF65-F5344CB8AC3E}">
        <p14:creationId xmlns:p14="http://schemas.microsoft.com/office/powerpoint/2010/main" val="201758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راه حل شما چیست؟</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justLow" rtl="1">
              <a:buNone/>
            </a:pPr>
            <a:r>
              <a:rPr lang="fa-IR" dirty="0" smtClean="0">
                <a:cs typeface="B Yekan" panose="00000400000000000000" pitchFamily="2" charset="-78"/>
              </a:rPr>
              <a:t>دوباره واسطه گری یکی از ویژگی های پلتفرم است که به جایگزینی واسطه ای قدیمی با سامانه های خودکار یا تطابق دقیق تر است. مثلا انتخاب واسطه گری به شکل سنتی به اختیار خریدار یا فروشنده میگذاریم. </a:t>
            </a:r>
          </a:p>
          <a:p>
            <a:pPr marL="0" indent="0" algn="justLow" rtl="1">
              <a:buNone/>
            </a:pPr>
            <a:r>
              <a:rPr lang="fa-IR" dirty="0" smtClean="0">
                <a:cs typeface="B Yekan" panose="00000400000000000000" pitchFamily="2" charset="-78"/>
              </a:rPr>
              <a:t>مثلا بعضی از خریداران حرفه ای هستند درحالی که بسیاری از فروشندگان نیاز به خدمات مشاوره املاک دارند.به اضافه بازارهای جانبی مثل حمل و نقل یا دکوراسیون داخلی نیز منفعت می برند.</a:t>
            </a:r>
          </a:p>
          <a:p>
            <a:pPr marL="0" indent="0" algn="justLow" rtl="1">
              <a:buNone/>
            </a:pPr>
            <a:r>
              <a:rPr lang="fa-IR" dirty="0" smtClean="0">
                <a:cs typeface="B Yekan" panose="00000400000000000000" pitchFamily="2" charset="-78"/>
              </a:rPr>
              <a:t>حجم بازار خدمات جانبی مثلا فقط خدمات اثاث کشی از نظافت تا عقد قرارداد و حمل و نقل در بازار رهن و اجاره چقدر است؟ سالانه فقط در شهر تهران 12 هزار معامله رهن و اجاره.</a:t>
            </a:r>
          </a:p>
        </p:txBody>
      </p:sp>
    </p:spTree>
    <p:extLst>
      <p:ext uri="{BB962C8B-B14F-4D97-AF65-F5344CB8AC3E}">
        <p14:creationId xmlns:p14="http://schemas.microsoft.com/office/powerpoint/2010/main" val="33799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محصول چیست؟</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justLow" rtl="1">
              <a:buNone/>
            </a:pPr>
            <a:r>
              <a:rPr lang="fa-IR" dirty="0" smtClean="0">
                <a:cs typeface="B Yekan" panose="00000400000000000000" pitchFamily="2" charset="-78"/>
              </a:rPr>
              <a:t>محصول ما زیرساخت است، در قدیم کارخانه ها با منابع اولیه محصول میساختند در انتها یا مالکیت محصول را میفروختند مانند دستگاه لباس شویی ، یا برای استفاده اجاره میگرفتند مانند توربین های نیروگاهی . مدل کسب و کارسازنده شبکه پلتفرم با ضریب بازار 8.2 بین ضریب بازار تولیدکنندگان نوآوری ها(4.2) و ارائه دهندگان سرویس( 2.6) و سازندگان دارایی (2) بهترین نرخ قیمت به درآمد را دارد. یعنی در حالت کلی به ازای هر 1 میلیون سرمایه گذاری حدود 8.2 میلیون بازگشت سرمایه وجود دارد</a:t>
            </a:r>
          </a:p>
          <a:p>
            <a:pPr marL="0" indent="0" algn="justLow" rtl="1">
              <a:buNone/>
            </a:pPr>
            <a:endParaRPr lang="fa-IR" dirty="0">
              <a:cs typeface="B Yekan" panose="00000400000000000000" pitchFamily="2" charset="-78"/>
            </a:endParaRPr>
          </a:p>
          <a:p>
            <a:pPr marL="0" indent="0" algn="justLow" rtl="1">
              <a:buNone/>
            </a:pPr>
            <a:r>
              <a:rPr lang="fa-IR" dirty="0" smtClean="0">
                <a:cs typeface="B Yekan" panose="00000400000000000000" pitchFamily="2" charset="-78"/>
              </a:rPr>
              <a:t>محصول ما زیرساخت تولید و تطابق و تسهیل سازی واحد های ارزش ساخته شده در صنعت املاک هستند. کار ما واسطه گری اینبار به وسیله ابزارهای خودکار و دقیق است که امکان معامله مستقیم خریدار و فروشنده را تسهیل میکند</a:t>
            </a:r>
          </a:p>
        </p:txBody>
      </p:sp>
    </p:spTree>
    <p:extLst>
      <p:ext uri="{BB962C8B-B14F-4D97-AF65-F5344CB8AC3E}">
        <p14:creationId xmlns:p14="http://schemas.microsoft.com/office/powerpoint/2010/main" val="135229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مشتری فعلی داریم؟</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justLow" rtl="1">
              <a:buNone/>
            </a:pPr>
            <a:r>
              <a:rPr lang="fa-IR" dirty="0" smtClean="0">
                <a:cs typeface="B Yekan" panose="00000400000000000000" pitchFamily="2" charset="-78"/>
              </a:rPr>
              <a:t>در ورژن قدیمی حدود 200املاک، خدمات فایل یابی را خرید کردند. مشاورین املاک از سیستم های متنوع نرم افزاری برای پاسخ به نیازهای خود استفاده میکنند ولی یکپارچه نیست، هزینه بر است، کارا نیست، تولید کننده و مصرف کننده نمیتوانند به راحتی واحد ارزش خود را پیدا کنند که نمونه این ابزارها در زیر می باشد</a:t>
            </a:r>
          </a:p>
          <a:p>
            <a:pPr marL="0" indent="0" algn="justLow" rtl="1">
              <a:buNone/>
            </a:pPr>
            <a:r>
              <a:rPr lang="fa-IR" i="1" dirty="0" smtClean="0">
                <a:cs typeface="B Yekan" panose="00000400000000000000" pitchFamily="2" charset="-78"/>
              </a:rPr>
              <a:t>زونکن برای نگه داری فایل</a:t>
            </a:r>
          </a:p>
          <a:p>
            <a:pPr marL="0" indent="0" algn="justLow" rtl="1">
              <a:buNone/>
            </a:pPr>
            <a:r>
              <a:rPr lang="fa-IR" i="1" dirty="0" smtClean="0">
                <a:cs typeface="B Yekan" panose="00000400000000000000" pitchFamily="2" charset="-78"/>
              </a:rPr>
              <a:t>البرزفایل یا ایران فایل برای دریافت فایل</a:t>
            </a:r>
          </a:p>
          <a:p>
            <a:pPr marL="0" indent="0" algn="justLow" rtl="1">
              <a:buNone/>
            </a:pPr>
            <a:r>
              <a:rPr lang="fa-IR" i="1" dirty="0" smtClean="0">
                <a:cs typeface="B Yekan" panose="00000400000000000000" pitchFamily="2" charset="-78"/>
              </a:rPr>
              <a:t>دیوار یا شیپور برای آگهی و تبلیغات</a:t>
            </a:r>
          </a:p>
        </p:txBody>
      </p:sp>
    </p:spTree>
    <p:extLst>
      <p:ext uri="{BB962C8B-B14F-4D97-AF65-F5344CB8AC3E}">
        <p14:creationId xmlns:p14="http://schemas.microsoft.com/office/powerpoint/2010/main" val="425483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تعریف بازار پلتفرم املاک</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justLow" rtl="1">
              <a:buNone/>
            </a:pPr>
            <a:r>
              <a:rPr lang="fa-IR" dirty="0">
                <a:cs typeface="B Yekan" panose="00000400000000000000" pitchFamily="2" charset="-78"/>
              </a:rPr>
              <a:t>مصرف کنندگان این پلتفرم افراد حاضر در صنعت یا بازار املاک هستند، آپارتمان های مسکونی شهر ها قابلیت داد وستد و رهن و اجاره را دارند </a:t>
            </a:r>
            <a:r>
              <a:rPr lang="fa-IR" dirty="0" smtClean="0">
                <a:cs typeface="B Yekan" panose="00000400000000000000" pitchFamily="2" charset="-78"/>
              </a:rPr>
              <a:t>که اصلی </a:t>
            </a:r>
            <a:r>
              <a:rPr lang="fa-IR" dirty="0">
                <a:cs typeface="B Yekan" panose="00000400000000000000" pitchFamily="2" charset="-78"/>
              </a:rPr>
              <a:t>ترین واحد ارزش این پلتفرم </a:t>
            </a:r>
            <a:r>
              <a:rPr lang="fa-IR" dirty="0" smtClean="0">
                <a:cs typeface="B Yekan" panose="00000400000000000000" pitchFamily="2" charset="-78"/>
              </a:rPr>
              <a:t>هستند</a:t>
            </a:r>
          </a:p>
          <a:p>
            <a:pPr marL="0" indent="0" algn="justLow" rtl="1">
              <a:buNone/>
            </a:pPr>
            <a:r>
              <a:rPr lang="fa-IR" dirty="0" smtClean="0">
                <a:cs typeface="B Yekan" panose="00000400000000000000" pitchFamily="2" charset="-78"/>
              </a:rPr>
              <a:t>دوم دسترسی به زمین ها و فرصت های مناسب ساخت وساز برای سازندگان و تولید بیشتر مسکن که نتیجه آن ایجاد بازار برای مصرف کننده و خریدار ها است</a:t>
            </a:r>
          </a:p>
          <a:p>
            <a:pPr marL="0" indent="0" algn="justLow" rtl="1">
              <a:buNone/>
            </a:pPr>
            <a:r>
              <a:rPr lang="fa-IR" dirty="0" smtClean="0">
                <a:cs typeface="B Yekan" panose="00000400000000000000" pitchFamily="2" charset="-78"/>
              </a:rPr>
              <a:t>سوم بازارهای خدمات جانبی صنعت املاک</a:t>
            </a:r>
          </a:p>
        </p:txBody>
      </p:sp>
    </p:spTree>
    <p:extLst>
      <p:ext uri="{BB962C8B-B14F-4D97-AF65-F5344CB8AC3E}">
        <p14:creationId xmlns:p14="http://schemas.microsoft.com/office/powerpoint/2010/main" val="266863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167</TotalTime>
  <Words>1210</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 Nazanin</vt:lpstr>
      <vt:lpstr>B Titr</vt:lpstr>
      <vt:lpstr>B Yekan</vt:lpstr>
      <vt:lpstr>B Zar</vt:lpstr>
      <vt:lpstr>Bookman Old Style</vt:lpstr>
      <vt:lpstr>Calibri</vt:lpstr>
      <vt:lpstr>Rockwell</vt:lpstr>
      <vt:lpstr>Times New Roman</vt:lpstr>
      <vt:lpstr>Damask</vt:lpstr>
      <vt:lpstr>مدل کسب و کار پلتفرم املاک</vt:lpstr>
      <vt:lpstr>معرفی</vt:lpstr>
      <vt:lpstr>تیم</vt:lpstr>
      <vt:lpstr>چه مسئله ای را حل میکند؟</vt:lpstr>
      <vt:lpstr>چه منفعتی برای مشتری و مصرف کننده دارد؟</vt:lpstr>
      <vt:lpstr>راه حل شما چیست؟</vt:lpstr>
      <vt:lpstr>محصول چیست؟</vt:lpstr>
      <vt:lpstr>مشتری فعلی داریم؟</vt:lpstr>
      <vt:lpstr>تعریف بازار پلتفرم املاک</vt:lpstr>
      <vt:lpstr>رقابت</vt:lpstr>
      <vt:lpstr>مدل کسب درآمد</vt:lpstr>
      <vt:lpstr>سرمایه گذاری</vt:lpstr>
      <vt:lpstr>ارتباط با ما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مدل کسب و کار پلتفرم املاک</dc:title>
  <dc:creator>Milad</dc:creator>
  <cp:lastModifiedBy>Milad</cp:lastModifiedBy>
  <cp:revision>14</cp:revision>
  <dcterms:created xsi:type="dcterms:W3CDTF">2020-04-20T06:43:57Z</dcterms:created>
  <dcterms:modified xsi:type="dcterms:W3CDTF">2020-04-23T14:25:28Z</dcterms:modified>
</cp:coreProperties>
</file>