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0" r:id="rId5"/>
    <p:sldId id="268" r:id="rId6"/>
    <p:sldId id="263" r:id="rId7"/>
    <p:sldId id="270" r:id="rId8"/>
    <p:sldId id="266" r:id="rId9"/>
    <p:sldId id="269" r:id="rId10"/>
    <p:sldId id="258" r:id="rId11"/>
    <p:sldId id="259" r:id="rId12"/>
    <p:sldId id="264" r:id="rId13"/>
    <p:sldId id="265" r:id="rId14"/>
    <p:sldId id="262" r:id="rId15"/>
  </p:sldIdLst>
  <p:sldSz cx="18288000" cy="10287000"/>
  <p:notesSz cx="6858000" cy="9144000"/>
  <p:embeddedFontLst>
    <p:embeddedFont>
      <p:font typeface="Cairo" panose="020B0604020202020204" charset="-78"/>
      <p:regular r:id="rId16"/>
    </p:embeddedFont>
    <p:embeddedFont>
      <p:font typeface="Cairo Bold" panose="020B0604020202020204" charset="-78"/>
      <p:regular r:id="rId17"/>
    </p:embeddedFont>
    <p:embeddedFont>
      <p:font typeface="Cairo Light" panose="020B0604020202020204" charset="-78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357C7"/>
    <a:srgbClr val="28DEE8"/>
    <a:srgbClr val="74BADF"/>
    <a:srgbClr val="FF0C35"/>
    <a:srgbClr val="0070C0"/>
    <a:srgbClr val="2E7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053" autoAdjust="0"/>
  </p:normalViewPr>
  <p:slideViewPr>
    <p:cSldViewPr>
      <p:cViewPr varScale="1">
        <p:scale>
          <a:sx n="52" d="100"/>
          <a:sy n="52" d="100"/>
        </p:scale>
        <p:origin x="8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345459" y="6185747"/>
            <a:ext cx="13373151" cy="1298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9900"/>
              </a:lnSpc>
            </a:pPr>
            <a:r>
              <a:rPr lang="ar-JO" sz="9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اساسيات الامن السيبراني</a:t>
            </a:r>
            <a:endParaRPr lang="ar-EG" sz="9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24378" y="9094368"/>
            <a:ext cx="7791494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5660"/>
              </a:lnSpc>
            </a:pPr>
            <a:r>
              <a:rPr lang="ar-EG" sz="4717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المقدم :</a:t>
            </a:r>
            <a:r>
              <a:rPr lang="ar-SA" sz="4717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محمد ابو يحيى</a:t>
            </a:r>
            <a:endParaRPr lang="ar-EG" sz="4717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18D1669B-8B9D-43C3-3FA2-677A22ED6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E6F10AF-3AC0-6DB6-C9D8-F1B1F81E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7" name="Picture 1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118293F-F9E6-E782-1241-F63E553F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8" name="Picture 1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E02B292-C66C-AC52-3198-84A9965DC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5A8CE568-BCF7-8B30-3A5F-6AF9038C9036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030" name="Picture 2">
              <a:extLst>
                <a:ext uri="{FF2B5EF4-FFF2-40B4-BE49-F238E27FC236}">
                  <a16:creationId xmlns:a16="http://schemas.microsoft.com/office/drawing/2014/main" id="{6331B42C-271E-0925-8185-F3F5A5E4E7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2">
              <a:extLst>
                <a:ext uri="{FF2B5EF4-FFF2-40B4-BE49-F238E27FC236}">
                  <a16:creationId xmlns:a16="http://schemas.microsoft.com/office/drawing/2014/main" id="{B91648D6-CA61-A7C5-F155-CA379C129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2">
              <a:extLst>
                <a:ext uri="{FF2B5EF4-FFF2-40B4-BE49-F238E27FC236}">
                  <a16:creationId xmlns:a16="http://schemas.microsoft.com/office/drawing/2014/main" id="{E8AE47E2-7C35-43BD-A08E-6187F5C2F0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C90A59A9-E679-D9B9-A374-6E61BC4FE2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2">
              <a:extLst>
                <a:ext uri="{FF2B5EF4-FFF2-40B4-BE49-F238E27FC236}">
                  <a16:creationId xmlns:a16="http://schemas.microsoft.com/office/drawing/2014/main" id="{D38B371E-5841-1062-B23E-04B4D3915C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2">
              <a:extLst>
                <a:ext uri="{FF2B5EF4-FFF2-40B4-BE49-F238E27FC236}">
                  <a16:creationId xmlns:a16="http://schemas.microsoft.com/office/drawing/2014/main" id="{396F4ADD-483B-5CF7-3B0C-867DF6D032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2">
              <a:extLst>
                <a:ext uri="{FF2B5EF4-FFF2-40B4-BE49-F238E27FC236}">
                  <a16:creationId xmlns:a16="http://schemas.microsoft.com/office/drawing/2014/main" id="{B93475D4-6D89-5D10-F100-DCB97B636D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2">
              <a:extLst>
                <a:ext uri="{FF2B5EF4-FFF2-40B4-BE49-F238E27FC236}">
                  <a16:creationId xmlns:a16="http://schemas.microsoft.com/office/drawing/2014/main" id="{7BC52345-D8EE-402C-2A6F-E704D9C96B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2">
              <a:extLst>
                <a:ext uri="{FF2B5EF4-FFF2-40B4-BE49-F238E27FC236}">
                  <a16:creationId xmlns:a16="http://schemas.microsoft.com/office/drawing/2014/main" id="{83582462-AC72-69CC-B528-F306EE60FB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DBD3231A-3AF3-7398-0CB1-AE6BE1D74D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2">
              <a:extLst>
                <a:ext uri="{FF2B5EF4-FFF2-40B4-BE49-F238E27FC236}">
                  <a16:creationId xmlns:a16="http://schemas.microsoft.com/office/drawing/2014/main" id="{F78ECBA6-A958-BF81-2C81-EC4A00E5A1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A97C8E75-E8E2-86E8-6500-5E4683CFBB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2">
              <a:extLst>
                <a:ext uri="{FF2B5EF4-FFF2-40B4-BE49-F238E27FC236}">
                  <a16:creationId xmlns:a16="http://schemas.microsoft.com/office/drawing/2014/main" id="{3C92E892-6B3D-9D52-9864-6F7DD6B641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2">
              <a:extLst>
                <a:ext uri="{FF2B5EF4-FFF2-40B4-BE49-F238E27FC236}">
                  <a16:creationId xmlns:a16="http://schemas.microsoft.com/office/drawing/2014/main" id="{38886AF0-9600-38D2-5BEB-88D1566471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">
              <a:extLst>
                <a:ext uri="{FF2B5EF4-FFF2-40B4-BE49-F238E27FC236}">
                  <a16:creationId xmlns:a16="http://schemas.microsoft.com/office/drawing/2014/main" id="{302DA428-40C4-79E3-9856-E6E596FB1A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2">
              <a:extLst>
                <a:ext uri="{FF2B5EF4-FFF2-40B4-BE49-F238E27FC236}">
                  <a16:creationId xmlns:a16="http://schemas.microsoft.com/office/drawing/2014/main" id="{320B6543-629D-14D4-CB79-A100B59D43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">
              <a:extLst>
                <a:ext uri="{FF2B5EF4-FFF2-40B4-BE49-F238E27FC236}">
                  <a16:creationId xmlns:a16="http://schemas.microsoft.com/office/drawing/2014/main" id="{4A2E63BC-42B1-79E2-E06A-C6BB4EE56F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2">
              <a:extLst>
                <a:ext uri="{FF2B5EF4-FFF2-40B4-BE49-F238E27FC236}">
                  <a16:creationId xmlns:a16="http://schemas.microsoft.com/office/drawing/2014/main" id="{04DAFCE2-0DC9-C093-5FBD-E9BC8443AC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">
              <a:extLst>
                <a:ext uri="{FF2B5EF4-FFF2-40B4-BE49-F238E27FC236}">
                  <a16:creationId xmlns:a16="http://schemas.microsoft.com/office/drawing/2014/main" id="{063788CB-A6F5-3CD3-D4D1-00D50C5CA2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9" name="Picture 2">
              <a:extLst>
                <a:ext uri="{FF2B5EF4-FFF2-40B4-BE49-F238E27FC236}">
                  <a16:creationId xmlns:a16="http://schemas.microsoft.com/office/drawing/2014/main" id="{4EC8E59C-20E4-3EF1-DF9F-91AEE37EE4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">
              <a:extLst>
                <a:ext uri="{FF2B5EF4-FFF2-40B4-BE49-F238E27FC236}">
                  <a16:creationId xmlns:a16="http://schemas.microsoft.com/office/drawing/2014/main" id="{03DF26F9-A237-BD5F-FAE5-A44B16B218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D06A5055-4E02-EEC3-93A1-359D2B1D1356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84507-1B70-1938-0C58-B3A8481B1554}"/>
              </a:ext>
            </a:extLst>
          </p:cNvPr>
          <p:cNvGrpSpPr/>
          <p:nvPr/>
        </p:nvGrpSpPr>
        <p:grpSpPr>
          <a:xfrm>
            <a:off x="6019800" y="952500"/>
            <a:ext cx="5200650" cy="5619750"/>
            <a:chOff x="6019800" y="952500"/>
            <a:chExt cx="5200650" cy="5619750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393CDFB-25FC-E607-66F0-B092D5494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952500"/>
              <a:ext cx="5200650" cy="5619750"/>
            </a:xfrm>
            <a:prstGeom prst="rect">
              <a:avLst/>
            </a:prstGeom>
            <a:noFill/>
            <a:ln>
              <a:solidFill>
                <a:srgbClr val="2357C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 descr="A blue and white circle with dots and lines&#10;&#10;AI-generated content may be incorrect.">
              <a:extLst>
                <a:ext uri="{FF2B5EF4-FFF2-40B4-BE49-F238E27FC236}">
                  <a16:creationId xmlns:a16="http://schemas.microsoft.com/office/drawing/2014/main" id="{EE4751EB-D50F-A0EF-330E-84C1818A9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70" y="4458313"/>
              <a:ext cx="813854" cy="813854"/>
            </a:xfrm>
            <a:prstGeom prst="flowChartConnector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F03BF1D-72E6-9CF6-AC0E-E059C0E7B424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3B69C9E-7B4A-A229-AFF2-7AE5164CF6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0DD1EF44-39A2-8205-BC1B-33ECCC954C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8753FD7C-AFE5-318D-4EF8-6942E3A376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4026CEA9-6689-DFC9-62CC-E755E0ACD2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E8A2CA2E-6747-834F-2AC8-B2B2F672A8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FA664EF5-E9E9-33D3-45E4-788FEAA74A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AACF5891-ACEF-D973-8730-4A88EE8331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CE74564-446D-D36F-544D-DBFE15BD67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822AE9C3-2A9B-677B-D700-F26FF0FB34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497AB72E-6B7D-5461-FDF4-235468AADE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9C32E6F7-3DED-26BC-6769-09C880BE81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F17E104-4EC7-72D9-A5B8-E6398E05D5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9492EFB-BB4B-656A-2727-FEA9768D9C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5397AD0B-B1CF-8EEA-79BB-A2AB6B88E9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9809205A-4750-A714-831D-74FE613ACC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6FBD4BD6-36D1-2AE1-7829-38CC377B66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C5B8675-9D72-091C-8482-3352E3EDE4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EA963DFC-4D81-CCF1-3CCF-24B78333DF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2F3E443-07B4-92B6-0018-9103262FB7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4D67A30B-9BB1-FFFA-038B-CA45894939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D040DC4-88A2-D46B-328F-7FC717D801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713632-5317-FE0D-065A-0BDAA0570554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7">
            <a:extLst>
              <a:ext uri="{FF2B5EF4-FFF2-40B4-BE49-F238E27FC236}">
                <a16:creationId xmlns:a16="http://schemas.microsoft.com/office/drawing/2014/main" id="{19C2E6DA-A371-2258-EE66-E3A24D9768AD}"/>
              </a:ext>
            </a:extLst>
          </p:cNvPr>
          <p:cNvSpPr txBox="1"/>
          <p:nvPr/>
        </p:nvSpPr>
        <p:spPr>
          <a:xfrm>
            <a:off x="4114800" y="1117586"/>
            <a:ext cx="8615404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أنواع الهاكرز 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2A8D39CB-2FF2-8736-1C0B-6CC387DD7CF7}"/>
              </a:ext>
            </a:extLst>
          </p:cNvPr>
          <p:cNvSpPr txBox="1"/>
          <p:nvPr/>
        </p:nvSpPr>
        <p:spPr>
          <a:xfrm>
            <a:off x="2603469" y="2188291"/>
            <a:ext cx="12111148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JO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White Hat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CCA5C4C5-E43A-29DB-5DC3-4C2EA74CC88A}"/>
              </a:ext>
            </a:extLst>
          </p:cNvPr>
          <p:cNvSpPr txBox="1"/>
          <p:nvPr/>
        </p:nvSpPr>
        <p:spPr>
          <a:xfrm>
            <a:off x="2168309" y="2915746"/>
            <a:ext cx="12533608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هاكر يعمل بشكل قانوني ويستخدم مهاراته لاختبار الأنظمة وتحسين أمانها. يُعرف أيضاً باسم "الهاكر الأخلاقي". يساعد</a:t>
            </a:r>
            <a:r>
              <a:rPr lang="ar-JO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الشركات على اكتشاف الثغرات الأمنية وتصحيحها قبل استغلالها.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4F8E907C-163A-AEBE-6CDD-81014C0FCF45}"/>
              </a:ext>
            </a:extLst>
          </p:cNvPr>
          <p:cNvSpPr txBox="1"/>
          <p:nvPr/>
        </p:nvSpPr>
        <p:spPr>
          <a:xfrm>
            <a:off x="2578069" y="4084785"/>
            <a:ext cx="12111148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Black Hat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40039F93-8D1C-633A-4906-2651BF69626F}"/>
              </a:ext>
            </a:extLst>
          </p:cNvPr>
          <p:cNvSpPr txBox="1"/>
          <p:nvPr/>
        </p:nvSpPr>
        <p:spPr>
          <a:xfrm>
            <a:off x="2603469" y="5965557"/>
            <a:ext cx="12111148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Gray Hat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58142B1D-7ADB-7F47-A44F-0A83DA58DBA3}"/>
              </a:ext>
            </a:extLst>
          </p:cNvPr>
          <p:cNvSpPr txBox="1"/>
          <p:nvPr/>
        </p:nvSpPr>
        <p:spPr>
          <a:xfrm>
            <a:off x="2142909" y="4777060"/>
            <a:ext cx="12533608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هاكر يقوم بأعمال غير قانونية بهدف سرقة البيانات أو تدمير الأنظمة أو الابتزاز.</a:t>
            </a:r>
            <a:r>
              <a:rPr lang="ar-JO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دورة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اختراق الأنظمة والشبكات لاستغلال الثغرات الأمنية للربح أو التخريب.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4044FDA1-7039-EEA1-893F-E1483ED07E61}"/>
              </a:ext>
            </a:extLst>
          </p:cNvPr>
          <p:cNvSpPr txBox="1"/>
          <p:nvPr/>
        </p:nvSpPr>
        <p:spPr>
          <a:xfrm>
            <a:off x="2109192" y="6691180"/>
            <a:ext cx="12533608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هاكر يقع بين الهاكر الأخلاقي وغير الأخلاقي. قد يخترق الأنظمة بدون إذن ولكنه لا يسعى بالضرورة للتدمير أو السرقة.</a:t>
            </a:r>
            <a:r>
              <a:rPr lang="ar-JO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دور</a:t>
            </a:r>
            <a:r>
              <a:rPr lang="ar-JO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ة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كشف الثغرات الأمنية بدون تصريح، أحياناً بهدف تحسين الأمن أو طلب مكافآت مقابل إبلاغ المؤسسات عن تلك الثغرات.</a:t>
            </a:r>
          </a:p>
        </p:txBody>
      </p:sp>
      <p:pic>
        <p:nvPicPr>
          <p:cNvPr id="7" name="Picture 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C998022-D2B7-9448-C74A-CB500558E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1593119-2255-159D-91BA-6FD1E2E13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20" name="Picture 1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1AAC501-FC45-3E74-41DA-9952A489C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21" name="Picture 20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C17EA10-A23B-6366-5320-2B21CD4A5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22" name="Picture 2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7FCEAAE-6E6E-A44F-30F9-90BD0C310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1B690EBF-D204-725D-9701-5E70F9E90594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382EFB40-21D9-5498-7C6C-784AE6ADC0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9C6767C4-E5BD-EA08-5078-6B21368ED2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>
              <a:extLst>
                <a:ext uri="{FF2B5EF4-FFF2-40B4-BE49-F238E27FC236}">
                  <a16:creationId xmlns:a16="http://schemas.microsoft.com/office/drawing/2014/main" id="{942684FF-B8AD-5B57-71EB-3FE7B05336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68255E32-CEE7-8BE3-AB6B-C304AD5025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22A97DC5-FD13-AAE4-36EC-5419F2EF26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DDB6E272-C3C1-0C8B-5551-3A14F35769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3ADACAA6-22B0-DF36-681D-85D6DB0FFC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66DD47AD-17F8-A1B0-5C6C-B6BD4874E4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F4CC9041-9CFF-903D-BF92-33CA6FCCBF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7A2891E7-4CDC-AC4F-F029-E4B87309ED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3CE58AC4-4415-5E29-DDAE-5629245D09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>
              <a:extLst>
                <a:ext uri="{FF2B5EF4-FFF2-40B4-BE49-F238E27FC236}">
                  <a16:creationId xmlns:a16="http://schemas.microsoft.com/office/drawing/2014/main" id="{7FB293E6-C006-7533-A58C-E84F6B4C26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941FA7B0-D7BE-BCE9-DEF5-324FA7F06E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2C6DDE37-8BF9-A044-C186-983846F13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DB5D6B5B-8349-2ECD-E738-E9AAB5194E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>
              <a:extLst>
                <a:ext uri="{FF2B5EF4-FFF2-40B4-BE49-F238E27FC236}">
                  <a16:creationId xmlns:a16="http://schemas.microsoft.com/office/drawing/2014/main" id="{B4694E1B-BA5C-6408-9476-57046F8D68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C743C05C-CB62-CBE5-5CAB-1A69A33431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E0A47A07-E511-7EBB-14E1-FA522DF509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id="{9310D7BE-860F-EF41-E94D-A27C50F1D7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7F242AEF-D746-46D9-B8F0-B2324EE64A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54607D5A-6737-1546-085E-D5C8EAADBD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6D0E523-C4A5-A01B-2C26-FB08DA48033E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12537" y="6056413"/>
            <a:ext cx="9853131" cy="1298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9899"/>
              </a:lnSpc>
            </a:pPr>
            <a:r>
              <a:rPr lang="ar-JO" sz="8999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أنا دفاع او هجوم ؟</a:t>
            </a:r>
            <a:endParaRPr lang="ar-EG" sz="8999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8F8374-D7ED-AB3C-ADC0-724A7A3D0D7A}"/>
              </a:ext>
            </a:extLst>
          </p:cNvPr>
          <p:cNvGrpSpPr/>
          <p:nvPr/>
        </p:nvGrpSpPr>
        <p:grpSpPr>
          <a:xfrm>
            <a:off x="6019800" y="952500"/>
            <a:ext cx="5200650" cy="5619750"/>
            <a:chOff x="6019800" y="952500"/>
            <a:chExt cx="5200650" cy="5619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73D055-44F8-92D4-627D-827429845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952500"/>
              <a:ext cx="5200650" cy="5619750"/>
            </a:xfrm>
            <a:prstGeom prst="rect">
              <a:avLst/>
            </a:prstGeom>
            <a:noFill/>
            <a:ln>
              <a:solidFill>
                <a:srgbClr val="2357C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A blue and white circle with dots and lines&#10;&#10;AI-generated content may be incorrect.">
              <a:extLst>
                <a:ext uri="{FF2B5EF4-FFF2-40B4-BE49-F238E27FC236}">
                  <a16:creationId xmlns:a16="http://schemas.microsoft.com/office/drawing/2014/main" id="{CAB31A12-41C2-0BB0-40CE-421469706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70" y="4458313"/>
              <a:ext cx="813854" cy="813854"/>
            </a:xfrm>
            <a:prstGeom prst="flowChartConnector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402400" y="2798705"/>
            <a:ext cx="137520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تعمل على تقييم نقاط الضعف والثغرات في الأنظمة من خلال محاكاة هجمات سيبرانية تهدف إلى اكتشاف هذه الثغرات قبل أن يستغلها القراصنة.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1000" y="4353955"/>
            <a:ext cx="15773400" cy="2723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مجالات العمل</a:t>
            </a:r>
            <a:r>
              <a:rPr lang="ar-JO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مختبر اختبار الاختراق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Penetration Tester) </a:t>
            </a:r>
            <a:r>
              <a:rPr lang="ar-JO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):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اختبار الأنظمة والشبكات للبحث عن الثغرات.</a:t>
            </a:r>
            <a:endParaRPr lang="ar-JO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الباحث الأمني (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Security Researcher</a:t>
            </a:r>
            <a:r>
              <a:rPr lang="ar-JO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):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البحث في تقنيات وأدوات الهجوم الجديدة.</a:t>
            </a:r>
            <a:endParaRPr lang="ar-JO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مطور البرمجيات الخبيثة الأخلاقية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Ethical Malware Developer) </a:t>
            </a:r>
            <a:r>
              <a:rPr lang="ar-JO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):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تطوير أدوات هجومية تُستخدم لتحليل الدفاعات.</a:t>
            </a:r>
            <a:endParaRPr lang="ar-JO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خبير الهندسة الاجتماعية (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Social Engineering Expert</a:t>
            </a:r>
            <a:r>
              <a:rPr lang="ar-JO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):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تنفيذ هجمات باستخدام الخداع للتأثير على البشر.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25469" y="979583"/>
            <a:ext cx="10215604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فرق الهجوم</a:t>
            </a:r>
            <a:r>
              <a:rPr lang="en-GB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- </a:t>
            </a: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 (</a:t>
            </a:r>
            <a:r>
              <a:rPr lang="en-GB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(</a:t>
            </a: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Offensive Security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7D9CFED-FBEA-A46B-B10D-47F3AB559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C37293A-6476-E060-B380-9741667C7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E7C9D38-E1E4-FCB0-2E4E-36C61D08A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94B17AB-036C-8998-1804-C186D8AA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1CBD388-6039-7744-0F64-C0B30AC1E3BF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AECB230-4D99-87D0-0B19-31EFF43E04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CF8D0B3B-029F-B16C-5A96-D3AF792F2D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E90F7F66-0AC3-7873-EA55-5EF93DF7E3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4F6EFFC-2941-A0BE-0760-516F0F8AB7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652ADD54-6CDD-AE6E-0FAA-F6491E4121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476DB8F6-EA16-0D98-1FF2-2DA6F221BB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0CFFA433-BB3D-FE93-D39F-8F6AB0C892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1591918E-570A-283D-0B3B-91A051D84B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41967CB8-3990-4688-BAC7-5762BD5651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135AEF8-41F7-63FF-707B-617CE67425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C96DB4C-5518-7814-38B3-1088DF37EA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DB90DD8-A95D-D53B-8729-FEAC043721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A890EC5-48B7-47D6-D3F9-71B99A52CA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D0B2EB12-38D5-A911-E486-0DF5A8DC74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D81476FD-DE25-10A4-3E0F-5F57FAAFE2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FBD07C0F-D5E6-776A-FC7D-5A0406742D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BBD772E-34E0-A240-7CF0-8377C2A5D1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00D70ED-3876-F79A-3A87-721DFDC130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B8A44D29-D373-8D93-CE21-6A92390A16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14B1B0F0-76C7-F3FB-ECFE-BE242EE4D0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D57B3D5E-C44A-3DB7-CB47-4171A32A4A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EBEF9A-8617-33FD-2E39-2B2F89F037D3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31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918301" y="2780742"/>
            <a:ext cx="144018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الفرق الدفاعية مسؤولة عن حماية الأنظمة والشبكات من الهجمات السيبرانية، من خلال مراقبة وتحليل الأنشطة والتهديدات بشكل مستمر.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1000" y="4353955"/>
            <a:ext cx="15392400" cy="2723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مجالات العمل</a:t>
            </a:r>
            <a:r>
              <a:rPr lang="ar-JO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محلل أمني </a:t>
            </a:r>
            <a:r>
              <a:rPr lang="en-GB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:(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Security Analyst)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مراقبة وتحليل السلوكيات غير الطبيعية في النظام.</a:t>
            </a:r>
            <a:endParaRPr lang="en-GB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مهندس أمن الشبكات </a:t>
            </a:r>
            <a:r>
              <a:rPr lang="en-GB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:(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Network Security Engineer)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تصميم وتنفيذ حلول أمنية للشبكات.</a:t>
            </a:r>
            <a:endParaRPr lang="en-GB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صيد التهديدات </a:t>
            </a:r>
            <a:r>
              <a:rPr lang="en-GB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:(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Threat Hunter)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البحث عن الأنشطة الضارة في النظام قبل حدوث أي هجوم.</a:t>
            </a:r>
            <a:endParaRPr lang="en-GB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مستجيب للحوادث (</a:t>
            </a:r>
            <a:r>
              <a:rPr lang="en-GB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:(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Incident Responder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التصدي للحوادث الأمنية والتحقيق في أسبابها.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21280" y="979583"/>
            <a:ext cx="10215604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فرق الدفاع</a:t>
            </a:r>
            <a:r>
              <a:rPr lang="en-GB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- </a:t>
            </a: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 (</a:t>
            </a:r>
            <a:r>
              <a:rPr lang="en-GB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(</a:t>
            </a: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Defensive Security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7EC4A7C-03A6-D8F7-7309-14B746F90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B98005A7-701C-6558-CC9E-2034BF4C2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13404BC-FD2E-271B-308B-6BE10514E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7B58946-4F14-59BA-B88B-7C4A96329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1775A6E-CE1C-153A-72D5-F18FF74A15E5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8AB08A9-017D-EB12-9B71-4C559FAA6F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6821C2F2-4C06-ABAD-3813-940EF72CCF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AE2BA747-17EB-F3C0-5BD8-0BCE46DAFF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90642EA7-668A-69C6-C8D2-79A49F5C60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ACE33B81-DC40-905C-13F9-09D532201E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C9BCCC99-6A3A-E52A-5278-1E5E4DC4FA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17ECAE28-85DC-0C39-426C-9B7B47B3F2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5ED3AE34-6605-AE10-7E19-788A9052BE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88A00B04-639C-0467-5356-10D2C50F1B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576D47C-D51A-8183-91C7-7B5BB6EA4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6C38695-4CBC-C8B1-EE3C-912894D2F3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5687E71F-60C0-27E4-4048-54635EC72C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8E989D0-01D2-0667-A298-DA294A8B09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0A99A998-C239-A3E0-A711-EF07F568CE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581525D-BADB-EBBE-8EC6-69E7ACEF51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49ACB05-E439-8072-4F9D-5768293851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336B9D4A-44A5-EA88-BE88-630E2D3260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4A9AA16C-446E-A910-FD17-298DE5491A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1E210D8-995C-80F2-0F05-5DD659400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F370627E-0110-FD23-C0D2-65AD64D797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51C5CF62-7045-98B3-22BA-155C6AC2B8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0CF5E4-1B5A-1A17-EAF1-27A48F9735D1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131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7D8763-AE34-3D72-2743-8A708E8CAF90}"/>
              </a:ext>
            </a:extLst>
          </p:cNvPr>
          <p:cNvGrpSpPr/>
          <p:nvPr/>
        </p:nvGrpSpPr>
        <p:grpSpPr>
          <a:xfrm>
            <a:off x="6117348" y="971549"/>
            <a:ext cx="5200650" cy="5619750"/>
            <a:chOff x="6019800" y="952500"/>
            <a:chExt cx="5200650" cy="5619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0E8BB9-57B6-EE33-3BC2-28D7108B07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952500"/>
              <a:ext cx="5200650" cy="5619750"/>
            </a:xfrm>
            <a:prstGeom prst="rect">
              <a:avLst/>
            </a:prstGeom>
            <a:noFill/>
            <a:ln>
              <a:solidFill>
                <a:srgbClr val="2357C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A blue and white circle with dots and lines&#10;&#10;AI-generated content may be incorrect.">
              <a:extLst>
                <a:ext uri="{FF2B5EF4-FFF2-40B4-BE49-F238E27FC236}">
                  <a16:creationId xmlns:a16="http://schemas.microsoft.com/office/drawing/2014/main" id="{10DC2EB5-A696-B915-A6F9-8EF72572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70" y="4458313"/>
              <a:ext cx="813854" cy="813854"/>
            </a:xfrm>
            <a:prstGeom prst="flowChartConnector">
              <a:avLst/>
            </a:prstGeom>
          </p:spPr>
        </p:pic>
      </p:grpSp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90AFAFA-92A6-2F65-DA0B-45004592A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8" name="Picture 1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F292BB69-6D86-4698-E667-FAC7B73A4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9" name="Picture 18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B8BC016-0323-C8B7-CF3E-8608D516F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20" name="Picture 1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124F1DE2-0039-0825-2D12-8387EAC9A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3102" name="Group 3101">
            <a:extLst>
              <a:ext uri="{FF2B5EF4-FFF2-40B4-BE49-F238E27FC236}">
                <a16:creationId xmlns:a16="http://schemas.microsoft.com/office/drawing/2014/main" id="{C7052540-B4D7-6A51-6441-AEB76965B674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3103" name="Picture 2">
              <a:extLst>
                <a:ext uri="{FF2B5EF4-FFF2-40B4-BE49-F238E27FC236}">
                  <a16:creationId xmlns:a16="http://schemas.microsoft.com/office/drawing/2014/main" id="{9323D3F2-E731-88F2-5DF1-9D5B5D7D8C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2">
              <a:extLst>
                <a:ext uri="{FF2B5EF4-FFF2-40B4-BE49-F238E27FC236}">
                  <a16:creationId xmlns:a16="http://schemas.microsoft.com/office/drawing/2014/main" id="{877EF97E-30E5-B0DB-AFEB-4D11C8A2C8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5" name="Picture 2">
              <a:extLst>
                <a:ext uri="{FF2B5EF4-FFF2-40B4-BE49-F238E27FC236}">
                  <a16:creationId xmlns:a16="http://schemas.microsoft.com/office/drawing/2014/main" id="{A9EB54E3-DB9A-2B0C-4C64-49E9883684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6" name="Picture 2">
              <a:extLst>
                <a:ext uri="{FF2B5EF4-FFF2-40B4-BE49-F238E27FC236}">
                  <a16:creationId xmlns:a16="http://schemas.microsoft.com/office/drawing/2014/main" id="{144AD79B-0FDE-6881-5728-EC1C7A17A5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7" name="Picture 2">
              <a:extLst>
                <a:ext uri="{FF2B5EF4-FFF2-40B4-BE49-F238E27FC236}">
                  <a16:creationId xmlns:a16="http://schemas.microsoft.com/office/drawing/2014/main" id="{E219AB79-A6A0-B79A-CE2A-475CEA2C06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8" name="Picture 2">
              <a:extLst>
                <a:ext uri="{FF2B5EF4-FFF2-40B4-BE49-F238E27FC236}">
                  <a16:creationId xmlns:a16="http://schemas.microsoft.com/office/drawing/2014/main" id="{7F025294-9BE8-D457-CE9D-B383118336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9" name="Picture 2">
              <a:extLst>
                <a:ext uri="{FF2B5EF4-FFF2-40B4-BE49-F238E27FC236}">
                  <a16:creationId xmlns:a16="http://schemas.microsoft.com/office/drawing/2014/main" id="{19F044B6-CDFD-AD2B-71C8-DF738FD754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0" name="Picture 2">
              <a:extLst>
                <a:ext uri="{FF2B5EF4-FFF2-40B4-BE49-F238E27FC236}">
                  <a16:creationId xmlns:a16="http://schemas.microsoft.com/office/drawing/2014/main" id="{8C422A8D-6FC6-81D2-4F36-F31B91A83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1" name="Picture 2">
              <a:extLst>
                <a:ext uri="{FF2B5EF4-FFF2-40B4-BE49-F238E27FC236}">
                  <a16:creationId xmlns:a16="http://schemas.microsoft.com/office/drawing/2014/main" id="{C39AAB1D-A658-B318-B733-DFA2BFC2EA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2" name="Picture 2">
              <a:extLst>
                <a:ext uri="{FF2B5EF4-FFF2-40B4-BE49-F238E27FC236}">
                  <a16:creationId xmlns:a16="http://schemas.microsoft.com/office/drawing/2014/main" id="{280F2A28-3EA5-67A1-6CD7-8E7431542C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3" name="Picture 2">
              <a:extLst>
                <a:ext uri="{FF2B5EF4-FFF2-40B4-BE49-F238E27FC236}">
                  <a16:creationId xmlns:a16="http://schemas.microsoft.com/office/drawing/2014/main" id="{CAFCD547-5138-0054-F9EA-891826B8D4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4" name="Picture 2">
              <a:extLst>
                <a:ext uri="{FF2B5EF4-FFF2-40B4-BE49-F238E27FC236}">
                  <a16:creationId xmlns:a16="http://schemas.microsoft.com/office/drawing/2014/main" id="{303A99F0-B44A-0DEB-F9BB-16AD5CC81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5" name="Picture 2">
              <a:extLst>
                <a:ext uri="{FF2B5EF4-FFF2-40B4-BE49-F238E27FC236}">
                  <a16:creationId xmlns:a16="http://schemas.microsoft.com/office/drawing/2014/main" id="{6E4AB89A-96F8-9A99-BF27-9341192681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6" name="Picture 2">
              <a:extLst>
                <a:ext uri="{FF2B5EF4-FFF2-40B4-BE49-F238E27FC236}">
                  <a16:creationId xmlns:a16="http://schemas.microsoft.com/office/drawing/2014/main" id="{D78872CB-18BD-0B61-1B3C-C051E9679B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7" name="Picture 2">
              <a:extLst>
                <a:ext uri="{FF2B5EF4-FFF2-40B4-BE49-F238E27FC236}">
                  <a16:creationId xmlns:a16="http://schemas.microsoft.com/office/drawing/2014/main" id="{450F3558-0EE1-C7ED-7F10-CD7DCE0841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8" name="Picture 2">
              <a:extLst>
                <a:ext uri="{FF2B5EF4-FFF2-40B4-BE49-F238E27FC236}">
                  <a16:creationId xmlns:a16="http://schemas.microsoft.com/office/drawing/2014/main" id="{F67A70D9-BEBD-0314-B839-B6E75E39CD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9" name="Picture 2">
              <a:extLst>
                <a:ext uri="{FF2B5EF4-FFF2-40B4-BE49-F238E27FC236}">
                  <a16:creationId xmlns:a16="http://schemas.microsoft.com/office/drawing/2014/main" id="{71B0BB53-06C4-4504-68AF-6A8A3A69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2">
              <a:extLst>
                <a:ext uri="{FF2B5EF4-FFF2-40B4-BE49-F238E27FC236}">
                  <a16:creationId xmlns:a16="http://schemas.microsoft.com/office/drawing/2014/main" id="{9599CB26-D7E4-682F-B0AE-439FAACB7A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2">
              <a:extLst>
                <a:ext uri="{FF2B5EF4-FFF2-40B4-BE49-F238E27FC236}">
                  <a16:creationId xmlns:a16="http://schemas.microsoft.com/office/drawing/2014/main" id="{79EBE357-C198-4970-376E-F4E2096A7D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2">
              <a:extLst>
                <a:ext uri="{FF2B5EF4-FFF2-40B4-BE49-F238E27FC236}">
                  <a16:creationId xmlns:a16="http://schemas.microsoft.com/office/drawing/2014/main" id="{3822F37E-2E9B-B639-8E9F-E17BBE5A52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3" name="Picture 2">
              <a:extLst>
                <a:ext uri="{FF2B5EF4-FFF2-40B4-BE49-F238E27FC236}">
                  <a16:creationId xmlns:a16="http://schemas.microsoft.com/office/drawing/2014/main" id="{6D5E9D38-BD7E-FD67-2F3C-31C7917D1D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4" name="Rectangle 3123">
              <a:extLst>
                <a:ext uri="{FF2B5EF4-FFF2-40B4-BE49-F238E27FC236}">
                  <a16:creationId xmlns:a16="http://schemas.microsoft.com/office/drawing/2014/main" id="{8F427783-06D5-2A3E-5CE9-978DE9859F71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AutoShape 7"/>
          <p:cNvSpPr/>
          <p:nvPr/>
        </p:nvSpPr>
        <p:spPr>
          <a:xfrm>
            <a:off x="5652528" y="7124700"/>
            <a:ext cx="6492240" cy="0"/>
          </a:xfrm>
          <a:prstGeom prst="line">
            <a:avLst/>
          </a:prstGeom>
          <a:ln w="571500" cap="flat">
            <a:solidFill>
              <a:srgbClr val="74BA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714206" y="5886670"/>
            <a:ext cx="6229751" cy="1442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10999"/>
              </a:lnSpc>
            </a:pPr>
            <a:r>
              <a:rPr lang="ar-EG" sz="9999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شكرا لكم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0231435" y="3642840"/>
            <a:ext cx="353689" cy="775210"/>
          </a:xfrm>
          <a:custGeom>
            <a:avLst/>
            <a:gdLst/>
            <a:ahLst/>
            <a:cxnLst/>
            <a:rect l="l" t="t" r="r" b="b"/>
            <a:pathLst>
              <a:path w="353689" h="775210">
                <a:moveTo>
                  <a:pt x="0" y="0"/>
                </a:moveTo>
                <a:lnTo>
                  <a:pt x="353690" y="0"/>
                </a:lnTo>
                <a:lnTo>
                  <a:pt x="353690" y="775210"/>
                </a:lnTo>
                <a:lnTo>
                  <a:pt x="0" y="775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504917" y="3642841"/>
            <a:ext cx="547492" cy="775210"/>
          </a:xfrm>
          <a:custGeom>
            <a:avLst/>
            <a:gdLst/>
            <a:ahLst/>
            <a:cxnLst/>
            <a:rect l="l" t="t" r="r" b="b"/>
            <a:pathLst>
              <a:path w="547492" h="775210">
                <a:moveTo>
                  <a:pt x="0" y="0"/>
                </a:moveTo>
                <a:lnTo>
                  <a:pt x="547492" y="0"/>
                </a:lnTo>
                <a:lnTo>
                  <a:pt x="547492" y="775210"/>
                </a:lnTo>
                <a:lnTo>
                  <a:pt x="0" y="775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567461" y="5764275"/>
            <a:ext cx="525484" cy="873380"/>
          </a:xfrm>
          <a:custGeom>
            <a:avLst/>
            <a:gdLst/>
            <a:ahLst/>
            <a:cxnLst/>
            <a:rect l="l" t="t" r="r" b="b"/>
            <a:pathLst>
              <a:path w="525484" h="873380">
                <a:moveTo>
                  <a:pt x="0" y="0"/>
                </a:moveTo>
                <a:lnTo>
                  <a:pt x="525483" y="0"/>
                </a:lnTo>
                <a:lnTo>
                  <a:pt x="525483" y="873379"/>
                </a:lnTo>
                <a:lnTo>
                  <a:pt x="0" y="873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6606499" y="3618298"/>
            <a:ext cx="227196" cy="824295"/>
          </a:xfrm>
          <a:custGeom>
            <a:avLst/>
            <a:gdLst/>
            <a:ahLst/>
            <a:cxnLst/>
            <a:rect l="l" t="t" r="r" b="b"/>
            <a:pathLst>
              <a:path w="227196" h="824295">
                <a:moveTo>
                  <a:pt x="0" y="0"/>
                </a:moveTo>
                <a:lnTo>
                  <a:pt x="227196" y="0"/>
                </a:lnTo>
                <a:lnTo>
                  <a:pt x="227196" y="824295"/>
                </a:lnTo>
                <a:lnTo>
                  <a:pt x="0" y="8242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6934706" y="5900468"/>
            <a:ext cx="439803" cy="672310"/>
          </a:xfrm>
          <a:custGeom>
            <a:avLst/>
            <a:gdLst/>
            <a:ahLst/>
            <a:cxnLst/>
            <a:rect l="l" t="t" r="r" b="b"/>
            <a:pathLst>
              <a:path w="439803" h="672310">
                <a:moveTo>
                  <a:pt x="0" y="0"/>
                </a:moveTo>
                <a:lnTo>
                  <a:pt x="439802" y="0"/>
                </a:lnTo>
                <a:lnTo>
                  <a:pt x="439802" y="672310"/>
                </a:lnTo>
                <a:lnTo>
                  <a:pt x="0" y="6723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7154607" y="3874696"/>
            <a:ext cx="4141024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CIA Triad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30272" y="3643864"/>
            <a:ext cx="4141024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التهديدات السيبرانية الشائعة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65475" y="3834584"/>
            <a:ext cx="414102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ما هو الأمن السيبراني؟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11089" y="6082377"/>
            <a:ext cx="414102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أنا دفاع او هجوم ؟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44000" y="6046882"/>
            <a:ext cx="414102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أنواع الهاكرز 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1623039" y="2291373"/>
            <a:ext cx="5254576" cy="0"/>
          </a:xfrm>
          <a:prstGeom prst="line">
            <a:avLst/>
          </a:prstGeom>
          <a:ln w="476250" cap="flat">
            <a:solidFill>
              <a:srgbClr val="74BA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n>
                <a:solidFill>
                  <a:srgbClr val="74BADF"/>
                </a:solidFill>
              </a:ln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963232" y="1539811"/>
            <a:ext cx="3829371" cy="80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6160"/>
              </a:lnSpc>
            </a:pPr>
            <a:r>
              <a:rPr lang="ar-EG" sz="56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المحاور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98AEC38-9567-B56F-FBE8-E6616984D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EDA09DCF-835D-2837-8813-D42CC68D3E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4B4E670-3D14-4D29-FD54-D714CD69EB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8" name="Picture 1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7222872-5A68-3E02-129C-779983A9F1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20" name="Picture 1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E1E59F21-2B80-A48C-7DDD-D149239A3D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8FC4E90F-AB52-67ED-ED8C-5474453D41F9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BFD43BE7-6C98-3DA4-7059-90509C45CD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627CE0DB-A840-EE75-F396-9C7E08F33F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BECADBFB-1DE0-D59E-E9A9-CD0A575C06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391B499B-67A7-24D4-0B9C-284F3ECC91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4BCBC2EA-6106-3D4B-B2DD-337956A2B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>
              <a:extLst>
                <a:ext uri="{FF2B5EF4-FFF2-40B4-BE49-F238E27FC236}">
                  <a16:creationId xmlns:a16="http://schemas.microsoft.com/office/drawing/2014/main" id="{6E1C32B4-0CF6-25EF-B7E3-694CB42CD3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62630629-975C-031D-19BC-0AEF6B1890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6DEB5F07-513B-AF3C-404C-708B22E953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>
              <a:extLst>
                <a:ext uri="{FF2B5EF4-FFF2-40B4-BE49-F238E27FC236}">
                  <a16:creationId xmlns:a16="http://schemas.microsoft.com/office/drawing/2014/main" id="{6D91FA67-A4DF-C17E-4F47-AF3B196977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69B485E-7AAC-0B07-975B-81508E81ED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>
              <a:extLst>
                <a:ext uri="{FF2B5EF4-FFF2-40B4-BE49-F238E27FC236}">
                  <a16:creationId xmlns:a16="http://schemas.microsoft.com/office/drawing/2014/main" id="{FB7BA06F-0A37-3595-0404-740BF850C3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8375502E-A92C-1EA7-B387-89568A2363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434E57FC-8C09-B6B6-8A62-708BF1BA83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>
              <a:extLst>
                <a:ext uri="{FF2B5EF4-FFF2-40B4-BE49-F238E27FC236}">
                  <a16:creationId xmlns:a16="http://schemas.microsoft.com/office/drawing/2014/main" id="{2AD52573-7AB7-086F-569F-F31B5900A0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>
              <a:extLst>
                <a:ext uri="{FF2B5EF4-FFF2-40B4-BE49-F238E27FC236}">
                  <a16:creationId xmlns:a16="http://schemas.microsoft.com/office/drawing/2014/main" id="{05786C34-C489-971E-FAFA-C2269EB80C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7C817C90-0DF6-FCC7-6D24-378EB8AF35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E7CD1EA2-4BA7-387F-2978-BED4AD494F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>
              <a:extLst>
                <a:ext uri="{FF2B5EF4-FFF2-40B4-BE49-F238E27FC236}">
                  <a16:creationId xmlns:a16="http://schemas.microsoft.com/office/drawing/2014/main" id="{30FDE249-1A77-2EB9-5ACA-4DA7E438E8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>
              <a:extLst>
                <a:ext uri="{FF2B5EF4-FFF2-40B4-BE49-F238E27FC236}">
                  <a16:creationId xmlns:a16="http://schemas.microsoft.com/office/drawing/2014/main" id="{93AEFF32-349E-214A-B726-4B19ECA2EE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>
              <a:extLst>
                <a:ext uri="{FF2B5EF4-FFF2-40B4-BE49-F238E27FC236}">
                  <a16:creationId xmlns:a16="http://schemas.microsoft.com/office/drawing/2014/main" id="{2F441FBC-305B-85E9-F929-C37338833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>
              <a:extLst>
                <a:ext uri="{FF2B5EF4-FFF2-40B4-BE49-F238E27FC236}">
                  <a16:creationId xmlns:a16="http://schemas.microsoft.com/office/drawing/2014/main" id="{E4BD6658-18CC-FDBF-24CB-F6994A673C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8B287CA-6F10-C4D5-971A-AD82C8F10864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D779754-EDAA-9175-FBE0-663B3AE82E2B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B1AB57C2-5EE6-62B8-63B1-920AD34493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1091BE8A-AC03-3FFE-0F72-E8D876E8C6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90574778-1825-8E87-CE26-D669D9E644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F84D677F-8588-4183-7D52-064771CD16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8211940F-00E7-E0B8-82A6-EF18205F8B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>
              <a:extLst>
                <a:ext uri="{FF2B5EF4-FFF2-40B4-BE49-F238E27FC236}">
                  <a16:creationId xmlns:a16="http://schemas.microsoft.com/office/drawing/2014/main" id="{A05E6355-3552-38C3-F29C-D708C5C8B7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9117681C-8007-118F-26CF-12646A6530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F6EE8357-5EB6-B436-CE34-84C1B3570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>
              <a:extLst>
                <a:ext uri="{FF2B5EF4-FFF2-40B4-BE49-F238E27FC236}">
                  <a16:creationId xmlns:a16="http://schemas.microsoft.com/office/drawing/2014/main" id="{45EFF32B-3A2D-DFEB-404F-F26C9AD3AA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6BD0BA1F-9D8F-B799-F9B2-EFD0C5CFE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>
              <a:extLst>
                <a:ext uri="{FF2B5EF4-FFF2-40B4-BE49-F238E27FC236}">
                  <a16:creationId xmlns:a16="http://schemas.microsoft.com/office/drawing/2014/main" id="{70AF9EF7-D598-5099-B71D-F3403270EA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5A5626C0-FB0F-9DA1-1B87-986569F5FF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D275869-2C7F-FF77-8625-E6E625105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>
              <a:extLst>
                <a:ext uri="{FF2B5EF4-FFF2-40B4-BE49-F238E27FC236}">
                  <a16:creationId xmlns:a16="http://schemas.microsoft.com/office/drawing/2014/main" id="{D612BF5E-1CF0-2CC4-A89D-DFC6936193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>
              <a:extLst>
                <a:ext uri="{FF2B5EF4-FFF2-40B4-BE49-F238E27FC236}">
                  <a16:creationId xmlns:a16="http://schemas.microsoft.com/office/drawing/2014/main" id="{44C9A351-7F09-A2E8-F8BB-254A6AAED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1639D7D8-1742-51D4-FA03-4C4DDBF5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9BAFA57A-A230-42B2-A482-601888D7A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>
              <a:extLst>
                <a:ext uri="{FF2B5EF4-FFF2-40B4-BE49-F238E27FC236}">
                  <a16:creationId xmlns:a16="http://schemas.microsoft.com/office/drawing/2014/main" id="{F36ABD76-1029-78C3-5C1C-42F3950E8A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>
              <a:extLst>
                <a:ext uri="{FF2B5EF4-FFF2-40B4-BE49-F238E27FC236}">
                  <a16:creationId xmlns:a16="http://schemas.microsoft.com/office/drawing/2014/main" id="{54D58D4A-6CA6-37FB-9303-5053A9FCA0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>
              <a:extLst>
                <a:ext uri="{FF2B5EF4-FFF2-40B4-BE49-F238E27FC236}">
                  <a16:creationId xmlns:a16="http://schemas.microsoft.com/office/drawing/2014/main" id="{56C0347E-5F19-79B5-3B79-89AD169E6D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>
              <a:extLst>
                <a:ext uri="{FF2B5EF4-FFF2-40B4-BE49-F238E27FC236}">
                  <a16:creationId xmlns:a16="http://schemas.microsoft.com/office/drawing/2014/main" id="{1043A699-398A-4FEA-A401-F03A2B7BF5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DADF176-C5D4-3038-4E0F-498C3B99EDB8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7A42E49-13D0-1D6D-11FD-B4AEF2422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564354" y="6266568"/>
            <a:ext cx="12846520" cy="1298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9899"/>
              </a:lnSpc>
            </a:pPr>
            <a:r>
              <a:rPr lang="ar-JO" sz="8999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ما هو الأمن السيبراني؟</a:t>
            </a:r>
          </a:p>
        </p:txBody>
      </p:sp>
      <p:pic>
        <p:nvPicPr>
          <p:cNvPr id="20" name="Picture 1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F716488-9A24-605E-4F63-9066E8A9A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21" name="Picture 20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F49873BC-A3AA-AF71-A86C-94D31181D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22" name="Picture 2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46811E4-4AA8-93F4-59FF-75A77085F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0E55D47-91DB-80BB-F8B6-08C1E76CAC6F}"/>
              </a:ext>
            </a:extLst>
          </p:cNvPr>
          <p:cNvGrpSpPr/>
          <p:nvPr/>
        </p:nvGrpSpPr>
        <p:grpSpPr>
          <a:xfrm>
            <a:off x="6019800" y="952500"/>
            <a:ext cx="5200650" cy="5619750"/>
            <a:chOff x="6019800" y="952500"/>
            <a:chExt cx="5200650" cy="5619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EF3E98D-B9E7-3BE1-CFEE-A91915B70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952500"/>
              <a:ext cx="5200650" cy="5619750"/>
            </a:xfrm>
            <a:prstGeom prst="rect">
              <a:avLst/>
            </a:prstGeom>
            <a:noFill/>
            <a:ln>
              <a:solidFill>
                <a:srgbClr val="2357C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A blue and white circle with dots and lines&#10;&#10;AI-generated content may be incorrect.">
              <a:extLst>
                <a:ext uri="{FF2B5EF4-FFF2-40B4-BE49-F238E27FC236}">
                  <a16:creationId xmlns:a16="http://schemas.microsoft.com/office/drawing/2014/main" id="{1FB64555-CE84-8BA4-A88F-19B673704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70" y="4458313"/>
              <a:ext cx="813854" cy="813854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85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050576" y="3036151"/>
            <a:ext cx="929240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الأمن السيبراني هو ممارسة حماية الأنظمة والشبكات والبرامج من الهجمات الرقمية.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3968" y="4664969"/>
            <a:ext cx="9561808" cy="1744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التركيز الرئيسي: منع الوصول غير المصرح به والتلف والاضطراب للبيانات والأنظمة.</a:t>
            </a:r>
            <a:endParaRPr lang="en-GB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endParaRPr lang="en-GB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ar-JO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لأهمية: مع الاعتماد المتزايد على المنصات الرقمية، أصبح الأمن السيبراني أمراً حيوياً لحماية الأفراد والشركات والأمن القومي.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72200" y="973732"/>
            <a:ext cx="6786604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ما هو الأمن السيبراني؟</a:t>
            </a:r>
          </a:p>
        </p:txBody>
      </p:sp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1BFDAFFA-B4EC-E4AB-FDB7-407961147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40EAFCB-1E90-BE4A-AA70-E44AC9394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BBBAB056-10B0-0BF4-C8EC-069FA270C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FB37582A-409E-3774-5E5B-6E4579708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E74B7B0-5EA4-FB28-37FE-60FF599F14DF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00A86F8-7FA2-A603-0DD9-DA8535ECBF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217F00D-6C2B-B9E7-32E1-4816F5FEE8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66FCE70A-9470-6CCF-E88C-32172B0199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F6BDDE46-A6AB-3CC3-E43C-39EA1B9B7E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06632E91-872A-EC62-6209-D55A156A36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BEAD9EA1-F451-1691-06D5-D73239508E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BADA433C-48A8-C6D1-201C-1B299D0FD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74B9C3CC-7A75-5C24-AEEF-963924606F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4A5B3A19-14FE-D0C1-7A59-26EA0C83F1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9186777F-C579-2EAE-1AB7-5FF60398C6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CBF61265-B28A-248A-927C-B5943D1C7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D424431B-F581-14B5-E25E-4B7850E653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4DBFF487-2A9F-9E7C-B77D-9CDCFDBD35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8AB7D4F5-190D-8CF5-199C-D38C7DDD0B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E95DFB18-B917-DDD5-1A0B-C4E11BE047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C372B9C-0FA1-FE93-8E31-E67A1B16D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30748B2D-64DD-9AA7-D3B9-9765C0C43F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D08AFACA-2625-5158-442F-B7843B2A24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D197A567-5053-D6DA-D9CF-97911EACB7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EC2DE5BD-65E4-9B89-7CB0-BF048E33D5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0AB83831-CCFD-2DD5-80BF-DBDADF5CB1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A8A354-C542-AA73-B47C-5548F3275263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CD6F4CD-7AE0-4AB7-284D-925DCBBF6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20" name="Picture 1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9259B32-2AB9-C0D4-A98A-8BA1A685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21" name="Picture 20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281EF25-9785-FE25-A0BC-1978F4AD3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22" name="Picture 2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1FEB87AF-1C79-83B5-211E-9897CFEE1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755A52C7-7854-ADA6-AC08-2E344010B318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B52AF7B4-2EA8-0147-9780-1E44779D34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7ADE9FB3-F612-42EA-E226-F68A99BB0F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>
              <a:extLst>
                <a:ext uri="{FF2B5EF4-FFF2-40B4-BE49-F238E27FC236}">
                  <a16:creationId xmlns:a16="http://schemas.microsoft.com/office/drawing/2014/main" id="{6C5646B0-523B-C799-954C-FD783266D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FEA0B446-8071-27A8-76CC-B284E1DC2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07859CAD-C227-07CD-0EAF-7D119C2938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4AA380E6-B7B5-A5B9-990C-1318B506C5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EDDCD59A-6FB8-D0AA-F5FA-D7D02040D7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C8B6465B-06CE-49EE-463A-3377E40BF6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AE8AD49E-0D75-6432-2CBF-CBA6C2D531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7972AC17-7ECE-25B3-092B-068EF93F9F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FE354524-108D-11B2-0643-5F91E5B8EF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>
              <a:extLst>
                <a:ext uri="{FF2B5EF4-FFF2-40B4-BE49-F238E27FC236}">
                  <a16:creationId xmlns:a16="http://schemas.microsoft.com/office/drawing/2014/main" id="{45CAD8AE-B0F5-BA67-0F97-02793C68AA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26002CF4-3DFA-2E2E-F225-488C926140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FF9A8AFC-048A-ECD9-2F3C-1D9C5C600E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AF15BE31-7BEC-1F91-1A09-30042416C2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>
              <a:extLst>
                <a:ext uri="{FF2B5EF4-FFF2-40B4-BE49-F238E27FC236}">
                  <a16:creationId xmlns:a16="http://schemas.microsoft.com/office/drawing/2014/main" id="{87257DFA-C600-6DDB-36A6-F4A89258B7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757E0573-233B-C8B2-E4F6-CA2AC35331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E6BC10DC-7822-AD7A-B551-A29AC05195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id="{6493E2E7-52AE-2856-B60C-67860DEA07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8DF8F089-A17B-D577-4DC4-A15733B857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4F23E057-3A8C-B1C1-3718-CB63F8E58E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D9F09E-116D-E9ED-357E-7EEC477B243C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77915" y="6764283"/>
            <a:ext cx="12846520" cy="1394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9899"/>
              </a:lnSpc>
            </a:pPr>
            <a:r>
              <a:rPr lang="en-US" sz="115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CIA Triad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4B416E-77E7-8E9D-A4B4-C9DDA1BFE2AF}"/>
              </a:ext>
            </a:extLst>
          </p:cNvPr>
          <p:cNvGrpSpPr/>
          <p:nvPr/>
        </p:nvGrpSpPr>
        <p:grpSpPr>
          <a:xfrm>
            <a:off x="6019800" y="952500"/>
            <a:ext cx="5200650" cy="5619750"/>
            <a:chOff x="6019800" y="952500"/>
            <a:chExt cx="5200650" cy="5619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55F485-D551-4C92-4A2E-204A6E7B45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952500"/>
              <a:ext cx="5200650" cy="5619750"/>
            </a:xfrm>
            <a:prstGeom prst="rect">
              <a:avLst/>
            </a:prstGeom>
            <a:noFill/>
            <a:ln>
              <a:solidFill>
                <a:srgbClr val="2357C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A blue and white circle with dots and lines&#10;&#10;AI-generated content may be incorrect.">
              <a:extLst>
                <a:ext uri="{FF2B5EF4-FFF2-40B4-BE49-F238E27FC236}">
                  <a16:creationId xmlns:a16="http://schemas.microsoft.com/office/drawing/2014/main" id="{5511FC4F-190D-447A-4B48-FDB6016AE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70" y="4458313"/>
              <a:ext cx="813854" cy="813854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226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9CEFB-0EAB-BAB0-6118-DAD87F606162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25D75011-08D1-72AF-D694-53747EA7B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037C1A7-4A04-3156-8DEE-901A79A17A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C4937DD-3968-4E2E-4C8D-B298DE73CA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DB4E4ED6-6913-259A-523A-58A3CE7996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CDABD84-9390-D7AE-8D56-02A11F968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174E957-7920-4BD3-5EDE-E7699610B3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4BC76CBA-C8EB-1B4D-F002-254B16A759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4B5EC440-4F39-04B6-2337-8B80AA0716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83140E20-E8D3-6F6B-2929-358BD38989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4F499277-D2E6-A60D-2BF6-4C4A53C7B0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73C9F7B-946C-6B41-6784-810F38F9E8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D37F6AAD-D332-F0F2-1C33-BE1BC88830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C141F43E-EBC9-BA7E-3746-B2BEE58AAD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7691DB3-B46B-6D45-3E52-0B43DB6FDC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D2B33FC-2809-7630-F3C9-9E282FE357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1F0A69A5-93D8-0479-5AFC-AC2377A47D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C7F929C5-9351-6578-39CB-D0D648CD9E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CEB1421E-E8D0-D7B6-3389-9E4E2BA4E6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6361469-F1FD-73CE-3473-61C804B0AD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FEE257EE-42A9-C80D-BF80-042BDB2AF5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32235AC-D26A-F276-A38C-A5E9CDE293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5F3F70-BE31-98F1-2F49-1A87D9F4CADB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88426" y="2725290"/>
            <a:ext cx="12111148" cy="1892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السرية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</a:t>
            </a:r>
            <a:r>
              <a:rPr lang="en-US" sz="3200" b="1" dirty="0">
                <a:solidFill>
                  <a:srgbClr val="FFFFFF"/>
                </a:solidFill>
                <a:sym typeface="Cairo"/>
              </a:rPr>
              <a:t>Confidentiality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</a:t>
            </a: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: </a:t>
            </a:r>
            <a:endParaRPr lang="en-US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  <a:p>
            <a:pPr algn="r" rtl="1">
              <a:lnSpc>
                <a:spcPct val="1500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التأكد من أن المعلومات متاحة فقط لمن هم مخولون بالوصول إليها.</a:t>
            </a:r>
            <a:endParaRPr lang="en-US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  <a:p>
            <a:pPr algn="r" rtl="1">
              <a:spcAft>
                <a:spcPts val="60"/>
              </a:spcAft>
            </a:pPr>
            <a:endParaRPr lang="en-GB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88498" y="1048479"/>
            <a:ext cx="11511004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5500"/>
              </a:lnSpc>
            </a:pP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CIA Triad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D23CF-8086-04E7-75BD-88842B78AB42}"/>
              </a:ext>
            </a:extLst>
          </p:cNvPr>
          <p:cNvSpPr txBox="1"/>
          <p:nvPr/>
        </p:nvSpPr>
        <p:spPr>
          <a:xfrm>
            <a:off x="4000555" y="4410607"/>
            <a:ext cx="11309684" cy="1465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32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سلامة البيانات</a:t>
            </a:r>
            <a:r>
              <a:rPr lang="en-US" sz="32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</a:t>
            </a:r>
            <a:r>
              <a:rPr lang="en-US" sz="3200" b="1" dirty="0">
                <a:solidFill>
                  <a:srgbClr val="FFFFFF"/>
                </a:solidFill>
                <a:sym typeface="Cairo"/>
              </a:rPr>
              <a:t>Integrity</a:t>
            </a:r>
            <a:r>
              <a:rPr lang="en-US" sz="32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</a:t>
            </a:r>
            <a:r>
              <a:rPr lang="ar-EG" sz="32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: </a:t>
            </a:r>
            <a:endParaRPr lang="en-US" sz="32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  <a:p>
            <a:pPr algn="r" rtl="1">
              <a:lnSpc>
                <a:spcPct val="1500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ضمان دقة البيانات وعدم العبث بها.</a:t>
            </a:r>
            <a:endParaRPr lang="en-GB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DD8551-9B4E-3404-D589-A0C36761DC97}"/>
              </a:ext>
            </a:extLst>
          </p:cNvPr>
          <p:cNvSpPr txBox="1"/>
          <p:nvPr/>
        </p:nvSpPr>
        <p:spPr>
          <a:xfrm>
            <a:off x="3865827" y="6130114"/>
            <a:ext cx="11309684" cy="1465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32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التوفر</a:t>
            </a:r>
            <a:r>
              <a:rPr lang="en-US" sz="32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</a:t>
            </a:r>
            <a:r>
              <a:rPr lang="en-US" sz="3200" b="1" i="0" dirty="0">
                <a:solidFill>
                  <a:srgbClr val="FFFFFF"/>
                </a:solidFill>
                <a:effectLst/>
              </a:rPr>
              <a:t>Availability </a:t>
            </a:r>
            <a:r>
              <a:rPr lang="ar-EG" sz="32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: </a:t>
            </a:r>
            <a:endParaRPr lang="en-US" sz="32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  <a:p>
            <a:pPr algn="r" rtl="1">
              <a:lnSpc>
                <a:spcPct val="1500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ضمان أن الأنظمة والبيانات متاحة عند الحاجة.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81D61-81EC-5429-BD75-3E22F3EC4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97" y="3233558"/>
            <a:ext cx="5238750" cy="4762500"/>
          </a:xfrm>
          <a:prstGeom prst="rect">
            <a:avLst/>
          </a:prstGeom>
        </p:spPr>
      </p:pic>
      <p:pic>
        <p:nvPicPr>
          <p:cNvPr id="8" name="Picture 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779FC0D1-1CCD-801F-ED38-0B31C3C04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9" name="Picture 8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B1FB2AA3-6112-9035-62B3-2DE4894D1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0" name="Picture 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A820B07-7437-60D8-41F4-F56929A6E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B6F62BE-098D-A66D-90C3-3D547889F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31655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E3E44B1-C51B-AEAC-EA67-D6A0CC3C7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20" name="Picture 1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2FE9CB2B-5A3D-BEEB-01C1-23B495FA7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21" name="Picture 20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321C71C-F524-6815-DE2F-911EC49B9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22" name="Picture 2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A4EBF1D-A211-0AAD-4894-16CFD1F61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9EF544B-8A1F-32E1-F441-C333078EFB99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03B30B66-5BFD-8B08-3282-AD8668A364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69401816-6CEF-66DF-128D-04F5954E63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DC5ABFDF-3719-4267-0F14-FEABC0CCC1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83211FAB-7FBB-416F-D846-70C9416DA7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02326653-B27D-B9C1-4121-D23F5B5EE0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339115D1-8801-5C31-3492-672DDC6E64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C5B1AD52-E97A-17C6-6028-8E556A8E7B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FF7A590B-B470-EA42-C743-766CE61ED1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C4FE672D-AF1C-FC06-8192-51C6AD252F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E31E8040-1ECC-254E-0395-35255BEFAA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1A8846D6-F9F8-5F5F-BD29-EAE99D62DF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ED0F2B1D-3EDF-45EF-1E29-B446F955DB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5D1FE5B2-94B7-28F3-C714-EC4D98BFBC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3519D0E7-BF32-25A7-CC54-45E8ADC5D1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2A160522-2118-DD4E-A774-343DE0E5CA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id="{1D8614BD-B41E-1368-869F-2682A523E8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8695D84-3137-1173-76E0-10EF8EF7AC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E4BDC5AB-8A22-EEDC-60E2-029710DD92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id="{B9811E1C-D949-933E-FE3A-B7B1DB0F6C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F068006D-CFF5-8ED4-CCFD-347053EA52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9EAAAF91-C578-6062-DB69-DF1F12F718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C50F02E-BAE4-3E9B-E85B-EF8F7EC027EC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5320" y="7067009"/>
            <a:ext cx="16580320" cy="898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96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التهديدات السيبرانية الشائعة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396ACF-75F6-9F78-5B8D-3ECF7C6470E9}"/>
              </a:ext>
            </a:extLst>
          </p:cNvPr>
          <p:cNvGrpSpPr/>
          <p:nvPr/>
        </p:nvGrpSpPr>
        <p:grpSpPr>
          <a:xfrm>
            <a:off x="6019800" y="952500"/>
            <a:ext cx="5200650" cy="5619750"/>
            <a:chOff x="6019800" y="952500"/>
            <a:chExt cx="5200650" cy="5619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05F642-A63F-A6C6-9398-EC9EE414D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952500"/>
              <a:ext cx="5200650" cy="5619750"/>
            </a:xfrm>
            <a:prstGeom prst="rect">
              <a:avLst/>
            </a:prstGeom>
            <a:noFill/>
            <a:ln>
              <a:solidFill>
                <a:srgbClr val="2357C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A blue and white circle with dots and lines&#10;&#10;AI-generated content may be incorrect.">
              <a:extLst>
                <a:ext uri="{FF2B5EF4-FFF2-40B4-BE49-F238E27FC236}">
                  <a16:creationId xmlns:a16="http://schemas.microsoft.com/office/drawing/2014/main" id="{C1234E94-F8A6-B4F5-64CA-D1518BB9E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70" y="4458313"/>
              <a:ext cx="813854" cy="813854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819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B4DC7AE-B449-FA84-7F9B-B3FF6117D9AB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016DAB8-F34D-57C5-5F55-B4D21EF311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F5C4195-B17C-7878-F247-7F93E1D7E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000344B1-F04F-370F-E219-D0C761888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3AE0F8C1-D487-0584-4D58-F492078792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C1FF068-873F-8BA1-6315-CABE11FCC4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A3CE0FE8-B4A8-91A4-CAC4-9E8FE4A377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BF355B4-9486-41C6-7FD7-948BA54910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0D953A6B-DBE8-07E2-0C92-B06BAF0830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3CDAF13F-6FEF-02D6-44A7-71EE6D0DA6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AD165A99-A66B-6430-3593-75B89814F5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9B1EA99B-5666-83C9-D2B7-29DF87C386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5E9D36A-968D-717D-4DFC-3B3F456BD0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DC36047-F610-F7A3-9F6A-19A09C9305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CB3851C1-D0BF-819E-ED67-4A3514B30F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069AA4F4-94A1-65AB-6468-25D5202E8D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7480F90F-C5B9-30C2-411B-8A53F7367A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6928B2F-61A9-6679-2971-D34572599F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FD3CEA98-4C47-89ED-739C-B5F73882C3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A8E195C-32EB-72E4-D940-61E5AE8791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C5CC3E94-120F-5EDC-F36C-5D7853A197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B2D8DD08-C298-3068-8D02-1EE1454C1D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3085C7-5C77-8FAB-6256-DC60229EC2F8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71600" y="2908129"/>
            <a:ext cx="10206808" cy="132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r-JO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r-JO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43400" y="973732"/>
            <a:ext cx="8615404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التهديدات السيبرانية الشائعة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8CB11772-256A-4FB7-633F-575DA3EABDD9}"/>
              </a:ext>
            </a:extLst>
          </p:cNvPr>
          <p:cNvSpPr txBox="1"/>
          <p:nvPr/>
        </p:nvSpPr>
        <p:spPr>
          <a:xfrm>
            <a:off x="8000999" y="2826656"/>
            <a:ext cx="4355097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الفيروسات والبرامج الضارة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5893199F-E746-A488-525E-152B58A188BF}"/>
              </a:ext>
            </a:extLst>
          </p:cNvPr>
          <p:cNvSpPr txBox="1"/>
          <p:nvPr/>
        </p:nvSpPr>
        <p:spPr>
          <a:xfrm>
            <a:off x="3634886" y="2755983"/>
            <a:ext cx="4473687" cy="507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فيروسات، ديدان وأحصنة طروادة.</a:t>
            </a:r>
            <a:endParaRPr lang="ar-JO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7D953-35D2-2018-F343-809F1759C7EC}"/>
              </a:ext>
            </a:extLst>
          </p:cNvPr>
          <p:cNvSpPr txBox="1"/>
          <p:nvPr/>
        </p:nvSpPr>
        <p:spPr>
          <a:xfrm>
            <a:off x="9631034" y="3916730"/>
            <a:ext cx="29691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التصيد</a:t>
            </a:r>
            <a:r>
              <a:rPr lang="ar-SA" b="1" i="0" dirty="0">
                <a:solidFill>
                  <a:srgbClr val="FFFFFF"/>
                </a:solidFill>
                <a:effectLst/>
              </a:rPr>
              <a:t> </a:t>
            </a:r>
            <a:r>
              <a:rPr lang="ar-SA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الإلكتروني</a:t>
            </a:r>
            <a:endParaRPr lang="en-US" sz="3000" dirty="0">
              <a:solidFill>
                <a:srgbClr val="FFFFFF"/>
              </a:solidFill>
              <a:latin typeface="Cairo"/>
              <a:cs typeface="Cairo"/>
              <a:rt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F353E-1229-745E-69A8-4FAB702524DB}"/>
              </a:ext>
            </a:extLst>
          </p:cNvPr>
          <p:cNvSpPr txBox="1"/>
          <p:nvPr/>
        </p:nvSpPr>
        <p:spPr>
          <a:xfrm>
            <a:off x="9459893" y="5721544"/>
            <a:ext cx="34366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الاختراقات</a:t>
            </a:r>
            <a:r>
              <a:rPr lang="ar-SA" b="1" i="0" dirty="0">
                <a:solidFill>
                  <a:srgbClr val="FFFFFF"/>
                </a:solidFill>
                <a:effectLst/>
              </a:rPr>
              <a:t> </a:t>
            </a:r>
            <a:r>
              <a:rPr lang="ar-SA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والقرصنة</a:t>
            </a:r>
            <a:r>
              <a:rPr lang="ar-SA" b="0" i="0" dirty="0">
                <a:solidFill>
                  <a:srgbClr val="FFFFFF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9AA0B-056F-67A9-C36F-72C1F453F89D}"/>
              </a:ext>
            </a:extLst>
          </p:cNvPr>
          <p:cNvSpPr txBox="1"/>
          <p:nvPr/>
        </p:nvSpPr>
        <p:spPr>
          <a:xfrm>
            <a:off x="8661504" y="7473359"/>
            <a:ext cx="46837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الهجمات</a:t>
            </a:r>
            <a:r>
              <a:rPr lang="ar-SA" b="1" i="0" dirty="0">
                <a:solidFill>
                  <a:srgbClr val="FFFFFF"/>
                </a:solidFill>
                <a:effectLst/>
              </a:rPr>
              <a:t> </a:t>
            </a:r>
            <a:r>
              <a:rPr lang="ar-SA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الإلكترونيةالأخرى</a:t>
            </a:r>
            <a:r>
              <a:rPr lang="ar-SA" b="0" i="0" dirty="0">
                <a:solidFill>
                  <a:srgbClr val="FFFFFF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D4CA22-1E6D-64B8-3B49-AC70076B1F52}"/>
              </a:ext>
            </a:extLst>
          </p:cNvPr>
          <p:cNvSpPr txBox="1"/>
          <p:nvPr/>
        </p:nvSpPr>
        <p:spPr>
          <a:xfrm>
            <a:off x="-205294" y="3844465"/>
            <a:ext cx="9916049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2400" dirty="0">
                <a:solidFill>
                  <a:srgbClr val="FFFFFF"/>
                </a:solidFill>
                <a:latin typeface="Cairo Light"/>
                <a:cs typeface="Cairo Light"/>
                <a:rtl/>
              </a:rPr>
              <a:t>رسائل البريد الإلكتروني المزيفة أو المكالمات الهاتفية المزيفة تهدف إلى خداع المستخدمين لتقديم معلومات حساسة.</a:t>
            </a:r>
            <a:endParaRPr lang="en-US" sz="2400" dirty="0">
              <a:solidFill>
                <a:srgbClr val="FFFFFF"/>
              </a:solidFill>
              <a:latin typeface="Cairo Light"/>
              <a:cs typeface="Cairo Light"/>
              <a:rtl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EB43D-F2DE-8C0E-C286-E5C2C47065A6}"/>
              </a:ext>
            </a:extLst>
          </p:cNvPr>
          <p:cNvSpPr txBox="1"/>
          <p:nvPr/>
        </p:nvSpPr>
        <p:spPr>
          <a:xfrm>
            <a:off x="738683" y="5698461"/>
            <a:ext cx="872121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2400" dirty="0">
                <a:solidFill>
                  <a:srgbClr val="FFFFFF"/>
                </a:solidFill>
                <a:latin typeface="Cairo Light"/>
                <a:cs typeface="Cairo Light"/>
                <a:rtl/>
              </a:rPr>
              <a:t>اختراق حسابات المستخدمين وسرقة بياناتهم، أختراق أنظمة البلديات والمؤسسات الحكومية.</a:t>
            </a:r>
            <a:endParaRPr lang="en-US" sz="2400" dirty="0">
              <a:solidFill>
                <a:srgbClr val="FFFFFF"/>
              </a:solidFill>
              <a:latin typeface="Cairo Light"/>
              <a:cs typeface="Cairo Light"/>
              <a:rtl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E984F-DFB4-78CC-05BD-5388B47E251B}"/>
              </a:ext>
            </a:extLst>
          </p:cNvPr>
          <p:cNvSpPr txBox="1"/>
          <p:nvPr/>
        </p:nvSpPr>
        <p:spPr>
          <a:xfrm>
            <a:off x="1440756" y="7427193"/>
            <a:ext cx="73170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2400" dirty="0">
                <a:solidFill>
                  <a:srgbClr val="FFFFFF"/>
                </a:solidFill>
                <a:latin typeface="Cairo Light"/>
                <a:cs typeface="Cairo Light"/>
                <a:rtl/>
              </a:rPr>
              <a:t>هجمات الحرمان من الخدمة (</a:t>
            </a:r>
            <a:r>
              <a:rPr lang="en-US" sz="2400" dirty="0">
                <a:solidFill>
                  <a:srgbClr val="FFFFFF"/>
                </a:solidFill>
                <a:latin typeface="Cairo Light"/>
                <a:cs typeface="Cairo Light"/>
                <a:rtl/>
              </a:rPr>
              <a:t>DDoS)، </a:t>
            </a:r>
            <a:r>
              <a:rPr lang="ar-SA" sz="2400" dirty="0">
                <a:solidFill>
                  <a:srgbClr val="FFFFFF"/>
                </a:solidFill>
                <a:latin typeface="Cairo Light"/>
                <a:cs typeface="Cairo Light"/>
                <a:rtl/>
              </a:rPr>
              <a:t>التجسس الإلكتروني.</a:t>
            </a:r>
            <a:endParaRPr lang="en-US" sz="2400" dirty="0">
              <a:solidFill>
                <a:srgbClr val="FFFFFF"/>
              </a:solidFill>
              <a:latin typeface="Cairo Light"/>
              <a:cs typeface="Cairo Light"/>
              <a:rtl/>
            </a:endParaRPr>
          </a:p>
        </p:txBody>
      </p:sp>
      <p:pic>
        <p:nvPicPr>
          <p:cNvPr id="6" name="Picture 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D885C50-0A78-EB17-0560-BC3EE7C78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9BCEA8F6-53AC-E8AC-1AF5-283B9C9B8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15170F1-6481-8035-951A-AA5AA9F62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82AE051-9151-7C68-8A2E-AFE1DD4BA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53838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20C21E91-A71E-70BA-9918-29FB605D0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20" name="Picture 1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CF89DC6-E499-6F5E-E22C-BCB26DE4B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21" name="Picture 20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7C697BDD-9E38-91C6-29F3-AC5E06A4B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22" name="Picture 2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25E9BB9D-08C4-591A-2987-2A5A15CD4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3D749F7-06F3-A7DF-1A68-B40C02419BB5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0BD94750-899F-F50F-A66B-CC8B1A6FC7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E74C3773-92FF-F477-5139-EEC6918288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>
              <a:extLst>
                <a:ext uri="{FF2B5EF4-FFF2-40B4-BE49-F238E27FC236}">
                  <a16:creationId xmlns:a16="http://schemas.microsoft.com/office/drawing/2014/main" id="{9C83AA25-F1BC-975A-46C8-AC697FB7D6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07EB27A9-46AB-4843-A088-C66EB65AB4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14D26C44-9728-BF0C-0AE8-1FE5C984C9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B2D7C107-A8D3-0671-1096-1CB1872880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6247DCF9-FCC2-FA6B-47E4-238346888A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DFBA69FA-8280-735A-A2D2-8CC7884CC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5528CE61-F49D-1AD9-2725-97DC2A3DCE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ED0C7729-0433-C20F-7CF4-859CAA1B14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4E7923A7-6137-2DFA-9B3A-BEE2DC939C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>
              <a:extLst>
                <a:ext uri="{FF2B5EF4-FFF2-40B4-BE49-F238E27FC236}">
                  <a16:creationId xmlns:a16="http://schemas.microsoft.com/office/drawing/2014/main" id="{C634192D-5227-53B3-270D-27A94DA644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FC34D5FF-4D1E-89AB-4FD3-F6F934F428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F17FFCDF-43FB-A405-665A-F3544FB82E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1224BF8D-E248-6550-2290-424B8E4E4C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>
              <a:extLst>
                <a:ext uri="{FF2B5EF4-FFF2-40B4-BE49-F238E27FC236}">
                  <a16:creationId xmlns:a16="http://schemas.microsoft.com/office/drawing/2014/main" id="{DEFEFA45-6814-2038-A7D2-AD3916970B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78C655FA-C23E-A9DC-522C-4CAF467260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94CE5646-92E2-C48C-8872-B6098881B2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id="{8B6EE867-B8A5-8C02-5222-A0BD233BE2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05543722-7078-D6CD-BBA3-4038F79005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0DB27C9E-B5DA-7D41-7BCA-8380B73F33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C251FC4-A156-0D60-CAA4-1332A14E2BEF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D640077-2ABD-20BB-2EB8-E5A9426E5478}"/>
              </a:ext>
            </a:extLst>
          </p:cNvPr>
          <p:cNvGrpSpPr/>
          <p:nvPr/>
        </p:nvGrpSpPr>
        <p:grpSpPr>
          <a:xfrm>
            <a:off x="6019800" y="952500"/>
            <a:ext cx="5200650" cy="5619750"/>
            <a:chOff x="6019800" y="952500"/>
            <a:chExt cx="5200650" cy="5619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C81CC0-7FAB-A249-141B-2BC51E29F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952500"/>
              <a:ext cx="5200650" cy="5619750"/>
            </a:xfrm>
            <a:prstGeom prst="rect">
              <a:avLst/>
            </a:prstGeom>
            <a:noFill/>
            <a:ln>
              <a:solidFill>
                <a:srgbClr val="2357C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A blue and white circle with dots and lines&#10;&#10;AI-generated content may be incorrect.">
              <a:extLst>
                <a:ext uri="{FF2B5EF4-FFF2-40B4-BE49-F238E27FC236}">
                  <a16:creationId xmlns:a16="http://schemas.microsoft.com/office/drawing/2014/main" id="{6140F753-6311-E4A7-B19C-2B86C5282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70" y="4458313"/>
              <a:ext cx="813854" cy="813854"/>
            </a:xfrm>
            <a:prstGeom prst="flowChartConnector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3777991" y="6351587"/>
            <a:ext cx="9853131" cy="1298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899"/>
              </a:lnSpc>
            </a:pPr>
            <a:r>
              <a:rPr lang="ar-JO" sz="8999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أنواع الهاكرز </a:t>
            </a:r>
          </a:p>
        </p:txBody>
      </p:sp>
    </p:spTree>
    <p:extLst>
      <p:ext uri="{BB962C8B-B14F-4D97-AF65-F5344CB8AC3E}">
        <p14:creationId xmlns:p14="http://schemas.microsoft.com/office/powerpoint/2010/main" val="200092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476</Words>
  <Application>Microsoft Office PowerPoint</Application>
  <PresentationFormat>Custom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Cairo Light</vt:lpstr>
      <vt:lpstr>Cairo Bold</vt:lpstr>
      <vt:lpstr>Cairo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SDC Presentation template</dc:title>
  <dc:creator>mohammed abu yahya</dc:creator>
  <cp:lastModifiedBy>mohammed abu yahya</cp:lastModifiedBy>
  <cp:revision>10</cp:revision>
  <dcterms:created xsi:type="dcterms:W3CDTF">2006-08-16T00:00:00Z</dcterms:created>
  <dcterms:modified xsi:type="dcterms:W3CDTF">2025-06-29T10:48:47Z</dcterms:modified>
  <dc:identifier>DAGM8GyW8SY</dc:identifier>
</cp:coreProperties>
</file>