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8" r:id="rId6"/>
    <p:sldId id="275" r:id="rId7"/>
    <p:sldId id="263" r:id="rId8"/>
    <p:sldId id="277" r:id="rId9"/>
    <p:sldId id="265" r:id="rId10"/>
    <p:sldId id="269" r:id="rId11"/>
    <p:sldId id="280" r:id="rId12"/>
    <p:sldId id="276" r:id="rId13"/>
    <p:sldId id="266" r:id="rId14"/>
    <p:sldId id="278" r:id="rId15"/>
    <p:sldId id="264" r:id="rId16"/>
    <p:sldId id="274" r:id="rId17"/>
    <p:sldId id="273" r:id="rId18"/>
    <p:sldId id="272" r:id="rId19"/>
    <p:sldId id="271" r:id="rId20"/>
    <p:sldId id="270" r:id="rId21"/>
    <p:sldId id="262" r:id="rId22"/>
  </p:sldIdLst>
  <p:sldSz cx="18288000" cy="10287000"/>
  <p:notesSz cx="6858000" cy="9144000"/>
  <p:embeddedFontLst>
    <p:embeddedFont>
      <p:font typeface="Cairo" panose="020B0604020202020204" charset="-78"/>
      <p:regular r:id="rId23"/>
    </p:embeddedFont>
    <p:embeddedFont>
      <p:font typeface="Cairo Bold" panose="020B0604020202020204" charset="-78"/>
      <p:regular r:id="rId24"/>
    </p:embeddedFont>
    <p:embeddedFont>
      <p:font typeface="Cairo Light" panose="020B0604020202020204" charset="-78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2357C7"/>
    <a:srgbClr val="2E7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10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44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4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6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1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.png"/><Relationship Id="rId7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5961789-2D2D-E3FD-54A3-EA7E5FC88B67}"/>
              </a:ext>
            </a:extLst>
          </p:cNvPr>
          <p:cNvSpPr/>
          <p:nvPr/>
        </p:nvSpPr>
        <p:spPr>
          <a:xfrm rot="11265276" flipH="1">
            <a:off x="10807979" y="2778285"/>
            <a:ext cx="2278017" cy="2354142"/>
          </a:xfrm>
          <a:custGeom>
            <a:avLst/>
            <a:gdLst>
              <a:gd name="connsiteX0" fmla="*/ 0 w 2244437"/>
              <a:gd name="connsiteY0" fmla="*/ 0 h 1677753"/>
              <a:gd name="connsiteX1" fmla="*/ 498764 w 2244437"/>
              <a:gd name="connsiteY1" fmla="*/ 1676400 h 1677753"/>
              <a:gd name="connsiteX2" fmla="*/ 2244437 w 2244437"/>
              <a:gd name="connsiteY2" fmla="*/ 290946 h 167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4437" h="1677753">
                <a:moveTo>
                  <a:pt x="0" y="0"/>
                </a:moveTo>
                <a:cubicBezTo>
                  <a:pt x="62345" y="813954"/>
                  <a:pt x="124691" y="1627909"/>
                  <a:pt x="498764" y="1676400"/>
                </a:cubicBezTo>
                <a:cubicBezTo>
                  <a:pt x="872837" y="1724891"/>
                  <a:pt x="1858819" y="454891"/>
                  <a:pt x="2244437" y="290946"/>
                </a:cubicBezTo>
              </a:path>
            </a:pathLst>
          </a:cu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061558" y="4282009"/>
            <a:ext cx="7320993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900"/>
              </a:lnSpc>
            </a:pPr>
            <a:r>
              <a:rPr lang="ar-SA" sz="9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الشبكات</a:t>
            </a:r>
            <a:endParaRPr lang="ar-EG" sz="9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156814" y="5841388"/>
            <a:ext cx="7130480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5660"/>
              </a:lnSpc>
            </a:pPr>
            <a:r>
              <a:rPr lang="ar-EG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المقدم :</a:t>
            </a:r>
            <a:r>
              <a:rPr lang="en-US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ar-SA" sz="4717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محمد ابو يحيى</a:t>
            </a:r>
            <a:endParaRPr lang="ar-EG" sz="4717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F95D64C-F8E3-6C04-2D96-7D00BDB0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0111" y="2945215"/>
            <a:ext cx="3700457" cy="26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68B984E-C902-7AE8-DA3C-084175FA0A0D}"/>
              </a:ext>
            </a:extLst>
          </p:cNvPr>
          <p:cNvSpPr/>
          <p:nvPr/>
        </p:nvSpPr>
        <p:spPr>
          <a:xfrm>
            <a:off x="13444229" y="3086100"/>
            <a:ext cx="1072220" cy="1070043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red and blue wifi symbol&#10;&#10;Description automatically generated">
            <a:extLst>
              <a:ext uri="{FF2B5EF4-FFF2-40B4-BE49-F238E27FC236}">
                <a16:creationId xmlns:a16="http://schemas.microsoft.com/office/drawing/2014/main" id="{E4F1DAFD-8202-A5B0-34C7-C1EF007E7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/>
          <a:stretch/>
        </p:blipFill>
        <p:spPr>
          <a:xfrm rot="2557850">
            <a:off x="7549755" y="2703377"/>
            <a:ext cx="2209800" cy="2503956"/>
          </a:xfrm>
          <a:prstGeom prst="rect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CEA35E1-AC82-E4E5-775E-0787525CD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7CDCD77-896E-0058-8736-A1B340EC4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528B298-5799-88C0-DF9A-14B75B701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A60BBCB-65DA-0984-422B-8E3EDD7AF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B06B09A-0241-56AF-03CF-65CA65317BAB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40372BD-04C4-2827-A402-6449ED24DF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19FBD6D-F974-5093-C110-5BC6BC30C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3FB56BD-D3C0-BEDC-02F9-D14BCD141F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FC9328D-8DC9-A6F2-4E27-05D3FA8492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DE02B215-E85A-9519-C831-DA5E4F5B31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35C6884-B56C-0A3E-0609-8B42612B43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A984676-6286-ABC4-D31E-F1E3E2CD6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DD88F8C-8B51-2B37-3B9E-6E08CFD778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8F29086-CCE7-7E64-EDDC-C10B4BB495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B48B46B5-9BAA-469C-755B-08B137A799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72326B5-95B1-102B-D88B-D3E3A0020F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C8F60824-12FB-38D5-8B8B-386463E3CF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2A47423-FDE5-1F29-3E2F-2783704B37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ED7D8B0B-1908-33D5-6D47-53EE8AE100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52FEB94-6FBB-33FB-874C-19C9CDFC3B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CD3EFDD4-4F36-C816-FE6A-C0D34DA3C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0EDA5180-D643-D371-3646-0F0D0327C2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20CF7517-ADFC-E7AB-20E2-1157745787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93255E4-21E9-A4F1-92A3-9A7BC63805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09AD2419-8B44-7CE9-0373-7EBBE615A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5EF0E944-3005-3C99-459B-A34D8867E6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214FBB-BC2F-2C1D-9ED7-E1DB178B7A21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248400" y="3149823"/>
            <a:ext cx="4955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MAC (Media Access Control)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7196" y="4057718"/>
            <a:ext cx="17413036" cy="3052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رقم فريد يتم تعيينه للجهاز أثناء تصنيعه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يتكون من 12 رمزًا في نظام العد الست عشري 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Hexadecimal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) </a:t>
            </a: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مثل: 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A4:C3:F0:85:AC:2D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</a:t>
            </a: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الاستعمال: يُستخدم لتحديد الأجهزة المادية على الشبكة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عناوين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الشبك</a:t>
            </a:r>
            <a:r>
              <a:rPr lang="ar-SA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ه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5" name="Picture 14" descr="A digital clock with numbers and dots&#10;&#10;Description automatically generated">
            <a:extLst>
              <a:ext uri="{FF2B5EF4-FFF2-40B4-BE49-F238E27FC236}">
                <a16:creationId xmlns:a16="http://schemas.microsoft.com/office/drawing/2014/main" id="{EC75A8A2-67F2-282B-DCA4-9B0AC54A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5" y="5437315"/>
            <a:ext cx="9647712" cy="1263391"/>
          </a:xfrm>
          <a:prstGeom prst="rect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E9E9534-58A8-B223-14E0-E3E058E14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08DDCA0-06C7-28A5-2BD3-3844E4086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E165416-B4D8-9636-DF84-C5CB6654B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7D8D3F6-160B-E7B5-FAFD-DDC842F23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EBB35B6-12EF-24D5-EF65-13F39108BA7F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C7EEA821-90D2-3DAF-47D0-3294FD15A8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B58F407-91D3-DC45-3CBE-509C513D50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83A9B0F-72BE-B7B0-D945-76685876E4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B6DDBA5-6A43-B615-B599-BFB53497B5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A60FD2B-54FC-99F0-5415-D3F4A2D9E3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A9A1536-F376-5568-ED1B-7A6350929C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C5AF0B2E-320D-269B-71D0-6BB269259D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220E3112-741F-F828-A0B0-3ACA75F6A9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8316735-1CCE-EED2-7139-6A3D9567C3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EA495C5D-4DC0-973E-6800-25748D55ED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38EED4E-6F24-6E79-8B22-89B92BF3A0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B3C7571E-CB7E-2D69-DB6A-92FC2C5D29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07CB9666-5A8D-1DD9-7836-A522890968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23C1A2D-E8DC-B7D1-756F-9A3FA6D00F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0971D71E-BE80-D925-371A-041CAAC1C4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D1A7789-5ED4-8C84-A51F-EA1F74EA97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2582812-1B3F-C9EC-7373-45222DD14B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9FA231B-3184-F951-8E9F-5B6DDCE510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42CC46B-B54B-0407-6BC8-1829BC1600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DAC9F41-3439-717D-DBC4-103CEAFFA0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5F3B0348-44F7-5D39-4195-E564D8DBE2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74FD46-F074-B315-6100-03EA243289B9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292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28C2E-F0EE-FAC2-7875-86EAAB4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19750678-94D2-36D2-97C4-157FA41C66AB}"/>
              </a:ext>
            </a:extLst>
          </p:cNvPr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SA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الاتصال</a:t>
            </a: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  <a:r>
              <a:rPr lang="ar-SA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ف</a:t>
            </a: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الشبك</a:t>
            </a:r>
            <a:r>
              <a:rPr lang="ar-SA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ه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809DDE3-B80F-077F-C14F-655D6A1AA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C1E893E-36D0-80F1-AA95-44991B54E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67E3B58-5AB1-51EC-D4FB-4E0AD2AB9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9AC2675-0414-08AB-6489-5679B4AB9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C61CD90-DEEF-36F2-8AFE-BBF3FE4CC9E3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5DDD78C-E46E-FFD6-453D-9EA59EDB16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2B280A4-5CEC-0D7A-BB7C-FC10598B3A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CA9CEC-35A4-5DA1-8B9B-54D8096173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FF0E9A0-1241-36A4-DDA6-10FABE9F3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D4C39B4-4896-1B83-A35A-2CC611156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690210EA-D066-788C-B6D4-83B8A308A5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7BCA17E-3060-310B-DCDC-6531E103AD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1FA64013-B2C0-35D2-0684-BF6E0B9E79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17BD441-5E99-7D48-FB9C-E8093A655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13E5F16-C24D-5D81-CABD-2FDA55D30D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9B35586-2E43-7DF9-39A1-7BC5C68BC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BFB176A8-F106-DA53-44CB-21B8C05F32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FB814530-F572-F95F-346B-5857E21A3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038F70F-577B-3376-8318-D6ACC711F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EDF861FB-5D9D-F684-6278-E0A3D7DF97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73CAA2F-B47B-FF1B-53B4-BD038B6C0B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B7201EF-53B9-3A0F-422F-B9F018A9BF8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CE69115-2663-3BC3-6F52-525E16C8C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E952F08-89B8-9C63-6B1E-E790851CBF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D40DE11D-A8B8-E9CB-8C49-43297045A0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270A3597-52D7-1AA9-6201-57992325CE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2A3109F-B1C7-988A-C33B-96C5CDF4197A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Traffic example with MAC addresses">
            <a:extLst>
              <a:ext uri="{FF2B5EF4-FFF2-40B4-BE49-F238E27FC236}">
                <a16:creationId xmlns:a16="http://schemas.microsoft.com/office/drawing/2014/main" id="{AA072AFF-40D2-24F8-CC51-9CD10B4C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80" y="2004469"/>
            <a:ext cx="8220221" cy="77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3095356" y="5143500"/>
            <a:ext cx="20351192" cy="89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بروتوكولات الشبكة والاتصالات</a:t>
            </a:r>
          </a:p>
        </p:txBody>
      </p:sp>
      <p:pic>
        <p:nvPicPr>
          <p:cNvPr id="14" name="Picture 13" descr="A red and blue wifi symbol&#10;&#10;Description automatically generated">
            <a:extLst>
              <a:ext uri="{FF2B5EF4-FFF2-40B4-BE49-F238E27FC236}">
                <a16:creationId xmlns:a16="http://schemas.microsoft.com/office/drawing/2014/main" id="{56974F83-FDCB-E5BF-7013-1727F2100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/>
          <a:stretch/>
        </p:blipFill>
        <p:spPr>
          <a:xfrm rot="2759586">
            <a:off x="7345017" y="3075210"/>
            <a:ext cx="2209800" cy="2503956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9340C98-F484-AF66-3BAB-E21531009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6678DF9-D40C-5E23-06D6-D41888B6E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ECE74B9-9C57-79EA-48C8-1FC853BB2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788D8D0-4DE8-24DA-8D7F-8EB434742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E69918-DF8B-5F2E-EE94-E1DBA534E060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3D9D49D-4B83-AE97-AE48-BC4107A1ED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76FC4AA-AAF5-2BF2-BBAC-35343F4537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07DDC91-04BC-D9B8-10DA-30381517BF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302B1583-7356-22CE-B057-A642C8ECA8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AAAD9C5F-D581-27A2-D2E4-1B8007208B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CBE477D8-7E6F-0ECD-FD39-A1928B4809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6CE1FA2-FDC4-AB53-BDC4-FAEE620B43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66196C4D-FEF8-3835-2A27-1904F37F03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35551422-FEC2-BBBE-72C8-8062D3B319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33A9179-76C3-F52F-5375-CA22687A3E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DFC7FF0-F55A-4ABB-61BC-377A846210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55215DD-9486-9739-4D7D-51C8BF8CD34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595BBBE-E440-B1EF-9131-D03A7BC1DA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F6F49EE-FA43-BE65-6E11-45F5F40B67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39DA43B0-212F-45FB-001F-380A5B97D5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E154F65-43E0-DEE1-A7CD-B45722E128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09B3A3-F361-EDBF-21C1-4CDB784CE5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4281DF9-104E-088F-D4A0-6A91FC06DF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12C9FC4A-0905-0200-4C32-AC45FBB475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9B3A7DE-2C5B-1510-2AF3-6DD0FFFF1C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25A4319-2C38-AB30-E495-AE8A382F5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BA4FDF-444D-6267-7585-8BDCF347C36E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0873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57200" y="3366024"/>
            <a:ext cx="3431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IP (Internet Protocol)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096797" y="1114598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بروتوكولات الشبكة والاتصالات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4D7092D5-130F-A4F3-97EE-11EF2A774F2D}"/>
              </a:ext>
            </a:extLst>
          </p:cNvPr>
          <p:cNvSpPr txBox="1"/>
          <p:nvPr/>
        </p:nvSpPr>
        <p:spPr>
          <a:xfrm>
            <a:off x="398126" y="3950584"/>
            <a:ext cx="343142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لتوجيه البيانات بين الأجهزة.</a:t>
            </a: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16BC97DB-4463-73FA-9105-90AAD27B8C50}"/>
              </a:ext>
            </a:extLst>
          </p:cNvPr>
          <p:cNvSpPr txBox="1"/>
          <p:nvPr/>
        </p:nvSpPr>
        <p:spPr>
          <a:xfrm>
            <a:off x="5120822" y="3366024"/>
            <a:ext cx="3431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TCP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CD01A38B-73FF-CC04-F8D6-0F7C2AA70331}"/>
              </a:ext>
            </a:extLst>
          </p:cNvPr>
          <p:cNvSpPr txBox="1"/>
          <p:nvPr/>
        </p:nvSpPr>
        <p:spPr>
          <a:xfrm>
            <a:off x="5151780" y="3944781"/>
            <a:ext cx="343142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لضمان نقل البيانات بطريقة موثوقة.</a:t>
            </a:r>
          </a:p>
        </p:txBody>
      </p:sp>
      <p:sp>
        <p:nvSpPr>
          <p:cNvPr id="23" name="TextBox 5">
            <a:extLst>
              <a:ext uri="{FF2B5EF4-FFF2-40B4-BE49-F238E27FC236}">
                <a16:creationId xmlns:a16="http://schemas.microsoft.com/office/drawing/2014/main" id="{115D2B75-0656-99AA-76B5-1BF508952E81}"/>
              </a:ext>
            </a:extLst>
          </p:cNvPr>
          <p:cNvSpPr txBox="1"/>
          <p:nvPr/>
        </p:nvSpPr>
        <p:spPr>
          <a:xfrm>
            <a:off x="9800110" y="3368257"/>
            <a:ext cx="3431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UDP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89E804D3-7550-6F3B-09A9-45670398BF49}"/>
              </a:ext>
            </a:extLst>
          </p:cNvPr>
          <p:cNvSpPr txBox="1"/>
          <p:nvPr/>
        </p:nvSpPr>
        <p:spPr>
          <a:xfrm>
            <a:off x="9866981" y="3915719"/>
            <a:ext cx="343142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لنقل البيانات بدون تأكيد استلام (أقل موثوقية لكن أسرع).</a:t>
            </a: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AF1CAD60-D91E-9A49-3C1E-2E895DCC01B1}"/>
              </a:ext>
            </a:extLst>
          </p:cNvPr>
          <p:cNvSpPr txBox="1"/>
          <p:nvPr/>
        </p:nvSpPr>
        <p:spPr>
          <a:xfrm>
            <a:off x="5158707" y="5875451"/>
            <a:ext cx="3431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HTTP/HTTPS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28" name="TextBox 5">
            <a:extLst>
              <a:ext uri="{FF2B5EF4-FFF2-40B4-BE49-F238E27FC236}">
                <a16:creationId xmlns:a16="http://schemas.microsoft.com/office/drawing/2014/main" id="{F4F3509F-1774-89F8-0AD2-CDDDD55D46F5}"/>
              </a:ext>
            </a:extLst>
          </p:cNvPr>
          <p:cNvSpPr txBox="1"/>
          <p:nvPr/>
        </p:nvSpPr>
        <p:spPr>
          <a:xfrm>
            <a:off x="9697875" y="5875450"/>
            <a:ext cx="3431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FTP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0C8553C2-65E5-231B-8D84-11512503743B}"/>
              </a:ext>
            </a:extLst>
          </p:cNvPr>
          <p:cNvSpPr txBox="1"/>
          <p:nvPr/>
        </p:nvSpPr>
        <p:spPr>
          <a:xfrm>
            <a:off x="5120822" y="6422913"/>
            <a:ext cx="343142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لنقل صفحات الويب</a:t>
            </a:r>
          </a:p>
        </p:txBody>
      </p:sp>
      <p:sp>
        <p:nvSpPr>
          <p:cNvPr id="30" name="TextBox 6">
            <a:extLst>
              <a:ext uri="{FF2B5EF4-FFF2-40B4-BE49-F238E27FC236}">
                <a16:creationId xmlns:a16="http://schemas.microsoft.com/office/drawing/2014/main" id="{3D93C9EA-D801-A2B8-6A42-D83345D02C72}"/>
              </a:ext>
            </a:extLst>
          </p:cNvPr>
          <p:cNvSpPr txBox="1"/>
          <p:nvPr/>
        </p:nvSpPr>
        <p:spPr>
          <a:xfrm>
            <a:off x="9800110" y="6422912"/>
            <a:ext cx="343142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لنقل الملفات بين الأجهزة</a:t>
            </a:r>
          </a:p>
        </p:txBody>
      </p:sp>
      <p:sp>
        <p:nvSpPr>
          <p:cNvPr id="31" name="TextBox 5">
            <a:extLst>
              <a:ext uri="{FF2B5EF4-FFF2-40B4-BE49-F238E27FC236}">
                <a16:creationId xmlns:a16="http://schemas.microsoft.com/office/drawing/2014/main" id="{AA1E8485-ABFF-DBD7-287F-C4049340952D}"/>
              </a:ext>
            </a:extLst>
          </p:cNvPr>
          <p:cNvSpPr txBox="1"/>
          <p:nvPr/>
        </p:nvSpPr>
        <p:spPr>
          <a:xfrm>
            <a:off x="395801" y="5875452"/>
            <a:ext cx="34314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DNS 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32" name="TextBox 6">
            <a:extLst>
              <a:ext uri="{FF2B5EF4-FFF2-40B4-BE49-F238E27FC236}">
                <a16:creationId xmlns:a16="http://schemas.microsoft.com/office/drawing/2014/main" id="{4477CAB9-341D-850E-CB55-64176AAFAF24}"/>
              </a:ext>
            </a:extLst>
          </p:cNvPr>
          <p:cNvSpPr txBox="1"/>
          <p:nvPr/>
        </p:nvSpPr>
        <p:spPr>
          <a:xfrm>
            <a:off x="457200" y="6428561"/>
            <a:ext cx="343142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ترجمة أسماء النطاقات إلى عناوين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IP</a:t>
            </a: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pic>
        <p:nvPicPr>
          <p:cNvPr id="6" name="Picture 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1CA6A2C-AE94-7076-188F-C1B26718E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B517273-3D9F-0B2D-6979-6B9E044BC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505E0C2C-AB5C-941E-98CB-949D662C0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1951F80-6F2C-3575-38A3-9C317CFDA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E5A8F2-06E6-894A-3F29-21299FC20CA3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2EC1D3A1-C67D-EC6E-3F27-A7446F8EDA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048D588-C28D-CDE6-9009-E280892241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EA139EF8-F930-FC6A-CAB0-C78496271E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C8F6CB56-FD52-4B36-48F7-EF358C5B2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38B365E-DB31-E666-6F26-03973B242E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A2A8BE6-ECFA-E476-5F3C-688022D6AB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4ACEC9D-4891-54E7-33FD-350B5E6979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662B9E7-4D6C-4B65-D349-65098DE06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B216043-3BF1-2CF4-1B20-585AB03A9D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FA58F497-86D7-419F-CF0F-46BD78E97F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687C98E3-45AF-995B-860E-66CFE717A3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78F41822-F862-ADE2-3F55-D4B5D90D7E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B806D6C-A4F4-A22E-4189-447CC04647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28D8AFE9-EEB7-6C14-0B40-EAD63FA369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AA370C8-6EEB-12CA-2044-43D6468D7F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7FB714B1-3627-D83B-B90E-396C9B74AC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62054CA-BF47-9734-F7ED-217FDEB33E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B9E45F5A-A9FE-FDD6-9676-D160516F7C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7FE6CAB7-FB8D-3106-2F45-8B7C2F5798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653FB13-1372-FCAF-4F7B-87C81DE777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20748870-2DB7-87E5-C437-F6D45256AA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420F7A0-22A9-636D-1BB1-B2E7E150DE38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1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7315200" y="5110695"/>
            <a:ext cx="20351192" cy="89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 / IP</a:t>
            </a:r>
            <a:endParaRPr lang="ar-EG" sz="96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5" name="Picture 14" descr="A red and blue wifi symbol&#10;&#10;Description automatically generated">
            <a:extLst>
              <a:ext uri="{FF2B5EF4-FFF2-40B4-BE49-F238E27FC236}">
                <a16:creationId xmlns:a16="http://schemas.microsoft.com/office/drawing/2014/main" id="{A267608D-B09E-C3AD-21BF-C1553D2E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/>
          <a:stretch/>
        </p:blipFill>
        <p:spPr>
          <a:xfrm>
            <a:off x="7485769" y="2639544"/>
            <a:ext cx="2209800" cy="2503956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B13A108-8825-8F92-A292-76C8721C6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07321A4-3305-A192-3AAE-1A8EE16BB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54A1AF9-44B9-D582-E6E4-8D2934CD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7CA18CE-5372-60FF-4686-1198F3DB2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288BE2A-9D3E-199E-393D-471BABF515A4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1D8D3182-C97C-6329-5848-D7DE8DDA5E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9F07738-39E1-B9F1-F5CF-0ECAF47950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D3FB5946-BB41-B2CD-077B-D45924EB37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B5C65CD-33F2-5185-1FB2-6E650A7EF4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17C25ECE-92E7-1697-7F73-B982CBC42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C77D694-EB0D-2434-F8FD-98D4655331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C70040A-36C1-6678-0B94-DD77F22089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076E5EE-955E-4C68-25AA-DBC4362168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1FA399F-945E-0EF3-2558-B5C4C5D52E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37D0EFB-4FC3-14F8-654E-65D65DA235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49BB995A-5D77-0258-CB83-C34A58CF5F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4F0A14E-FD9B-D21D-DA24-153D736F51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F6A3BCD3-CEA0-A0D5-E50C-CFF1E0EE25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D6E143E0-DE73-2964-E779-D1C6B53D71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8AD46312-0F9D-A109-643B-9057FCD94A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875048EF-C3CD-A2E6-753E-DC2BEE192F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696FFFC-A644-1EF8-09DB-1BFB444BC6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23FBD75-C477-A108-C7E9-A0206CE47E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1A622AB-AA1F-97A0-A874-B596DAC273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FAECB5B-1A08-C553-39D6-1B1BC69C50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4E3F801F-93E1-0C1E-E4BE-A22B0C2C0C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FB3D2F-E166-6060-8A56-CB4097F30692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00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747D560-A046-8D7E-EDAF-3D0A90CAFCEF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0160025-280C-0C5F-7EEE-85A8CE0C43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CC8DDE5A-84E9-7891-F8F3-15EC96EE9C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3938319-DCC9-452A-AC27-7983E023D0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0BBC5492-4C88-747B-EAF7-EA80E208B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E5BDD126-DD2D-9957-2951-6420B38191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68D410D-9F6E-826B-9BDE-0B13CB4A7A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7FB90704-DCF8-F8E9-834E-8D6C3D53AB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89386EF-AAF7-E42A-DFA9-3A9E82DBB5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AE230D8D-4DA3-75F8-ECAC-E236883258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67A91F7D-2686-9540-678D-B80F968F5E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5FC2E39-911F-1AE5-DAB0-FA096607BF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1B9B8AAF-7753-7983-A926-2F6E3B9A7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8BC41D4E-9417-7225-6A0F-50BC1DB28D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688D6E6-9F5A-5450-031E-08399AFA5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645B3BB9-CE74-2A30-1D22-5D14718ED0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0198CDB-F869-90C1-09AB-3E38CA6C18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BC4AC944-E575-5BF5-270D-2EC104F0B4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94B1239C-FCDC-E979-487E-801015BA73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B98DEF71-E404-6917-EDE3-5F1C5ED8ED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D9A8DBA-C4FA-A35F-8E96-05EE3D09B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08DEA216-B3BF-0EF1-D64C-B4413251BD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341575F-E7B2-0778-22F2-78BC75EA3BE1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96797" y="1114598"/>
            <a:ext cx="7541385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TCP/IP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ED97CC8-D51B-C86F-DDB6-2EB4F86E4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28900"/>
            <a:ext cx="6086475" cy="1200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22D585-6DCD-69DC-F076-AA0F03BC7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3842683"/>
            <a:ext cx="6115050" cy="1219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DE8D1E-D0AD-867E-22C6-72542882E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00" y="5052432"/>
            <a:ext cx="6105525" cy="11715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DAC7103-0DE5-CD09-1DEE-613598134F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6262181"/>
            <a:ext cx="6105525" cy="11715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5A941F-834D-6790-DEC8-9ED0251F9A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58400" y="7435047"/>
            <a:ext cx="6115050" cy="1209675"/>
          </a:xfrm>
          <a:prstGeom prst="rect">
            <a:avLst/>
          </a:prstGeom>
        </p:spPr>
      </p:pic>
      <p:pic>
        <p:nvPicPr>
          <p:cNvPr id="5" name="Picture 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8DC5EA1-0735-DF2A-98EA-5263DFF8B7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24" y="32644"/>
            <a:ext cx="2495576" cy="2495576"/>
          </a:xfrm>
          <a:prstGeom prst="flowChartConnector">
            <a:avLst/>
          </a:prstGeom>
        </p:spPr>
      </p:pic>
      <p:pic>
        <p:nvPicPr>
          <p:cNvPr id="6" name="Picture 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1513396-A36F-632E-57B3-F91384E8B9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F00561D3-2199-8B17-C57E-837E6D642D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7836F7B-D28D-A070-F9B2-BE98B6FAFD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57962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117348" y="4414011"/>
            <a:ext cx="995632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تُدير التفاعل المباشر مع التطبيقات التي تحتاج إلى خدمات الشبكة مثل المتصفحات والبريد الإلكتروني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987938" y="5939258"/>
            <a:ext cx="1018791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تحتوي على البروتوكولات التي تُستخدم لتشغيل التطبيقات مثل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HTTP (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FTP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.DNS</a:t>
            </a: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TCP/IP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9E19EE-6542-376C-0439-9A3CBDD72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01" y="3138990"/>
            <a:ext cx="6086475" cy="1200150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58C57540-5101-3215-2428-497A8F6B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3D1AD35-100F-663C-5FD0-06D02F564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8FA618C-792D-378E-4E7F-D61D1CF9E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3AF4AE6-281C-4897-FF5B-31D2F502B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103BECF-477D-C430-7353-122DA340A1D2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CD8A0CC-617A-B4A6-1BF8-67FD6BE850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8066DF25-1E6E-9C08-EC80-2BFDC63066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1CEEBF95-89C7-B948-6CFC-88EA4C394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8D917DA-C2A3-4BD1-1E9B-973F7FB2B6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EB10196-6F03-0B3A-F6A9-24BC9DBED9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F65DC76-1426-1ACF-7D79-D6E70C7887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04B73B6F-E856-48F7-9780-C3641CF318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0A06F26D-B9E6-E165-9A0D-8F7009730D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E8F5D77-C688-FBCB-AC76-166461836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A146521D-2202-A7D4-9E03-2483FE202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3542C5D-3F47-BCC7-E397-190E3868D9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9B25E8F9-A20E-84CF-E586-22F9F86E7C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1EC39E3-F28C-1BF2-E960-BE3DFC6523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B07F1D6-7F1D-4B7A-2423-AA2AF221D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0806CF50-F3ED-D77F-9BA1-64A4895634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8E605D64-5644-0F34-4058-8ADC43C666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CA00EE4-0B4E-7154-2B65-5160DD7671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E2E612CB-A7DD-194C-6410-F3D4C17A8D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763C2FE-69B6-0099-3FBD-7F9196C321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843F8E80-3272-2FD9-FFE1-6DFBD1CAD9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C249668-0C0A-7871-3771-11B55B9E45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BEAF6C-7092-10E6-9D7D-CE25E4078D58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078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1E3A098-F5D0-7DFA-BDC8-F5AC71B8BF97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B00C7266-98F1-C467-8744-9D242339E0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F9A351B-366A-A5CD-3AF3-CFC3E43162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279E08F-4BF1-F3B9-C526-F7BC185C91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04E7BCF-6CD8-A4CF-D314-76F8799A3B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DB6072E-EB38-971A-3448-98BEACA6C4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4D5AF27-F0E8-A379-2254-3CE03A750F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62BF3717-9E95-2F80-93DB-3D4DB8179A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3ECDAA0-3EC4-7E0E-3701-2205F7149E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888AE466-92B2-6A51-85F6-9A597E2D9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6980E60-1591-3C56-E600-54CE1078D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1344DCC-D027-507E-0E29-0DF9B8D46B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66C651B-263C-5051-445D-5578633BF2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135CB1C-22F1-0708-F4F2-5F2D5014B4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C2644C5-8F1C-8D84-2A07-BDA9F8F6C2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4BF7E9D0-B56E-B50F-F1D8-3D6B755394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755FDFAF-DCFA-8AC6-7DE5-60FA16088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E30AEE94-86B5-5254-417A-FC8EFDBE0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B58C54D-FFB3-3A48-2F26-470293B6F1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8C14B9FB-4D39-7B64-90F2-84BA9DCA62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CCE5601D-37F8-C0FF-8393-BD0F2C9261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76DDDBD-981C-6387-235B-48D3623BD1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E96241-B6A0-B32C-0B4D-A2B4D9F18904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8029" y="4044846"/>
            <a:ext cx="995632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ضمن التواصل من النهاية إلى النهاية وتدير تدفق البيانات، التحقق من الأخطاء، وإعادة الإرسال وتكوين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segments</a:t>
            </a: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.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20155" y="5634925"/>
            <a:ext cx="11662360" cy="1744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البروتوكولين الرئيسيين هنا هما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TCP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UDP</a:t>
            </a:r>
          </a:p>
          <a:p>
            <a:pPr algn="r" rtl="1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segments </a:t>
            </a:r>
            <a:r>
              <a:rPr lang="ar-SA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تحتوي على البيانات التي سيتم إرسالها وتتضمن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header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يحتوي على معلومات مثل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port number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المصدر والوجهة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معلومات اخرى</a:t>
            </a: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TCP/IP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FD2A3B-B49F-D25E-0026-BDB3BF1ED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968" y="3305352"/>
            <a:ext cx="6115050" cy="1219200"/>
          </a:xfrm>
          <a:prstGeom prst="rect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7F6C22D-7EB0-0C82-1DCC-9B991831F3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F4A613B-80D7-634A-6CE5-3BC5F602B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8D1112D-C114-CE86-0656-B729639FF3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86F49C9-320C-6FC3-67E4-D26D954F5D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67324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C000B43-D191-B591-92D1-7413F1B4C50D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2649F5A-873E-16D1-E7B2-6C3E1E00F62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F9F61D6-7E31-9FB2-176B-A13C7BA82F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984785F-4C36-5EAD-5D3E-610E62AC68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42282BD-1BAA-AC9D-E56C-ED6A2AC572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77AA4FB-215D-F294-8FCB-5DE513B06B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694A9A9F-E24F-32A7-BACB-3C76E4CCA8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7D9F707-8522-2F52-11AE-C86A54655B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236A35-9B14-0150-B873-FAE317BBD7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45732A63-0986-F9AE-EBCC-408AD5BCD6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B7BC424A-6AA1-62E4-6AD8-83BF93065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02F198D-58CD-67AB-5367-E6E506707C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2EE0A6F4-C476-111A-F6A9-0B9CF3A927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9286286-5AAF-FAEF-0F5D-EA48FC1994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49B2C5B7-4495-5A88-146E-1ABEE685D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4305E0BF-4FA4-2A01-183C-3E6B0DA6A3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000B47B1-93F7-E25B-93A7-31B193A4E7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B5F16ADE-4F83-85E0-8C5D-D8D5BB5F0E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1D0AC72-3E88-260B-B15A-D18B0A19C9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899BB58-1956-FEC3-D7EB-AE16B0CC6E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13EE445B-5A31-2D68-4AB1-9E933004FE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F48E4E04-BB09-34B1-F67A-5398E757B0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65EDA02-99D5-D13A-9685-45619A019209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036341" y="4038983"/>
            <a:ext cx="7564675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مسؤولة عن توجيه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packets</a:t>
            </a: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عبر الشبكات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84022" y="5071503"/>
            <a:ext cx="12017439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تتعامل مع العناوين المنطقية والتوجيه من خلال بروتوكول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 IP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التي توجه عنطريق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router 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و ايضا يعمل في هذه الطبقة ال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firewall</a:t>
            </a:r>
          </a:p>
          <a:p>
            <a:pPr algn="r" rtl="1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البروتوكولات الرئيسية تشمل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IPv4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IPv6،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التي توفر عناوين فريدة للأجهزة على الشبكة.</a:t>
            </a: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Packets</a:t>
            </a:r>
            <a:r>
              <a:rPr lang="ar-SA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هي عبارة عن </a:t>
            </a:r>
            <a:r>
              <a:rPr lang="en-US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segments </a:t>
            </a:r>
            <a:r>
              <a:rPr lang="ar-SA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يضاف اليها ال</a:t>
            </a:r>
            <a:r>
              <a:rPr lang="en-US" sz="24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IP Address </a:t>
            </a: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TCP/IP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E6C99-B312-6361-2C8B-2A2D0ECB7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503" y="3233179"/>
            <a:ext cx="6105525" cy="1171575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C2284A4-5731-78BF-9149-5D509DB9AD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5FD890BD-1B3F-31B9-5348-3C571D064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35E1153-6D5C-DA39-436E-154484989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9947134-7E54-8A94-7BF4-C2588C967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5454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328218" y="3631641"/>
            <a:ext cx="873712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وتعرف أيضاً بطبقة الربط، تتعامل مع العناوين الفيزيائية والأجهزة الشبكية. 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587901" y="5006886"/>
            <a:ext cx="13464440" cy="2180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تشمل البروتوكولات والتقنيات مثل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Ethernet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و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Wi-Fi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التي تتعامل مع الاتصال داخل مقطع شبكة محلي.</a:t>
            </a: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يعمل في هذه الشبكة ال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switch 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حيث تتعامل مع ال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Frames</a:t>
            </a:r>
          </a:p>
          <a:p>
            <a:pPr algn="r" rtl="1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Frames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هي عبارة عن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packets 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مضاف اليها ال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MAC Address </a:t>
            </a: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TCP/IP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639-08B4-0A0C-C6AB-C8ED2600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45" y="3501936"/>
            <a:ext cx="6105525" cy="1171575"/>
          </a:xfrm>
          <a:prstGeom prst="rect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DF95326-B787-7C58-DE6F-8BFE77ECB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DC04FB3-EF40-27BF-6A3C-0059EEA45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01DE6EA-25F3-A2CA-85C9-806868753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54AFF78-581E-90B9-572B-7F50C7099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B18AA-A07C-6E98-5992-39811312D78F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84B40A3-5868-6E20-887E-95D1790DE7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4CC73DC7-2500-0DE0-8276-0228F839CF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EB9B06-D2BB-77FA-A028-23C50C06A6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8E395E66-A31A-7A69-45C4-73132B8AD2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8195F65-99D9-7844-2EE1-005FADA4EE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B3E8F899-F1CB-C6F3-9857-F825F261B3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5A318666-4283-1388-CD3E-8478BCE2AE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C76EAED-EAC8-79B8-61B4-135D9D3092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616C8554-7D6B-CE4A-776D-CB94069A9B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809677A-4AF7-E06A-1713-BB34AE6376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CA49E349-E824-06A3-5620-3728AB60F1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18DAFD48-B89E-F84F-A79B-866AEE70F7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8222815-6DEC-40A1-507F-13AC3242DF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0431CA42-8401-E100-924D-306B37786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C0758C8-54A4-52C9-9FB2-07B42E2701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DDE74B31-6369-A93C-9B12-5E6B516028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9C38886-55C9-0247-2991-6F2E61EF1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78DFE91-A3D5-C5B9-EF0A-C943CD7E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F26A08BB-C565-06C1-8612-3B49591189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3D3BDC3E-F057-2790-0220-7186AB54F8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98D4A8C-76B9-D8D9-743C-F19677F4C2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EDF419-ABB6-7874-ACB2-821A8CC7EE5C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408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3">
            <a:extLst>
              <a:ext uri="{FF2B5EF4-FFF2-40B4-BE49-F238E27FC236}">
                <a16:creationId xmlns:a16="http://schemas.microsoft.com/office/drawing/2014/main" id="{41912034-DB7E-C72F-CF47-D7B3A8CFC543}"/>
              </a:ext>
            </a:extLst>
          </p:cNvPr>
          <p:cNvSpPr/>
          <p:nvPr/>
        </p:nvSpPr>
        <p:spPr>
          <a:xfrm>
            <a:off x="11623039" y="2291373"/>
            <a:ext cx="5254576" cy="0"/>
          </a:xfrm>
          <a:prstGeom prst="line">
            <a:avLst/>
          </a:prstGeom>
          <a:ln w="476250" cap="flat">
            <a:solidFill>
              <a:srgbClr val="74BA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n>
                <a:solidFill>
                  <a:srgbClr val="74BADF"/>
                </a:solidFill>
              </a:ln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0962053" y="3640824"/>
            <a:ext cx="353689" cy="775210"/>
          </a:xfrm>
          <a:custGeom>
            <a:avLst/>
            <a:gdLst/>
            <a:ahLst/>
            <a:cxnLst/>
            <a:rect l="l" t="t" r="r" b="b"/>
            <a:pathLst>
              <a:path w="353689" h="775210">
                <a:moveTo>
                  <a:pt x="0" y="0"/>
                </a:moveTo>
                <a:lnTo>
                  <a:pt x="353690" y="0"/>
                </a:lnTo>
                <a:lnTo>
                  <a:pt x="353690" y="775210"/>
                </a:lnTo>
                <a:lnTo>
                  <a:pt x="0" y="77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504917" y="3642841"/>
            <a:ext cx="547492" cy="775210"/>
          </a:xfrm>
          <a:custGeom>
            <a:avLst/>
            <a:gdLst/>
            <a:ahLst/>
            <a:cxnLst/>
            <a:rect l="l" t="t" r="r" b="b"/>
            <a:pathLst>
              <a:path w="547492" h="775210">
                <a:moveTo>
                  <a:pt x="0" y="0"/>
                </a:moveTo>
                <a:lnTo>
                  <a:pt x="547492" y="0"/>
                </a:lnTo>
                <a:lnTo>
                  <a:pt x="547492" y="775210"/>
                </a:lnTo>
                <a:lnTo>
                  <a:pt x="0" y="7752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764674" y="5906304"/>
            <a:ext cx="525484" cy="873380"/>
          </a:xfrm>
          <a:custGeom>
            <a:avLst/>
            <a:gdLst/>
            <a:ahLst/>
            <a:cxnLst/>
            <a:rect l="l" t="t" r="r" b="b"/>
            <a:pathLst>
              <a:path w="525484" h="873380">
                <a:moveTo>
                  <a:pt x="0" y="0"/>
                </a:moveTo>
                <a:lnTo>
                  <a:pt x="525483" y="0"/>
                </a:lnTo>
                <a:lnTo>
                  <a:pt x="525483" y="873379"/>
                </a:lnTo>
                <a:lnTo>
                  <a:pt x="0" y="8733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6606499" y="3618298"/>
            <a:ext cx="227196" cy="824295"/>
          </a:xfrm>
          <a:custGeom>
            <a:avLst/>
            <a:gdLst/>
            <a:ahLst/>
            <a:cxnLst/>
            <a:rect l="l" t="t" r="r" b="b"/>
            <a:pathLst>
              <a:path w="227196" h="824295">
                <a:moveTo>
                  <a:pt x="0" y="0"/>
                </a:moveTo>
                <a:lnTo>
                  <a:pt x="227196" y="0"/>
                </a:lnTo>
                <a:lnTo>
                  <a:pt x="227196" y="824295"/>
                </a:lnTo>
                <a:lnTo>
                  <a:pt x="0" y="824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6367760" y="6007515"/>
            <a:ext cx="439803" cy="672310"/>
          </a:xfrm>
          <a:custGeom>
            <a:avLst/>
            <a:gdLst/>
            <a:ahLst/>
            <a:cxnLst/>
            <a:rect l="l" t="t" r="r" b="b"/>
            <a:pathLst>
              <a:path w="439803" h="672310">
                <a:moveTo>
                  <a:pt x="0" y="0"/>
                </a:moveTo>
                <a:lnTo>
                  <a:pt x="439802" y="0"/>
                </a:lnTo>
                <a:lnTo>
                  <a:pt x="439802" y="672310"/>
                </a:lnTo>
                <a:lnTo>
                  <a:pt x="0" y="6723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807405" y="3797093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ما هي الشبكات؟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66539" y="6133533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نموذج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TCP/IP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07563" y="3811895"/>
            <a:ext cx="4141024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مكونات الشبكة الأساسية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5509" y="3830331"/>
            <a:ext cx="5747609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عناوين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 IP</a:t>
            </a: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والتقسيم الشبكي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878075" y="6068763"/>
            <a:ext cx="414102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بروتوكولات الشبكة والاتصالات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963232" y="1539811"/>
            <a:ext cx="3829371" cy="80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6160"/>
              </a:lnSpc>
            </a:pPr>
            <a:r>
              <a:rPr lang="ar-EG" sz="560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المحاور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343DBD7-9C8D-6C64-E438-3A7A78F57776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3EED67F8-5B94-5A6A-97BD-DBDD929168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3DD3FE8-1BB8-66A1-4996-7D2D65A7D3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C5BA78D-910B-7835-D15C-17A039B90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147A558-6ED2-FAC0-4667-E77A24D0A9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612F0FE8-58A6-A59B-1D18-61A4867F29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0F9C5C1-8E30-C1AA-D06F-9BAC6801CF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8F48311-5F27-C790-76E1-5AD99BDFA3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B8873347-26B4-AA52-CDD8-D68B790D90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964811C5-500F-827F-5018-F8FBC5D61A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DB4DADBA-7137-A508-851B-72A025DD8D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15E043F-925F-EE0D-1821-388FC515F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2781B3C-F554-BF04-C456-30327AF539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DC8E77FD-0892-854A-D470-7E53936784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A06A800A-515F-1E63-F24D-6C9D0C7A7A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CE650A4D-D73A-86BC-94F8-967150984E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A7230FA-1C7A-1CCA-3588-A6766A141D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7AFE301-B029-D20F-652A-775546A8A4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26A78265-EE1D-836C-2FA3-5680B45D86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A45E635-6316-2B8B-0471-EC4BD9A2B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D491325-1D9C-D680-FAD0-8C58D22C7C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91CA253-F242-580E-BCF8-C48FA14EA59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952F4F-9B29-A484-677F-3043468E745F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900210" y="3256477"/>
            <a:ext cx="876281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SA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مسؤولة عن النقل الفعلي للبيانات على الوسائط المادية مثل الكابلات والأسلاك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68047" y="4713206"/>
            <a:ext cx="13559018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الكابلات: إيثرنت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Ethernet،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كابلات الألياف الضوئية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Fiber Optic،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كابلات النحاس.</a:t>
            </a: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تتعلق بنقل بيانات البتات الخام عبر وسائط الاتصال. تشمل التقنيات المستخدمة في نقل البيانات مثل الكابلات، المحولات، وبطاقات الشبكة.</a:t>
            </a:r>
            <a:endParaRPr lang="en-US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في هذه الطبقة تكون البيانات على شكل </a:t>
            </a: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(0  1)  binary </a:t>
            </a:r>
            <a:endParaRPr lang="ar-EG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نموذج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TCP/IP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16120A-3C2F-8F73-9F6A-9004AE90F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60" y="3158814"/>
            <a:ext cx="6115050" cy="1209675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26B2F95-14F5-1C10-DFB0-A6A84554F2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8977B97-1F4B-72B0-23F8-F938E9747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8557158-66E4-603D-E6CE-32BC93722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FA89EB4-C1D2-8C83-F583-85088EA37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1342875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/>
          <p:cNvSpPr/>
          <p:nvPr/>
        </p:nvSpPr>
        <p:spPr>
          <a:xfrm>
            <a:off x="5897880" y="5796824"/>
            <a:ext cx="6492240" cy="0"/>
          </a:xfrm>
          <a:prstGeom prst="line">
            <a:avLst/>
          </a:prstGeom>
          <a:ln w="571500" cap="flat">
            <a:solidFill>
              <a:srgbClr val="2357C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DB8E142-0ABB-8D04-618F-C3324A418E6C}"/>
              </a:ext>
            </a:extLst>
          </p:cNvPr>
          <p:cNvSpPr/>
          <p:nvPr/>
        </p:nvSpPr>
        <p:spPr>
          <a:xfrm rot="10334724" flipH="1" flipV="1">
            <a:off x="11746570" y="5218277"/>
            <a:ext cx="1491181" cy="1676114"/>
          </a:xfrm>
          <a:custGeom>
            <a:avLst/>
            <a:gdLst>
              <a:gd name="connsiteX0" fmla="*/ 0 w 2244437"/>
              <a:gd name="connsiteY0" fmla="*/ 0 h 1677753"/>
              <a:gd name="connsiteX1" fmla="*/ 498764 w 2244437"/>
              <a:gd name="connsiteY1" fmla="*/ 1676400 h 1677753"/>
              <a:gd name="connsiteX2" fmla="*/ 2244437 w 2244437"/>
              <a:gd name="connsiteY2" fmla="*/ 290946 h 1677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4437" h="1677753">
                <a:moveTo>
                  <a:pt x="0" y="0"/>
                </a:moveTo>
                <a:cubicBezTo>
                  <a:pt x="62345" y="813954"/>
                  <a:pt x="124691" y="1627909"/>
                  <a:pt x="498764" y="1676400"/>
                </a:cubicBezTo>
                <a:cubicBezTo>
                  <a:pt x="872837" y="1724891"/>
                  <a:pt x="1858819" y="454891"/>
                  <a:pt x="2244437" y="29094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815148" y="4489451"/>
            <a:ext cx="6455796" cy="1412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10999"/>
              </a:lnSpc>
            </a:pPr>
            <a:r>
              <a:rPr lang="ar-EG" sz="9999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شكراً لكم  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F37DA58-A81F-5B22-C865-9369FC4F1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944" y="3129416"/>
            <a:ext cx="3700457" cy="263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red and blue wifi symbol&#10;&#10;Description automatically generated">
            <a:extLst>
              <a:ext uri="{FF2B5EF4-FFF2-40B4-BE49-F238E27FC236}">
                <a16:creationId xmlns:a16="http://schemas.microsoft.com/office/drawing/2014/main" id="{E0F82368-B02B-B7BE-A895-AE23F196B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527"/>
          <a:stretch/>
        </p:blipFill>
        <p:spPr>
          <a:xfrm rot="2067339">
            <a:off x="6752025" y="2871907"/>
            <a:ext cx="2159949" cy="2329866"/>
          </a:xfrm>
          <a:prstGeom prst="rect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5500795D-0370-3CEA-181F-C76F2C193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8" name="Picture 1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0E344B9-9F97-D4AF-C6EB-109918A88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9" name="Picture 1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CCCA1391-F979-7963-9053-5149E17B3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20" name="Picture 19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390112B-EA31-7F51-943C-9DB96F672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B8DF6-73EE-FE37-81A0-0CAF7F17E320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BD7CCBE-B50D-5990-78F9-5E34DDAA8B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B805002-553E-AA3C-4883-0A4410F60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4C8D697E-7DB9-6520-FED1-C42D117BF5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E000910-4794-5A14-C88E-3213B2811B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1807863-0DDA-9326-1603-D2E15D03B2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B4A3A91-D1E8-DB04-1A5F-2BE60EA04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466214-620E-AFEA-640A-B0C739ABDB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AAF320DD-A7C3-C99A-B6FF-534E8170FA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D541959-9B13-389D-1F91-BA307AFC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3D705EE1-0C5C-E600-90A4-3871A7F15E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05E4BD8-CB74-D792-F288-3D96934EB7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BF213B2-04B5-360B-06B1-C1D9FF881C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77F2CE4E-89BE-84C8-9182-F20D4C640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0594253-3E51-BE7E-620A-65009C3134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93ABD33-FA3D-D3B1-68A8-C85F13058A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51832EDD-4D53-6F78-BA3F-4C6199A159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6257769-256E-6C5F-B9AA-58D8E844C6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85A4B2BB-0DAC-97F4-93BC-F6C06574E1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D240FB22-5C88-D61B-F1D0-E81344BE08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C04AF946-E5D5-B577-47B8-C31F4D618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8DADCD5A-BDE8-181F-7D3A-46B1D09B0A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A22399-93B4-A732-DDC8-1D7C6033EA47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194DF1AE-598B-A643-9CFF-2060A9DD83DE}"/>
              </a:ext>
            </a:extLst>
          </p:cNvPr>
          <p:cNvSpPr/>
          <p:nvPr/>
        </p:nvSpPr>
        <p:spPr>
          <a:xfrm>
            <a:off x="13592865" y="2990876"/>
            <a:ext cx="1037535" cy="1314424"/>
          </a:xfrm>
          <a:prstGeom prst="rect">
            <a:avLst/>
          </a:prstGeom>
          <a:solidFill>
            <a:srgbClr val="2357C7"/>
          </a:solidFill>
          <a:ln>
            <a:solidFill>
              <a:srgbClr val="2357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825427" y="4396746"/>
            <a:ext cx="9853131" cy="89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ما هي الشبكات؟</a:t>
            </a:r>
          </a:p>
        </p:txBody>
      </p:sp>
      <p:pic>
        <p:nvPicPr>
          <p:cNvPr id="14" name="Picture 13" descr="A red and blue wifi symbol&#10;&#10;Description automatically generated">
            <a:extLst>
              <a:ext uri="{FF2B5EF4-FFF2-40B4-BE49-F238E27FC236}">
                <a16:creationId xmlns:a16="http://schemas.microsoft.com/office/drawing/2014/main" id="{793D6BE3-5CFD-B088-7E87-9E92BF4EB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/>
          <a:stretch/>
        </p:blipFill>
        <p:spPr>
          <a:xfrm rot="2273128">
            <a:off x="6327152" y="2317343"/>
            <a:ext cx="2209800" cy="2503956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8ADF6AD-31C3-73F3-AB99-49FD9C441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603B39E-DEFE-B4FD-490A-088D6200D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48427E0-5311-D493-6DEA-204C4B810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2DA95B8-8837-7625-B988-4A219BC97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DD44A61-5D30-38D8-FC99-0A41ABE4C49A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7181FA31-880E-E36B-D71E-AD22221E4A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76AE4A4A-E347-DC87-D0EC-24179E4A6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8EA723D3-C9D0-8001-3833-72E71B10E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40266BC0-4119-93BA-4EBC-F0D77615DD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351A09F-17B7-011F-B5CB-8690CF9071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93C6F954-0D6D-A9CC-BB8A-C3CEFAC972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2B3049A8-586D-6994-4FBB-A081CA2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040E4F82-F680-7310-28E5-B65D50A9AA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8E9B2835-DBE4-06B9-00B7-6A4AD839C1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9C13DC8-8B00-CEC6-A1F2-273F7F3E63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C599EC89-CAC6-3D6F-C447-95533E0C48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24C0F6D-1CBF-EA33-DA19-1126FBFF58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A097B926-E8C7-FFF7-E593-0C1CD19201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838A42-AAE1-D560-453B-93475D1667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F386DAA-44AC-024F-17EF-D47513EB6F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9E32DA2-DD94-D8DE-C7F6-70D11BF17B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671B3B80-683F-A545-F42A-215C11E1BEF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1DE26A41-0E1F-C6B7-E4B8-07932F3E9A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03489755-1889-3CEA-D185-68FD14FB7B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1E149560-96B8-3E97-B496-D29F2F14F0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E9D8C5B1-4E77-8D04-9F50-8243F10BD6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99D0A76-40DE-EB6B-050B-E21F7C81522A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91D60CE-6854-0F54-8B99-3D5E62C7A7B6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10FA2CC8-9AC8-5EFF-E43C-B89FE83E5A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FD48F407-9E8C-E47F-B8B7-1773B23494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E911D91C-C9B9-EE46-72FD-3F0525A8FB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F92A8030-55F3-974C-B1B7-AF6610EF27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04B734FC-4C72-F663-E046-9F4FA2071B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89614FAB-F7A8-F4FF-7828-D886D3A539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7DBECA66-C61C-9132-24F5-7C94993F6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2469963-EC71-3BFE-8EC9-8DAB4C6C34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2D538EC0-A287-7973-60D3-9DD0B46EC1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C3CBBF01-CC87-2D06-D8EE-017902FF26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A1F29565-7E84-548D-0EC0-982A024B23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749D380-D080-4E29-08BB-BC1D426D89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2D658BE0-A059-CECA-E109-5A8A50A3BF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C40E262-E15C-3ACA-A117-228C60BC17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92CE1DAE-ADBA-B633-D40E-534B00BB6B3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DEB57331-0B97-8EA2-07C6-FF1E1BB68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2423381F-354F-147A-7ACD-0B41B5E964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91DA33F-0F34-46FF-9BB9-D5CDB25B62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14996602-7882-B07D-E6DB-E9539DF339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638391FB-D71A-244F-3774-B145B36933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A60A5B6-F7C1-9E8B-6091-76943E9F18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293009-71DB-19D2-70CF-E3B128337974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3000" y="2838891"/>
            <a:ext cx="106003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لشبكة هي مجموعة من الأجهزة المتصلة التي يمكنها تبادل البيانات والموارد مع بعضها البعض.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0907" y="4797762"/>
            <a:ext cx="8987608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تستخدم الشبكات في كل مكان من المؤسسات الصغيرة إلى الإنترنت العالمي.مثال عملي: الشبكة المنزلية البسيطة والشبكات في الشركات الكبرى (مثل البنوك أو الحكومات).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72400" y="848278"/>
            <a:ext cx="4725212" cy="72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ما هي الشبكات؟</a:t>
            </a:r>
          </a:p>
        </p:txBody>
      </p:sp>
      <p:pic>
        <p:nvPicPr>
          <p:cNvPr id="15" name="Picture 14" descr="A group of people with letters and arrows&#10;&#10;Description automatically generated">
            <a:extLst>
              <a:ext uri="{FF2B5EF4-FFF2-40B4-BE49-F238E27FC236}">
                <a16:creationId xmlns:a16="http://schemas.microsoft.com/office/drawing/2014/main" id="{7CA5CCF5-B914-789B-9B9E-E42F98F78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382" y="3621010"/>
            <a:ext cx="5400675" cy="4124325"/>
          </a:xfrm>
          <a:prstGeom prst="rect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DBCB97A6-4B08-FF02-05EC-06F14DFDF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823E1578-E299-1457-919B-3ADBDAA83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21DA1A1-98CA-C60A-01B2-15F4A8197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DA5EDD8-8706-D989-AAA9-D606645A9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7772400" y="848278"/>
            <a:ext cx="4725212" cy="72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ما هي الشبكات؟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53C7A3A6-7E20-2C3B-7693-2A16E782CDAC}"/>
              </a:ext>
            </a:extLst>
          </p:cNvPr>
          <p:cNvSpPr txBox="1"/>
          <p:nvPr/>
        </p:nvSpPr>
        <p:spPr>
          <a:xfrm>
            <a:off x="10449642" y="7305975"/>
            <a:ext cx="409594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cs typeface="Cairo"/>
                <a:sym typeface="Cairo Light"/>
                <a:rtl/>
              </a:rPr>
              <a:t>الشبكة المحلية 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sym typeface="Cairo Light"/>
                <a:rtl/>
              </a:rPr>
              <a:t>LAN</a:t>
            </a:r>
            <a:endParaRPr lang="ar-EG" sz="3000" dirty="0">
              <a:solidFill>
                <a:srgbClr val="FFFFFF"/>
              </a:solidFill>
              <a:latin typeface="Cairo"/>
              <a:cs typeface="Cairo"/>
              <a:sym typeface="Cairo Light"/>
              <a:rtl/>
            </a:endParaRPr>
          </a:p>
          <a:p>
            <a:pPr algn="ctr" rtl="1">
              <a:lnSpc>
                <a:spcPts val="3600"/>
              </a:lnSpc>
            </a:pP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D923EE1D-02A5-E3B6-DCE5-381265906799}"/>
              </a:ext>
            </a:extLst>
          </p:cNvPr>
          <p:cNvSpPr txBox="1"/>
          <p:nvPr/>
        </p:nvSpPr>
        <p:spPr>
          <a:xfrm>
            <a:off x="2885869" y="7305975"/>
            <a:ext cx="409594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cs typeface="Cairo"/>
                <a:sym typeface="Cairo Light"/>
                <a:rtl/>
              </a:rPr>
              <a:t>الشبكة المحلية </a:t>
            </a:r>
            <a:r>
              <a:rPr lang="en-US" sz="3000" dirty="0">
                <a:solidFill>
                  <a:srgbClr val="FFFFFF"/>
                </a:solidFill>
                <a:latin typeface="Cairo"/>
                <a:cs typeface="Cairo"/>
                <a:sym typeface="Cairo Light"/>
                <a:rtl/>
              </a:rPr>
              <a:t>WAN</a:t>
            </a:r>
            <a:endParaRPr lang="ar-EG" sz="3000" dirty="0">
              <a:solidFill>
                <a:srgbClr val="FFFFFF"/>
              </a:solidFill>
              <a:latin typeface="Cairo"/>
              <a:cs typeface="Cairo"/>
              <a:sym typeface="Cairo Light"/>
              <a:rtl/>
            </a:endParaRPr>
          </a:p>
          <a:p>
            <a:pPr algn="ctr" rtl="1">
              <a:lnSpc>
                <a:spcPts val="3600"/>
              </a:lnSpc>
            </a:pP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pic>
        <p:nvPicPr>
          <p:cNvPr id="17" name="Picture 16" descr="A drawing of a network&#10;&#10;Description automatically generated">
            <a:extLst>
              <a:ext uri="{FF2B5EF4-FFF2-40B4-BE49-F238E27FC236}">
                <a16:creationId xmlns:a16="http://schemas.microsoft.com/office/drawing/2014/main" id="{AEF19A89-A5BF-77F6-0850-419C26B5E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2843416"/>
            <a:ext cx="5381625" cy="4210050"/>
          </a:xfrm>
          <a:prstGeom prst="rect">
            <a:avLst/>
          </a:prstGeom>
        </p:spPr>
      </p:pic>
      <p:pic>
        <p:nvPicPr>
          <p:cNvPr id="19" name="Picture 18" descr="A diagram of a network&#10;&#10;Description automatically generated">
            <a:extLst>
              <a:ext uri="{FF2B5EF4-FFF2-40B4-BE49-F238E27FC236}">
                <a16:creationId xmlns:a16="http://schemas.microsoft.com/office/drawing/2014/main" id="{3776F8A7-29DC-9AAA-8258-17A189DC4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52" y="2645650"/>
            <a:ext cx="5362575" cy="4219575"/>
          </a:xfrm>
          <a:prstGeom prst="rect">
            <a:avLst/>
          </a:prstGeom>
        </p:spPr>
      </p:pic>
      <p:pic>
        <p:nvPicPr>
          <p:cNvPr id="5" name="Picture 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A9101F1-242A-A660-0264-1FC21954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6" name="Picture 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54A10A5-218A-6CE0-7E08-6123E8DB4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4" name="Picture 13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4C7ADF2D-4F38-08FF-CA65-FE5609660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491F05B-7A23-73A5-6153-AEA06FB91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E235082-EAEE-1B66-65A0-7DF59CFCD536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4B9171F-78B2-9ACF-F324-A33193BDED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87AB1FAD-110E-35E5-2F74-98FB33516F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507E4B4B-16C2-3871-FFEB-8F410E42FB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D6597A68-F7CF-0FB1-EB65-979E49FD9D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94DC6EEF-3BF9-6A06-037D-872C88D837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77CCAA9-2F96-AA57-F244-8377BDBE82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A96D7400-25B6-277F-4EC9-41A1605D0D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1023579F-3868-3947-304C-473ADD6B25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CEC23E17-C368-5823-2935-227BFE7BD0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E22EBEC-89DD-FFD4-F862-85DEFAC49E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D147A01F-81B8-F3A8-D40F-BD0D3F90FD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C7E166E-911C-F3BD-ECC1-F3807F0EC7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7634713-55F9-317B-9B7A-3F6898474A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28CEA7D-47EA-F82E-D40D-EED59E4AEA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7AC76B12-B6DF-1B2E-0E24-6D85AEBA35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794A7635-DFC0-9421-09EF-D21BE75F3E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7B41BA6-73DE-F220-1928-53D5FACF31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3A89CE6-E92A-1C08-CCA1-69496CBEFE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0D18FBBF-578D-6DB1-953A-5C4D3399FC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8C5E949-F51E-00D6-8597-F233AAC293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E415A56-9540-B2BD-B3BD-221EA0ED87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6658A74-819B-8622-6EA1-672AE0BA0030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733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6947" y="4919703"/>
            <a:ext cx="16230599" cy="89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مكونات الشبكة الأساسية</a:t>
            </a:r>
          </a:p>
        </p:txBody>
      </p:sp>
      <p:pic>
        <p:nvPicPr>
          <p:cNvPr id="14" name="Picture 13" descr="A red and blue wifi symbol&#10;&#10;Description automatically generated">
            <a:extLst>
              <a:ext uri="{FF2B5EF4-FFF2-40B4-BE49-F238E27FC236}">
                <a16:creationId xmlns:a16="http://schemas.microsoft.com/office/drawing/2014/main" id="{CCF2FA2C-AD03-86EB-7D7A-324717F3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/>
          <a:stretch/>
        </p:blipFill>
        <p:spPr>
          <a:xfrm rot="2259819">
            <a:off x="8186967" y="2749109"/>
            <a:ext cx="2209800" cy="2503956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3633FEB-6A9C-9DD9-2A73-A13D39FAF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741F80F9-2191-0295-EF7C-C4AF10ED8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2A12849-9338-F529-CCD3-9B25E2F6D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F4E3F3B-2143-8116-9B22-C5E6919F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4A85F6-4317-7FCA-B116-D3B260A5EE8A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38FE4C2D-0731-649F-81E7-9DE99F18BF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BF79819-87CF-24A4-29C7-517988CF0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BDEACA9-04BB-54DA-D01E-E474DABE15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025CA4D-8EEA-7C5D-89C3-99AE61BD5E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27CC0A01-C380-7AE8-302E-20467B597BE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7CE56CD8-502B-E09C-F177-3C749A3BA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2E6A31D-27F3-A68E-2A53-9F57127D2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359619D-42B9-B11B-9C4F-803A1936E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DEF4FBED-C213-59E8-390C-4CBE4E69D1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C54CC9A0-B41A-6F09-069D-7FC34E1605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E43E5D-0206-4299-6113-D032D0210E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B7F5D04F-E02F-FA4F-6688-46EBDB507B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175921D3-2823-5C42-F2DD-67F2C39C91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132D3317-C087-5B44-21F8-D90E4EC5D7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E00A22C-06AC-177A-DF30-ECF4F6D9F6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E9DF2B1-F149-7CD9-8075-75B2F81681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67C3EF2-AB81-CEFF-151C-ABDC8F2CA8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E68FCF76-DDB5-7666-568B-73CD7A6D2A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1956FD43-0BD6-8E2A-0F32-2B282C75C0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5DC68C8-4B62-58C2-68C3-EBA27D5835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74625C8-0363-B6F1-A55F-6788CEF94A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BA2614A-F4DD-D946-6C99-3E9673C791D7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4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18A56442-5170-34F5-F522-E2932EB26D89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06837922-A545-99A4-BD7D-40BCE4C0BA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28A2B9F2-A480-314E-BC07-6388FA59DA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71C2F7F-17C3-D5F1-4E6A-DBAE0555E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7B85D22-36CF-B9AE-E796-A90122CE4A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59A5AF2-BA0B-DFEC-AB00-52A72EEE34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B4A9B140-9897-DC2E-EFBE-7CEF48A13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449812B-FBFD-7E3A-A8FF-93CA7AADB5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F18B9AA-0DD2-3AAD-4112-63B010B6EE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F6C5B58-8496-CAC3-B9A9-8CD936BAF4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4270FC3-AEC1-1A30-0147-0AC9BE79C7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0733CF5-3D8A-56BB-3450-9FFFD482C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1C982E57-A9E7-658C-3F62-1E0E9CB52E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C8A4B1BF-6A08-3D83-46C4-4156AAC2F8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7511591-1E4C-622C-4F51-F813ACB5B0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FD6E805B-E787-E3A9-BAB6-90E8A40A60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1781136-1627-C7DF-D2B9-C852BB222D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8DBC7AC4-CE72-346F-D273-A836ACB1D5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C5F01273-F1CD-F9B4-C922-211242D784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18233E2F-3331-21B6-BFED-C86A3FA4B0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122AF93-87F2-160C-C8C7-100938D99E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F9F33C4E-BDEB-2123-AD0F-C036815998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CB34A9F-72C3-C2DF-D4A6-48A07D1DF9FB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C4DB2D-8422-FFB2-C941-9C9751753DE8}"/>
              </a:ext>
            </a:extLst>
          </p:cNvPr>
          <p:cNvSpPr/>
          <p:nvPr/>
        </p:nvSpPr>
        <p:spPr>
          <a:xfrm>
            <a:off x="15697200" y="7934803"/>
            <a:ext cx="762000" cy="7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F4616E-61C2-8481-7357-A63C7DD80AEB}"/>
              </a:ext>
            </a:extLst>
          </p:cNvPr>
          <p:cNvSpPr/>
          <p:nvPr/>
        </p:nvSpPr>
        <p:spPr>
          <a:xfrm>
            <a:off x="16591886" y="7274316"/>
            <a:ext cx="762000" cy="7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8E8BAA-3280-AC0C-DEE8-99F32C4038E3}"/>
              </a:ext>
            </a:extLst>
          </p:cNvPr>
          <p:cNvSpPr/>
          <p:nvPr/>
        </p:nvSpPr>
        <p:spPr>
          <a:xfrm>
            <a:off x="16591886" y="6439120"/>
            <a:ext cx="762000" cy="7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71EAB7-0864-BF90-833D-839FA188630D}"/>
              </a:ext>
            </a:extLst>
          </p:cNvPr>
          <p:cNvSpPr/>
          <p:nvPr/>
        </p:nvSpPr>
        <p:spPr>
          <a:xfrm>
            <a:off x="15697200" y="5858155"/>
            <a:ext cx="762000" cy="7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1306130" y="2137647"/>
            <a:ext cx="258845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الموجّه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Router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88304" y="2725161"/>
            <a:ext cx="957149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يربط الشبكات المختلفة مع بعضها البعض، ويوجه البيانات بين الشبكات.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91000" y="932595"/>
            <a:ext cx="7541385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مكونات الشبكة الأساسية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E8BE588-3327-09DB-CAFB-648D8A95B192}"/>
              </a:ext>
            </a:extLst>
          </p:cNvPr>
          <p:cNvSpPr txBox="1"/>
          <p:nvPr/>
        </p:nvSpPr>
        <p:spPr>
          <a:xfrm>
            <a:off x="11234442" y="3616528"/>
            <a:ext cx="258845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المحول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Switch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F9DF82B0-E102-D30C-2790-1EF862B20928}"/>
              </a:ext>
            </a:extLst>
          </p:cNvPr>
          <p:cNvSpPr txBox="1"/>
          <p:nvPr/>
        </p:nvSpPr>
        <p:spPr>
          <a:xfrm>
            <a:off x="10197749" y="5462572"/>
            <a:ext cx="3862166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ar-EG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الجدار الناري </a:t>
            </a: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Firewall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03DBF5AF-9D9B-DDFE-F371-F55640018296}"/>
              </a:ext>
            </a:extLst>
          </p:cNvPr>
          <p:cNvSpPr txBox="1"/>
          <p:nvPr/>
        </p:nvSpPr>
        <p:spPr>
          <a:xfrm>
            <a:off x="832038" y="4148530"/>
            <a:ext cx="1121214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يربط الأجهزة داخل نفس الشبكة (مثل الحواسيب داخل شركة) ويوجه البيانات بشكل ذكي بين هذه الأجهزة.</a:t>
            </a: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A8DA6D0A-31E4-EAEC-863E-1BFCC95CF633}"/>
              </a:ext>
            </a:extLst>
          </p:cNvPr>
          <p:cNvSpPr txBox="1"/>
          <p:nvPr/>
        </p:nvSpPr>
        <p:spPr>
          <a:xfrm>
            <a:off x="1516836" y="6019472"/>
            <a:ext cx="1061199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يعمل على منع المرور غير المصرح به بين الشبكات، ويعد خط الدفاع الأول لحماية البيانات.</a:t>
            </a:r>
          </a:p>
        </p:txBody>
      </p:sp>
      <p:pic>
        <p:nvPicPr>
          <p:cNvPr id="21" name="Picture 20" descr="A blue and brown brick and switch&#10;&#10;Description automatically generated">
            <a:extLst>
              <a:ext uri="{FF2B5EF4-FFF2-40B4-BE49-F238E27FC236}">
                <a16:creationId xmlns:a16="http://schemas.microsoft.com/office/drawing/2014/main" id="{DF875787-3E4E-A4AF-B9A0-0F5139E12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5877259"/>
            <a:ext cx="9446766" cy="2794114"/>
          </a:xfrm>
          <a:prstGeom prst="rect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14214D11-3AB8-B1EA-2A21-4008FEBD1D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E7887AFE-23B7-6D5E-5017-1E513FF42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8" name="Picture 17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69FDD69-2E53-53AE-E0F9-23D5FBD6F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9" name="Picture 18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B82D529F-A5AB-F7ED-12FC-148312689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323723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3129992" y="4971132"/>
            <a:ext cx="16230599" cy="89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عناوين </a:t>
            </a:r>
            <a:r>
              <a:rPr lang="en-US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  <a:r>
              <a:rPr lang="ar-EG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الشبك</a:t>
            </a:r>
            <a:r>
              <a:rPr lang="ar-SA" sz="96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ة</a:t>
            </a:r>
            <a:endParaRPr lang="ar-EG" sz="96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4" name="Picture 13" descr="A red and blue wifi symbol&#10;&#10;Description automatically generated">
            <a:extLst>
              <a:ext uri="{FF2B5EF4-FFF2-40B4-BE49-F238E27FC236}">
                <a16:creationId xmlns:a16="http://schemas.microsoft.com/office/drawing/2014/main" id="{C38A81F2-AAE6-4F69-2AF2-EBA0F26D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0"/>
          <a:stretch/>
        </p:blipFill>
        <p:spPr>
          <a:xfrm rot="2936658">
            <a:off x="5550177" y="2962013"/>
            <a:ext cx="2209800" cy="2503956"/>
          </a:xfrm>
          <a:prstGeom prst="rect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298E975B-82B0-D280-7450-712045468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7085940-2039-424A-6FB5-B27ACF9B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6" name="Picture 15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1B0579B-2BD2-AA40-41F3-ADE1A6531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375A33B7-4E4B-FD73-E8C2-C19065825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654004-BCC9-68EA-B519-7F769B3646CA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BCBF7CB-6034-737A-F539-9E27596A99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075B013-850A-0E1C-8AA9-C59CF3698C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0B966F59-3612-FFF5-519E-9E7271CB32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84801B1-95D3-FAA9-C1EA-7A068D2D20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9907B4F0-C1A3-9F30-538A-649258B12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94525CD-81B1-0598-27E9-5927B30607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2953D2C9-66B1-522B-7742-214FDC1DF3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725E6AD0-CE42-C0E8-B8CA-B28E82756B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F98DC372-95C2-7FC6-DE5C-9A6FEAE0B9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FB61940-6396-492E-CA11-9DA47C6DFC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3510F40-D519-2C5B-356B-C4344D1F73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46F9E489-61C2-89E9-9A05-3AAF1BB81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C0F5F8B4-13B6-AB8A-B0EB-9162EC5B39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4F7E6EC1-AC91-7775-18A2-20FB7914F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0C63E977-F701-0539-A125-5955A9D499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79550DB4-29C1-59A5-1580-0E5633C1ED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2E3DA51-77A4-1AA7-9877-0430700AFC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87E4811-587F-CE25-35FF-2DB6FA6999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501E67C6-FA39-9F03-B9AE-1A959715C5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781D507-5E78-7283-2D94-4137A8F259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7376B4F4-E337-89CA-BE53-96870F3070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6250EB-9AE1-E0EF-A455-B9876A2034F5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569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57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F85FEB-13EE-C47A-EE74-6AA78FBB4E4A}"/>
              </a:ext>
            </a:extLst>
          </p:cNvPr>
          <p:cNvGrpSpPr/>
          <p:nvPr/>
        </p:nvGrpSpPr>
        <p:grpSpPr>
          <a:xfrm>
            <a:off x="-29497" y="7329309"/>
            <a:ext cx="18239322" cy="1684789"/>
            <a:chOff x="-4698" y="6362700"/>
            <a:chExt cx="18239322" cy="1684789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45216D26-DF11-DA16-E53C-CA481A30BD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-4698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22A0827-1046-2AA3-2DB5-C7CA92B171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8927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6273950A-551B-9D31-4871-3886DD39C4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78535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8EE4CE8-DBC2-554B-8C50-49B6FC05D8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267932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D685BD9F-1F58-CB07-113A-6F9470271F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3546872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FD52567E-BD64-2A6D-ACD6-4C72E9E8FD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444084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88D27485-75F6-A885-DDFC-0B8A3EAF4A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5336926" y="713308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831D5EC4-C710-3FC4-20F9-1F0BD87645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6230895" y="6999739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D3AB389-507E-A95A-94FD-D0098C47AC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715257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7976C6FD-53E3-68A4-50BD-B6757D916C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04654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3F594A64-8E3A-F86D-B809-E5DAB8867C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894262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CA7784B2-8AE8-9740-70F2-E4424D6CE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983659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3DA665A9-4748-B2C3-5D85-D51225CD17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0704145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A334467E-0176-2952-18A1-F0229028C5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1598114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21E85B93-3E53-3974-6A97-572BE0B1E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2494199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0EEF594-49D5-D333-1278-BE1CBA742B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3388168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8008DB8-F8E6-DA90-D2D0-E2B168960F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4312208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CE4F12FB-7307-6F67-D355-270D972DE8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5206177" y="699973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85560AB0-C56B-0C07-9CFA-3A996AF33D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102262" y="7133087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04091844-8884-5ACE-9896-68E54A5025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14122" r="13835" b="21472"/>
            <a:stretch>
              <a:fillRect/>
            </a:stretch>
          </p:blipFill>
          <p:spPr bwMode="auto">
            <a:xfrm rot="771238">
              <a:off x="16996231" y="6999738"/>
              <a:ext cx="1034717" cy="914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B79DB3C8-36D1-36C0-E790-C151187DDF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biLevel thresh="25000"/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84" t="25887" r="59863" b="21471"/>
            <a:stretch>
              <a:fillRect/>
            </a:stretch>
          </p:blipFill>
          <p:spPr bwMode="auto">
            <a:xfrm rot="771238">
              <a:off x="17853388" y="7225329"/>
              <a:ext cx="381236" cy="7473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7F4056-1B26-428E-1E62-58D8A045A962}"/>
                </a:ext>
              </a:extLst>
            </p:cNvPr>
            <p:cNvSpPr/>
            <p:nvPr/>
          </p:nvSpPr>
          <p:spPr>
            <a:xfrm>
              <a:off x="168304" y="6362700"/>
              <a:ext cx="17951392" cy="741498"/>
            </a:xfrm>
            <a:prstGeom prst="rect">
              <a:avLst/>
            </a:prstGeom>
            <a:solidFill>
              <a:srgbClr val="2357C7"/>
            </a:solidFill>
            <a:ln>
              <a:solidFill>
                <a:srgbClr val="2357C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467600" y="3149823"/>
            <a:ext cx="3736220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3600"/>
              </a:lnSpc>
            </a:pPr>
            <a:r>
              <a:rPr lang="en-US" sz="3000" dirty="0">
                <a:solidFill>
                  <a:srgbClr val="FFFFFF"/>
                </a:solidFill>
                <a:latin typeface="Cairo"/>
                <a:ea typeface="Cairo"/>
                <a:cs typeface="Cairo"/>
                <a:sym typeface="Cairo"/>
                <a:rtl/>
              </a:rPr>
              <a:t>IP (Internet Protocol)</a:t>
            </a:r>
            <a:endParaRPr lang="ar-EG" sz="3000" dirty="0">
              <a:solidFill>
                <a:srgbClr val="FFFFFF"/>
              </a:solidFill>
              <a:latin typeface="Cairo"/>
              <a:ea typeface="Cairo"/>
              <a:cs typeface="Cairo"/>
              <a:sym typeface="Cairo"/>
              <a:rtl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7196" y="4057718"/>
            <a:ext cx="17413036" cy="39241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يُستخدم لتحديد جهاز على الشبكة.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الأنواع: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عنوان عام: يُستخدم للاتصال بالإنترنت.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عنوان خاص: يُستخدم للاتصال داخل الشبكة المحلية.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الإصدارين: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IPv4 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: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يحتوي على 4.29 مليار عنوان (2^32).</a:t>
            </a:r>
            <a:endParaRPr lang="ar-SA" sz="2400" dirty="0">
              <a:solidFill>
                <a:srgbClr val="FFFFFF"/>
              </a:solidFill>
              <a:latin typeface="Cairo Light"/>
              <a:ea typeface="Cairo Light"/>
              <a:cs typeface="Cairo Light"/>
              <a:sym typeface="Cairo Light"/>
              <a:rtl/>
            </a:endParaRPr>
          </a:p>
          <a:p>
            <a:pPr algn="r" rtl="1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IPv6 </a:t>
            </a:r>
            <a:r>
              <a:rPr lang="ar-SA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 : </a:t>
            </a:r>
            <a:r>
              <a:rPr lang="ar-EG" sz="2400" dirty="0">
                <a:solidFill>
                  <a:srgbClr val="FFFFFF"/>
                </a:solidFill>
                <a:latin typeface="Cairo Light"/>
                <a:ea typeface="Cairo Light"/>
                <a:cs typeface="Cairo Light"/>
                <a:sym typeface="Cairo Light"/>
                <a:rtl/>
              </a:rPr>
              <a:t>يدعم أكثر من 340 تريليون عنوان (2^128).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8532" y="1131916"/>
            <a:ext cx="9595288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 rtl="1">
              <a:lnSpc>
                <a:spcPts val="5500"/>
              </a:lnSpc>
            </a:pP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عناوين </a:t>
            </a:r>
            <a:r>
              <a:rPr lang="en-US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 </a:t>
            </a:r>
            <a:r>
              <a:rPr lang="ar-EG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الشبك</a:t>
            </a:r>
            <a:r>
              <a:rPr lang="ar-SA" sz="5000" dirty="0">
                <a:solidFill>
                  <a:srgbClr val="FFFFFF"/>
                </a:solidFill>
                <a:latin typeface="Cairo Bold"/>
                <a:ea typeface="Cairo Bold"/>
                <a:cs typeface="Cairo Bold"/>
                <a:sym typeface="Cairo Bold"/>
                <a:rtl/>
              </a:rPr>
              <a:t>ة</a:t>
            </a:r>
            <a:endParaRPr lang="ar-EG" sz="5000" dirty="0">
              <a:solidFill>
                <a:srgbClr val="FFFFFF"/>
              </a:solidFill>
              <a:latin typeface="Cairo Bold"/>
              <a:ea typeface="Cairo Bold"/>
              <a:cs typeface="Cairo Bold"/>
              <a:sym typeface="Cairo Bold"/>
              <a:rtl/>
            </a:endParaRPr>
          </a:p>
        </p:txBody>
      </p:sp>
      <p:pic>
        <p:nvPicPr>
          <p:cNvPr id="16" name="Picture 1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E0CB52B-FC93-74C1-3CEE-3FE08C0F17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968" y="4481535"/>
            <a:ext cx="14142156" cy="2333556"/>
          </a:xfrm>
          <a:prstGeom prst="rect">
            <a:avLst/>
          </a:prstGeom>
        </p:spPr>
      </p:pic>
      <p:pic>
        <p:nvPicPr>
          <p:cNvPr id="12" name="Picture 11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0F918CE3-EF14-613F-B043-43462F7BA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"/>
            <a:ext cx="2495576" cy="2495576"/>
          </a:xfrm>
          <a:prstGeom prst="flowChartConnector">
            <a:avLst/>
          </a:prstGeom>
        </p:spPr>
      </p:pic>
      <p:pic>
        <p:nvPicPr>
          <p:cNvPr id="13" name="Picture 12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9911590D-5384-6FE2-DFB2-9AC6F6678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6200000">
            <a:off x="17280049" y="9284549"/>
            <a:ext cx="1025320" cy="979582"/>
          </a:xfrm>
          <a:prstGeom prst="rtTriangle">
            <a:avLst/>
          </a:prstGeom>
        </p:spPr>
      </p:pic>
      <p:pic>
        <p:nvPicPr>
          <p:cNvPr id="15" name="Picture 14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A74D116E-067F-ECA1-D57E-47A28F99B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>
            <a:off x="0" y="9307418"/>
            <a:ext cx="1025320" cy="979582"/>
          </a:xfrm>
          <a:prstGeom prst="rtTriangle">
            <a:avLst/>
          </a:prstGeom>
        </p:spPr>
      </p:pic>
      <p:pic>
        <p:nvPicPr>
          <p:cNvPr id="17" name="Picture 16" descr="A blue and white circle with dots and lines&#10;&#10;AI-generated content may be incorrect.">
            <a:extLst>
              <a:ext uri="{FF2B5EF4-FFF2-40B4-BE49-F238E27FC236}">
                <a16:creationId xmlns:a16="http://schemas.microsoft.com/office/drawing/2014/main" id="{63DDC415-8510-91FC-DAF2-F0BD952C07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89" r="73089"/>
          <a:stretch>
            <a:fillRect/>
          </a:stretch>
        </p:blipFill>
        <p:spPr>
          <a:xfrm rot="10800000">
            <a:off x="17287660" y="0"/>
            <a:ext cx="1025320" cy="979582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27689700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96D3FFF-28F6-4E99-89C2-A21FDBBD5717}" vid="{E1C2F07E-1871-4DAC-BD24-3107D00EBB8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1747</TotalTime>
  <Words>578</Words>
  <Application>Microsoft Office PowerPoint</Application>
  <PresentationFormat>Custom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Cairo Light</vt:lpstr>
      <vt:lpstr>Calibri</vt:lpstr>
      <vt:lpstr>Arial</vt:lpstr>
      <vt:lpstr>Cairo Bold</vt:lpstr>
      <vt:lpstr>Cairo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SDC Presentation template</dc:title>
  <dc:creator>Mohammad</dc:creator>
  <cp:lastModifiedBy>mohammed abu yahya</cp:lastModifiedBy>
  <cp:revision>11</cp:revision>
  <dcterms:created xsi:type="dcterms:W3CDTF">2006-08-16T00:00:00Z</dcterms:created>
  <dcterms:modified xsi:type="dcterms:W3CDTF">2025-06-29T10:55:19Z</dcterms:modified>
  <dc:identifier>DAGM8GyW8SY</dc:identifier>
</cp:coreProperties>
</file>