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7" r:id="rId4"/>
    <p:sldId id="266" r:id="rId5"/>
    <p:sldId id="259" r:id="rId6"/>
    <p:sldId id="260" r:id="rId7"/>
    <p:sldId id="275" r:id="rId8"/>
    <p:sldId id="263" r:id="rId9"/>
    <p:sldId id="268" r:id="rId10"/>
    <p:sldId id="276" r:id="rId11"/>
    <p:sldId id="271" r:id="rId12"/>
    <p:sldId id="258" r:id="rId13"/>
    <p:sldId id="270" r:id="rId14"/>
    <p:sldId id="264" r:id="rId15"/>
    <p:sldId id="272" r:id="rId16"/>
    <p:sldId id="265" r:id="rId17"/>
    <p:sldId id="273" r:id="rId18"/>
    <p:sldId id="269" r:id="rId19"/>
    <p:sldId id="262" r:id="rId20"/>
  </p:sldIdLst>
  <p:sldSz cx="18288000" cy="10287000"/>
  <p:notesSz cx="6858000" cy="9144000"/>
  <p:embeddedFontLst>
    <p:embeddedFont>
      <p:font typeface="Cairo" panose="020B0604020202020204" charset="-78"/>
      <p:regular r:id="rId22"/>
    </p:embeddedFont>
    <p:embeddedFont>
      <p:font typeface="Cairo Bold" panose="020B0604020202020204" charset="-78"/>
      <p:regular r:id="rId23"/>
    </p:embeddedFont>
    <p:embeddedFont>
      <p:font typeface="Cairo Light" panose="020B0604020202020204" charset="-78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C70"/>
    <a:srgbClr val="2357C7"/>
    <a:srgbClr val="27276D"/>
    <a:srgbClr val="2E7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67" y="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22:56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24575,'7'0'0,"8"0"0,9 0 0,6 0 0,4 0 0,-2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57:07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24575,'648'0'-1365,"-635"0"-5461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8T17:58:33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2,'72'9,"-21"-1,-24-6,171 10,-88-14,138 4,-238 0,-1-1,0 1,0 1,11 4,-12-3,1-1,0-1,0 1,15 1,226-5,19 2,-208 6,44 2,111 6,295-16,-490 0,0-1,0-1,21-6,-21 4,0 1,0 1,25-1,141-9,-4-5,-138 3,-40 12,1 1,0-1,0 1,0 1,12-3,178 2,-99 4,4 14,-160-18,-1 2,-93 13,18-4,14-2,-32-1,102-6,-56 7,12 0,-150-6,105-3,-459 2,588 0,0 2,1-1,-1 1,0 1,-11 4,11-3,0-1,0 0,0 0,0-2,-14 2,-11-3,-9-1,0 3,-47 7,45-4,0-2,-82-5,32 0,-105 16,-24 27,223-40,-11 1,0-1,0 0,-23-1,28-1,0 0,0 1,0 0,0 0,0 1,0 1,0 0,0 0,0 0,-16 8,16-4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59:01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5:55:48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25:04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 24575,'0'-7'0,"0"-1"-8191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25:04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25:23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 24575,'7'0'0,"1"-7"0,0-2-8191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29:4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51:36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56:39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698 15 24575,'-540'0'0,"526"0"0,0 1 0,0 1 0,0 0 0,1 1 0,-22 7 0,33-8 0,0-1 0,0 1 0,0 0 0,0 0 0,1-1 0,-1 1 0,1 0 0,-1 1 0,1-1 0,0 0 0,0 0 0,0 1 0,0-1 0,0 0 0,0 1 0,0-1 0,0 5 0,-6 52 0,5-39 0,-13 226 0,13-203 0,1-30 0,0-1 0,0 0 0,1 1 0,1-1 0,0 0 0,1 1 0,6 20 0,-6-30 0,0 0 0,1-1 0,-1 1 0,1 0 0,0-1 0,0 0 0,0 0 0,0 0 0,1 0 0,-1 0 0,0 0 0,1-1 0,4 2 0,50 14 0,-36-14 0,-17-2 0,0-1 0,-1 1 0,1 0 0,0 0 0,-1 1 0,1-1 0,-1 1 0,0 0 0,1 0 0,-1 1 0,0-1 0,4 4 0,0-2 0,0 1 0,1-2 0,-1 1 0,1-1 0,0-1 0,0 1 0,0-2 0,0 1 0,1-1 0,-1-1 0,0 1 0,18-3 0,46 6 0,-34 1 0,-1-2 0,75-3 0,-41-2 0,-69 2 0,-1 0 0,1-1 0,0 1 0,-1-1 0,1 1 0,-1-1 0,1 0 0,-1 0 0,1 0 0,-1 0 0,0-1 0,0 1 0,1-1 0,-1 1 0,0-1 0,0 0 0,0 0 0,-1 0 0,1 0 0,0 0 0,-1 0 0,1 0 0,-1-1 0,0 1 0,0 0 0,0-1 0,0 1 0,0-1 0,0 1 0,-1-1 0,1 0 0,0-4 0,1-12 0,-1 0 0,0 0 0,-3-32 0,0 17 0,1 8 0,-2 0 0,-1 0 0,-12-39 0,3 8 0,4 20 0,-7-48 0,9 31 39,-1-31-1443,8 72-5422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57:06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24575,'847'0'-1365,"-834"0"-5461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7:57:06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24575,'107'17'0,"167"-3"0,192-14-1365,-453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C77C5-6B3D-4E1F-93D4-6A2985D70FF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8BDE-0C7E-4B84-B3AD-22D36FCA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8BDE-0C7E-4B84-B3AD-22D36FCA5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43.png"/><Relationship Id="rId18" Type="http://schemas.openxmlformats.org/officeDocument/2006/relationships/customXml" Target="../ink/ink11.xml"/><Relationship Id="rId3" Type="http://schemas.openxmlformats.org/officeDocument/2006/relationships/image" Target="../media/image2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27.gif"/><Relationship Id="rId15" Type="http://schemas.openxmlformats.org/officeDocument/2006/relationships/image" Target="../media/image44.png"/><Relationship Id="rId23" Type="http://schemas.openxmlformats.org/officeDocument/2006/relationships/image" Target="../media/image23.png"/><Relationship Id="rId4" Type="http://schemas.openxmlformats.org/officeDocument/2006/relationships/image" Target="../media/image4.jpg"/><Relationship Id="rId14" Type="http://schemas.openxmlformats.org/officeDocument/2006/relationships/customXml" Target="../ink/ink9.xml"/><Relationship Id="rId22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jp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jpg"/><Relationship Id="rId10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23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ink/ink5.xml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4.jp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224BE19-FF55-59F0-6834-917224769FED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F764F926-A348-7708-FE51-61895D5763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F0C2085-DE96-0307-7CAC-306BA04C0C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4CF2268A-38FF-07BB-A30F-E9132C321C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5A1AB276-8DA0-E1A7-9CBF-1E8E41D0D8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6EEE960-C0CE-08A9-59C9-7EEB233127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526B6C3-C284-FAFB-50BB-B11A6E745C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FC1A925A-7510-5F84-8B62-9CF6A6B58C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EDCDC6D-F08A-8DEB-B967-89C59458BD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BE07104F-B871-E41D-2322-34FC6A1458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463864E1-D725-8A15-0FD6-DE3E04304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8813103-6922-4CB8-2671-8E1BBF3C61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DCDE3F9-592B-7B72-435D-CFFE8E1B43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CB7BE81E-7F2E-E24D-6674-8D171500A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054E13D-6271-66D7-9429-E8E8651140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D714A75B-3F35-E2E9-4B9E-FA4C8CBDCD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1F93CE9-4546-0887-B52C-1B70DCFC69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70260807-7634-EC6F-6225-A4E97BA8DE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F0CCEBB-4655-1ADB-3EEF-7F102EC504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0D2B63C1-1FE9-E0DB-BEE2-94FADFCCA0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0C58D124-C717-0124-994D-1BCA1BD6F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725D230-C191-5746-5BF9-55EC268B79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A48F10-51D3-C9BB-9C2F-26070F0D62FE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Website - Free seo and web icons">
            <a:extLst>
              <a:ext uri="{FF2B5EF4-FFF2-40B4-BE49-F238E27FC236}">
                <a16:creationId xmlns:a16="http://schemas.microsoft.com/office/drawing/2014/main" id="{00036A84-AF82-0630-C1B8-1805991C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27" y="659825"/>
            <a:ext cx="7763721" cy="77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026500-D102-884B-5850-D8C8693415B1}"/>
              </a:ext>
            </a:extLst>
          </p:cNvPr>
          <p:cNvSpPr/>
          <p:nvPr/>
        </p:nvSpPr>
        <p:spPr>
          <a:xfrm>
            <a:off x="6378540" y="3462343"/>
            <a:ext cx="5661059" cy="1985957"/>
          </a:xfrm>
          <a:prstGeom prst="rect">
            <a:avLst/>
          </a:prstGeom>
          <a:solidFill>
            <a:srgbClr val="2357C7"/>
          </a:solidFill>
          <a:ln>
            <a:solidFill>
              <a:srgbClr val="235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682409" y="3670947"/>
            <a:ext cx="9375262" cy="1183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9900"/>
              </a:lnSpc>
            </a:pPr>
            <a:r>
              <a:rPr lang="ar-JO" sz="6000" dirty="0">
                <a:solidFill>
                  <a:schemeClr val="bg1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مدخل الى الويب</a:t>
            </a:r>
            <a:endParaRPr lang="ar-EG" sz="6000" dirty="0">
              <a:solidFill>
                <a:schemeClr val="bg1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83127" y="9220332"/>
            <a:ext cx="7791494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5660"/>
              </a:lnSpc>
            </a:pPr>
            <a:r>
              <a:rPr lang="ar-EG" sz="4717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المقدم :</a:t>
            </a:r>
            <a:r>
              <a:rPr lang="en-US" sz="4717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ar-SA" sz="4717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محمد ابو يحيى</a:t>
            </a:r>
            <a:endParaRPr lang="ar-EG" sz="4717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1D109E1-7352-80E7-315B-ECC449401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59A77F7D-92F2-2392-821B-2AFEE5DEDA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2B18392-6EB6-4803-D60A-796FB0A3C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8" name="Picture 1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4900A0F-0C47-56C3-1A88-6A4495BAF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380CA7-1AD9-CF50-23B8-45B53040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D5C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6166285"/>
            <a:ext cx="1029674" cy="1029674"/>
          </a:xfrm>
          <a:prstGeom prst="rect">
            <a:avLst/>
          </a:prstGeom>
          <a:noFill/>
          <a:effectLst>
            <a:glow>
              <a:srgbClr val="FD5C70">
                <a:alpha val="1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1A3EA55F-F89C-E245-36F6-653D176367F6}"/>
              </a:ext>
            </a:extLst>
          </p:cNvPr>
          <p:cNvSpPr/>
          <p:nvPr/>
        </p:nvSpPr>
        <p:spPr>
          <a:xfrm>
            <a:off x="7391400" y="647700"/>
            <a:ext cx="2895600" cy="1093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8B2F94-77F0-F92A-9742-D7FBFE2EEBE4}"/>
              </a:ext>
            </a:extLst>
          </p:cNvPr>
          <p:cNvSpPr/>
          <p:nvPr/>
        </p:nvSpPr>
        <p:spPr>
          <a:xfrm>
            <a:off x="1905000" y="3619500"/>
            <a:ext cx="2895600" cy="1093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STC DNS</a:t>
            </a:r>
          </a:p>
          <a:p>
            <a:pPr algn="ctr"/>
            <a:r>
              <a:rPr lang="ar-SA" dirty="0"/>
              <a:t>التابع لشركة الاتصال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CEC07D7-ED56-010E-E16A-019752FB7E31}"/>
              </a:ext>
            </a:extLst>
          </p:cNvPr>
          <p:cNvSpPr/>
          <p:nvPr/>
        </p:nvSpPr>
        <p:spPr>
          <a:xfrm>
            <a:off x="10269908" y="3633729"/>
            <a:ext cx="2895600" cy="1093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ZAIN DNS</a:t>
            </a:r>
            <a:endParaRPr lang="ar-SA" dirty="0"/>
          </a:p>
          <a:p>
            <a:pPr algn="ctr"/>
            <a:r>
              <a:rPr lang="ar-SA" dirty="0"/>
              <a:t>التابع لشركة الاتصال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A57B9DBA-D699-0DB8-B648-854A990C723D}"/>
              </a:ext>
            </a:extLst>
          </p:cNvPr>
          <p:cNvSpPr/>
          <p:nvPr/>
        </p:nvSpPr>
        <p:spPr>
          <a:xfrm>
            <a:off x="990600" y="8572500"/>
            <a:ext cx="1066800" cy="685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157D2F28-B767-2C62-6BC9-B94560B2F7B9}"/>
              </a:ext>
            </a:extLst>
          </p:cNvPr>
          <p:cNvSpPr/>
          <p:nvPr/>
        </p:nvSpPr>
        <p:spPr>
          <a:xfrm>
            <a:off x="10346139" y="8467806"/>
            <a:ext cx="1066800" cy="685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CA0F880-B687-23E2-B3AA-B029BC504591}"/>
              </a:ext>
            </a:extLst>
          </p:cNvPr>
          <p:cNvCxnSpPr>
            <a:stCxn id="113" idx="0"/>
            <a:endCxn id="111" idx="2"/>
          </p:cNvCxnSpPr>
          <p:nvPr/>
        </p:nvCxnSpPr>
        <p:spPr>
          <a:xfrm flipH="1" flipV="1">
            <a:off x="8839200" y="1741227"/>
            <a:ext cx="2878508" cy="189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98B484B-8059-C45B-A9D8-23528C4CD73B}"/>
              </a:ext>
            </a:extLst>
          </p:cNvPr>
          <p:cNvCxnSpPr>
            <a:cxnSpLocks/>
          </p:cNvCxnSpPr>
          <p:nvPr/>
        </p:nvCxnSpPr>
        <p:spPr>
          <a:xfrm flipV="1">
            <a:off x="3505200" y="1367466"/>
            <a:ext cx="392430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75B6773-BA30-5C7C-E5DF-C2F9132B33D6}"/>
              </a:ext>
            </a:extLst>
          </p:cNvPr>
          <p:cNvSpPr/>
          <p:nvPr/>
        </p:nvSpPr>
        <p:spPr>
          <a:xfrm>
            <a:off x="762000" y="77343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3B87714-505A-4962-1CB5-4C425A177221}"/>
              </a:ext>
            </a:extLst>
          </p:cNvPr>
          <p:cNvSpPr/>
          <p:nvPr/>
        </p:nvSpPr>
        <p:spPr>
          <a:xfrm>
            <a:off x="10079439" y="7561408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38D867-F244-15FF-9A95-6D7B2E4CC696}"/>
              </a:ext>
            </a:extLst>
          </p:cNvPr>
          <p:cNvSpPr txBox="1"/>
          <p:nvPr/>
        </p:nvSpPr>
        <p:spPr>
          <a:xfrm>
            <a:off x="10591800" y="772460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5212C2F-53F8-3D13-ABF7-18AA52A706DC}"/>
              </a:ext>
            </a:extLst>
          </p:cNvPr>
          <p:cNvCxnSpPr>
            <a:cxnSpLocks/>
            <a:stCxn id="129" idx="0"/>
          </p:cNvCxnSpPr>
          <p:nvPr/>
        </p:nvCxnSpPr>
        <p:spPr>
          <a:xfrm flipV="1">
            <a:off x="1562100" y="4838700"/>
            <a:ext cx="800100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333497D-0F53-611B-E9CA-B0C855F5864E}"/>
              </a:ext>
            </a:extLst>
          </p:cNvPr>
          <p:cNvCxnSpPr>
            <a:cxnSpLocks/>
          </p:cNvCxnSpPr>
          <p:nvPr/>
        </p:nvCxnSpPr>
        <p:spPr>
          <a:xfrm flipV="1">
            <a:off x="10471719" y="4751363"/>
            <a:ext cx="643784" cy="284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7BE8EDE-A39D-60B6-0E39-DCE0251AC17E}"/>
              </a:ext>
            </a:extLst>
          </p:cNvPr>
          <p:cNvCxnSpPr>
            <a:cxnSpLocks/>
          </p:cNvCxnSpPr>
          <p:nvPr/>
        </p:nvCxnSpPr>
        <p:spPr>
          <a:xfrm flipH="1">
            <a:off x="2358284" y="4873854"/>
            <a:ext cx="762000" cy="276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F4C315F-8714-D5BA-8D75-FE4B8418D610}"/>
              </a:ext>
            </a:extLst>
          </p:cNvPr>
          <p:cNvCxnSpPr>
            <a:cxnSpLocks/>
          </p:cNvCxnSpPr>
          <p:nvPr/>
        </p:nvCxnSpPr>
        <p:spPr>
          <a:xfrm flipH="1">
            <a:off x="3200400" y="624954"/>
            <a:ext cx="4533900" cy="276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3BCB7B1-FDF0-A36D-D3C3-82FCE1CD3ACD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10989892" y="4727256"/>
            <a:ext cx="727816" cy="285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3129C45-B5DA-3A94-51D8-EA6067268213}"/>
              </a:ext>
            </a:extLst>
          </p:cNvPr>
          <p:cNvCxnSpPr>
            <a:cxnSpLocks/>
          </p:cNvCxnSpPr>
          <p:nvPr/>
        </p:nvCxnSpPr>
        <p:spPr>
          <a:xfrm>
            <a:off x="8475292" y="1786746"/>
            <a:ext cx="2219447" cy="184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48B1B87-AE23-CE7A-A600-E95947F54898}"/>
              </a:ext>
            </a:extLst>
          </p:cNvPr>
          <p:cNvSpPr txBox="1"/>
          <p:nvPr/>
        </p:nvSpPr>
        <p:spPr>
          <a:xfrm>
            <a:off x="533400" y="567530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هل لديك موقع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Google.com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7A2CAC7-9533-752F-BBA4-D563B9FEC53E}"/>
              </a:ext>
            </a:extLst>
          </p:cNvPr>
          <p:cNvSpPr txBox="1"/>
          <p:nvPr/>
        </p:nvSpPr>
        <p:spPr>
          <a:xfrm>
            <a:off x="2878508" y="5998474"/>
            <a:ext cx="244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نعم هذا ال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Ip : 172.217.16.142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0A66C7E-59E4-923D-DB93-8CD9E19627DE}"/>
              </a:ext>
            </a:extLst>
          </p:cNvPr>
          <p:cNvSpPr txBox="1"/>
          <p:nvPr/>
        </p:nvSpPr>
        <p:spPr>
          <a:xfrm rot="20368656">
            <a:off x="1804285" y="1615933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في هذه الحالة لا نتحاتج ان نطلب من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</a:t>
            </a:r>
            <a:r>
              <a:rPr lang="ar-S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E9A41C7-FC41-E4B7-75C3-BFAC86CCEDB0}"/>
              </a:ext>
            </a:extLst>
          </p:cNvPr>
          <p:cNvSpPr txBox="1"/>
          <p:nvPr/>
        </p:nvSpPr>
        <p:spPr>
          <a:xfrm>
            <a:off x="9367815" y="528843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هل لديك موقع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Google.com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611D515-FB00-8A9E-3AF1-CFD4D5DA2D73}"/>
              </a:ext>
            </a:extLst>
          </p:cNvPr>
          <p:cNvSpPr txBox="1"/>
          <p:nvPr/>
        </p:nvSpPr>
        <p:spPr>
          <a:xfrm>
            <a:off x="8589592" y="289557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هل لديك موقع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Google.com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2756539-BC61-E315-7502-DD187F137FB4}"/>
              </a:ext>
            </a:extLst>
          </p:cNvPr>
          <p:cNvSpPr txBox="1"/>
          <p:nvPr/>
        </p:nvSpPr>
        <p:spPr>
          <a:xfrm>
            <a:off x="10755655" y="2439354"/>
            <a:ext cx="244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نعم هذا ال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Ip : 172.217.16.142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BFF415-00D7-D2A8-4905-39CE65F3B133}"/>
              </a:ext>
            </a:extLst>
          </p:cNvPr>
          <p:cNvSpPr txBox="1"/>
          <p:nvPr/>
        </p:nvSpPr>
        <p:spPr>
          <a:xfrm rot="1325869">
            <a:off x="12160412" y="1724954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في هذه الحالة ا نتحاتج ان نطلب من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</a:t>
            </a:r>
            <a:r>
              <a:rPr lang="ar-S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20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FC00E7-6858-66E0-D0BC-045CF06F01F3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646B414-55AE-C422-24DC-5DA27FB0B1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CFD08B-4234-7224-0484-DD0FB7B965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78F15C5-6C63-8C82-A960-D0B330C598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2E2023FA-86BA-0B5E-B245-ECD615D5F8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B2B7B73F-BD0C-FE98-DC5D-3D014BE3F4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5C4A95CF-22D2-0202-21C3-F1DB36A490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D2A13F67-99BD-B358-3284-422B1B82AD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79EC15C-319B-C584-2734-1B246066BC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5B8B695E-B0C1-3813-20FB-0B78A5666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E39BC60-E156-6920-6CE0-0C68FD554A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50AA9BA8-3330-8814-A945-46BCBD2AF2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E4018385-084C-7CAE-CFC0-20293EAF12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4D2E71F-6E0D-C14C-97D8-68E9DEC16B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5A7811F5-E58E-70D7-97A2-EEAFAA7AAD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653CF9C-E248-8120-A298-7EC16D3212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F1C93F1B-D6EA-68DD-15B6-07093A3BC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2E66EE7-0FBE-A5BF-BCFE-E4C5A3096B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79AA105-2ACD-1222-EC49-B001A68A9A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4F00B10-5652-6218-C92A-51F17DA98B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7FEE74F-37CA-02DD-5623-D27D1D25A6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2DC7A759-7DAB-9E79-30AB-AC020F9A98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56807CC-461E-0CDC-8ABA-C8EEA853CD19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0D014FA-DA55-71B5-653D-1951B38C8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8" name="Picture 3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B769A0A-F60C-59D4-F2B7-F330D90E1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9" name="Picture 3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D18C30A-3ACA-7E1F-B179-3CFFBB1A2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0" name="Picture 3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818DF12-A949-0F87-043D-636F4ED96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pic>
        <p:nvPicPr>
          <p:cNvPr id="3" name="Picture 2" descr="Website - Free seo and web icons">
            <a:extLst>
              <a:ext uri="{FF2B5EF4-FFF2-40B4-BE49-F238E27FC236}">
                <a16:creationId xmlns:a16="http://schemas.microsoft.com/office/drawing/2014/main" id="{4EFA6B0D-4C9A-67EA-2051-A4E732B0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27" y="659825"/>
            <a:ext cx="7763721" cy="77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4A8B17F-6031-52EC-8189-61358A85C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D5C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6166285"/>
            <a:ext cx="1029674" cy="1029674"/>
          </a:xfrm>
          <a:prstGeom prst="rect">
            <a:avLst/>
          </a:prstGeom>
          <a:noFill/>
          <a:effectLst>
            <a:glow>
              <a:srgbClr val="FD5C70">
                <a:alpha val="1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C092A5-2294-0EFE-A0B6-A2ADCCDAC3A5}"/>
              </a:ext>
            </a:extLst>
          </p:cNvPr>
          <p:cNvSpPr/>
          <p:nvPr/>
        </p:nvSpPr>
        <p:spPr>
          <a:xfrm>
            <a:off x="6435592" y="3473979"/>
            <a:ext cx="5739882" cy="1998116"/>
          </a:xfrm>
          <a:prstGeom prst="rect">
            <a:avLst/>
          </a:prstGeom>
          <a:solidFill>
            <a:srgbClr val="2357C7"/>
          </a:solidFill>
          <a:ln>
            <a:solidFill>
              <a:srgbClr val="235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ts val="9900"/>
              </a:lnSpc>
            </a:pPr>
            <a:r>
              <a:rPr lang="en-US" sz="6600" dirty="0">
                <a:solidFill>
                  <a:schemeClr val="bg1"/>
                </a:solidFill>
                <a:latin typeface="Cairo Bold"/>
                <a:cs typeface="Cairo Bold"/>
                <a:rtl/>
              </a:rPr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246483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F33833-DE58-9F22-E09F-F887791CDF5E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7B4895A5-479E-ABC1-94CB-35C3B82B4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C7D6A58-84D9-8A45-118E-748CFB97D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FCD2F2F-790F-3D55-B8B8-706EDD75A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8110CE65-A350-9CF4-C988-E6202FEC28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B7C5A354-437F-8348-E93A-3079AC376B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032C8D36-2B9A-7273-611C-3883357D00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72052159-9203-F306-3F96-9421E9752E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54700554-8553-C9B9-AB7B-210BCB8F08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82FE8D87-B381-C793-5EC5-B8AB01E192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8B5B205-5DF1-ED0C-4C0C-768C330637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CBD86CD-4FCA-DE09-6BEE-C074F37257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A602E992-DC22-4B51-E16E-AA88A9EED8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5662E11-1B6A-BC01-047F-35E66BE9CE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9D9535E0-CE93-5410-0093-BA5170C4AD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64D1C226-2F37-6529-B2AE-24811F5F0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D901BF-79C9-BFC8-E1EF-7707AB2F6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2984AC1-5699-77B1-9831-0C9A58CEEB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3802C1E-FB3B-1478-79F7-C05461663F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7FDBA2E3-57EE-5A89-F057-9C6FF1EF92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1957649A-7173-FF12-1ED8-AC0C075704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0D5A0269-202A-6AAB-D8B0-097E7A44C2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7BBAA5-2E13-9C25-12F1-AB53D395BF45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713911AF-558B-EBC8-774F-5563D7691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41" name="Picture 40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F70DB25-6049-7D6C-3BC6-D05A59134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42" name="Picture 4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EB9D5F6-6D1A-21B2-653C-95C044EE5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3" name="Picture 4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526931C-9807-9B1F-7677-F26C5F613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19C2E6DA-A371-2258-EE66-E3A24D9768AD}"/>
              </a:ext>
            </a:extLst>
          </p:cNvPr>
          <p:cNvSpPr txBox="1"/>
          <p:nvPr/>
        </p:nvSpPr>
        <p:spPr>
          <a:xfrm>
            <a:off x="4114800" y="1117586"/>
            <a:ext cx="86154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5500"/>
              </a:lnSpc>
            </a:pPr>
            <a:r>
              <a:rPr lang="en-GB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HTTP Methods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A8D39CB-2FF2-8736-1C0B-6CC387DD7CF7}"/>
              </a:ext>
            </a:extLst>
          </p:cNvPr>
          <p:cNvSpPr txBox="1"/>
          <p:nvPr/>
        </p:nvSpPr>
        <p:spPr>
          <a:xfrm>
            <a:off x="5393754" y="1835250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GET Request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CCA5C4C5-E43A-29DB-5DC3-4C2EA74CC88A}"/>
              </a:ext>
            </a:extLst>
          </p:cNvPr>
          <p:cNvSpPr txBox="1"/>
          <p:nvPr/>
        </p:nvSpPr>
        <p:spPr>
          <a:xfrm>
            <a:off x="4945894" y="2558878"/>
            <a:ext cx="12533608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يُستخدم للحصول على معلومات من خادم الويب. عندما تزور صفحة ويب، يقوم المتصفح بإرسال طلب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GET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لجلب محتويات الصفحة.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F8E907C-163A-AEBE-6CDD-81014C0FCF45}"/>
              </a:ext>
            </a:extLst>
          </p:cNvPr>
          <p:cNvSpPr txBox="1"/>
          <p:nvPr/>
        </p:nvSpPr>
        <p:spPr>
          <a:xfrm>
            <a:off x="5321937" y="3582027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POST Request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0039F93-8D1C-633A-4906-2651BF69626F}"/>
              </a:ext>
            </a:extLst>
          </p:cNvPr>
          <p:cNvSpPr txBox="1"/>
          <p:nvPr/>
        </p:nvSpPr>
        <p:spPr>
          <a:xfrm>
            <a:off x="5368354" y="5197989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PUT Request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58142B1D-7ADB-7F47-A44F-0A83DA58DBA3}"/>
              </a:ext>
            </a:extLst>
          </p:cNvPr>
          <p:cNvSpPr txBox="1"/>
          <p:nvPr/>
        </p:nvSpPr>
        <p:spPr>
          <a:xfrm>
            <a:off x="4907794" y="4258429"/>
            <a:ext cx="12533608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يُستخدم لإرسال بيانات إلى خادم الويب، وغالبًا ما يُستخدم لإنشاء سجلات جديدة. مثال: عند إرسال نموذج تسجيل على موقع.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4044FDA1-7039-EEA1-893F-E1483ED07E61}"/>
              </a:ext>
            </a:extLst>
          </p:cNvPr>
          <p:cNvSpPr txBox="1"/>
          <p:nvPr/>
        </p:nvSpPr>
        <p:spPr>
          <a:xfrm>
            <a:off x="4899477" y="5869643"/>
            <a:ext cx="12533608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يُستخدم لإرسال بيانات إلى خادم الويب لتحديث معلومات موجودة بالفعل. مثال: تحديث بيانات حساب المستخدم.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6A54A61-3A71-87A6-A2BB-04E2DD0CF763}"/>
              </a:ext>
            </a:extLst>
          </p:cNvPr>
          <p:cNvSpPr txBox="1"/>
          <p:nvPr/>
        </p:nvSpPr>
        <p:spPr>
          <a:xfrm>
            <a:off x="5321937" y="6791747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DELETE Request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4CC373A-C0A0-7CCC-E0BC-6DFCD9BE6637}"/>
              </a:ext>
            </a:extLst>
          </p:cNvPr>
          <p:cNvSpPr txBox="1"/>
          <p:nvPr/>
        </p:nvSpPr>
        <p:spPr>
          <a:xfrm>
            <a:off x="4899477" y="7437616"/>
            <a:ext cx="12533608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يُستخدم لحذف معلومات أو سجلات من خادم الويب.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C09E0C6-7B87-CD3A-A20B-FA7573C7E95B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8FE2D5-0BEE-730E-5E1B-875B942038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EC00C7E-222C-FC40-60EB-D96C752C23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A55EA68-B615-22D6-E329-09E5049CE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9025D84-347F-D2D7-8B65-8D796E74C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3AA4B5E1-A378-3F89-DBA6-0921E24273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3ECD33DB-4566-87D8-104D-FF5913F990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47A4A2B-C86F-18BD-6107-0024105AC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F649D405-0896-2626-103D-83A39FDC8F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86B8404F-FE90-FF21-23F9-5D4D85E632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3294730-308C-CAB8-E25A-02E290DAD3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8FB3711C-9A6C-6D9C-E07E-C857270AB8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A4A9D1C-36C6-2990-DA38-0AFC51E0F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5EDE939-C4BD-A373-FFB3-5C250F9A32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E58369B-C907-E6C1-B298-6948CE2B4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3E08365-7727-805D-62DE-05D195AD5C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99E11CD-66D9-8117-1E81-7D9DF86020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A44CB642-F869-779F-9C27-D4A72AB2A1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4E77A519-96DD-ECA1-2AC1-F3AC20A8C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04B209B-75AF-C3DC-0A56-F62F025B73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567FC37-141F-2C64-C781-47663A57F0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EF5AE05-079C-17C6-6222-5267036FB8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FA1788-29DE-5068-E741-0CDEB487C822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DFEB9A0-6789-4DD0-F868-178F2688D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8" name="Picture 3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E4B5C70-AAE1-5DDA-FCE4-B36ECE494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9" name="Picture 3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E0BD2F9-8DE3-312C-C793-D129B9993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0" name="Picture 3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7717D050-F042-B706-D59C-2F8F79DD0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pic>
        <p:nvPicPr>
          <p:cNvPr id="3" name="Picture 2" descr="Website - Free seo and web icons">
            <a:extLst>
              <a:ext uri="{FF2B5EF4-FFF2-40B4-BE49-F238E27FC236}">
                <a16:creationId xmlns:a16="http://schemas.microsoft.com/office/drawing/2014/main" id="{058394F3-8E33-DF49-0124-4F3F5F66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27" y="659825"/>
            <a:ext cx="7763721" cy="77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D8F9027-5F46-2B3E-127F-9766780D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D5C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6166285"/>
            <a:ext cx="1029674" cy="1029674"/>
          </a:xfrm>
          <a:prstGeom prst="rect">
            <a:avLst/>
          </a:prstGeom>
          <a:noFill/>
          <a:effectLst>
            <a:glow>
              <a:srgbClr val="FD5C70">
                <a:alpha val="1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7F1D15-4D24-5AFC-EF44-17AFB57962FB}"/>
              </a:ext>
            </a:extLst>
          </p:cNvPr>
          <p:cNvSpPr/>
          <p:nvPr/>
        </p:nvSpPr>
        <p:spPr>
          <a:xfrm>
            <a:off x="6366196" y="3620847"/>
            <a:ext cx="5902003" cy="1998116"/>
          </a:xfrm>
          <a:prstGeom prst="rect">
            <a:avLst/>
          </a:prstGeom>
          <a:solidFill>
            <a:srgbClr val="2357C7"/>
          </a:solidFill>
          <a:ln>
            <a:solidFill>
              <a:srgbClr val="235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GB" sz="6000" dirty="0">
                <a:solidFill>
                  <a:schemeClr val="bg1"/>
                </a:solidFill>
                <a:latin typeface="Cairo Bold"/>
                <a:cs typeface="Cairo Bold"/>
                <a:sym typeface="Cairo Bold"/>
                <a:rtl/>
              </a:rPr>
              <a:t>Requests</a:t>
            </a:r>
            <a:r>
              <a:rPr lang="en-GB" sz="1600" dirty="0">
                <a:solidFill>
                  <a:schemeClr val="bg1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 </a:t>
            </a:r>
          </a:p>
          <a:p>
            <a:pPr algn="ctr" rtl="1"/>
            <a:r>
              <a:rPr lang="en-GB" sz="6000" dirty="0">
                <a:solidFill>
                  <a:schemeClr val="bg1"/>
                </a:solidFill>
                <a:latin typeface="Cairo Bold"/>
                <a:cs typeface="Cairo Bold"/>
                <a:sym typeface="Cairo Bold"/>
                <a:rtl/>
              </a:rPr>
              <a:t>And</a:t>
            </a:r>
            <a:r>
              <a:rPr lang="en-GB" sz="1600" dirty="0">
                <a:solidFill>
                  <a:schemeClr val="bg1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 </a:t>
            </a:r>
          </a:p>
          <a:p>
            <a:pPr algn="ctr" rtl="1"/>
            <a:r>
              <a:rPr lang="en-GB" sz="6000" dirty="0">
                <a:solidFill>
                  <a:schemeClr val="bg1"/>
                </a:solidFill>
                <a:latin typeface="Cairo Bold"/>
                <a:cs typeface="Cairo Bold"/>
                <a:sym typeface="Cairo Bold"/>
                <a:rtl/>
              </a:rPr>
              <a:t>Responses</a:t>
            </a:r>
            <a:endParaRPr lang="ar-EG" sz="6000" dirty="0">
              <a:solidFill>
                <a:schemeClr val="bg1"/>
              </a:solidFill>
              <a:latin typeface="Cairo Bold"/>
              <a:cs typeface="Cairo Bold"/>
              <a:sym typeface="Cairo Bold"/>
              <a:rtl/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9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818162-FBD7-1479-9613-C097FAD87018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97C4C6-4C8C-EFB7-BE5D-A31A6FE68E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9A0C252-9364-5514-2C51-9A4362DF76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78A430C3-242A-A4E5-8788-E64B7643A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0F8A1E2-B0E3-D4FC-DC50-7EFA692F9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81C27A5-5C11-C1E8-66D5-74FC6E96C8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A8B00F3-5F26-C17B-606B-4B222F9754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77EFABC-2C2D-90CD-3332-38B991668A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BCB67FA-252D-2CCA-42F9-F58B24B32C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AFD7C88-CB62-D42F-A685-24923583E1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DF08D0A-9B96-8D89-6877-5930B3AFE1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04384990-9A57-005C-F0AE-B65963BF1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BE30F1AF-02EC-81DF-0644-AA46E18C6E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764BEDC0-7876-BC33-C44D-C371CFAC1B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2E61554E-3A3B-82AC-7376-7211C23355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D5BBE1EB-B98B-E57B-6CB5-87EDB1C19D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752740F-9D09-D6E4-1570-90050A7C77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38BAEBB-53A6-FBDC-9C70-EBC206704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9358518-8C45-688A-AC26-4A3F63180B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5A14948-1FBC-46B5-30EE-521AFC6D4D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E843D01C-5DE5-B55F-D314-9C6106D384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24025449-1884-02E4-6D32-DC1A1FF679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82F33B-9C66-34A1-6F2B-65306029EC7F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67AC54A-6A62-B6A1-72D2-A8B052E89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5" name="Picture 3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A918730-114D-5190-EF2B-3D6E2E750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6" name="Picture 3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7C8FA5DE-98EE-DE2F-2E63-81507E9D1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D0308A6-D277-1842-7FC4-F609D2D19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743200" y="973732"/>
            <a:ext cx="102156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Requests And Responses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AF30CF-2496-5AFF-58B1-9A21355D9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313138"/>
            <a:ext cx="5954752" cy="1795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3415FB-FEF1-7311-8F62-9A0AAF6E3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3800" y="3476981"/>
            <a:ext cx="5159487" cy="51793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6E780D-3954-F46A-5EDD-C98C4F47E14B}"/>
              </a:ext>
            </a:extLst>
          </p:cNvPr>
          <p:cNvSpPr txBox="1"/>
          <p:nvPr/>
        </p:nvSpPr>
        <p:spPr>
          <a:xfrm>
            <a:off x="3276600" y="3476981"/>
            <a:ext cx="11309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Requests</a:t>
            </a:r>
            <a:endParaRPr 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323F9-68CB-DC11-67FA-2C3483B736A5}"/>
              </a:ext>
            </a:extLst>
          </p:cNvPr>
          <p:cNvSpPr txBox="1"/>
          <p:nvPr/>
        </p:nvSpPr>
        <p:spPr>
          <a:xfrm>
            <a:off x="12633325" y="2733716"/>
            <a:ext cx="11309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iro Bold"/>
                <a:cs typeface="Cairo Bold"/>
                <a:sym typeface="Cairo Bold"/>
                <a:rtl/>
              </a:rPr>
              <a:t>Responses</a:t>
            </a:r>
            <a:endParaRPr lang="en-US" sz="4000" dirty="0">
              <a:solidFill>
                <a:srgbClr val="FFFFFF"/>
              </a:solidFill>
              <a:latin typeface="Cairo Bold"/>
              <a:cs typeface="Cairo Bold"/>
              <a:rt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D0E5807-67D9-89A1-5BD7-8F0CF6020F39}"/>
                  </a:ext>
                </a:extLst>
              </p14:cNvPr>
              <p14:cNvContentPartPr/>
              <p14:nvPr/>
            </p14:nvContentPartPr>
            <p14:xfrm>
              <a:off x="6469876" y="5015400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D0E5807-67D9-89A1-5BD7-8F0CF6020F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3756" y="50092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31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5CF9BB-F9CA-389F-8871-D44E9227C074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799B1BA-7664-3E99-7852-40EDD87A20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3A3B6E3-0931-9F5F-5254-9DB0EE201F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D1384FD-B79E-5C7F-EDE1-25CFEAE4A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F2E0D67-57C6-17E5-4D0D-C24BDF7247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C4DA1D9E-8C6A-E665-1E81-4AA6BFE04D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470BFA3-A99B-B5A7-684D-1417D1446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0555695-8A9D-BF59-87E2-D490BC979E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793AD4A-C01A-4522-D748-9CD2A085B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CBE3FB7B-E86C-9EA2-E591-8B6360A5C2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A81F7046-C333-AEEC-D8C7-9A5E5A7A03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FDFF4BB-1D35-D4C6-838C-21E89AE648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E79D7361-5997-56F8-4A0E-06FD6CF555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D1FCDEAA-6391-F02B-EAD2-D98DB1D11E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5EA07E8D-8F42-7D89-A95B-A377D4EE77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15318-8A62-A796-B9C5-CF61A20A6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5FBEFAC-7852-43CC-093A-828520F84E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D3A00726-7739-9995-7FE2-B2289A4948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301AFB3-A727-EE06-640F-177EE1D6F5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CD9317C-C6EB-A441-52A5-BAB898510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9B47430D-145F-122F-9D2D-8184E37DCF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99624AA-DB2C-28BC-1BA9-E0E61F5F68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41111E-8F10-E303-54DC-21E24747D45E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FE22B43-28F6-48F2-C68A-4AC064B7A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8" name="Picture 3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02562F1-9F51-CD3B-A2A1-33B2AB4B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9" name="Picture 3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53879E0-C58B-0690-C7C9-457C3DEF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0" name="Picture 3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94929B6-56B8-E05B-C0D6-E4A2EE380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pic>
        <p:nvPicPr>
          <p:cNvPr id="3" name="Picture 2" descr="Website - Free seo and web icons">
            <a:extLst>
              <a:ext uri="{FF2B5EF4-FFF2-40B4-BE49-F238E27FC236}">
                <a16:creationId xmlns:a16="http://schemas.microsoft.com/office/drawing/2014/main" id="{FF2843AF-471D-45E1-BB8D-42E4479D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27" y="659825"/>
            <a:ext cx="7763721" cy="77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338008A-0DC4-1EA6-89BB-369FDF2D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D5C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6166285"/>
            <a:ext cx="1029674" cy="1029674"/>
          </a:xfrm>
          <a:prstGeom prst="rect">
            <a:avLst/>
          </a:prstGeom>
          <a:noFill/>
          <a:effectLst>
            <a:glow>
              <a:srgbClr val="FD5C70">
                <a:alpha val="1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1ED0079-56F8-B300-C561-06BD7E22C144}"/>
              </a:ext>
            </a:extLst>
          </p:cNvPr>
          <p:cNvSpPr/>
          <p:nvPr/>
        </p:nvSpPr>
        <p:spPr>
          <a:xfrm>
            <a:off x="6515328" y="3397779"/>
            <a:ext cx="5661059" cy="2074316"/>
          </a:xfrm>
          <a:prstGeom prst="rect">
            <a:avLst/>
          </a:prstGeom>
          <a:solidFill>
            <a:srgbClr val="2357C7"/>
          </a:solidFill>
          <a:ln>
            <a:solidFill>
              <a:srgbClr val="235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ts val="9900"/>
              </a:lnSpc>
            </a:pPr>
            <a:r>
              <a:rPr lang="en-US" sz="6000" dirty="0">
                <a:solidFill>
                  <a:schemeClr val="bg1"/>
                </a:solidFill>
                <a:latin typeface="Cairo Bold"/>
                <a:cs typeface="Cairo Bold"/>
                <a:rtl/>
              </a:rPr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331562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86BBDA-F707-3DDF-83FA-735887AD65FE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7E7306-7D02-5195-B8C9-B229338D8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113C585-AF61-D9B6-1184-3AE4F4363F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D300FF1-2655-71E5-4D34-971A34C095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867BC2B-CDEA-8771-89AC-74F60A20B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62280AEA-3424-E5A1-A865-6BED46287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70DAAA2-909B-48B4-3927-42AAA9BA5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4481597-94E6-2CEA-55E4-E956FF5A77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7B76AAD8-667F-D117-4715-B0907D6497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0121DE5-3903-EB26-644F-12E964E7FD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F6FA7A2-95A5-9001-4477-28254F59AE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3B8A79A-2766-F10B-514C-FF698CD513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70D37607-DDBE-C161-3704-69FBC0CC7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ED2EB98D-D4BD-ACF5-BF0E-39A2CC1514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3F99EFD-187B-7937-0F9D-225FBB81F3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49C99D8C-B0DE-57A5-0E31-B039CA53AA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DD73BF8B-C679-FB1B-3F17-2C3B043BB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C29B4B74-917C-6022-B6D0-B2A2E48A5D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1C7E9B36-9809-E93A-0928-9F1114DEEB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75DD60ED-7921-7B25-D6FE-B39B085BEB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09F850BC-E4BE-C50E-D6EB-D6C1E21CFE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3275A5A-36E9-6D75-1E1F-6C4200D80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51CBA2-560F-61EA-FE1B-FA4401111514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3EE8AD7-FD06-D2AA-B561-7ECF4ABD3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8" name="Picture 3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1861924-E5FF-03E4-1F33-0FE44DCC0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9" name="Picture 3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C9A92E1-3991-941D-5E71-0D4563495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0" name="Picture 3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66B52BF-B619-2A6A-39AC-A02D11040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29595" y="1094219"/>
            <a:ext cx="102156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HTTP Status Codes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3090" name="Picture 18" descr="Worth checking ep.2">
            <a:extLst>
              <a:ext uri="{FF2B5EF4-FFF2-40B4-BE49-F238E27FC236}">
                <a16:creationId xmlns:a16="http://schemas.microsoft.com/office/drawing/2014/main" id="{E0EA55E4-ED70-167A-89D1-6FE252D4C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13796" r="5001" b="66800"/>
          <a:stretch/>
        </p:blipFill>
        <p:spPr bwMode="auto">
          <a:xfrm>
            <a:off x="839437" y="3500479"/>
            <a:ext cx="6781800" cy="184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Worth checking ep.2">
            <a:extLst>
              <a:ext uri="{FF2B5EF4-FFF2-40B4-BE49-F238E27FC236}">
                <a16:creationId xmlns:a16="http://schemas.microsoft.com/office/drawing/2014/main" id="{147CA55C-0FE7-4C63-82AF-6BBC8EC0D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t="32400" r="5500" b="48196"/>
          <a:stretch/>
        </p:blipFill>
        <p:spPr bwMode="auto">
          <a:xfrm>
            <a:off x="873850" y="5888625"/>
            <a:ext cx="6781800" cy="184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Worth checking ep.2">
            <a:extLst>
              <a:ext uri="{FF2B5EF4-FFF2-40B4-BE49-F238E27FC236}">
                <a16:creationId xmlns:a16="http://schemas.microsoft.com/office/drawing/2014/main" id="{A2608E3A-EDF8-0513-D897-EFA0ED4F4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t="51601" r="5999" b="26799"/>
          <a:stretch/>
        </p:blipFill>
        <p:spPr bwMode="auto">
          <a:xfrm>
            <a:off x="9144000" y="3102693"/>
            <a:ext cx="6629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Worth checking ep.2">
            <a:extLst>
              <a:ext uri="{FF2B5EF4-FFF2-40B4-BE49-F238E27FC236}">
                <a16:creationId xmlns:a16="http://schemas.microsoft.com/office/drawing/2014/main" id="{AA0240A8-7BEA-F12E-0231-346A56A10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t="73514" r="5999" b="3599"/>
          <a:stretch/>
        </p:blipFill>
        <p:spPr bwMode="auto">
          <a:xfrm>
            <a:off x="9087246" y="5786531"/>
            <a:ext cx="6629400" cy="21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2420C5-726D-C96A-5A75-D2B4BBE77FBF}"/>
                  </a:ext>
                </a:extLst>
              </p14:cNvPr>
              <p14:cNvContentPartPr/>
              <p14:nvPr/>
            </p14:nvContentPartPr>
            <p14:xfrm>
              <a:off x="3439647" y="3469582"/>
              <a:ext cx="263880" cy="244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2420C5-726D-C96A-5A75-D2B4BBE77F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3527" y="3463462"/>
                <a:ext cx="2761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26DF1C-88E5-EF1B-FEC3-E5DE5A6E09E8}"/>
                  </a:ext>
                </a:extLst>
              </p14:cNvPr>
              <p14:cNvContentPartPr/>
              <p14:nvPr/>
            </p14:nvContentPartPr>
            <p14:xfrm>
              <a:off x="3141927" y="3696218"/>
              <a:ext cx="3099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26DF1C-88E5-EF1B-FEC3-E5DE5A6E09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5807" y="3690098"/>
                <a:ext cx="322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8CA2D49-8052-9C17-71A0-DF07A8118F69}"/>
                  </a:ext>
                </a:extLst>
              </p14:cNvPr>
              <p14:cNvContentPartPr/>
              <p14:nvPr/>
            </p14:nvContentPartPr>
            <p14:xfrm>
              <a:off x="3130767" y="3906818"/>
              <a:ext cx="309960" cy="11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8CA2D49-8052-9C17-71A0-DF07A8118F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4647" y="3900698"/>
                <a:ext cx="3222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017B5A3-6135-C370-2075-0BEF99B13CDC}"/>
                  </a:ext>
                </a:extLst>
              </p14:cNvPr>
              <p14:cNvContentPartPr/>
              <p14:nvPr/>
            </p14:nvContentPartPr>
            <p14:xfrm>
              <a:off x="3130767" y="4150898"/>
              <a:ext cx="23832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17B5A3-6135-C370-2075-0BEF99B13C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24647" y="4144778"/>
                <a:ext cx="2505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2D7629-027D-38E7-BD44-0D842D949089}"/>
                  </a:ext>
                </a:extLst>
              </p14:cNvPr>
              <p14:cNvContentPartPr/>
              <p14:nvPr/>
            </p14:nvContentPartPr>
            <p14:xfrm>
              <a:off x="11820600" y="6444393"/>
              <a:ext cx="1189800" cy="69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2D7629-027D-38E7-BD44-0D842D9490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66600" y="6336393"/>
                <a:ext cx="12974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72" name="Ink 3071">
                <a:extLst>
                  <a:ext uri="{FF2B5EF4-FFF2-40B4-BE49-F238E27FC236}">
                    <a16:creationId xmlns:a16="http://schemas.microsoft.com/office/drawing/2014/main" id="{D1632CD5-1650-EE21-96C6-BB66D8E3112D}"/>
                  </a:ext>
                </a:extLst>
              </p14:cNvPr>
              <p14:cNvContentPartPr/>
              <p14:nvPr/>
            </p14:nvContentPartPr>
            <p14:xfrm>
              <a:off x="11970360" y="6533673"/>
              <a:ext cx="360" cy="360"/>
            </p14:xfrm>
          </p:contentPart>
        </mc:Choice>
        <mc:Fallback xmlns="">
          <p:pic>
            <p:nvPicPr>
              <p:cNvPr id="3072" name="Ink 3071">
                <a:extLst>
                  <a:ext uri="{FF2B5EF4-FFF2-40B4-BE49-F238E27FC236}">
                    <a16:creationId xmlns:a16="http://schemas.microsoft.com/office/drawing/2014/main" id="{D1632CD5-1650-EE21-96C6-BB66D8E311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64240" y="652755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31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473877-2592-1236-322E-D408081C9705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7C0B7EC4-A4B2-4258-F184-081F5823A1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9D899B2-5E61-62F6-A8F0-94EA3DAA29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36071424-BAAF-F97F-3A5D-E531EEF2AA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436CC94-31CC-4869-7FFA-F39054E35D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8BD19AF-91F9-2EEA-C885-EB19943F3D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419DE296-14AB-1C61-815C-311A4472B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8334BEE-EF20-7E78-7782-0D7F32CC70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C4F28D60-577D-77CB-4B3E-A9A02BA4CE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CCA29BC-3DB4-0192-55C9-B39E5ABDC9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184E7FE-DBF8-9623-FFCD-7C516CA599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21D32F73-0DEE-511C-01F9-DC4BB1C2C6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AE0F4454-D2CE-F1C3-C94C-5E6457CC24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6AD0ECF-BD79-C333-400E-F4481FEFE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4C1DB61-567A-0E78-29B9-6A1D4EB4BD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3CD8735B-89BA-9417-5115-C8FCC86D81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1F121960-9B24-DEC5-1607-0B6D992784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AF128B4-12E0-BC33-3585-4163B00090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993D5C4-F1FB-2B36-BB4D-43F12002F2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CDACB90-2E0C-6A3F-37E9-075168AEE8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E6184AF8-8F3A-DC72-F8B8-956714C8A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FE892BC6-54EF-8802-4EC2-DB40A114EB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E6EBB6-D767-1976-48D7-4CECF3A98B60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1088394-AEFD-B838-0A8A-4D309D3C2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41" name="Picture 40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95653A0-292B-B470-02AE-69BFA8532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42" name="Picture 4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7524A70-C11D-1DB5-08B0-1CC298261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3" name="Picture 4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F5FC1ED7-E683-BD2C-13B2-14DF03891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pic>
        <p:nvPicPr>
          <p:cNvPr id="3" name="Picture 2" descr="Website - Free seo and web icons">
            <a:extLst>
              <a:ext uri="{FF2B5EF4-FFF2-40B4-BE49-F238E27FC236}">
                <a16:creationId xmlns:a16="http://schemas.microsoft.com/office/drawing/2014/main" id="{A8D21841-D16E-FE4A-AAC2-02F900D8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27" y="659825"/>
            <a:ext cx="7763721" cy="77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6053F6A-507C-0C9F-4EEF-2D7139EBD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D5C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6166285"/>
            <a:ext cx="1029674" cy="1029674"/>
          </a:xfrm>
          <a:prstGeom prst="rect">
            <a:avLst/>
          </a:prstGeom>
          <a:noFill/>
          <a:effectLst>
            <a:glow>
              <a:srgbClr val="FD5C70">
                <a:alpha val="1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6B7C43-B7C5-BE10-F64D-D44DE698F7A1}"/>
              </a:ext>
            </a:extLst>
          </p:cNvPr>
          <p:cNvSpPr/>
          <p:nvPr/>
        </p:nvSpPr>
        <p:spPr>
          <a:xfrm>
            <a:off x="6326771" y="3624906"/>
            <a:ext cx="5789029" cy="1833557"/>
          </a:xfrm>
          <a:prstGeom prst="rect">
            <a:avLst/>
          </a:prstGeom>
          <a:solidFill>
            <a:srgbClr val="2357C7"/>
          </a:solidFill>
          <a:ln>
            <a:solidFill>
              <a:srgbClr val="235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Cairo Bold"/>
                <a:cs typeface="Cairo Bold"/>
                <a:rtl/>
              </a:rPr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261066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-228938" y="1117586"/>
            <a:ext cx="102156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Cookies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237F7-EAFD-31F4-5307-88A83C1D7A50}"/>
              </a:ext>
            </a:extLst>
          </p:cNvPr>
          <p:cNvSpPr txBox="1"/>
          <p:nvPr/>
        </p:nvSpPr>
        <p:spPr>
          <a:xfrm>
            <a:off x="4856741" y="2594729"/>
            <a:ext cx="113093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Aft>
                <a:spcPts val="2400"/>
              </a:spcAft>
            </a:pP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من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المحتمل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أنك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سمعت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عن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"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الكوكيز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" من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قبل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،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وهي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عبارة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عن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قطعة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صغيرة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من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البيانات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يتم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تخزينها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على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جهاز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الكمبيوتر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الخاص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بك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يتم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حفظ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الكوكيز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عندما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تتلقى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رأس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"Set-Cookie" من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خادم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الويب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في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كل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طلب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تقوم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بإرساله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بعد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ذلك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،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يتم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إرسال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بيانات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الكوكيز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مرة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أخرى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إلى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الخادم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.</a:t>
            </a:r>
          </a:p>
          <a:p>
            <a:pPr algn="r" rtl="1">
              <a:spcAft>
                <a:spcPts val="2400"/>
              </a:spcAft>
            </a:pPr>
            <a:endParaRPr lang="en-US" sz="3000" dirty="0">
              <a:solidFill>
                <a:srgbClr val="FFFFFF"/>
              </a:solidFill>
              <a:latin typeface="Cairo"/>
              <a:cs typeface="Cairo"/>
              <a:rtl/>
            </a:endParaRPr>
          </a:p>
          <a:p>
            <a:pPr algn="r" rtl="1">
              <a:spcAft>
                <a:spcPts val="2400"/>
              </a:spcAft>
            </a:pP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بما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أن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HTTP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هو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بروتوكول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عديم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الحالة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(stateless)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ولا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يتذكر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الطلبات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السابقة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،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فإن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الكوكيز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تُستخدم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لتذكير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خادم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الويب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بمن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تكون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،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وإعداداتك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الشخصية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للموقع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،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أو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ما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إذا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كنت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قد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زرت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الموقع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 من </a:t>
            </a:r>
            <a:r>
              <a:rPr lang="en-US" sz="3000" dirty="0" err="1">
                <a:solidFill>
                  <a:srgbClr val="FFFFFF"/>
                </a:solidFill>
                <a:latin typeface="Cairo"/>
                <a:cs typeface="Cairo"/>
                <a:rtl/>
              </a:rPr>
              <a:t>قبل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rtl/>
              </a:rPr>
              <a:t>.</a:t>
            </a:r>
          </a:p>
        </p:txBody>
      </p:sp>
      <p:pic>
        <p:nvPicPr>
          <p:cNvPr id="4099" name="Picture 3" descr="How We Switched to a Plant-Based Diet in 3 Easy Steps | The Daily Packers">
            <a:extLst>
              <a:ext uri="{FF2B5EF4-FFF2-40B4-BE49-F238E27FC236}">
                <a16:creationId xmlns:a16="http://schemas.microsoft.com/office/drawing/2014/main" id="{479B79C4-5CD8-634A-86AD-6A1D34A6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70" y="3712101"/>
            <a:ext cx="3305930" cy="33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7FE7E6-ED76-1597-DD1E-68661E96410D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ED6DB3-207F-1324-802E-519B16B84A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FAAEED4-1DE8-7727-EC14-DEDB191053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0B54A03-B65B-458D-5BAC-FF5A4F583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581E857-46C5-B7CD-BC00-53079C0933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9B5387E-E86F-D735-2A91-54FD8C6652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E2FD215-5000-735D-9D7C-BC7D2DE110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C5F437B-BDAE-523D-1187-21F422C884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6C4F6C5-F1F6-4C99-00B4-B954314407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7F71C1E-2FBA-4E04-D5DD-6A1DC8F07D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2F05206-B171-5884-6F9B-3ADDF11342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433F33E7-032A-D84C-3114-F5AA4A2336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380802C2-D004-6DA9-59D4-58799E9979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60F74B9-91CF-2C8C-0178-C500FCBFAF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6937BCA9-676B-6B97-D189-9D403A6751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042CB18F-8B14-866F-1B0E-F140DF4070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C5395AF-E9A8-394F-57F9-1E7BD79AB0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BBBF6A7-9D46-FDA1-3B82-06591FB5BA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AAEBAA0C-9B0D-F355-51B1-0B3538769C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D3EE1D5-57AE-52B5-293E-6B1AB99CD3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5A2520E-2A4A-CB0B-AB1D-CDBE6C0601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62AAF9B-DEC1-326E-15D3-FBA7E841DC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0CE8DB-1BDD-17D0-D2BF-09CB007046D6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ED849728-2F25-6036-A5FA-E228DFEA9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2" name="Picture 3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5470F64-7605-1CA7-06A1-F400E6EB5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3" name="Picture 3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7F43379-40F0-5544-4432-763CDD0AD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34" name="Picture 3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52137E0-6F6B-01F5-B8F0-EF2A9C3C0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04490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9C239C-8883-55F3-94B4-EE3568E45AA6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02817C9-CCA9-E44C-D731-420BD99875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5BAD065-FE0C-FBDA-96F5-C7235FE2C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1CDB5105-7541-41B3-770C-14CDB53E6A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522ED85-302A-0E81-4CB6-656F5426F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3C05A43-8F57-806C-E9CB-AD62230AD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074741D-BEAB-6621-63AB-02ACAEBC9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346972C8-174B-63B9-9949-AA6884403B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1C0BA2C-6DC8-26B0-15A0-94D62672E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73D605-1A6C-45F9-97CD-F3BAA1D6B2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44616C70-8837-F7DC-2404-9F32F8586E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4436B0D7-1124-5CFC-1C3A-C4C1EB48A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5947BCD4-F3F9-AC27-9F45-06229DBF68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6EB9ACE-E0BD-29E3-C605-2999933AE7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647309C-C853-E543-2948-58E0BB780C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F8612A7-8199-1823-F8EC-40BE3A50D7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1CC2545-9B5C-638D-2BE3-64CDFE163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A60FD03A-8DA1-D321-5D8E-19E4230E1A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9759943-3CCE-C581-2501-CBE81402A6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40BF787E-100D-F72A-4AE1-42945888C8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0EE5CAEA-DDCA-67D3-6987-6D1F141CD9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31277FE6-809B-2F28-264E-B62039B2BC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543A86-D2C3-D07D-BC62-22203B547F76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F012934-E9CC-8C8D-2224-3F08A0C80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6" name="Picture 3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E65E017-AE68-D171-EC9A-228EF5980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7BBBFF7A-6F21-BB3F-C513-6D9B2554C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38" name="Picture 3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CF8F9C7-91C4-4691-F3EF-F9DA92C18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pic>
        <p:nvPicPr>
          <p:cNvPr id="5" name="Picture 2" descr="Website - Free seo and web icons">
            <a:extLst>
              <a:ext uri="{FF2B5EF4-FFF2-40B4-BE49-F238E27FC236}">
                <a16:creationId xmlns:a16="http://schemas.microsoft.com/office/drawing/2014/main" id="{D391A52B-CC86-8F15-C009-F4CB71D2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27" y="659825"/>
            <a:ext cx="7763721" cy="77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5B30379-9235-2BC3-852D-2BA4019B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D5C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6166285"/>
            <a:ext cx="1029674" cy="1029674"/>
          </a:xfrm>
          <a:prstGeom prst="rect">
            <a:avLst/>
          </a:prstGeom>
          <a:noFill/>
          <a:effectLst>
            <a:glow>
              <a:srgbClr val="FD5C70">
                <a:alpha val="1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7464711-BC91-5517-D592-2ACB3CA759DF}"/>
              </a:ext>
            </a:extLst>
          </p:cNvPr>
          <p:cNvGrpSpPr/>
          <p:nvPr/>
        </p:nvGrpSpPr>
        <p:grpSpPr>
          <a:xfrm>
            <a:off x="4800601" y="3414695"/>
            <a:ext cx="8792264" cy="2057400"/>
            <a:chOff x="5638800" y="3434066"/>
            <a:chExt cx="7767409" cy="2057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85E308-64F1-19FC-3BB4-4B920D6532E8}"/>
                </a:ext>
              </a:extLst>
            </p:cNvPr>
            <p:cNvSpPr/>
            <p:nvPr/>
          </p:nvSpPr>
          <p:spPr>
            <a:xfrm>
              <a:off x="6911343" y="3434066"/>
              <a:ext cx="5298376" cy="2057400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638800" y="3872313"/>
              <a:ext cx="7767409" cy="13349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1">
                <a:lnSpc>
                  <a:spcPts val="10999"/>
                </a:lnSpc>
              </a:pPr>
              <a:r>
                <a:rPr lang="ar-EG" sz="7200" dirty="0">
                  <a:solidFill>
                    <a:schemeClr val="bg1"/>
                  </a:solidFill>
                  <a:latin typeface="Cairo Bold"/>
                  <a:ea typeface="Cairo Bold"/>
                  <a:cs typeface="Cairo Bold"/>
                  <a:sym typeface="Cairo Bold"/>
                  <a:rtl/>
                </a:rPr>
                <a:t>شكراً لكم  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960D02-7D41-7130-F098-D7AD4362BD51}"/>
                    </a:ext>
                  </a:extLst>
                </p14:cNvPr>
                <p14:cNvContentPartPr/>
                <p14:nvPr/>
              </p14:nvContentPartPr>
              <p14:xfrm>
                <a:off x="8729196" y="496538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960D02-7D41-7130-F098-D7AD4362BD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3076" y="49592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0962053" y="3640824"/>
            <a:ext cx="353689" cy="775210"/>
          </a:xfrm>
          <a:custGeom>
            <a:avLst/>
            <a:gdLst/>
            <a:ahLst/>
            <a:cxnLst/>
            <a:rect l="l" t="t" r="r" b="b"/>
            <a:pathLst>
              <a:path w="353689" h="775210">
                <a:moveTo>
                  <a:pt x="0" y="0"/>
                </a:moveTo>
                <a:lnTo>
                  <a:pt x="353690" y="0"/>
                </a:lnTo>
                <a:lnTo>
                  <a:pt x="353690" y="775210"/>
                </a:lnTo>
                <a:lnTo>
                  <a:pt x="0" y="775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504917" y="3642841"/>
            <a:ext cx="547492" cy="775210"/>
          </a:xfrm>
          <a:custGeom>
            <a:avLst/>
            <a:gdLst/>
            <a:ahLst/>
            <a:cxnLst/>
            <a:rect l="l" t="t" r="r" b="b"/>
            <a:pathLst>
              <a:path w="547492" h="775210">
                <a:moveTo>
                  <a:pt x="0" y="0"/>
                </a:moveTo>
                <a:lnTo>
                  <a:pt x="547492" y="0"/>
                </a:lnTo>
                <a:lnTo>
                  <a:pt x="547492" y="775210"/>
                </a:lnTo>
                <a:lnTo>
                  <a:pt x="0" y="775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529861" y="5955348"/>
            <a:ext cx="525484" cy="873380"/>
          </a:xfrm>
          <a:custGeom>
            <a:avLst/>
            <a:gdLst/>
            <a:ahLst/>
            <a:cxnLst/>
            <a:rect l="l" t="t" r="r" b="b"/>
            <a:pathLst>
              <a:path w="525484" h="873380">
                <a:moveTo>
                  <a:pt x="0" y="0"/>
                </a:moveTo>
                <a:lnTo>
                  <a:pt x="525483" y="0"/>
                </a:lnTo>
                <a:lnTo>
                  <a:pt x="525483" y="873379"/>
                </a:lnTo>
                <a:lnTo>
                  <a:pt x="0" y="873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606499" y="3618298"/>
            <a:ext cx="227196" cy="824295"/>
          </a:xfrm>
          <a:custGeom>
            <a:avLst/>
            <a:gdLst/>
            <a:ahLst/>
            <a:cxnLst/>
            <a:rect l="l" t="t" r="r" b="b"/>
            <a:pathLst>
              <a:path w="227196" h="824295">
                <a:moveTo>
                  <a:pt x="0" y="0"/>
                </a:moveTo>
                <a:lnTo>
                  <a:pt x="227196" y="0"/>
                </a:lnTo>
                <a:lnTo>
                  <a:pt x="227196" y="824295"/>
                </a:lnTo>
                <a:lnTo>
                  <a:pt x="0" y="8242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998335" y="6098919"/>
            <a:ext cx="439803" cy="672310"/>
          </a:xfrm>
          <a:custGeom>
            <a:avLst/>
            <a:gdLst/>
            <a:ahLst/>
            <a:cxnLst/>
            <a:rect l="l" t="t" r="r" b="b"/>
            <a:pathLst>
              <a:path w="439803" h="672310">
                <a:moveTo>
                  <a:pt x="0" y="0"/>
                </a:moveTo>
                <a:lnTo>
                  <a:pt x="439802" y="0"/>
                </a:lnTo>
                <a:lnTo>
                  <a:pt x="439802" y="672310"/>
                </a:lnTo>
                <a:lnTo>
                  <a:pt x="0" y="6723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5507671" y="6059019"/>
            <a:ext cx="589909" cy="815073"/>
          </a:xfrm>
          <a:custGeom>
            <a:avLst/>
            <a:gdLst/>
            <a:ahLst/>
            <a:cxnLst/>
            <a:rect l="l" t="t" r="r" b="b"/>
            <a:pathLst>
              <a:path w="589909" h="815073">
                <a:moveTo>
                  <a:pt x="0" y="0"/>
                </a:moveTo>
                <a:lnTo>
                  <a:pt x="589909" y="0"/>
                </a:lnTo>
                <a:lnTo>
                  <a:pt x="589909" y="815072"/>
                </a:lnTo>
                <a:lnTo>
                  <a:pt x="0" y="8150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100873" y="6209951"/>
            <a:ext cx="4141024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Requests And Responses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27275" y="3869954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JO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نظام أسماء النطاقات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DNS-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37639" y="3799829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HTTP Methods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82019" y="6304232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HTTP Status Codes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832493" y="3899893"/>
            <a:ext cx="5001202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Uniform Resource Locator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1623039" y="2291373"/>
            <a:ext cx="5254576" cy="0"/>
          </a:xfrm>
          <a:prstGeom prst="line">
            <a:avLst/>
          </a:prstGeom>
          <a:ln w="476250" cap="flat">
            <a:solidFill>
              <a:srgbClr val="00B0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2963232" y="1539811"/>
            <a:ext cx="3829371" cy="80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6160"/>
              </a:lnSpc>
            </a:pPr>
            <a:r>
              <a:rPr lang="ar-EG" sz="560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المحاور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6FC55495-146E-2980-2DCC-4A9A8F4A3679}"/>
              </a:ext>
            </a:extLst>
          </p:cNvPr>
          <p:cNvSpPr txBox="1"/>
          <p:nvPr/>
        </p:nvSpPr>
        <p:spPr>
          <a:xfrm>
            <a:off x="1637639" y="6257411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Cookies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3722B-09C7-2D5F-A460-CCE705CE86D1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C4E2A06-F981-08A9-95E9-CC1CD0CD2F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2777C40B-25A9-627B-1EFC-4E20D29BA6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83262BC-F4BC-0701-A2B3-03F0292DAF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CFCBED8-68CD-8051-BD41-A90C9C4B5B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EF1CFBA-0145-1F46-91E4-55703ED663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00AFD4A-2EAA-3460-A307-3D42B4BC7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9C0D76E9-303C-AC4B-4CFE-9873F23ABF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22325BF-667A-8FA9-7F22-FF8CACB85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E3DA6A1-C62E-0F4C-29B8-4752C8B4B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A63624E5-13BD-9A46-5E43-247387656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5305635-07D1-EF3B-E077-7F69366E0E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F66F236D-DC05-8047-EB9D-FDD8D28DEF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CD9F75E8-DB8D-B834-4129-8763BEB44D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BF66FB3-7F0D-6121-44B1-23E43F146D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367E4D-038C-8053-E6ED-2228357A4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69DC84C-0B04-EB91-0680-AF6A7B84BF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3FAAFC49-887B-EA5E-1240-7E316E434D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00DF8C5-6B3C-D092-B1A4-C9DC539078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3DB8BF62-D4D8-AE63-E219-FBEDBB3061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EEE900DB-0899-6F3C-D65F-44702E224B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32FD563-56DE-EB8A-C0EC-C9764E144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1F8DE1-6F9F-B095-B614-CB10E1EDFEFE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3402480-3731-B614-E88E-DC3B968F3B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43" name="Picture 4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E3CD9673-7538-37FE-4A17-822AC715C1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44" name="Picture 4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4986280-907D-E15B-46C5-9739DC036B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5" name="Picture 4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725CA98-605E-ED09-E890-A8E2D85FE0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F6E03C0-5A95-461F-AE01-9C96AA31BE1E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FC42063-A8D3-B9F8-DAF9-038E2BCFF3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DD4767F-F0CA-34B2-4F60-2AEBEE0A0A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8D5F03F-145C-91A5-58AF-7659308AE1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B9E3349-ACFC-1417-C6BC-8A6A417A1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AB8DDFB-35BB-A0E6-E760-FA8EABBE3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347738F-E6B9-6923-6D1D-373C36C421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6491910-6065-A55A-5139-F253F3C4E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FFF3184A-22EC-37A0-FDBF-A57BA8F844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B66BFB65-068F-39D8-E5D4-FEBE0FCCF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AE8AC0B1-0739-50D9-A8AE-F69DC2BCFA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D8F63B9-AE17-E20A-86FE-6928332FA1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1494C130-2316-B224-DCBA-0DCA1E11CA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862798E-8EAB-6905-8070-FFA18EBE03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BD068AC4-0E9D-F4D8-EA2A-E463D8CE24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358500B-2C1F-DDCF-0C89-663048E050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92CCB365-CD9C-7C86-DDB7-B4C58642E2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AEA9C49-6ED1-5D0B-F545-7F398E9D6B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60E7DA9-ACB6-CA9C-3BB2-6FC5A18500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1DF19F0-4B7F-5913-F220-8894AB6BC0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8FEE3E63-52AE-58A1-D2AD-046464B638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22E33E1-1F87-D7CA-C190-FA7C5FD42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C427F1-D4D0-C139-7CCB-85A3ACA69349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 descr="Website - Free seo and web icons">
            <a:extLst>
              <a:ext uri="{FF2B5EF4-FFF2-40B4-BE49-F238E27FC236}">
                <a16:creationId xmlns:a16="http://schemas.microsoft.com/office/drawing/2014/main" id="{CE59F095-9A32-277B-01BA-CE48AEEA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27" y="659825"/>
            <a:ext cx="7763721" cy="77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32C3D3-25C1-0238-AD33-3D83740C5272}"/>
              </a:ext>
            </a:extLst>
          </p:cNvPr>
          <p:cNvSpPr/>
          <p:nvPr/>
        </p:nvSpPr>
        <p:spPr>
          <a:xfrm>
            <a:off x="6435592" y="3667405"/>
            <a:ext cx="5552296" cy="1938039"/>
          </a:xfrm>
          <a:prstGeom prst="rect">
            <a:avLst/>
          </a:prstGeom>
          <a:solidFill>
            <a:srgbClr val="2357C7"/>
          </a:solidFill>
          <a:ln>
            <a:solidFill>
              <a:srgbClr val="235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Cairo Bold"/>
                <a:cs typeface="Cairo Bold"/>
                <a:rtl/>
              </a:rPr>
              <a:t>URL</a:t>
            </a:r>
          </a:p>
        </p:txBody>
      </p:sp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5A27465-DF41-A8E2-FBAF-27AAD9D84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8" name="Picture 3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EE0607D3-FC20-7206-5A33-954D6C27E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9" name="Picture 3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198572F-4AF1-7E7E-8C87-B47703F21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0" name="Picture 3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C620017-6271-3271-0144-C63E067E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372F9B9-C0AA-6306-F77A-74C67109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D5C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6166285"/>
            <a:ext cx="1029674" cy="1029674"/>
          </a:xfrm>
          <a:prstGeom prst="rect">
            <a:avLst/>
          </a:prstGeom>
          <a:noFill/>
          <a:effectLst>
            <a:glow>
              <a:srgbClr val="FD5C70">
                <a:alpha val="1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3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6A63A6-2317-1651-8660-3168D824786F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ABEE16B-6BA5-3B12-FF9D-792F5530C3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4CBF4A2-8A5E-DF70-2159-5318FEF01A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24B4DE1-CE85-0AC1-9E33-590E61AA3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FA62A2E-995A-80BA-8742-2C4D00D8CE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25E130E-5520-F28B-D2E3-09375F2F9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6A8A4D0-8736-DA03-3B02-BD9A479F4E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922C02A-11D3-6EC8-606E-8172C9C1F5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B1914235-2E01-B5B7-7798-9F2017BA75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4348F403-294D-7F93-2223-F369AD53AF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1DECFC0D-B28A-9593-C6DC-95B7407694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520180E-C125-D9DF-8B25-CB49CAC68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817AF699-72AD-8662-D2A7-1946388812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868BDB2D-13C5-9CF3-F8A3-E63947269D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C4875A1-20F5-0924-3BAC-530403098C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FAE138F7-9B5A-02C7-C503-13D9AF766D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70AA036-7D22-9959-55F2-CCDB423AD1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D980B73-162B-01A7-836E-BF6CD9DB75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4B56B68-2B6B-0EB6-A998-2418649E73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971CA31-B62B-1858-7F0F-69DF57F0AF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EA65C903-C483-8285-BE1E-67BF05C608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6B5247C-532B-D818-DCF7-27D8922BBC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48C50-E04A-D8E7-38BC-0983AF95996E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65778" y="2561829"/>
            <a:ext cx="13941578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عنوان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URL (Uniform Resource Locator) </a:t>
            </a:r>
          </a:p>
          <a:p>
            <a:pPr algn="r" rtl="1">
              <a:lnSpc>
                <a:spcPct val="150000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cs typeface="Cairo Light"/>
                <a:sym typeface="Cairo"/>
                <a:rtl/>
              </a:rPr>
              <a:t>هو وسيلة لتحديد موقع أي مورد على الإنترنت. يمكن اعتباره كعنوان يقوم بإرشاد المتصفح إلى كيفية الوصول إلى صفحة معينة أو ملف أو أي مورد آخر على الإنترنت. يحتوي كل </a:t>
            </a:r>
            <a:r>
              <a:rPr lang="en-US" sz="2400" dirty="0">
                <a:solidFill>
                  <a:srgbClr val="FFFFFF"/>
                </a:solidFill>
                <a:latin typeface="Cairo Light"/>
                <a:cs typeface="Cairo Light"/>
                <a:sym typeface="Cairo"/>
                <a:rtl/>
              </a:rPr>
              <a:t>URL </a:t>
            </a:r>
            <a:r>
              <a:rPr lang="ar-EG" sz="2400" dirty="0">
                <a:solidFill>
                  <a:srgbClr val="FFFFFF"/>
                </a:solidFill>
                <a:latin typeface="Cairo Light"/>
                <a:cs typeface="Cairo Light"/>
                <a:sym typeface="Cairo"/>
                <a:rtl/>
              </a:rPr>
              <a:t>على عدة أجزاء، وهي قد لا تظهر كلها في كل طلب، لكنها تعمل معًا لتوجيه المستخدم إلى المورد المطلوب.</a:t>
            </a:r>
            <a:endParaRPr lang="ar-JO" sz="2400" dirty="0">
              <a:solidFill>
                <a:srgbClr val="FFFFFF"/>
              </a:solidFill>
              <a:latin typeface="Cairo Light"/>
              <a:cs typeface="Cairo Light"/>
              <a:sym typeface="Cairo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00400" y="1348714"/>
            <a:ext cx="86154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en-GB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Uniform Resource Locator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026" name="Picture 2" descr="On-Page Optimization Techniques to Help You Rank | eWay-Blog">
            <a:extLst>
              <a:ext uri="{FF2B5EF4-FFF2-40B4-BE49-F238E27FC236}">
                <a16:creationId xmlns:a16="http://schemas.microsoft.com/office/drawing/2014/main" id="{90B2B9E6-2AD7-4E9D-7BF5-FF0BE515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245" y="4266254"/>
            <a:ext cx="10206808" cy="41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7ADFBF8-169C-1341-A98B-C865C85DB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5" name="Picture 3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72BDEAC-A86E-EC5C-7012-9BB45F938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6" name="Picture 3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FA1049B4-0302-FA7D-E461-32611A4A8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091A254-C30A-2A72-4FE6-4F44DDA3D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53838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E026027-7EAB-2DB9-38E9-C99D58C2C6B2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461B19D-F2B3-A787-9090-A775B7FBBE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68BD41E0-1D0C-77B3-CCE7-1BF12EDCE5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1CB46B-AFB1-E14A-B7C0-0CE955BFF1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14A86DD-ED1B-CBDB-7681-D2DB87CC6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35E4CCC-6BF7-4E8E-E271-1C8D7B08C2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1213158-AEF3-F0BF-BD0D-6B535FFB4E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BBA62D3-6307-5CC2-51FC-D0B8A57F27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C93431D-C7CC-506B-0F86-2A49D59C03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347291B-4624-CC27-2D31-D2310FE671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338B1D93-6E07-6BCD-ED60-7DD3A40041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6C119DE-E37A-94FF-ABCE-23573F5B60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D09F66A9-DCF4-85A1-645D-16739DE417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D9C3E02-8259-62C3-7012-BD505635D1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B134E0EA-E253-6801-2EDC-3107F27A5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C3FFB5B-4DA4-2D8C-A6ED-9AD52F5D2A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8849A1B-E888-F0F1-342B-E1B331C4C3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12163401-5BDE-B04C-2F8E-D440A3BBE8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3996A074-5E36-9363-01E4-A9048CB327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07B085A7-DFD4-0351-42AD-73E40B0195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8178BACA-C7F1-03B7-3F6B-9F3FC1ECEE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DB04EC2-2B45-7DDA-B7F0-D80E30500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724470-03C4-CBFD-559F-80DD1F9AF5D5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9270FA4-3704-AC2A-D9E9-6B72E230B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8" name="Picture 3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2CAA57B-17C6-C57E-0106-C36AA1501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9" name="Picture 3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769CAEC-6CB2-47AC-FFD3-BE8875675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0" name="Picture 3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E7B5814-6C04-8432-0817-2C2B7BE65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C376B87-20D2-93EA-12C8-246349FD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D5C7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6166285"/>
            <a:ext cx="1029674" cy="1029674"/>
          </a:xfrm>
          <a:prstGeom prst="rect">
            <a:avLst/>
          </a:prstGeom>
          <a:noFill/>
          <a:effectLst>
            <a:glow>
              <a:srgbClr val="FD5C70">
                <a:alpha val="1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ebsite - Free seo and web icons">
            <a:extLst>
              <a:ext uri="{FF2B5EF4-FFF2-40B4-BE49-F238E27FC236}">
                <a16:creationId xmlns:a16="http://schemas.microsoft.com/office/drawing/2014/main" id="{075CF03D-AAB5-A587-B59E-2DC48B12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27" y="659825"/>
            <a:ext cx="7763721" cy="77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66635C-A449-99CF-D2A2-211F4E3CBFC2}"/>
              </a:ext>
            </a:extLst>
          </p:cNvPr>
          <p:cNvSpPr/>
          <p:nvPr/>
        </p:nvSpPr>
        <p:spPr>
          <a:xfrm>
            <a:off x="6336401" y="3701832"/>
            <a:ext cx="5779399" cy="1909757"/>
          </a:xfrm>
          <a:prstGeom prst="rect">
            <a:avLst/>
          </a:prstGeom>
          <a:solidFill>
            <a:srgbClr val="2357C7"/>
          </a:solidFill>
          <a:ln>
            <a:solidFill>
              <a:srgbClr val="235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Cairo Bold"/>
                <a:cs typeface="Cairo Bold"/>
                <a:rtl/>
              </a:rPr>
              <a:t>DNS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894407" y="3411909"/>
            <a:ext cx="1059246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نظام أسماء النطاقات </a:t>
            </a:r>
            <a:r>
              <a:rPr lang="en-GB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DNS</a:t>
            </a: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هو نظام يساعدنا على الوصول إلى الأجهزة والمواقع على الإنترنت بسهولة دون الحاجة إلى تذكر أرقام معقدة.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3000" y="5357108"/>
            <a:ext cx="1244568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كل جهاز على الإنترنت له عنوان خاص به يسمى عنوان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IP،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وهو مكون من أرقام مثل 104.26.10.229. بدلاً من تذكر هذه الأرقام الطويلة، يمكننا ببساطة كتابة اسم الموقع مثل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tryhackme.com،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و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DNS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يقوم بتحويل الاسم إلى العنوان الرقمي المطلوب.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24126" y="1351624"/>
            <a:ext cx="8944723" cy="736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4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نظام أسماء النطاقات</a:t>
            </a:r>
            <a:r>
              <a:rPr lang="en-GB" sz="54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DNS-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3A523E-57C9-613B-AD04-10BA729A260D}"/>
                  </a:ext>
                </a:extLst>
              </p14:cNvPr>
              <p14:cNvContentPartPr/>
              <p14:nvPr/>
            </p14:nvContentPartPr>
            <p14:xfrm>
              <a:off x="4364236" y="8353876"/>
              <a:ext cx="5112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3A523E-57C9-613B-AD04-10BA729A26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58116" y="8347756"/>
                <a:ext cx="633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6BD4225-1640-DB24-4C8E-536C29B184E3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179F7F4-9233-5AE2-6752-2571914298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EBFEEF7-29F4-203B-F3EB-D17356D7B6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B8EBC8B-C5C8-82A8-6AB4-20BD420360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99A6C24-419D-EFB7-9B74-2CF20EB34B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F38E305-15FA-0FE7-346C-8DCA8A5968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7F8FFE1-E0AC-F8AA-6523-8DDD67588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1323713-FE50-A4D2-CB35-FEEECB6EDC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6A2B132A-9C19-B49A-6492-2545276722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3837813-B506-F75D-2001-D1F48AE777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58109F99-A29C-521A-16E5-7E47D25198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2D576FE-1410-2663-0F0E-406D7714AD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0593C1-9B9B-6046-C8D6-0F3B085415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F1F64DDA-6487-D37D-85C4-E4BC80F5CB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4E2ED301-5C6F-703F-F849-7D802B788E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5E8B3CD6-9E55-B1F9-E8D1-ED48B2A535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ADE90AF9-7A57-A726-D4A6-13211DA2BC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C150117-CB05-8AF5-74BE-BCED3EADD9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2F4102A-57E1-1279-9DAB-70F648ECFE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951665B5-9B2F-51D6-B5E8-86B410F34A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6D64AD7-D66C-5D41-F694-DD3D8C8FD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53FB7142-A218-D6BE-F11A-EDB2274351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4055C4-7C82-4DFA-BEEB-24FDA7A6486B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988319A-1540-7985-A44C-2ED4CA167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E80C1108-E916-323E-674E-49B3A48F05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8" name="Picture 3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A340E0D-E318-2EEC-3B00-78273725C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39" name="Picture 3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AF9550E-FC17-5CEF-E1D1-C1ED85CBF2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31919ABB-B824-4D85-0A59-3632A0132F99}"/>
              </a:ext>
            </a:extLst>
          </p:cNvPr>
          <p:cNvGrpSpPr/>
          <p:nvPr/>
        </p:nvGrpSpPr>
        <p:grpSpPr>
          <a:xfrm>
            <a:off x="5786479" y="5644531"/>
            <a:ext cx="7460640" cy="510840"/>
            <a:chOff x="5786479" y="5644531"/>
            <a:chExt cx="746064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969438-6E13-2948-8B0D-2E2ECD24126C}"/>
                    </a:ext>
                  </a:extLst>
                </p14:cNvPr>
                <p14:cNvContentPartPr/>
                <p14:nvPr/>
              </p14:nvContentPartPr>
              <p14:xfrm>
                <a:off x="5786479" y="5644531"/>
                <a:ext cx="360" cy="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969438-6E13-2948-8B0D-2E2ECD2412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80359" y="5638411"/>
                  <a:ext cx="12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714F74-EA09-FC2A-4AF3-26FDD6C7B1BE}"/>
                    </a:ext>
                  </a:extLst>
                </p14:cNvPr>
                <p14:cNvContentPartPr/>
                <p14:nvPr/>
              </p14:nvContentPartPr>
              <p14:xfrm>
                <a:off x="6468679" y="6018571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714F74-EA09-FC2A-4AF3-26FDD6C7B1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62559" y="60124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8C4EAA-FE87-48A4-41D3-0B0245170C1F}"/>
                    </a:ext>
                  </a:extLst>
                </p14:cNvPr>
                <p14:cNvContentPartPr/>
                <p14:nvPr/>
              </p14:nvContentPartPr>
              <p14:xfrm>
                <a:off x="13238479" y="6149611"/>
                <a:ext cx="8640" cy="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8C4EAA-FE87-48A4-41D3-0B0245170C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32359" y="6143491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007AC01E-25D0-D71D-980B-1124E953C141}"/>
              </a:ext>
            </a:extLst>
          </p:cNvPr>
          <p:cNvSpPr/>
          <p:nvPr/>
        </p:nvSpPr>
        <p:spPr>
          <a:xfrm>
            <a:off x="4985113" y="2172147"/>
            <a:ext cx="3924339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Google.com ==== 172.217.16.142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KFU.edu.sa =====172.219.65.23</a:t>
            </a:r>
          </a:p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9A2354-DDD2-CA01-8D5D-EB1E296F0DA2}"/>
              </a:ext>
            </a:extLst>
          </p:cNvPr>
          <p:cNvSpPr txBox="1"/>
          <p:nvPr/>
        </p:nvSpPr>
        <p:spPr>
          <a:xfrm>
            <a:off x="6405938" y="1464261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E16F6EF4-B71A-00F5-1B0F-2488DA564219}"/>
              </a:ext>
            </a:extLst>
          </p:cNvPr>
          <p:cNvSpPr/>
          <p:nvPr/>
        </p:nvSpPr>
        <p:spPr>
          <a:xfrm>
            <a:off x="1005444" y="5753100"/>
            <a:ext cx="1066800" cy="685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7FE1E91-B143-5F5C-1C93-59DCCFD839CD}"/>
              </a:ext>
            </a:extLst>
          </p:cNvPr>
          <p:cNvSpPr/>
          <p:nvPr/>
        </p:nvSpPr>
        <p:spPr>
          <a:xfrm>
            <a:off x="776844" y="49149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004E84-0B11-A820-07C5-91D5FAD712D9}"/>
              </a:ext>
            </a:extLst>
          </p:cNvPr>
          <p:cNvSpPr txBox="1"/>
          <p:nvPr/>
        </p:nvSpPr>
        <p:spPr>
          <a:xfrm>
            <a:off x="2622704" y="46876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هل لديك موقع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Google.com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E0A98EF-B4F0-0FBA-B507-B46DA7A2968C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377044" y="5334000"/>
            <a:ext cx="249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FCD3F396-2D4D-3349-733D-F09480D64264}"/>
              </a:ext>
            </a:extLst>
          </p:cNvPr>
          <p:cNvCxnSpPr>
            <a:cxnSpLocks/>
            <a:endCxn id="92" idx="0"/>
          </p:cNvCxnSpPr>
          <p:nvPr/>
        </p:nvCxnSpPr>
        <p:spPr>
          <a:xfrm rot="10800000" flipV="1">
            <a:off x="1576945" y="3695700"/>
            <a:ext cx="3481683" cy="1219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7A3D11-819C-5C85-05B7-1946FBA0F7AC}"/>
              </a:ext>
            </a:extLst>
          </p:cNvPr>
          <p:cNvSpPr txBox="1"/>
          <p:nvPr/>
        </p:nvSpPr>
        <p:spPr>
          <a:xfrm rot="20530033">
            <a:off x="1876106" y="3224328"/>
            <a:ext cx="244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نعم هذا ال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Ip : 172.217.16.142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636941A-91F8-EA6A-AC32-91EBC9A61C4B}"/>
              </a:ext>
            </a:extLst>
          </p:cNvPr>
          <p:cNvSpPr txBox="1"/>
          <p:nvPr/>
        </p:nvSpPr>
        <p:spPr>
          <a:xfrm>
            <a:off x="2971382" y="549082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586742-85A4-A04E-55E1-D48B01184680}"/>
              </a:ext>
            </a:extLst>
          </p:cNvPr>
          <p:cNvSpPr txBox="1"/>
          <p:nvPr/>
        </p:nvSpPr>
        <p:spPr>
          <a:xfrm>
            <a:off x="3631472" y="37800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1CF8545-AF7E-D457-D9CF-C0DBCC6699B6}"/>
              </a:ext>
            </a:extLst>
          </p:cNvPr>
          <p:cNvSpPr/>
          <p:nvPr/>
        </p:nvSpPr>
        <p:spPr>
          <a:xfrm>
            <a:off x="11506200" y="6438900"/>
            <a:ext cx="1828800" cy="287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1832D45E-55B9-889B-1B2C-FBC4E6A0B22F}"/>
              </a:ext>
            </a:extLst>
          </p:cNvPr>
          <p:cNvCxnSpPr>
            <a:stCxn id="91" idx="3"/>
            <a:endCxn id="112" idx="1"/>
          </p:cNvCxnSpPr>
          <p:nvPr/>
        </p:nvCxnSpPr>
        <p:spPr>
          <a:xfrm rot="16200000" flipH="1">
            <a:off x="5802612" y="2175132"/>
            <a:ext cx="1439820" cy="9967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73C31FF-834E-C5EF-6020-6FA4EF1626B5}"/>
              </a:ext>
            </a:extLst>
          </p:cNvPr>
          <p:cNvSpPr txBox="1"/>
          <p:nvPr/>
        </p:nvSpPr>
        <p:spPr>
          <a:xfrm>
            <a:off x="6947282" y="769405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7CA7DE3-8618-7B9A-BE7C-D74C4F874C27}"/>
              </a:ext>
            </a:extLst>
          </p:cNvPr>
          <p:cNvSpPr txBox="1"/>
          <p:nvPr/>
        </p:nvSpPr>
        <p:spPr>
          <a:xfrm rot="307393">
            <a:off x="3902035" y="6979842"/>
            <a:ext cx="428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solidFill>
                  <a:schemeClr val="bg1"/>
                </a:solidFill>
              </a:rPr>
              <a:t>اذهب الى </a:t>
            </a:r>
          </a:p>
          <a:p>
            <a:pPr algn="r"/>
            <a:r>
              <a:rPr lang="ar-SA" dirty="0">
                <a:solidFill>
                  <a:schemeClr val="bg1"/>
                </a:solidFill>
              </a:rPr>
              <a:t> وقدم طلبك</a:t>
            </a:r>
            <a:r>
              <a:rPr lang="en-US" dirty="0">
                <a:solidFill>
                  <a:schemeClr val="bg1"/>
                </a:solidFill>
              </a:rPr>
              <a:t>172.217.16.142</a:t>
            </a:r>
            <a:r>
              <a:rPr lang="ar-SA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6171424F-9105-766A-BCBB-9CA562AD54E1}"/>
              </a:ext>
            </a:extLst>
          </p:cNvPr>
          <p:cNvCxnSpPr>
            <a:cxnSpLocks/>
            <a:stCxn id="112" idx="2"/>
            <a:endCxn id="91" idx="2"/>
          </p:cNvCxnSpPr>
          <p:nvPr/>
        </p:nvCxnSpPr>
        <p:spPr>
          <a:xfrm rot="5400000" flipH="1">
            <a:off x="5273202" y="2171142"/>
            <a:ext cx="2879640" cy="11415156"/>
          </a:xfrm>
          <a:prstGeom prst="curvedConnector3">
            <a:avLst>
              <a:gd name="adj1" fmla="val -7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66EAD67-F273-AD3A-05EC-8D2340E824E5}"/>
              </a:ext>
            </a:extLst>
          </p:cNvPr>
          <p:cNvSpPr txBox="1"/>
          <p:nvPr/>
        </p:nvSpPr>
        <p:spPr>
          <a:xfrm>
            <a:off x="6172200" y="950154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</a:t>
            </a:r>
            <a:r>
              <a:rPr lang="ar-SA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984DA86-2EF7-4400-B30A-9B22C3FB248F}"/>
              </a:ext>
            </a:extLst>
          </p:cNvPr>
          <p:cNvSpPr txBox="1"/>
          <p:nvPr/>
        </p:nvSpPr>
        <p:spPr>
          <a:xfrm rot="307393">
            <a:off x="2736235" y="8950032"/>
            <a:ext cx="428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solidFill>
                  <a:schemeClr val="bg1"/>
                </a:solidFill>
              </a:rPr>
              <a:t>الرد على طلبك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355B88-10AA-CB62-2A90-19F828B06549}"/>
              </a:ext>
            </a:extLst>
          </p:cNvPr>
          <p:cNvSpPr txBox="1"/>
          <p:nvPr/>
        </p:nvSpPr>
        <p:spPr>
          <a:xfrm>
            <a:off x="11840518" y="602523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Google.com</a:t>
            </a:r>
          </a:p>
        </p:txBody>
      </p:sp>
    </p:spTree>
    <p:extLst>
      <p:ext uri="{BB962C8B-B14F-4D97-AF65-F5344CB8AC3E}">
        <p14:creationId xmlns:p14="http://schemas.microsoft.com/office/powerpoint/2010/main" val="225374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7390254" y="5264721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TLD (Top-Level Domain)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1117586"/>
            <a:ext cx="115110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48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نظام أسماء النطاقات</a:t>
            </a:r>
            <a:r>
              <a:rPr lang="en-GB" sz="48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DNS-</a:t>
            </a:r>
            <a:endParaRPr lang="ar-EG" sz="48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C0FF0FC-E7DE-0F71-B803-960887CCDABE}"/>
              </a:ext>
            </a:extLst>
          </p:cNvPr>
          <p:cNvSpPr txBox="1"/>
          <p:nvPr/>
        </p:nvSpPr>
        <p:spPr>
          <a:xfrm>
            <a:off x="-598226" y="5370731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SLD (Second-Level Domain)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B3C6380-E419-1018-7B60-D370875B1951}"/>
              </a:ext>
            </a:extLst>
          </p:cNvPr>
          <p:cNvSpPr txBox="1"/>
          <p:nvPr/>
        </p:nvSpPr>
        <p:spPr>
          <a:xfrm>
            <a:off x="3898900" y="5181552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Subdomain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E261509-BF27-86D0-1898-1A53825EC584}"/>
              </a:ext>
            </a:extLst>
          </p:cNvPr>
          <p:cNvSpPr txBox="1"/>
          <p:nvPr/>
        </p:nvSpPr>
        <p:spPr>
          <a:xfrm>
            <a:off x="-7924800" y="5957717"/>
            <a:ext cx="12533608" cy="1744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هو الجزء الأخير والأكثر عمومية</a:t>
            </a: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.com       </a:t>
            </a:r>
            <a:r>
              <a:rPr lang="en-GB" sz="2400" dirty="0" err="1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.net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       .org</a:t>
            </a:r>
          </a:p>
          <a:p>
            <a:pPr algn="r" rtl="1">
              <a:lnSpc>
                <a:spcPts val="3359"/>
              </a:lnSpc>
            </a:pP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.</a:t>
            </a:r>
            <a:r>
              <a:rPr lang="en-GB" sz="2400" dirty="0" err="1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sa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         .jo         .</a:t>
            </a:r>
            <a:r>
              <a:rPr lang="en-GB" sz="2400" dirty="0" err="1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uk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 </a:t>
            </a:r>
          </a:p>
          <a:p>
            <a:pPr algn="r" rtl="1">
              <a:lnSpc>
                <a:spcPts val="3359"/>
              </a:lnSpc>
            </a:pPr>
            <a:endParaRPr lang="ar-EG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F610F6C-3934-0598-7E27-CD5A5720FE2F}"/>
              </a:ext>
            </a:extLst>
          </p:cNvPr>
          <p:cNvSpPr txBox="1"/>
          <p:nvPr/>
        </p:nvSpPr>
        <p:spPr>
          <a:xfrm>
            <a:off x="-1355392" y="6016386"/>
            <a:ext cx="12533608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يمثل اسم الموقع الرئيسي</a:t>
            </a:r>
            <a:endParaRPr lang="ar-JO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يكون بطول يصل إلى 63 حرفًا</a:t>
            </a: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endParaRPr lang="ar-EG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1F556D1C-0F8C-8671-C9A0-D49557D4A1C3}"/>
              </a:ext>
            </a:extLst>
          </p:cNvPr>
          <p:cNvSpPr txBox="1"/>
          <p:nvPr/>
        </p:nvSpPr>
        <p:spPr>
          <a:xfrm>
            <a:off x="4716398" y="5969594"/>
            <a:ext cx="12533608" cy="1744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لتمييز أقسام مختلفة من الموقع</a:t>
            </a:r>
            <a:endParaRPr lang="ar-JO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تُستخدم لتنظيم الموقع وإدارة أقسام</a:t>
            </a:r>
            <a:endParaRPr lang="ar-JO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</a:t>
            </a:r>
            <a:r>
              <a:rPr lang="ar-JO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  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مختلفة</a:t>
            </a:r>
            <a:endParaRPr lang="ar-JO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ar-EG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pic>
        <p:nvPicPr>
          <p:cNvPr id="28" name="Picture 27" descr="A group of colorful rectangular boxes with text&#10;&#10;Description automatically generated with medium confidence">
            <a:extLst>
              <a:ext uri="{FF2B5EF4-FFF2-40B4-BE49-F238E27FC236}">
                <a16:creationId xmlns:a16="http://schemas.microsoft.com/office/drawing/2014/main" id="{4EA44AD2-CFF5-92EB-1E96-11261457A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4" b="19533"/>
          <a:stretch/>
        </p:blipFill>
        <p:spPr>
          <a:xfrm>
            <a:off x="2164438" y="1496389"/>
            <a:ext cx="14541500" cy="4027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1E3A8AC-D4D4-EA17-D05D-6224026AEC02}"/>
                  </a:ext>
                </a:extLst>
              </p14:cNvPr>
              <p14:cNvContentPartPr/>
              <p14:nvPr/>
            </p14:nvContentPartPr>
            <p14:xfrm>
              <a:off x="7148738" y="8160360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1E3A8AC-D4D4-EA17-D05D-6224026AEC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2618" y="815424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8740839-2F09-BBDA-29E6-429D3B7F52ED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4AE74BC-DB3F-EDDA-CD99-A596321AC1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EE38483-8381-6F7B-3CCA-168086137E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945D3BB-9701-67AE-7A44-E6B9D26699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61D5F66-FEEA-CA76-5182-0CB0F67560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75710E0C-A238-62E8-4305-D641D5FC4E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843C0FA-66B0-A71F-6E72-EC078E80C5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B5014ED2-4430-7352-DAEA-D28B96E9B7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53799821-490C-F33C-7ABD-EC849CB87B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59C14F1-C959-82B7-40C8-B5CA543200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D3A3641-43CB-D4B7-E95E-3CE83D8BBE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74CD4A3-E62F-29E5-3CE7-60DDC64E4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A6F62A9-3A2D-6741-59BC-EE51348456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56A3F73-0D6D-E981-C163-AA2160CF36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E0C8A4C-BA81-ECBD-5FBB-90E9565E9C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57D90FE-52DE-9238-997F-5CED190B89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27558AA-6CD1-B3E0-99EC-21963FD799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D0039CD4-912C-4BD5-7F18-42084D85B4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17641B28-D3F8-7864-F73F-2DD9A2BDB3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A1096063-E5CF-7A21-FF2B-C3530F7F35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E7EBC64D-75AF-6208-47E5-4EA1731645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66A7379C-5456-3198-51BE-580D45E1D7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B59BED-1389-D1CE-8BEC-ACBDC485B45D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42203F4-837D-FF19-03C0-590A373724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38" name="Picture 3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8EB17B4-E9C4-6666-108F-EBEA8A3255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39" name="Picture 3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C62B946-8B2C-84A0-5027-274887EABD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40" name="Picture 3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816EFC5-9B9A-2C78-858D-26BF380B61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31655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23DEDC5-8351-52FA-0E25-416ECDD5F407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52C8F1C0-5CEC-F301-C2AB-A49BEAB01B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C6C157BB-06B0-0C7F-42AF-4AF7B73241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683F2CCF-8119-92D9-53E2-18F2DDBF0A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91F961C-501A-EA4D-8D5A-DBA266BFD2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3106732-5236-2427-24CA-292496FC12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6C0E03B8-47B1-9E9D-04B2-44900E59D5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52FB4685-38ED-6341-FB66-20CF5A76D9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72BED39A-AC47-C934-502C-715A0A305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049E93DE-D19F-6F14-8005-80B7E79C8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E4C7356-E183-024F-5E1E-8FC10BFC09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71C3048-7C2E-C105-755B-1A94DDE867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C6E52F02-190F-47EF-6906-4A5A66314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187433E-D639-1FCA-CE0C-B74F507D43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9D0DFAC6-497B-8A42-0474-B836321CF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EADD5DAE-80D4-BA49-96DE-97152BD28B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0667D2E9-6D97-75EE-5AD1-6784D6A18A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6C04EF9F-2379-C9BE-AB4A-BEC8F322BB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B63A5138-E7FD-737B-E996-502417D1A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1B2D2035-0D28-26D4-C375-2CB39C49B6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58A028AD-7224-CACB-0373-1591F66412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06B6F959-551E-48D5-119D-F584249A8C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EC1C4B-D621-DB35-C0BB-64548C643502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9" name="Picture 5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D27E644-E699-AD79-BB41-B6ABA12CE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60" name="Picture 5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F3188A1-5293-7653-B5B0-AA88A54B8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61" name="Picture 60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55C3EB9-045B-9880-6747-BB3A7F259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62" name="Picture 6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745C354B-2061-148B-719D-EDF08BC8A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95400" y="1117586"/>
            <a:ext cx="11511004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48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نظام أسماء النطاقات</a:t>
            </a:r>
            <a:r>
              <a:rPr lang="en-GB" sz="48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DNS-</a:t>
            </a:r>
            <a:endParaRPr lang="ar-EG" sz="48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C0FF0FC-E7DE-0F71-B803-960887CCDABE}"/>
              </a:ext>
            </a:extLst>
          </p:cNvPr>
          <p:cNvSpPr txBox="1"/>
          <p:nvPr/>
        </p:nvSpPr>
        <p:spPr>
          <a:xfrm>
            <a:off x="5867400" y="1838937"/>
            <a:ext cx="12111148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JO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ماذا يحدث عند تقديم طلب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DNS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1F556D1C-0F8C-8671-C9A0-D49557D4A1C3}"/>
              </a:ext>
            </a:extLst>
          </p:cNvPr>
          <p:cNvSpPr txBox="1"/>
          <p:nvPr/>
        </p:nvSpPr>
        <p:spPr>
          <a:xfrm>
            <a:off x="4716398" y="2628900"/>
            <a:ext cx="12533608" cy="5668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عندما تطلب اسم نطاق يقوم جهاز الكمبيوتر الخاص بك أولاً بالبحث في ذاكرته المحلية لمعرفة ما إذا كان يعرف العنوان. </a:t>
            </a: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إذا لم يجده، يرسل طلبًا إلى خادم 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DNS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الخاص بمزود خدمة الإنترنت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 ISP </a:t>
            </a: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إذا لم يتمكن خادم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DNS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من إيجاد العنوان، يبدأ في البحث على الإنترنت. أولاً، يذهب إلى خوادم الجذر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  </a:t>
            </a:r>
          </a:p>
          <a:p>
            <a:pPr algn="r" rtl="1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Root Server    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التي توجهه إلى الخادم المسؤول عن النطاق الأعلى</a:t>
            </a: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</a:t>
            </a: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بعد ذلك، يتم توجيه الطلب إلى خادم النطاق الموثوق </a:t>
            </a:r>
            <a:r>
              <a:rPr lang="en-GB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Nameserver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الذي يعرف الموقع الصحيح للنطاق المطلوب.</a:t>
            </a: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marL="342900" indent="-342900" algn="r" rtl="1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في النهاية، يتم إرسال العنوان إلى جهازك لفتح الموقع، ويتم تخزين هذه المعلومات لتسهيل الوصول في المستقبل.</a:t>
            </a:r>
          </a:p>
        </p:txBody>
      </p:sp>
      <p:pic>
        <p:nvPicPr>
          <p:cNvPr id="2" name="Picture 2" descr="a diagram visualizing the flow described in the text">
            <a:extLst>
              <a:ext uri="{FF2B5EF4-FFF2-40B4-BE49-F238E27FC236}">
                <a16:creationId xmlns:a16="http://schemas.microsoft.com/office/drawing/2014/main" id="{FBC54F80-9A06-0BAA-B8D7-6DFFFF7D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0" y="1640576"/>
            <a:ext cx="7010400" cy="630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640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0D1DFD-FE43-43B7-9732-5028082316BF}" vid="{D030C61B-4EEF-46C0-AA0B-1C524669EE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910</TotalTime>
  <Words>639</Words>
  <Application>Microsoft Office PowerPoint</Application>
  <PresentationFormat>Custom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Cairo</vt:lpstr>
      <vt:lpstr>Calibri</vt:lpstr>
      <vt:lpstr>Aptos</vt:lpstr>
      <vt:lpstr>Cairo Bold</vt:lpstr>
      <vt:lpstr>Cairo Light</vt:lpstr>
      <vt:lpstr>Arial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 Presentation template</dc:title>
  <dc:creator>mohammed abu yahya</dc:creator>
  <cp:lastModifiedBy>mohammed abu yahya</cp:lastModifiedBy>
  <cp:revision>19</cp:revision>
  <dcterms:created xsi:type="dcterms:W3CDTF">2006-08-16T00:00:00Z</dcterms:created>
  <dcterms:modified xsi:type="dcterms:W3CDTF">2025-07-10T08:23:41Z</dcterms:modified>
  <dc:identifier>DAGM8GyW8SY</dc:identifier>
</cp:coreProperties>
</file>