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Bitter"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D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995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183820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Advanced Python Port Scanner </a:t>
            </a:r>
            <a:endParaRPr lang="en-US" sz="4450" dirty="0"/>
          </a:p>
        </p:txBody>
      </p:sp>
      <p:sp>
        <p:nvSpPr>
          <p:cNvPr id="4" name="Text 1"/>
          <p:cNvSpPr/>
          <p:nvPr/>
        </p:nvSpPr>
        <p:spPr>
          <a:xfrm>
            <a:off x="6280190" y="3595926"/>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Welcome to the documentation for the Advanced Python Port Scanner, a powerful command-line tool designed to enhance your network security assessments. This presentation will guide you through the tool's capabilities, components, usage, and best practices to help you effectively identify open services and potential vulnerabilities on target systems.</a:t>
            </a:r>
            <a:endParaRPr lang="en-US" sz="1750" dirty="0"/>
          </a:p>
        </p:txBody>
      </p:sp>
      <p:sp>
        <p:nvSpPr>
          <p:cNvPr id="5" name="Text 2"/>
          <p:cNvSpPr/>
          <p:nvPr/>
        </p:nvSpPr>
        <p:spPr>
          <a:xfrm>
            <a:off x="6280190" y="6028492"/>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by m8a8a8y</a:t>
            </a:r>
            <a:endParaRPr lang="en-US" sz="1750" dirty="0"/>
          </a:p>
        </p:txBody>
      </p:sp>
      <p:sp>
        <p:nvSpPr>
          <p:cNvPr id="6" name="Rectangle 5">
            <a:extLst>
              <a:ext uri="{FF2B5EF4-FFF2-40B4-BE49-F238E27FC236}">
                <a16:creationId xmlns:a16="http://schemas.microsoft.com/office/drawing/2014/main" id="{32865C98-4876-972C-E367-763AA2AEEFE1}"/>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734854"/>
            <a:ext cx="5387102" cy="673418"/>
          </a:xfrm>
          <a:prstGeom prst="rect">
            <a:avLst/>
          </a:prstGeom>
          <a:noFill/>
          <a:ln/>
        </p:spPr>
        <p:txBody>
          <a:bodyPr wrap="none" lIns="0" tIns="0" rIns="0" bIns="0" rtlCol="0" anchor="t"/>
          <a:lstStyle/>
          <a:p>
            <a:pPr marL="0" indent="0" algn="l">
              <a:lnSpc>
                <a:spcPts val="5300"/>
              </a:lnSpc>
              <a:buNone/>
            </a:pPr>
            <a:r>
              <a:rPr lang="en-US" sz="4200" b="1" dirty="0">
                <a:solidFill>
                  <a:srgbClr val="E1E5CD"/>
                </a:solidFill>
                <a:latin typeface="Outfit Bold" pitchFamily="34" charset="0"/>
                <a:ea typeface="Outfit Bold" pitchFamily="34" charset="-122"/>
                <a:cs typeface="Outfit Bold" pitchFamily="34" charset="-120"/>
              </a:rPr>
              <a:t>Troubleshooting</a:t>
            </a:r>
            <a:endParaRPr lang="en-US" sz="4200" dirty="0"/>
          </a:p>
        </p:txBody>
      </p:sp>
      <p:sp>
        <p:nvSpPr>
          <p:cNvPr id="4" name="Text 1"/>
          <p:cNvSpPr/>
          <p:nvPr/>
        </p:nvSpPr>
        <p:spPr>
          <a:xfrm>
            <a:off x="6280190" y="1731407"/>
            <a:ext cx="7556421" cy="1034415"/>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When using the Advanced Python Port Scanner, you may encounter certain issues. Here are solutions to common problems to ensure smooth operation of the tool.</a:t>
            </a:r>
            <a:endParaRPr lang="en-US" sz="1650" dirty="0"/>
          </a:p>
        </p:txBody>
      </p:sp>
      <p:sp>
        <p:nvSpPr>
          <p:cNvPr id="5" name="Shape 2"/>
          <p:cNvSpPr/>
          <p:nvPr/>
        </p:nvSpPr>
        <p:spPr>
          <a:xfrm>
            <a:off x="6280190" y="3008233"/>
            <a:ext cx="7556421" cy="4486513"/>
          </a:xfrm>
          <a:prstGeom prst="roundRect">
            <a:avLst>
              <a:gd name="adj" fmla="val 720"/>
            </a:avLst>
          </a:prstGeom>
          <a:noFill/>
          <a:ln w="7620">
            <a:solidFill>
              <a:srgbClr val="FFFFFF">
                <a:alpha val="24000"/>
              </a:srgbClr>
            </a:solidFill>
            <a:prstDash val="solid"/>
          </a:ln>
        </p:spPr>
        <p:txBody>
          <a:bodyPr/>
          <a:lstStyle/>
          <a:p>
            <a:endParaRPr lang="en-US"/>
          </a:p>
        </p:txBody>
      </p:sp>
      <p:sp>
        <p:nvSpPr>
          <p:cNvPr id="6" name="Shape 3"/>
          <p:cNvSpPr/>
          <p:nvPr/>
        </p:nvSpPr>
        <p:spPr>
          <a:xfrm>
            <a:off x="6287810" y="3015853"/>
            <a:ext cx="7541181" cy="618411"/>
          </a:xfrm>
          <a:prstGeom prst="rect">
            <a:avLst/>
          </a:prstGeom>
          <a:solidFill>
            <a:srgbClr val="FFFFFF">
              <a:alpha val="4000"/>
            </a:srgbClr>
          </a:solidFill>
          <a:ln/>
        </p:spPr>
        <p:txBody>
          <a:bodyPr/>
          <a:lstStyle/>
          <a:p>
            <a:endParaRPr lang="en-US"/>
          </a:p>
        </p:txBody>
      </p:sp>
      <p:sp>
        <p:nvSpPr>
          <p:cNvPr id="7" name="Text 4"/>
          <p:cNvSpPr/>
          <p:nvPr/>
        </p:nvSpPr>
        <p:spPr>
          <a:xfrm>
            <a:off x="6503194" y="3152656"/>
            <a:ext cx="3336012" cy="344805"/>
          </a:xfrm>
          <a:prstGeom prst="rect">
            <a:avLst/>
          </a:prstGeom>
          <a:noFill/>
          <a:ln/>
        </p:spPr>
        <p:txBody>
          <a:bodyPr wrap="none" lIns="0" tIns="0" rIns="0" bIns="0" rtlCol="0" anchor="t"/>
          <a:lstStyle/>
          <a:p>
            <a:pPr marL="0" indent="0" algn="l">
              <a:lnSpc>
                <a:spcPts val="2700"/>
              </a:lnSpc>
              <a:buNone/>
            </a:pPr>
            <a:r>
              <a:rPr lang="en-US" sz="1650" b="1" dirty="0">
                <a:solidFill>
                  <a:srgbClr val="C2C4B5"/>
                </a:solidFill>
                <a:latin typeface="Bitter" pitchFamily="34" charset="0"/>
                <a:ea typeface="Bitter" pitchFamily="34" charset="-122"/>
                <a:cs typeface="Bitter" pitchFamily="34" charset="-120"/>
              </a:rPr>
              <a:t>Issue</a:t>
            </a:r>
            <a:endParaRPr lang="en-US" sz="1650" dirty="0"/>
          </a:p>
        </p:txBody>
      </p:sp>
      <p:sp>
        <p:nvSpPr>
          <p:cNvPr id="8" name="Text 5"/>
          <p:cNvSpPr/>
          <p:nvPr/>
        </p:nvSpPr>
        <p:spPr>
          <a:xfrm>
            <a:off x="10277594" y="3152656"/>
            <a:ext cx="3336012" cy="344805"/>
          </a:xfrm>
          <a:prstGeom prst="rect">
            <a:avLst/>
          </a:prstGeom>
          <a:noFill/>
          <a:ln/>
        </p:spPr>
        <p:txBody>
          <a:bodyPr wrap="none" lIns="0" tIns="0" rIns="0" bIns="0" rtlCol="0" anchor="t"/>
          <a:lstStyle/>
          <a:p>
            <a:pPr marL="0" indent="0" algn="l">
              <a:lnSpc>
                <a:spcPts val="2700"/>
              </a:lnSpc>
              <a:buNone/>
            </a:pPr>
            <a:r>
              <a:rPr lang="en-US" sz="1650" b="1" dirty="0">
                <a:solidFill>
                  <a:srgbClr val="C2C4B5"/>
                </a:solidFill>
                <a:latin typeface="Bitter" pitchFamily="34" charset="0"/>
                <a:ea typeface="Bitter" pitchFamily="34" charset="-122"/>
                <a:cs typeface="Bitter" pitchFamily="34" charset="-120"/>
              </a:rPr>
              <a:t>Solution</a:t>
            </a:r>
            <a:endParaRPr lang="en-US" sz="1650" dirty="0"/>
          </a:p>
        </p:txBody>
      </p:sp>
      <p:sp>
        <p:nvSpPr>
          <p:cNvPr id="9" name="Shape 6"/>
          <p:cNvSpPr/>
          <p:nvPr/>
        </p:nvSpPr>
        <p:spPr>
          <a:xfrm>
            <a:off x="6287810" y="3634264"/>
            <a:ext cx="7541181" cy="963216"/>
          </a:xfrm>
          <a:prstGeom prst="rect">
            <a:avLst/>
          </a:prstGeom>
          <a:solidFill>
            <a:srgbClr val="000000">
              <a:alpha val="4000"/>
            </a:srgbClr>
          </a:solidFill>
          <a:ln/>
        </p:spPr>
        <p:txBody>
          <a:bodyPr/>
          <a:lstStyle/>
          <a:p>
            <a:endParaRPr lang="en-US"/>
          </a:p>
        </p:txBody>
      </p:sp>
      <p:sp>
        <p:nvSpPr>
          <p:cNvPr id="10" name="Text 7"/>
          <p:cNvSpPr/>
          <p:nvPr/>
        </p:nvSpPr>
        <p:spPr>
          <a:xfrm>
            <a:off x="6503194" y="3771067"/>
            <a:ext cx="3336012" cy="344805"/>
          </a:xfrm>
          <a:prstGeom prst="rect">
            <a:avLst/>
          </a:prstGeom>
          <a:noFill/>
          <a:ln/>
        </p:spPr>
        <p:txBody>
          <a:bodyPr wrap="non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Permission errors for ping</a:t>
            </a:r>
            <a:endParaRPr lang="en-US" sz="1650" dirty="0"/>
          </a:p>
        </p:txBody>
      </p:sp>
      <p:sp>
        <p:nvSpPr>
          <p:cNvPr id="11" name="Text 8"/>
          <p:cNvSpPr/>
          <p:nvPr/>
        </p:nvSpPr>
        <p:spPr>
          <a:xfrm>
            <a:off x="10277594" y="3771067"/>
            <a:ext cx="3336012"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Run as administrator/root or use alternative ping methods</a:t>
            </a:r>
            <a:endParaRPr lang="en-US" sz="1650" dirty="0"/>
          </a:p>
        </p:txBody>
      </p:sp>
      <p:sp>
        <p:nvSpPr>
          <p:cNvPr id="12" name="Shape 9"/>
          <p:cNvSpPr/>
          <p:nvPr/>
        </p:nvSpPr>
        <p:spPr>
          <a:xfrm>
            <a:off x="6287810" y="4597479"/>
            <a:ext cx="7541181" cy="963216"/>
          </a:xfrm>
          <a:prstGeom prst="rect">
            <a:avLst/>
          </a:prstGeom>
          <a:solidFill>
            <a:srgbClr val="FFFFFF">
              <a:alpha val="4000"/>
            </a:srgbClr>
          </a:solidFill>
          <a:ln/>
        </p:spPr>
        <p:txBody>
          <a:bodyPr/>
          <a:lstStyle/>
          <a:p>
            <a:endParaRPr lang="en-US"/>
          </a:p>
        </p:txBody>
      </p:sp>
      <p:sp>
        <p:nvSpPr>
          <p:cNvPr id="13" name="Text 10"/>
          <p:cNvSpPr/>
          <p:nvPr/>
        </p:nvSpPr>
        <p:spPr>
          <a:xfrm>
            <a:off x="6503194" y="4734282"/>
            <a:ext cx="3336012" cy="344805"/>
          </a:xfrm>
          <a:prstGeom prst="rect">
            <a:avLst/>
          </a:prstGeom>
          <a:noFill/>
          <a:ln/>
        </p:spPr>
        <p:txBody>
          <a:bodyPr wrap="non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Timeouts during scanning</a:t>
            </a:r>
            <a:endParaRPr lang="en-US" sz="1650" dirty="0"/>
          </a:p>
        </p:txBody>
      </p:sp>
      <p:sp>
        <p:nvSpPr>
          <p:cNvPr id="14" name="Text 11"/>
          <p:cNvSpPr/>
          <p:nvPr/>
        </p:nvSpPr>
        <p:spPr>
          <a:xfrm>
            <a:off x="10277594" y="4734282"/>
            <a:ext cx="3336012"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Adjust -t timeout parameter or reduce thread count with -w</a:t>
            </a:r>
            <a:endParaRPr lang="en-US" sz="1650" dirty="0"/>
          </a:p>
        </p:txBody>
      </p:sp>
      <p:sp>
        <p:nvSpPr>
          <p:cNvPr id="15" name="Shape 12"/>
          <p:cNvSpPr/>
          <p:nvPr/>
        </p:nvSpPr>
        <p:spPr>
          <a:xfrm>
            <a:off x="6287810" y="5560695"/>
            <a:ext cx="7541181" cy="963216"/>
          </a:xfrm>
          <a:prstGeom prst="rect">
            <a:avLst/>
          </a:prstGeom>
          <a:solidFill>
            <a:srgbClr val="000000">
              <a:alpha val="4000"/>
            </a:srgbClr>
          </a:solidFill>
          <a:ln/>
        </p:spPr>
        <p:txBody>
          <a:bodyPr/>
          <a:lstStyle/>
          <a:p>
            <a:endParaRPr lang="en-US"/>
          </a:p>
        </p:txBody>
      </p:sp>
      <p:sp>
        <p:nvSpPr>
          <p:cNvPr id="16" name="Text 13"/>
          <p:cNvSpPr/>
          <p:nvPr/>
        </p:nvSpPr>
        <p:spPr>
          <a:xfrm>
            <a:off x="6503194" y="5697498"/>
            <a:ext cx="3336012" cy="344805"/>
          </a:xfrm>
          <a:prstGeom prst="rect">
            <a:avLst/>
          </a:prstGeom>
          <a:noFill/>
          <a:ln/>
        </p:spPr>
        <p:txBody>
          <a:bodyPr wrap="non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No banners detected</a:t>
            </a:r>
            <a:endParaRPr lang="en-US" sz="1650" dirty="0"/>
          </a:p>
        </p:txBody>
      </p:sp>
      <p:sp>
        <p:nvSpPr>
          <p:cNvPr id="17" name="Text 14"/>
          <p:cNvSpPr/>
          <p:nvPr/>
        </p:nvSpPr>
        <p:spPr>
          <a:xfrm>
            <a:off x="10277594" y="5697498"/>
            <a:ext cx="3336012"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Services may not respond or require special probes</a:t>
            </a:r>
            <a:endParaRPr lang="en-US" sz="1650" dirty="0"/>
          </a:p>
        </p:txBody>
      </p:sp>
      <p:sp>
        <p:nvSpPr>
          <p:cNvPr id="18" name="Shape 15"/>
          <p:cNvSpPr/>
          <p:nvPr/>
        </p:nvSpPr>
        <p:spPr>
          <a:xfrm>
            <a:off x="6287810" y="6523911"/>
            <a:ext cx="7541181" cy="963216"/>
          </a:xfrm>
          <a:prstGeom prst="rect">
            <a:avLst/>
          </a:prstGeom>
          <a:solidFill>
            <a:srgbClr val="FFFFFF">
              <a:alpha val="4000"/>
            </a:srgbClr>
          </a:solidFill>
          <a:ln/>
        </p:spPr>
        <p:txBody>
          <a:bodyPr/>
          <a:lstStyle/>
          <a:p>
            <a:endParaRPr lang="en-US"/>
          </a:p>
        </p:txBody>
      </p:sp>
      <p:sp>
        <p:nvSpPr>
          <p:cNvPr id="19" name="Text 16"/>
          <p:cNvSpPr/>
          <p:nvPr/>
        </p:nvSpPr>
        <p:spPr>
          <a:xfrm>
            <a:off x="6503194" y="6660713"/>
            <a:ext cx="3336012" cy="344805"/>
          </a:xfrm>
          <a:prstGeom prst="rect">
            <a:avLst/>
          </a:prstGeom>
          <a:noFill/>
          <a:ln/>
        </p:spPr>
        <p:txBody>
          <a:bodyPr wrap="non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Slow scanning performance</a:t>
            </a:r>
            <a:endParaRPr lang="en-US" sz="1650" dirty="0"/>
          </a:p>
        </p:txBody>
      </p:sp>
      <p:sp>
        <p:nvSpPr>
          <p:cNvPr id="20" name="Text 17"/>
          <p:cNvSpPr/>
          <p:nvPr/>
        </p:nvSpPr>
        <p:spPr>
          <a:xfrm>
            <a:off x="10277594" y="6660713"/>
            <a:ext cx="3336012"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Limit port range or increase threads cautiously</a:t>
            </a:r>
            <a:endParaRPr lang="en-US" sz="1650" dirty="0"/>
          </a:p>
        </p:txBody>
      </p:sp>
      <p:sp>
        <p:nvSpPr>
          <p:cNvPr id="21" name="Rectangle 20">
            <a:extLst>
              <a:ext uri="{FF2B5EF4-FFF2-40B4-BE49-F238E27FC236}">
                <a16:creationId xmlns:a16="http://schemas.microsoft.com/office/drawing/2014/main" id="{36B1C298-9823-E777-5A67-F4E20993D2F9}"/>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782717"/>
            <a:ext cx="4820007" cy="602456"/>
          </a:xfrm>
          <a:prstGeom prst="rect">
            <a:avLst/>
          </a:prstGeom>
          <a:noFill/>
          <a:ln/>
        </p:spPr>
        <p:txBody>
          <a:bodyPr wrap="none" lIns="0" tIns="0" rIns="0" bIns="0" rtlCol="0" anchor="t"/>
          <a:lstStyle/>
          <a:p>
            <a:pPr marL="0" indent="0" algn="l">
              <a:lnSpc>
                <a:spcPts val="4700"/>
              </a:lnSpc>
              <a:buNone/>
            </a:pPr>
            <a:r>
              <a:rPr lang="en-US" sz="3750" b="1" dirty="0">
                <a:solidFill>
                  <a:srgbClr val="E1E5CD"/>
                </a:solidFill>
                <a:latin typeface="Outfit Bold" pitchFamily="34" charset="0"/>
                <a:ea typeface="Outfit Bold" pitchFamily="34" charset="-122"/>
                <a:cs typeface="Outfit Bold" pitchFamily="34" charset="-120"/>
              </a:rPr>
              <a:t>Overview</a:t>
            </a:r>
            <a:endParaRPr lang="en-US" sz="3750" dirty="0"/>
          </a:p>
        </p:txBody>
      </p:sp>
      <p:sp>
        <p:nvSpPr>
          <p:cNvPr id="4" name="Text 1"/>
          <p:cNvSpPr/>
          <p:nvPr/>
        </p:nvSpPr>
        <p:spPr>
          <a:xfrm>
            <a:off x="793790" y="1674376"/>
            <a:ext cx="7556421" cy="1233487"/>
          </a:xfrm>
          <a:prstGeom prst="rect">
            <a:avLst/>
          </a:prstGeom>
          <a:noFill/>
          <a:ln/>
        </p:spPr>
        <p:txBody>
          <a:bodyPr wrap="squar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The </a:t>
            </a:r>
            <a:r>
              <a:rPr lang="en-US" sz="1500" b="1" dirty="0">
                <a:solidFill>
                  <a:srgbClr val="C2C4B5"/>
                </a:solidFill>
                <a:latin typeface="Bitter" pitchFamily="34" charset="0"/>
                <a:ea typeface="Bitter" pitchFamily="34" charset="-122"/>
                <a:cs typeface="Bitter" pitchFamily="34" charset="-120"/>
              </a:rPr>
              <a:t>Advanced Python Port Scanner</a:t>
            </a:r>
            <a:r>
              <a:rPr lang="en-US" sz="1500" dirty="0">
                <a:solidFill>
                  <a:srgbClr val="C2C4B5"/>
                </a:solidFill>
                <a:latin typeface="Bitter" pitchFamily="34" charset="0"/>
                <a:ea typeface="Bitter" pitchFamily="34" charset="-122"/>
                <a:cs typeface="Bitter" pitchFamily="34" charset="-120"/>
              </a:rPr>
              <a:t> is a command-line tool designed to scan TCP ports on a target host to identify open services. It enhances traditional port scanning through several advanced features that provide deeper insights for security assessments.</a:t>
            </a:r>
            <a:endParaRPr lang="en-US" sz="1500" dirty="0"/>
          </a:p>
        </p:txBody>
      </p:sp>
      <p:sp>
        <p:nvSpPr>
          <p:cNvPr id="5" name="Shape 2"/>
          <p:cNvSpPr/>
          <p:nvPr/>
        </p:nvSpPr>
        <p:spPr>
          <a:xfrm>
            <a:off x="793790" y="3124676"/>
            <a:ext cx="433745" cy="433745"/>
          </a:xfrm>
          <a:prstGeom prst="roundRect">
            <a:avLst>
              <a:gd name="adj" fmla="val 6668"/>
            </a:avLst>
          </a:prstGeom>
          <a:solidFill>
            <a:srgbClr val="3B3C3E"/>
          </a:solidFill>
          <a:ln/>
        </p:spPr>
        <p:txBody>
          <a:bodyPr/>
          <a:lstStyle/>
          <a:p>
            <a:endParaRPr lang="en-US"/>
          </a:p>
        </p:txBody>
      </p:sp>
      <p:pic>
        <p:nvPicPr>
          <p:cNvPr id="6" name="Image 1" descr="preencoded.png"/>
          <p:cNvPicPr>
            <a:picLocks noChangeAspect="1"/>
          </p:cNvPicPr>
          <p:nvPr/>
        </p:nvPicPr>
        <p:blipFill>
          <a:blip r:embed="rId4"/>
          <a:stretch>
            <a:fillRect/>
          </a:stretch>
        </p:blipFill>
        <p:spPr>
          <a:xfrm>
            <a:off x="866001" y="3160752"/>
            <a:ext cx="289203" cy="361474"/>
          </a:xfrm>
          <a:prstGeom prst="rect">
            <a:avLst/>
          </a:prstGeom>
        </p:spPr>
      </p:pic>
      <p:sp>
        <p:nvSpPr>
          <p:cNvPr id="7" name="Text 3"/>
          <p:cNvSpPr/>
          <p:nvPr/>
        </p:nvSpPr>
        <p:spPr>
          <a:xfrm>
            <a:off x="1420297" y="3190875"/>
            <a:ext cx="2726888"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Multi-threaded scanning</a:t>
            </a:r>
            <a:endParaRPr lang="en-US" sz="1850" dirty="0"/>
          </a:p>
        </p:txBody>
      </p:sp>
      <p:sp>
        <p:nvSpPr>
          <p:cNvPr id="8" name="Text 4"/>
          <p:cNvSpPr/>
          <p:nvPr/>
        </p:nvSpPr>
        <p:spPr>
          <a:xfrm>
            <a:off x="1420297" y="3607713"/>
            <a:ext cx="6929914"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Utilizes parallel processing for faster scanning across large port ranges</a:t>
            </a:r>
            <a:endParaRPr lang="en-US" sz="1500" dirty="0"/>
          </a:p>
        </p:txBody>
      </p:sp>
      <p:sp>
        <p:nvSpPr>
          <p:cNvPr id="9" name="Shape 5"/>
          <p:cNvSpPr/>
          <p:nvPr/>
        </p:nvSpPr>
        <p:spPr>
          <a:xfrm>
            <a:off x="793790" y="4301609"/>
            <a:ext cx="433745" cy="433745"/>
          </a:xfrm>
          <a:prstGeom prst="roundRect">
            <a:avLst>
              <a:gd name="adj" fmla="val 6668"/>
            </a:avLst>
          </a:prstGeom>
          <a:solidFill>
            <a:srgbClr val="3B3C3E"/>
          </a:solidFill>
          <a:ln/>
        </p:spPr>
        <p:txBody>
          <a:bodyPr/>
          <a:lstStyle/>
          <a:p>
            <a:endParaRPr lang="en-US"/>
          </a:p>
        </p:txBody>
      </p:sp>
      <p:pic>
        <p:nvPicPr>
          <p:cNvPr id="10" name="Image 2" descr="preencoded.png"/>
          <p:cNvPicPr>
            <a:picLocks noChangeAspect="1"/>
          </p:cNvPicPr>
          <p:nvPr/>
        </p:nvPicPr>
        <p:blipFill>
          <a:blip r:embed="rId5"/>
          <a:stretch>
            <a:fillRect/>
          </a:stretch>
        </p:blipFill>
        <p:spPr>
          <a:xfrm>
            <a:off x="866001" y="4337685"/>
            <a:ext cx="289203" cy="361474"/>
          </a:xfrm>
          <a:prstGeom prst="rect">
            <a:avLst/>
          </a:prstGeom>
        </p:spPr>
      </p:pic>
      <p:sp>
        <p:nvSpPr>
          <p:cNvPr id="11" name="Text 6"/>
          <p:cNvSpPr/>
          <p:nvPr/>
        </p:nvSpPr>
        <p:spPr>
          <a:xfrm>
            <a:off x="1420297" y="4367808"/>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Banner grabbing</a:t>
            </a:r>
            <a:endParaRPr lang="en-US" sz="1850" dirty="0"/>
          </a:p>
        </p:txBody>
      </p:sp>
      <p:sp>
        <p:nvSpPr>
          <p:cNvPr id="12" name="Text 7"/>
          <p:cNvSpPr/>
          <p:nvPr/>
        </p:nvSpPr>
        <p:spPr>
          <a:xfrm>
            <a:off x="1420297" y="4784646"/>
            <a:ext cx="6929914"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Attempts to identify running applications by capturing service banners</a:t>
            </a:r>
            <a:endParaRPr lang="en-US" sz="1500" dirty="0"/>
          </a:p>
        </p:txBody>
      </p:sp>
      <p:sp>
        <p:nvSpPr>
          <p:cNvPr id="13" name="Shape 8"/>
          <p:cNvSpPr/>
          <p:nvPr/>
        </p:nvSpPr>
        <p:spPr>
          <a:xfrm>
            <a:off x="793790" y="5478542"/>
            <a:ext cx="433745" cy="433745"/>
          </a:xfrm>
          <a:prstGeom prst="roundRect">
            <a:avLst>
              <a:gd name="adj" fmla="val 6668"/>
            </a:avLst>
          </a:prstGeom>
          <a:solidFill>
            <a:srgbClr val="3B3C3E"/>
          </a:solidFill>
          <a:ln/>
        </p:spPr>
        <p:txBody>
          <a:bodyPr/>
          <a:lstStyle/>
          <a:p>
            <a:endParaRPr lang="en-US"/>
          </a:p>
        </p:txBody>
      </p:sp>
      <p:pic>
        <p:nvPicPr>
          <p:cNvPr id="14" name="Image 3" descr="preencoded.png"/>
          <p:cNvPicPr>
            <a:picLocks noChangeAspect="1"/>
          </p:cNvPicPr>
          <p:nvPr/>
        </p:nvPicPr>
        <p:blipFill>
          <a:blip r:embed="rId6"/>
          <a:stretch>
            <a:fillRect/>
          </a:stretch>
        </p:blipFill>
        <p:spPr>
          <a:xfrm>
            <a:off x="866001" y="5514618"/>
            <a:ext cx="289203" cy="361474"/>
          </a:xfrm>
          <a:prstGeom prst="rect">
            <a:avLst/>
          </a:prstGeom>
        </p:spPr>
      </p:pic>
      <p:sp>
        <p:nvSpPr>
          <p:cNvPr id="15" name="Text 9"/>
          <p:cNvSpPr/>
          <p:nvPr/>
        </p:nvSpPr>
        <p:spPr>
          <a:xfrm>
            <a:off x="1420297" y="5544741"/>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OS detection</a:t>
            </a:r>
            <a:endParaRPr lang="en-US" sz="1850" dirty="0"/>
          </a:p>
        </p:txBody>
      </p:sp>
      <p:sp>
        <p:nvSpPr>
          <p:cNvPr id="16" name="Text 10"/>
          <p:cNvSpPr/>
          <p:nvPr/>
        </p:nvSpPr>
        <p:spPr>
          <a:xfrm>
            <a:off x="1420297" y="5961578"/>
            <a:ext cx="6929914"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Guesses target operating system based on ICMP ping TTL values</a:t>
            </a:r>
            <a:endParaRPr lang="en-US" sz="1500" dirty="0"/>
          </a:p>
        </p:txBody>
      </p:sp>
      <p:sp>
        <p:nvSpPr>
          <p:cNvPr id="17" name="Shape 11"/>
          <p:cNvSpPr/>
          <p:nvPr/>
        </p:nvSpPr>
        <p:spPr>
          <a:xfrm>
            <a:off x="793790" y="6655475"/>
            <a:ext cx="433745" cy="433745"/>
          </a:xfrm>
          <a:prstGeom prst="roundRect">
            <a:avLst>
              <a:gd name="adj" fmla="val 6668"/>
            </a:avLst>
          </a:prstGeom>
          <a:solidFill>
            <a:srgbClr val="3B3C3E"/>
          </a:solidFill>
          <a:ln/>
        </p:spPr>
        <p:txBody>
          <a:bodyPr/>
          <a:lstStyle/>
          <a:p>
            <a:endParaRPr lang="en-US"/>
          </a:p>
        </p:txBody>
      </p:sp>
      <p:pic>
        <p:nvPicPr>
          <p:cNvPr id="18" name="Image 4" descr="preencoded.png"/>
          <p:cNvPicPr>
            <a:picLocks noChangeAspect="1"/>
          </p:cNvPicPr>
          <p:nvPr/>
        </p:nvPicPr>
        <p:blipFill>
          <a:blip r:embed="rId7"/>
          <a:stretch>
            <a:fillRect/>
          </a:stretch>
        </p:blipFill>
        <p:spPr>
          <a:xfrm>
            <a:off x="866001" y="6691551"/>
            <a:ext cx="289203" cy="361474"/>
          </a:xfrm>
          <a:prstGeom prst="rect">
            <a:avLst/>
          </a:prstGeom>
        </p:spPr>
      </p:pic>
      <p:sp>
        <p:nvSpPr>
          <p:cNvPr id="19" name="Text 12"/>
          <p:cNvSpPr/>
          <p:nvPr/>
        </p:nvSpPr>
        <p:spPr>
          <a:xfrm>
            <a:off x="1420297" y="6721673"/>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Pentesting guidance</a:t>
            </a:r>
            <a:endParaRPr lang="en-US" sz="1850" dirty="0"/>
          </a:p>
        </p:txBody>
      </p:sp>
      <p:sp>
        <p:nvSpPr>
          <p:cNvPr id="20" name="Text 13"/>
          <p:cNvSpPr/>
          <p:nvPr/>
        </p:nvSpPr>
        <p:spPr>
          <a:xfrm>
            <a:off x="1420297" y="7138511"/>
            <a:ext cx="6929914"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Provides hints and references for common open ports to guide assessments</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1254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Components</a:t>
            </a:r>
            <a:endParaRPr lang="en-US" sz="4450" dirty="0"/>
          </a:p>
        </p:txBody>
      </p:sp>
      <p:sp>
        <p:nvSpPr>
          <p:cNvPr id="3" name="Text 1"/>
          <p:cNvSpPr/>
          <p:nvPr/>
        </p:nvSpPr>
        <p:spPr>
          <a:xfrm>
            <a:off x="793790" y="247495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The scanner is built with a modular architecture consisting of two main components that work together to deliver comprehensive port scanning capabilities.</a:t>
            </a:r>
            <a:endParaRPr lang="en-US" sz="1750" dirty="0"/>
          </a:p>
        </p:txBody>
      </p:sp>
      <p:sp>
        <p:nvSpPr>
          <p:cNvPr id="4" name="Text 2"/>
          <p:cNvSpPr/>
          <p:nvPr/>
        </p:nvSpPr>
        <p:spPr>
          <a:xfrm>
            <a:off x="793790" y="368272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E1E5CD"/>
                </a:solidFill>
                <a:latin typeface="Outfit Bold" pitchFamily="34" charset="0"/>
                <a:ea typeface="Outfit Bold" pitchFamily="34" charset="-122"/>
                <a:cs typeface="Outfit Bold" pitchFamily="34" charset="-120"/>
              </a:rPr>
              <a:t>main.py</a:t>
            </a:r>
            <a:endParaRPr lang="en-US" sz="2200" dirty="0"/>
          </a:p>
        </p:txBody>
      </p:sp>
      <p:sp>
        <p:nvSpPr>
          <p:cNvPr id="5" name="Text 3"/>
          <p:cNvSpPr/>
          <p:nvPr/>
        </p:nvSpPr>
        <p:spPr>
          <a:xfrm>
            <a:off x="793790" y="426386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Core script to run the scanner</a:t>
            </a:r>
            <a:endParaRPr lang="en-US" sz="1750" dirty="0"/>
          </a:p>
        </p:txBody>
      </p:sp>
      <p:sp>
        <p:nvSpPr>
          <p:cNvPr id="6" name="Text 4"/>
          <p:cNvSpPr/>
          <p:nvPr/>
        </p:nvSpPr>
        <p:spPr>
          <a:xfrm>
            <a:off x="793790" y="470606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Handles command-line arguments</a:t>
            </a:r>
            <a:endParaRPr lang="en-US" sz="1750" dirty="0"/>
          </a:p>
        </p:txBody>
      </p:sp>
      <p:sp>
        <p:nvSpPr>
          <p:cNvPr id="7" name="Text 5"/>
          <p:cNvSpPr/>
          <p:nvPr/>
        </p:nvSpPr>
        <p:spPr>
          <a:xfrm>
            <a:off x="793790" y="51482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Manages threading and port scanning</a:t>
            </a:r>
            <a:endParaRPr lang="en-US" sz="1750" dirty="0"/>
          </a:p>
        </p:txBody>
      </p:sp>
      <p:sp>
        <p:nvSpPr>
          <p:cNvPr id="8" name="Text 6"/>
          <p:cNvSpPr/>
          <p:nvPr/>
        </p:nvSpPr>
        <p:spPr>
          <a:xfrm>
            <a:off x="793790" y="559046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Performs OS detection based on TTL</a:t>
            </a:r>
            <a:endParaRPr lang="en-US" sz="1750" dirty="0"/>
          </a:p>
        </p:txBody>
      </p:sp>
      <p:sp>
        <p:nvSpPr>
          <p:cNvPr id="9" name="Text 7"/>
          <p:cNvSpPr/>
          <p:nvPr/>
        </p:nvSpPr>
        <p:spPr>
          <a:xfrm>
            <a:off x="793790" y="603265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Integrates pentesting hints</a:t>
            </a:r>
            <a:endParaRPr lang="en-US" sz="1750" dirty="0"/>
          </a:p>
        </p:txBody>
      </p:sp>
      <p:sp>
        <p:nvSpPr>
          <p:cNvPr id="10" name="Text 8"/>
          <p:cNvSpPr/>
          <p:nvPr/>
        </p:nvSpPr>
        <p:spPr>
          <a:xfrm>
            <a:off x="793790" y="647485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Outputs results to console and file</a:t>
            </a:r>
            <a:endParaRPr lang="en-US" sz="1750" dirty="0"/>
          </a:p>
        </p:txBody>
      </p:sp>
      <p:sp>
        <p:nvSpPr>
          <p:cNvPr id="11" name="Text 9"/>
          <p:cNvSpPr/>
          <p:nvPr/>
        </p:nvSpPr>
        <p:spPr>
          <a:xfrm>
            <a:off x="7599521" y="3682722"/>
            <a:ext cx="3263027" cy="354330"/>
          </a:xfrm>
          <a:prstGeom prst="rect">
            <a:avLst/>
          </a:prstGeom>
          <a:noFill/>
          <a:ln/>
        </p:spPr>
        <p:txBody>
          <a:bodyPr wrap="none" lIns="0" tIns="0" rIns="0" bIns="0" rtlCol="0" anchor="t"/>
          <a:lstStyle/>
          <a:p>
            <a:pPr marL="0" indent="0" algn="l">
              <a:lnSpc>
                <a:spcPts val="2750"/>
              </a:lnSpc>
              <a:buNone/>
            </a:pPr>
            <a:r>
              <a:rPr lang="en-US" sz="2200" b="1" dirty="0">
                <a:solidFill>
                  <a:srgbClr val="E1E5CD"/>
                </a:solidFill>
                <a:latin typeface="Outfit Bold" pitchFamily="34" charset="0"/>
                <a:ea typeface="Outfit Bold" pitchFamily="34" charset="-122"/>
                <a:cs typeface="Outfit Bold" pitchFamily="34" charset="-120"/>
              </a:rPr>
              <a:t>scanner/vuln_analysis.py</a:t>
            </a:r>
            <a:endParaRPr lang="en-US" sz="2200" dirty="0"/>
          </a:p>
        </p:txBody>
      </p:sp>
      <p:sp>
        <p:nvSpPr>
          <p:cNvPr id="12" name="Text 10"/>
          <p:cNvSpPr/>
          <p:nvPr/>
        </p:nvSpPr>
        <p:spPr>
          <a:xfrm>
            <a:off x="7599521" y="426386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Contains the pentesting hints database</a:t>
            </a:r>
            <a:endParaRPr lang="en-US" sz="1750" dirty="0"/>
          </a:p>
        </p:txBody>
      </p:sp>
      <p:sp>
        <p:nvSpPr>
          <p:cNvPr id="13" name="Text 11"/>
          <p:cNvSpPr/>
          <p:nvPr/>
        </p:nvSpPr>
        <p:spPr>
          <a:xfrm>
            <a:off x="7599521" y="470606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Provides functions to generate hints</a:t>
            </a:r>
            <a:endParaRPr lang="en-US" sz="1750" dirty="0"/>
          </a:p>
        </p:txBody>
      </p:sp>
      <p:sp>
        <p:nvSpPr>
          <p:cNvPr id="14" name="Text 12"/>
          <p:cNvSpPr/>
          <p:nvPr/>
        </p:nvSpPr>
        <p:spPr>
          <a:xfrm>
            <a:off x="7599521" y="51482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Maps ports to typical services</a:t>
            </a:r>
            <a:endParaRPr lang="en-US" sz="1750" dirty="0"/>
          </a:p>
        </p:txBody>
      </p:sp>
      <p:sp>
        <p:nvSpPr>
          <p:cNvPr id="15" name="Text 13"/>
          <p:cNvSpPr/>
          <p:nvPr/>
        </p:nvSpPr>
        <p:spPr>
          <a:xfrm>
            <a:off x="7599521" y="559046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Includes common vulnerability guidance</a:t>
            </a:r>
            <a:endParaRPr lang="en-US" sz="1750" dirty="0"/>
          </a:p>
        </p:txBody>
      </p:sp>
      <p:sp>
        <p:nvSpPr>
          <p:cNvPr id="16" name="Text 14"/>
          <p:cNvSpPr/>
          <p:nvPr/>
        </p:nvSpPr>
        <p:spPr>
          <a:xfrm>
            <a:off x="7599521" y="603265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Links to trusted resources</a:t>
            </a:r>
            <a:endParaRPr lang="en-US" sz="1750" dirty="0"/>
          </a:p>
        </p:txBody>
      </p:sp>
      <p:sp>
        <p:nvSpPr>
          <p:cNvPr id="17" name="Rectangle 16">
            <a:extLst>
              <a:ext uri="{FF2B5EF4-FFF2-40B4-BE49-F238E27FC236}">
                <a16:creationId xmlns:a16="http://schemas.microsoft.com/office/drawing/2014/main" id="{2C05003D-9F10-28CF-9065-93F16F8F9A6C}"/>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65917"/>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How It Works</a:t>
            </a:r>
            <a:endParaRPr lang="en-US" sz="4450" dirty="0"/>
          </a:p>
        </p:txBody>
      </p:sp>
      <p:pic>
        <p:nvPicPr>
          <p:cNvPr id="3" name="Image 0" descr="preencoded.png"/>
          <p:cNvPicPr>
            <a:picLocks noChangeAspect="1"/>
          </p:cNvPicPr>
          <p:nvPr/>
        </p:nvPicPr>
        <p:blipFill>
          <a:blip r:embed="rId3"/>
          <a:stretch>
            <a:fillRect/>
          </a:stretch>
        </p:blipFill>
        <p:spPr>
          <a:xfrm>
            <a:off x="793790" y="1828324"/>
            <a:ext cx="1134070" cy="2032754"/>
          </a:xfrm>
          <a:prstGeom prst="rect">
            <a:avLst/>
          </a:prstGeom>
        </p:spPr>
      </p:pic>
      <p:sp>
        <p:nvSpPr>
          <p:cNvPr id="4" name="Text 1"/>
          <p:cNvSpPr/>
          <p:nvPr/>
        </p:nvSpPr>
        <p:spPr>
          <a:xfrm>
            <a:off x="2268022" y="20551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Port Scanning</a:t>
            </a:r>
            <a:endParaRPr lang="en-US" sz="2200" dirty="0"/>
          </a:p>
        </p:txBody>
      </p:sp>
      <p:sp>
        <p:nvSpPr>
          <p:cNvPr id="5" name="Text 2"/>
          <p:cNvSpPr/>
          <p:nvPr/>
        </p:nvSpPr>
        <p:spPr>
          <a:xfrm>
            <a:off x="2268022" y="2545556"/>
            <a:ext cx="11568589" cy="1088708"/>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Uses socket to attempt TCP connection on each specified port. Employs multi-threading via ThreadPoolExecutor to scan multiple ports concurrently, improving speed. On successful connection, tries to grab service banner data by sending a minimal request.</a:t>
            </a:r>
            <a:endParaRPr lang="en-US" sz="1750" dirty="0"/>
          </a:p>
        </p:txBody>
      </p:sp>
      <p:pic>
        <p:nvPicPr>
          <p:cNvPr id="6" name="Image 1" descr="preencoded.png"/>
          <p:cNvPicPr>
            <a:picLocks noChangeAspect="1"/>
          </p:cNvPicPr>
          <p:nvPr/>
        </p:nvPicPr>
        <p:blipFill>
          <a:blip r:embed="rId4"/>
          <a:stretch>
            <a:fillRect/>
          </a:stretch>
        </p:blipFill>
        <p:spPr>
          <a:xfrm>
            <a:off x="793790" y="3861078"/>
            <a:ext cx="1134070" cy="1669852"/>
          </a:xfrm>
          <a:prstGeom prst="rect">
            <a:avLst/>
          </a:prstGeom>
        </p:spPr>
      </p:pic>
      <p:sp>
        <p:nvSpPr>
          <p:cNvPr id="7" name="Text 3"/>
          <p:cNvSpPr/>
          <p:nvPr/>
        </p:nvSpPr>
        <p:spPr>
          <a:xfrm>
            <a:off x="2268022" y="408789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OS Detection</a:t>
            </a:r>
            <a:endParaRPr lang="en-US" sz="2200" dirty="0"/>
          </a:p>
        </p:txBody>
      </p:sp>
      <p:sp>
        <p:nvSpPr>
          <p:cNvPr id="8" name="Text 4"/>
          <p:cNvSpPr/>
          <p:nvPr/>
        </p:nvSpPr>
        <p:spPr>
          <a:xfrm>
            <a:off x="2268022" y="4578310"/>
            <a:ext cx="11568589" cy="72580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Sends an ICMP ping to the target and extracts the TTL (Time To Live) value from the response. Infers possible OS based on TTL ranges: ≤64 for Linux/Unix, ≤128 for Windows, and ≤255 for network devices like Cisco routers.</a:t>
            </a:r>
            <a:endParaRPr lang="en-US" sz="1750" dirty="0"/>
          </a:p>
        </p:txBody>
      </p:sp>
      <p:pic>
        <p:nvPicPr>
          <p:cNvPr id="9" name="Image 2" descr="preencoded.png"/>
          <p:cNvPicPr>
            <a:picLocks noChangeAspect="1"/>
          </p:cNvPicPr>
          <p:nvPr/>
        </p:nvPicPr>
        <p:blipFill>
          <a:blip r:embed="rId5"/>
          <a:stretch>
            <a:fillRect/>
          </a:stretch>
        </p:blipFill>
        <p:spPr>
          <a:xfrm>
            <a:off x="793790" y="5530929"/>
            <a:ext cx="1134070" cy="2032754"/>
          </a:xfrm>
          <a:prstGeom prst="rect">
            <a:avLst/>
          </a:prstGeom>
        </p:spPr>
      </p:pic>
      <p:sp>
        <p:nvSpPr>
          <p:cNvPr id="10" name="Text 5"/>
          <p:cNvSpPr/>
          <p:nvPr/>
        </p:nvSpPr>
        <p:spPr>
          <a:xfrm>
            <a:off x="2268022" y="575774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Pentesting Hints</a:t>
            </a:r>
            <a:endParaRPr lang="en-US" sz="2200" dirty="0"/>
          </a:p>
        </p:txBody>
      </p:sp>
      <p:sp>
        <p:nvSpPr>
          <p:cNvPr id="11" name="Text 6"/>
          <p:cNvSpPr/>
          <p:nvPr/>
        </p:nvSpPr>
        <p:spPr>
          <a:xfrm>
            <a:off x="2268022" y="6248162"/>
            <a:ext cx="11568589" cy="1088708"/>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After scanning, matches open ports to a database of known services. Outputs practical hints for penetration testers — where to focus, common vulnerabilities, and testing approaches. Provides references to external authoritative resources.</a:t>
            </a:r>
            <a:endParaRPr lang="en-US" sz="1750" dirty="0"/>
          </a:p>
        </p:txBody>
      </p:sp>
      <p:sp>
        <p:nvSpPr>
          <p:cNvPr id="12" name="Rectangle 11">
            <a:extLst>
              <a:ext uri="{FF2B5EF4-FFF2-40B4-BE49-F238E27FC236}">
                <a16:creationId xmlns:a16="http://schemas.microsoft.com/office/drawing/2014/main" id="{AF3F8987-BADC-7732-E42F-85B73CD6A3C0}"/>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73549"/>
            <a:ext cx="5387102" cy="673418"/>
          </a:xfrm>
          <a:prstGeom prst="rect">
            <a:avLst/>
          </a:prstGeom>
          <a:noFill/>
          <a:ln/>
        </p:spPr>
        <p:txBody>
          <a:bodyPr wrap="none" lIns="0" tIns="0" rIns="0" bIns="0" rtlCol="0" anchor="t"/>
          <a:lstStyle/>
          <a:p>
            <a:pPr marL="0" indent="0" algn="l">
              <a:lnSpc>
                <a:spcPts val="5300"/>
              </a:lnSpc>
              <a:buNone/>
            </a:pPr>
            <a:r>
              <a:rPr lang="en-US" sz="4200" b="1" dirty="0">
                <a:solidFill>
                  <a:srgbClr val="E1E5CD"/>
                </a:solidFill>
                <a:latin typeface="Outfit Bold" pitchFamily="34" charset="0"/>
                <a:ea typeface="Outfit Bold" pitchFamily="34" charset="-122"/>
                <a:cs typeface="Outfit Bold" pitchFamily="34" charset="-120"/>
              </a:rPr>
              <a:t>Usage Guide</a:t>
            </a:r>
            <a:endParaRPr lang="en-US" sz="4200" dirty="0"/>
          </a:p>
        </p:txBody>
      </p:sp>
      <p:sp>
        <p:nvSpPr>
          <p:cNvPr id="3" name="Text 1"/>
          <p:cNvSpPr/>
          <p:nvPr/>
        </p:nvSpPr>
        <p:spPr>
          <a:xfrm>
            <a:off x="793790" y="1877854"/>
            <a:ext cx="13042821"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The Advanced Python Port Scanner offers flexible command-line options to customize your scanning approach based on your specific requirements and target environment.</a:t>
            </a:r>
            <a:endParaRPr lang="en-US" sz="1650" dirty="0"/>
          </a:p>
        </p:txBody>
      </p:sp>
      <p:sp>
        <p:nvSpPr>
          <p:cNvPr id="4" name="Shape 2"/>
          <p:cNvSpPr/>
          <p:nvPr/>
        </p:nvSpPr>
        <p:spPr>
          <a:xfrm>
            <a:off x="793790" y="2809875"/>
            <a:ext cx="4203978" cy="4646057"/>
          </a:xfrm>
          <a:prstGeom prst="roundRect">
            <a:avLst>
              <a:gd name="adj" fmla="val 769"/>
            </a:avLst>
          </a:prstGeom>
          <a:solidFill>
            <a:srgbClr val="3B3C3E"/>
          </a:solidFill>
          <a:ln/>
        </p:spPr>
        <p:txBody>
          <a:bodyPr/>
          <a:lstStyle/>
          <a:p>
            <a:endParaRPr lang="en-US"/>
          </a:p>
        </p:txBody>
      </p:sp>
      <p:sp>
        <p:nvSpPr>
          <p:cNvPr id="5" name="Text 3"/>
          <p:cNvSpPr/>
          <p:nvPr/>
        </p:nvSpPr>
        <p:spPr>
          <a:xfrm>
            <a:off x="1009174" y="3025259"/>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C2C4B5"/>
                </a:solidFill>
                <a:latin typeface="Outfit Bold" pitchFamily="34" charset="0"/>
                <a:ea typeface="Outfit Bold" pitchFamily="34" charset="-122"/>
                <a:cs typeface="Outfit Bold" pitchFamily="34" charset="-120"/>
              </a:rPr>
              <a:t>Basic Command</a:t>
            </a:r>
            <a:endParaRPr lang="en-US" sz="2100" dirty="0"/>
          </a:p>
        </p:txBody>
      </p:sp>
      <p:sp>
        <p:nvSpPr>
          <p:cNvPr id="6" name="Text 4"/>
          <p:cNvSpPr/>
          <p:nvPr/>
        </p:nvSpPr>
        <p:spPr>
          <a:xfrm>
            <a:off x="1009174" y="3491032"/>
            <a:ext cx="3773210" cy="344805"/>
          </a:xfrm>
          <a:prstGeom prst="rect">
            <a:avLst/>
          </a:prstGeom>
          <a:noFill/>
          <a:ln/>
        </p:spPr>
        <p:txBody>
          <a:bodyPr wrap="non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python main.py &lt;target&gt; [options]</a:t>
            </a:r>
            <a:endParaRPr lang="en-US" sz="1650" dirty="0"/>
          </a:p>
        </p:txBody>
      </p:sp>
      <p:sp>
        <p:nvSpPr>
          <p:cNvPr id="7" name="Text 5"/>
          <p:cNvSpPr/>
          <p:nvPr/>
        </p:nvSpPr>
        <p:spPr>
          <a:xfrm>
            <a:off x="1009174" y="3965019"/>
            <a:ext cx="3773210"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Replace &lt;target&gt; with the hostname or IP address you want to scan.</a:t>
            </a:r>
            <a:endParaRPr lang="en-US" sz="1650" dirty="0"/>
          </a:p>
        </p:txBody>
      </p:sp>
      <p:sp>
        <p:nvSpPr>
          <p:cNvPr id="8" name="Shape 6"/>
          <p:cNvSpPr/>
          <p:nvPr/>
        </p:nvSpPr>
        <p:spPr>
          <a:xfrm>
            <a:off x="5213152" y="2809875"/>
            <a:ext cx="4203978" cy="4646057"/>
          </a:xfrm>
          <a:prstGeom prst="roundRect">
            <a:avLst>
              <a:gd name="adj" fmla="val 769"/>
            </a:avLst>
          </a:prstGeom>
          <a:solidFill>
            <a:srgbClr val="3B3C3E"/>
          </a:solidFill>
          <a:ln/>
        </p:spPr>
        <p:txBody>
          <a:bodyPr/>
          <a:lstStyle/>
          <a:p>
            <a:endParaRPr lang="en-US"/>
          </a:p>
        </p:txBody>
      </p:sp>
      <p:sp>
        <p:nvSpPr>
          <p:cNvPr id="9" name="Text 7"/>
          <p:cNvSpPr/>
          <p:nvPr/>
        </p:nvSpPr>
        <p:spPr>
          <a:xfrm>
            <a:off x="5428536" y="3025259"/>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C2C4B5"/>
                </a:solidFill>
                <a:latin typeface="Outfit Bold" pitchFamily="34" charset="0"/>
                <a:ea typeface="Outfit Bold" pitchFamily="34" charset="-122"/>
                <a:cs typeface="Outfit Bold" pitchFamily="34" charset="-120"/>
              </a:rPr>
              <a:t>Available Options</a:t>
            </a:r>
            <a:endParaRPr lang="en-US" sz="2100" dirty="0"/>
          </a:p>
        </p:txBody>
      </p:sp>
      <p:sp>
        <p:nvSpPr>
          <p:cNvPr id="10" name="Text 8"/>
          <p:cNvSpPr/>
          <p:nvPr/>
        </p:nvSpPr>
        <p:spPr>
          <a:xfrm>
            <a:off x="5428536" y="3491032"/>
            <a:ext cx="3773210" cy="689610"/>
          </a:xfrm>
          <a:prstGeom prst="rect">
            <a:avLst/>
          </a:prstGeom>
          <a:noFill/>
          <a:ln/>
        </p:spPr>
        <p:txBody>
          <a:bodyPr wrap="square" lIns="0" tIns="0" rIns="0" bIns="0" rtlCol="0" anchor="t"/>
          <a:lstStyle/>
          <a:p>
            <a:pPr marL="342900" indent="-342900" algn="l">
              <a:lnSpc>
                <a:spcPts val="2700"/>
              </a:lnSpc>
              <a:buSzPct val="100000"/>
              <a:buChar char="•"/>
            </a:pPr>
            <a:r>
              <a:rPr lang="en-US" sz="1650" dirty="0">
                <a:solidFill>
                  <a:srgbClr val="C2C4B5"/>
                </a:solidFill>
                <a:latin typeface="Bitter" pitchFamily="34" charset="0"/>
                <a:ea typeface="Bitter" pitchFamily="34" charset="-122"/>
                <a:cs typeface="Bitter" pitchFamily="34" charset="-120"/>
              </a:rPr>
              <a:t>-s, --start: Starting port number (default: 1)</a:t>
            </a:r>
            <a:endParaRPr lang="en-US" sz="1650" dirty="0"/>
          </a:p>
        </p:txBody>
      </p:sp>
      <p:sp>
        <p:nvSpPr>
          <p:cNvPr id="11" name="Text 9"/>
          <p:cNvSpPr/>
          <p:nvPr/>
        </p:nvSpPr>
        <p:spPr>
          <a:xfrm>
            <a:off x="5428536" y="4256008"/>
            <a:ext cx="3773210" cy="689610"/>
          </a:xfrm>
          <a:prstGeom prst="rect">
            <a:avLst/>
          </a:prstGeom>
          <a:noFill/>
          <a:ln/>
        </p:spPr>
        <p:txBody>
          <a:bodyPr wrap="square" lIns="0" tIns="0" rIns="0" bIns="0" rtlCol="0" anchor="t"/>
          <a:lstStyle/>
          <a:p>
            <a:pPr marL="342900" indent="-342900" algn="l">
              <a:lnSpc>
                <a:spcPts val="2700"/>
              </a:lnSpc>
              <a:buSzPct val="100000"/>
              <a:buChar char="•"/>
            </a:pPr>
            <a:r>
              <a:rPr lang="en-US" sz="1650" dirty="0">
                <a:solidFill>
                  <a:srgbClr val="C2C4B5"/>
                </a:solidFill>
                <a:latin typeface="Bitter" pitchFamily="34" charset="0"/>
                <a:ea typeface="Bitter" pitchFamily="34" charset="-122"/>
                <a:cs typeface="Bitter" pitchFamily="34" charset="-120"/>
              </a:rPr>
              <a:t>-e, --end: Ending port number (default: 65535)</a:t>
            </a:r>
            <a:endParaRPr lang="en-US" sz="1650" dirty="0"/>
          </a:p>
        </p:txBody>
      </p:sp>
      <p:sp>
        <p:nvSpPr>
          <p:cNvPr id="12" name="Text 10"/>
          <p:cNvSpPr/>
          <p:nvPr/>
        </p:nvSpPr>
        <p:spPr>
          <a:xfrm>
            <a:off x="5428536" y="5020985"/>
            <a:ext cx="3773210" cy="689610"/>
          </a:xfrm>
          <a:prstGeom prst="rect">
            <a:avLst/>
          </a:prstGeom>
          <a:noFill/>
          <a:ln/>
        </p:spPr>
        <p:txBody>
          <a:bodyPr wrap="square" lIns="0" tIns="0" rIns="0" bIns="0" rtlCol="0" anchor="t"/>
          <a:lstStyle/>
          <a:p>
            <a:pPr marL="342900" indent="-342900" algn="l">
              <a:lnSpc>
                <a:spcPts val="2700"/>
              </a:lnSpc>
              <a:buSzPct val="100000"/>
              <a:buChar char="•"/>
            </a:pPr>
            <a:r>
              <a:rPr lang="en-US" sz="1650" dirty="0">
                <a:solidFill>
                  <a:srgbClr val="C2C4B5"/>
                </a:solidFill>
                <a:latin typeface="Bitter" pitchFamily="34" charset="0"/>
                <a:ea typeface="Bitter" pitchFamily="34" charset="-122"/>
                <a:cs typeface="Bitter" pitchFamily="34" charset="-120"/>
              </a:rPr>
              <a:t>-t, --timeout: Connection timeout in seconds (default: 1)</a:t>
            </a:r>
            <a:endParaRPr lang="en-US" sz="1650" dirty="0"/>
          </a:p>
        </p:txBody>
      </p:sp>
      <p:sp>
        <p:nvSpPr>
          <p:cNvPr id="13" name="Text 11"/>
          <p:cNvSpPr/>
          <p:nvPr/>
        </p:nvSpPr>
        <p:spPr>
          <a:xfrm>
            <a:off x="5428536" y="5785961"/>
            <a:ext cx="3773210" cy="689610"/>
          </a:xfrm>
          <a:prstGeom prst="rect">
            <a:avLst/>
          </a:prstGeom>
          <a:noFill/>
          <a:ln/>
        </p:spPr>
        <p:txBody>
          <a:bodyPr wrap="square" lIns="0" tIns="0" rIns="0" bIns="0" rtlCol="0" anchor="t"/>
          <a:lstStyle/>
          <a:p>
            <a:pPr marL="342900" indent="-342900" algn="l">
              <a:lnSpc>
                <a:spcPts val="2700"/>
              </a:lnSpc>
              <a:buSzPct val="100000"/>
              <a:buChar char="•"/>
            </a:pPr>
            <a:r>
              <a:rPr lang="en-US" sz="1650" dirty="0">
                <a:solidFill>
                  <a:srgbClr val="C2C4B5"/>
                </a:solidFill>
                <a:latin typeface="Bitter" pitchFamily="34" charset="0"/>
                <a:ea typeface="Bitter" pitchFamily="34" charset="-122"/>
                <a:cs typeface="Bitter" pitchFamily="34" charset="-120"/>
              </a:rPr>
              <a:t>-o, --output: File path to save results (default: None)</a:t>
            </a:r>
            <a:endParaRPr lang="en-US" sz="1650" dirty="0"/>
          </a:p>
        </p:txBody>
      </p:sp>
      <p:sp>
        <p:nvSpPr>
          <p:cNvPr id="14" name="Text 12"/>
          <p:cNvSpPr/>
          <p:nvPr/>
        </p:nvSpPr>
        <p:spPr>
          <a:xfrm>
            <a:off x="5428536" y="6550938"/>
            <a:ext cx="3773210" cy="689610"/>
          </a:xfrm>
          <a:prstGeom prst="rect">
            <a:avLst/>
          </a:prstGeom>
          <a:noFill/>
          <a:ln/>
        </p:spPr>
        <p:txBody>
          <a:bodyPr wrap="square" lIns="0" tIns="0" rIns="0" bIns="0" rtlCol="0" anchor="t"/>
          <a:lstStyle/>
          <a:p>
            <a:pPr marL="342900" indent="-342900" algn="l">
              <a:lnSpc>
                <a:spcPts val="2700"/>
              </a:lnSpc>
              <a:buSzPct val="100000"/>
              <a:buChar char="•"/>
            </a:pPr>
            <a:r>
              <a:rPr lang="en-US" sz="1650" dirty="0">
                <a:solidFill>
                  <a:srgbClr val="C2C4B5"/>
                </a:solidFill>
                <a:latin typeface="Bitter" pitchFamily="34" charset="0"/>
                <a:ea typeface="Bitter" pitchFamily="34" charset="-122"/>
                <a:cs typeface="Bitter" pitchFamily="34" charset="-120"/>
              </a:rPr>
              <a:t>-w, --workers: Number of concurrent threads (default: 100)</a:t>
            </a:r>
            <a:endParaRPr lang="en-US" sz="1650" dirty="0"/>
          </a:p>
        </p:txBody>
      </p:sp>
      <p:sp>
        <p:nvSpPr>
          <p:cNvPr id="15" name="Shape 13"/>
          <p:cNvSpPr/>
          <p:nvPr/>
        </p:nvSpPr>
        <p:spPr>
          <a:xfrm>
            <a:off x="9632513" y="2809875"/>
            <a:ext cx="4203978" cy="4646057"/>
          </a:xfrm>
          <a:prstGeom prst="roundRect">
            <a:avLst>
              <a:gd name="adj" fmla="val 769"/>
            </a:avLst>
          </a:prstGeom>
          <a:solidFill>
            <a:srgbClr val="3B3C3E"/>
          </a:solidFill>
          <a:ln/>
        </p:spPr>
        <p:txBody>
          <a:bodyPr/>
          <a:lstStyle/>
          <a:p>
            <a:endParaRPr lang="en-US"/>
          </a:p>
        </p:txBody>
      </p:sp>
      <p:sp>
        <p:nvSpPr>
          <p:cNvPr id="16" name="Text 14"/>
          <p:cNvSpPr/>
          <p:nvPr/>
        </p:nvSpPr>
        <p:spPr>
          <a:xfrm>
            <a:off x="9847898" y="3025259"/>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C2C4B5"/>
                </a:solidFill>
                <a:latin typeface="Outfit Bold" pitchFamily="34" charset="0"/>
                <a:ea typeface="Outfit Bold" pitchFamily="34" charset="-122"/>
                <a:cs typeface="Outfit Bold" pitchFamily="34" charset="-120"/>
              </a:rPr>
              <a:t>Example</a:t>
            </a:r>
            <a:endParaRPr lang="en-US" sz="2100" dirty="0"/>
          </a:p>
        </p:txBody>
      </p:sp>
      <p:sp>
        <p:nvSpPr>
          <p:cNvPr id="17" name="Text 15"/>
          <p:cNvSpPr/>
          <p:nvPr/>
        </p:nvSpPr>
        <p:spPr>
          <a:xfrm>
            <a:off x="9847898" y="3491032"/>
            <a:ext cx="3773210" cy="1034415"/>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Scan ports 20-1024 on 192.168.1.10 with 2-second timeout, save to scan_report.txt, using 150 threads:</a:t>
            </a:r>
            <a:endParaRPr lang="en-US" sz="1650" dirty="0"/>
          </a:p>
        </p:txBody>
      </p:sp>
      <p:sp>
        <p:nvSpPr>
          <p:cNvPr id="18" name="Text 16"/>
          <p:cNvSpPr/>
          <p:nvPr/>
        </p:nvSpPr>
        <p:spPr>
          <a:xfrm>
            <a:off x="9847898" y="4654629"/>
            <a:ext cx="3773210" cy="689610"/>
          </a:xfrm>
          <a:prstGeom prst="rect">
            <a:avLst/>
          </a:prstGeom>
          <a:noFill/>
          <a:ln/>
        </p:spPr>
        <p:txBody>
          <a:bodyPr wrap="square" lIns="0" tIns="0" rIns="0" bIns="0" rtlCol="0" anchor="t"/>
          <a:lstStyle/>
          <a:p>
            <a:pPr marL="0" indent="0" algn="l">
              <a:lnSpc>
                <a:spcPts val="2700"/>
              </a:lnSpc>
              <a:buNone/>
            </a:pPr>
            <a:r>
              <a:rPr lang="en-US" sz="1650" dirty="0">
                <a:solidFill>
                  <a:srgbClr val="C2C4B5"/>
                </a:solidFill>
                <a:latin typeface="Bitter" pitchFamily="34" charset="0"/>
                <a:ea typeface="Bitter" pitchFamily="34" charset="-122"/>
                <a:cs typeface="Bitter" pitchFamily="34" charset="-120"/>
              </a:rPr>
              <a:t>python main.py 192.168.1.10 -s 20 -e 1024 -t 2 -o scan_report.txt -w 150</a:t>
            </a:r>
            <a:endParaRPr lang="en-US" sz="1650" dirty="0"/>
          </a:p>
        </p:txBody>
      </p:sp>
      <p:sp>
        <p:nvSpPr>
          <p:cNvPr id="19" name="Rectangle 18">
            <a:extLst>
              <a:ext uri="{FF2B5EF4-FFF2-40B4-BE49-F238E27FC236}">
                <a16:creationId xmlns:a16="http://schemas.microsoft.com/office/drawing/2014/main" id="{BF0B1E3C-DAE1-FADB-3E8D-EA3F14ED88BA}"/>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56734" y="745450"/>
            <a:ext cx="4401979" cy="550188"/>
          </a:xfrm>
          <a:prstGeom prst="rect">
            <a:avLst/>
          </a:prstGeom>
          <a:noFill/>
          <a:ln/>
        </p:spPr>
        <p:txBody>
          <a:bodyPr wrap="none" lIns="0" tIns="0" rIns="0" bIns="0" rtlCol="0" anchor="t"/>
          <a:lstStyle/>
          <a:p>
            <a:pPr marL="0" indent="0" algn="l">
              <a:lnSpc>
                <a:spcPts val="4300"/>
              </a:lnSpc>
              <a:buNone/>
            </a:pPr>
            <a:r>
              <a:rPr lang="en-US" sz="3450" b="1" dirty="0">
                <a:solidFill>
                  <a:srgbClr val="E1E5CD"/>
                </a:solidFill>
                <a:latin typeface="Outfit Bold" pitchFamily="34" charset="0"/>
                <a:ea typeface="Outfit Bold" pitchFamily="34" charset="-122"/>
                <a:cs typeface="Outfit Bold" pitchFamily="34" charset="-120"/>
              </a:rPr>
              <a:t>Output Explanation</a:t>
            </a:r>
            <a:endParaRPr lang="en-US" sz="3450" dirty="0"/>
          </a:p>
        </p:txBody>
      </p:sp>
      <p:sp>
        <p:nvSpPr>
          <p:cNvPr id="4" name="Text 1"/>
          <p:cNvSpPr/>
          <p:nvPr/>
        </p:nvSpPr>
        <p:spPr>
          <a:xfrm>
            <a:off x="6256734" y="1559719"/>
            <a:ext cx="7603331" cy="563404"/>
          </a:xfrm>
          <a:prstGeom prst="rect">
            <a:avLst/>
          </a:prstGeom>
          <a:noFill/>
          <a:ln/>
        </p:spPr>
        <p:txBody>
          <a:bodyPr wrap="square" lIns="0" tIns="0" rIns="0" bIns="0" rtlCol="0" anchor="t"/>
          <a:lstStyle/>
          <a:p>
            <a:pPr marL="0" indent="0" algn="l">
              <a:lnSpc>
                <a:spcPts val="2200"/>
              </a:lnSpc>
              <a:buNone/>
            </a:pPr>
            <a:r>
              <a:rPr lang="en-US" sz="1350" dirty="0">
                <a:solidFill>
                  <a:srgbClr val="C2C4B5"/>
                </a:solidFill>
                <a:latin typeface="Bitter" pitchFamily="34" charset="0"/>
                <a:ea typeface="Bitter" pitchFamily="34" charset="-122"/>
                <a:cs typeface="Bitter" pitchFamily="34" charset="-120"/>
              </a:rPr>
              <a:t>The scanner provides comprehensive output that helps you understand the target system's network profile and potential security implications of open services.</a:t>
            </a:r>
            <a:endParaRPr lang="en-US" sz="1350" dirty="0"/>
          </a:p>
        </p:txBody>
      </p:sp>
      <p:pic>
        <p:nvPicPr>
          <p:cNvPr id="5" name="Image 1" descr="preencoded.png"/>
          <p:cNvPicPr>
            <a:picLocks noChangeAspect="1"/>
          </p:cNvPicPr>
          <p:nvPr/>
        </p:nvPicPr>
        <p:blipFill>
          <a:blip r:embed="rId4"/>
          <a:stretch>
            <a:fillRect/>
          </a:stretch>
        </p:blipFill>
        <p:spPr>
          <a:xfrm>
            <a:off x="6256734" y="2321123"/>
            <a:ext cx="440174" cy="440174"/>
          </a:xfrm>
          <a:prstGeom prst="rect">
            <a:avLst/>
          </a:prstGeom>
        </p:spPr>
      </p:pic>
      <p:sp>
        <p:nvSpPr>
          <p:cNvPr id="6" name="Text 2"/>
          <p:cNvSpPr/>
          <p:nvPr/>
        </p:nvSpPr>
        <p:spPr>
          <a:xfrm>
            <a:off x="6256734" y="2937272"/>
            <a:ext cx="2200989" cy="275153"/>
          </a:xfrm>
          <a:prstGeom prst="rect">
            <a:avLst/>
          </a:prstGeom>
          <a:noFill/>
          <a:ln/>
        </p:spPr>
        <p:txBody>
          <a:bodyPr wrap="none" lIns="0" tIns="0" rIns="0" bIns="0" rtlCol="0" anchor="t"/>
          <a:lstStyle/>
          <a:p>
            <a:pPr marL="0" indent="0" algn="l">
              <a:lnSpc>
                <a:spcPts val="2150"/>
              </a:lnSpc>
              <a:buNone/>
            </a:pPr>
            <a:r>
              <a:rPr lang="en-US" sz="1700" b="1" dirty="0">
                <a:solidFill>
                  <a:srgbClr val="C2C4B5"/>
                </a:solidFill>
                <a:latin typeface="Outfit Bold" pitchFamily="34" charset="0"/>
                <a:ea typeface="Outfit Bold" pitchFamily="34" charset="-122"/>
                <a:cs typeface="Outfit Bold" pitchFamily="34" charset="-120"/>
              </a:rPr>
              <a:t>Open Ports</a:t>
            </a:r>
            <a:endParaRPr lang="en-US" sz="1700" dirty="0"/>
          </a:p>
        </p:txBody>
      </p:sp>
      <p:sp>
        <p:nvSpPr>
          <p:cNvPr id="7" name="Text 3"/>
          <p:cNvSpPr/>
          <p:nvPr/>
        </p:nvSpPr>
        <p:spPr>
          <a:xfrm>
            <a:off x="6256734" y="3318034"/>
            <a:ext cx="2387679" cy="1408509"/>
          </a:xfrm>
          <a:prstGeom prst="rect">
            <a:avLst/>
          </a:prstGeom>
          <a:noFill/>
          <a:ln/>
        </p:spPr>
        <p:txBody>
          <a:bodyPr wrap="square" lIns="0" tIns="0" rIns="0" bIns="0" rtlCol="0" anchor="t"/>
          <a:lstStyle/>
          <a:p>
            <a:pPr marL="0" indent="0" algn="l">
              <a:lnSpc>
                <a:spcPts val="2200"/>
              </a:lnSpc>
              <a:buNone/>
            </a:pPr>
            <a:r>
              <a:rPr lang="en-US" sz="1350" dirty="0">
                <a:solidFill>
                  <a:srgbClr val="C2C4B5"/>
                </a:solidFill>
                <a:latin typeface="Bitter" pitchFamily="34" charset="0"/>
                <a:ea typeface="Bitter" pitchFamily="34" charset="-122"/>
                <a:cs typeface="Bitter" pitchFamily="34" charset="-120"/>
              </a:rPr>
              <a:t>Lists all discovered open ports with any banner information gathered during the scan, helping identify running services.</a:t>
            </a:r>
            <a:endParaRPr lang="en-US" sz="1350" dirty="0"/>
          </a:p>
        </p:txBody>
      </p:sp>
      <p:pic>
        <p:nvPicPr>
          <p:cNvPr id="8" name="Image 2" descr="preencoded.png"/>
          <p:cNvPicPr>
            <a:picLocks noChangeAspect="1"/>
          </p:cNvPicPr>
          <p:nvPr/>
        </p:nvPicPr>
        <p:blipFill>
          <a:blip r:embed="rId5"/>
          <a:stretch>
            <a:fillRect/>
          </a:stretch>
        </p:blipFill>
        <p:spPr>
          <a:xfrm>
            <a:off x="8864441" y="2321123"/>
            <a:ext cx="440174" cy="440174"/>
          </a:xfrm>
          <a:prstGeom prst="rect">
            <a:avLst/>
          </a:prstGeom>
        </p:spPr>
      </p:pic>
      <p:sp>
        <p:nvSpPr>
          <p:cNvPr id="9" name="Text 4"/>
          <p:cNvSpPr/>
          <p:nvPr/>
        </p:nvSpPr>
        <p:spPr>
          <a:xfrm>
            <a:off x="8864441" y="2937272"/>
            <a:ext cx="2200989" cy="275153"/>
          </a:xfrm>
          <a:prstGeom prst="rect">
            <a:avLst/>
          </a:prstGeom>
          <a:noFill/>
          <a:ln/>
        </p:spPr>
        <p:txBody>
          <a:bodyPr wrap="none" lIns="0" tIns="0" rIns="0" bIns="0" rtlCol="0" anchor="t"/>
          <a:lstStyle/>
          <a:p>
            <a:pPr marL="0" indent="0" algn="l">
              <a:lnSpc>
                <a:spcPts val="2150"/>
              </a:lnSpc>
              <a:buNone/>
            </a:pPr>
            <a:r>
              <a:rPr lang="en-US" sz="1700" b="1" dirty="0">
                <a:solidFill>
                  <a:srgbClr val="C2C4B5"/>
                </a:solidFill>
                <a:latin typeface="Outfit Bold" pitchFamily="34" charset="0"/>
                <a:ea typeface="Outfit Bold" pitchFamily="34" charset="-122"/>
                <a:cs typeface="Outfit Bold" pitchFamily="34" charset="-120"/>
              </a:rPr>
              <a:t>OS Guess</a:t>
            </a:r>
            <a:endParaRPr lang="en-US" sz="1700" dirty="0"/>
          </a:p>
        </p:txBody>
      </p:sp>
      <p:sp>
        <p:nvSpPr>
          <p:cNvPr id="10" name="Text 5"/>
          <p:cNvSpPr/>
          <p:nvPr/>
        </p:nvSpPr>
        <p:spPr>
          <a:xfrm>
            <a:off x="8864441" y="3318034"/>
            <a:ext cx="2387798" cy="1408509"/>
          </a:xfrm>
          <a:prstGeom prst="rect">
            <a:avLst/>
          </a:prstGeom>
          <a:noFill/>
          <a:ln/>
        </p:spPr>
        <p:txBody>
          <a:bodyPr wrap="square" lIns="0" tIns="0" rIns="0" bIns="0" rtlCol="0" anchor="t"/>
          <a:lstStyle/>
          <a:p>
            <a:pPr marL="0" indent="0" algn="l">
              <a:lnSpc>
                <a:spcPts val="2200"/>
              </a:lnSpc>
              <a:buNone/>
            </a:pPr>
            <a:r>
              <a:rPr lang="en-US" sz="1350" dirty="0">
                <a:solidFill>
                  <a:srgbClr val="C2C4B5"/>
                </a:solidFill>
                <a:latin typeface="Bitter" pitchFamily="34" charset="0"/>
                <a:ea typeface="Bitter" pitchFamily="34" charset="-122"/>
                <a:cs typeface="Bitter" pitchFamily="34" charset="-120"/>
              </a:rPr>
              <a:t>Displays an operating system guess based on TTL values from ICMP responses, providing context about the target environment.</a:t>
            </a:r>
            <a:endParaRPr lang="en-US" sz="1350" dirty="0"/>
          </a:p>
        </p:txBody>
      </p:sp>
      <p:pic>
        <p:nvPicPr>
          <p:cNvPr id="11" name="Image 3" descr="preencoded.png"/>
          <p:cNvPicPr>
            <a:picLocks noChangeAspect="1"/>
          </p:cNvPicPr>
          <p:nvPr/>
        </p:nvPicPr>
        <p:blipFill>
          <a:blip r:embed="rId6"/>
          <a:stretch>
            <a:fillRect/>
          </a:stretch>
        </p:blipFill>
        <p:spPr>
          <a:xfrm>
            <a:off x="11472267" y="2321123"/>
            <a:ext cx="440174" cy="440174"/>
          </a:xfrm>
          <a:prstGeom prst="rect">
            <a:avLst/>
          </a:prstGeom>
        </p:spPr>
      </p:pic>
      <p:sp>
        <p:nvSpPr>
          <p:cNvPr id="12" name="Text 6"/>
          <p:cNvSpPr/>
          <p:nvPr/>
        </p:nvSpPr>
        <p:spPr>
          <a:xfrm>
            <a:off x="11472267" y="2937272"/>
            <a:ext cx="2200989" cy="275153"/>
          </a:xfrm>
          <a:prstGeom prst="rect">
            <a:avLst/>
          </a:prstGeom>
          <a:noFill/>
          <a:ln/>
        </p:spPr>
        <p:txBody>
          <a:bodyPr wrap="none" lIns="0" tIns="0" rIns="0" bIns="0" rtlCol="0" anchor="t"/>
          <a:lstStyle/>
          <a:p>
            <a:pPr marL="0" indent="0" algn="l">
              <a:lnSpc>
                <a:spcPts val="2150"/>
              </a:lnSpc>
              <a:buNone/>
            </a:pPr>
            <a:r>
              <a:rPr lang="en-US" sz="1700" b="1" dirty="0">
                <a:solidFill>
                  <a:srgbClr val="C2C4B5"/>
                </a:solidFill>
                <a:latin typeface="Outfit Bold" pitchFamily="34" charset="0"/>
                <a:ea typeface="Outfit Bold" pitchFamily="34" charset="-122"/>
                <a:cs typeface="Outfit Bold" pitchFamily="34" charset="-120"/>
              </a:rPr>
              <a:t>Pentesting Hints</a:t>
            </a:r>
            <a:endParaRPr lang="en-US" sz="1700" dirty="0"/>
          </a:p>
        </p:txBody>
      </p:sp>
      <p:sp>
        <p:nvSpPr>
          <p:cNvPr id="13" name="Text 7"/>
          <p:cNvSpPr/>
          <p:nvPr/>
        </p:nvSpPr>
        <p:spPr>
          <a:xfrm>
            <a:off x="11472267" y="3318034"/>
            <a:ext cx="2387798" cy="1690211"/>
          </a:xfrm>
          <a:prstGeom prst="rect">
            <a:avLst/>
          </a:prstGeom>
          <a:noFill/>
          <a:ln/>
        </p:spPr>
        <p:txBody>
          <a:bodyPr wrap="square" lIns="0" tIns="0" rIns="0" bIns="0" rtlCol="0" anchor="t"/>
          <a:lstStyle/>
          <a:p>
            <a:pPr marL="0" indent="0" algn="l">
              <a:lnSpc>
                <a:spcPts val="2200"/>
              </a:lnSpc>
              <a:buNone/>
            </a:pPr>
            <a:r>
              <a:rPr lang="en-US" sz="1350" dirty="0">
                <a:solidFill>
                  <a:srgbClr val="C2C4B5"/>
                </a:solidFill>
                <a:latin typeface="Bitter" pitchFamily="34" charset="0"/>
                <a:ea typeface="Bitter" pitchFamily="34" charset="-122"/>
                <a:cs typeface="Bitter" pitchFamily="34" charset="-120"/>
              </a:rPr>
              <a:t>Shows practical advice for each identified service, including common vulnerabilities and testing approaches to guide your assessment.</a:t>
            </a:r>
            <a:endParaRPr lang="en-US" sz="1350" dirty="0"/>
          </a:p>
        </p:txBody>
      </p:sp>
      <p:pic>
        <p:nvPicPr>
          <p:cNvPr id="14" name="Image 4" descr="preencoded.png"/>
          <p:cNvPicPr>
            <a:picLocks noChangeAspect="1"/>
          </p:cNvPicPr>
          <p:nvPr/>
        </p:nvPicPr>
        <p:blipFill>
          <a:blip r:embed="rId7"/>
          <a:stretch>
            <a:fillRect/>
          </a:stretch>
        </p:blipFill>
        <p:spPr>
          <a:xfrm>
            <a:off x="6256734" y="5360313"/>
            <a:ext cx="440174" cy="440174"/>
          </a:xfrm>
          <a:prstGeom prst="rect">
            <a:avLst/>
          </a:prstGeom>
        </p:spPr>
      </p:pic>
      <p:sp>
        <p:nvSpPr>
          <p:cNvPr id="15" name="Text 8"/>
          <p:cNvSpPr/>
          <p:nvPr/>
        </p:nvSpPr>
        <p:spPr>
          <a:xfrm>
            <a:off x="6256734" y="5976461"/>
            <a:ext cx="2200989" cy="275153"/>
          </a:xfrm>
          <a:prstGeom prst="rect">
            <a:avLst/>
          </a:prstGeom>
          <a:noFill/>
          <a:ln/>
        </p:spPr>
        <p:txBody>
          <a:bodyPr wrap="none" lIns="0" tIns="0" rIns="0" bIns="0" rtlCol="0" anchor="t"/>
          <a:lstStyle/>
          <a:p>
            <a:pPr marL="0" indent="0" algn="l">
              <a:lnSpc>
                <a:spcPts val="2150"/>
              </a:lnSpc>
              <a:buNone/>
            </a:pPr>
            <a:r>
              <a:rPr lang="en-US" sz="1700" b="1" dirty="0">
                <a:solidFill>
                  <a:srgbClr val="C2C4B5"/>
                </a:solidFill>
                <a:latin typeface="Outfit Bold" pitchFamily="34" charset="0"/>
                <a:ea typeface="Outfit Bold" pitchFamily="34" charset="-122"/>
                <a:cs typeface="Outfit Bold" pitchFamily="34" charset="-120"/>
              </a:rPr>
              <a:t>Saved Results</a:t>
            </a:r>
            <a:endParaRPr lang="en-US" sz="1700" dirty="0"/>
          </a:p>
        </p:txBody>
      </p:sp>
      <p:sp>
        <p:nvSpPr>
          <p:cNvPr id="16" name="Text 9"/>
          <p:cNvSpPr/>
          <p:nvPr/>
        </p:nvSpPr>
        <p:spPr>
          <a:xfrm>
            <a:off x="6256734" y="6357223"/>
            <a:ext cx="2387679" cy="1126808"/>
          </a:xfrm>
          <a:prstGeom prst="rect">
            <a:avLst/>
          </a:prstGeom>
          <a:noFill/>
          <a:ln/>
        </p:spPr>
        <p:txBody>
          <a:bodyPr wrap="square" lIns="0" tIns="0" rIns="0" bIns="0" rtlCol="0" anchor="t"/>
          <a:lstStyle/>
          <a:p>
            <a:pPr marL="0" indent="0" algn="l">
              <a:lnSpc>
                <a:spcPts val="2200"/>
              </a:lnSpc>
              <a:buNone/>
            </a:pPr>
            <a:r>
              <a:rPr lang="en-US" sz="1350" dirty="0">
                <a:solidFill>
                  <a:srgbClr val="C2C4B5"/>
                </a:solidFill>
                <a:latin typeface="Bitter" pitchFamily="34" charset="0"/>
                <a:ea typeface="Bitter" pitchFamily="34" charset="-122"/>
                <a:cs typeface="Bitter" pitchFamily="34" charset="-120"/>
              </a:rPr>
              <a:t>Saves detailed findings to the specified output file (if provided) for documentation or further analysis.</a:t>
            </a:r>
            <a:endParaRPr lang="en-US" sz="1350" dirty="0"/>
          </a:p>
        </p:txBody>
      </p:sp>
      <p:sp>
        <p:nvSpPr>
          <p:cNvPr id="17" name="Rectangle 16">
            <a:extLst>
              <a:ext uri="{FF2B5EF4-FFF2-40B4-BE49-F238E27FC236}">
                <a16:creationId xmlns:a16="http://schemas.microsoft.com/office/drawing/2014/main" id="{65742FEB-80DF-778E-3859-CA8B49EC5C72}"/>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76057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Design Decisions</a:t>
            </a:r>
            <a:endParaRPr lang="en-US" sz="4450" dirty="0"/>
          </a:p>
        </p:txBody>
      </p:sp>
      <p:sp>
        <p:nvSpPr>
          <p:cNvPr id="3" name="Text 1"/>
          <p:cNvSpPr/>
          <p:nvPr/>
        </p:nvSpPr>
        <p:spPr>
          <a:xfrm>
            <a:off x="793790" y="192297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The Advanced Python Port Scanner was built with specific design choices to balance functionality, performance, and usability for security professionals.</a:t>
            </a:r>
            <a:endParaRPr lang="en-US" sz="1750" dirty="0"/>
          </a:p>
        </p:txBody>
      </p:sp>
      <p:sp>
        <p:nvSpPr>
          <p:cNvPr id="4" name="Text 2"/>
          <p:cNvSpPr/>
          <p:nvPr/>
        </p:nvSpPr>
        <p:spPr>
          <a:xfrm>
            <a:off x="1857256" y="3079790"/>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C2C4B5"/>
                </a:solidFill>
                <a:latin typeface="Outfit Bold" pitchFamily="34" charset="0"/>
                <a:ea typeface="Outfit Bold" pitchFamily="34" charset="-122"/>
                <a:cs typeface="Outfit Bold" pitchFamily="34" charset="-120"/>
              </a:rPr>
              <a:t>Multi-threading</a:t>
            </a:r>
            <a:endParaRPr lang="en-US" sz="2200" dirty="0"/>
          </a:p>
        </p:txBody>
      </p:sp>
      <p:sp>
        <p:nvSpPr>
          <p:cNvPr id="5" name="Text 3"/>
          <p:cNvSpPr/>
          <p:nvPr/>
        </p:nvSpPr>
        <p:spPr>
          <a:xfrm>
            <a:off x="793790" y="3570208"/>
            <a:ext cx="3898702" cy="1451610"/>
          </a:xfrm>
          <a:prstGeom prst="rect">
            <a:avLst/>
          </a:prstGeom>
          <a:noFill/>
          <a:ln/>
        </p:spPr>
        <p:txBody>
          <a:bodyPr wrap="square" lIns="0" tIns="0" rIns="0" bIns="0" rtlCol="0" anchor="t"/>
          <a:lstStyle/>
          <a:p>
            <a:pPr marL="0" indent="0" algn="r">
              <a:lnSpc>
                <a:spcPts val="2850"/>
              </a:lnSpc>
              <a:buNone/>
            </a:pPr>
            <a:r>
              <a:rPr lang="en-US" sz="1750" dirty="0">
                <a:solidFill>
                  <a:srgbClr val="C2C4B5"/>
                </a:solidFill>
                <a:latin typeface="Bitter" pitchFamily="34" charset="0"/>
                <a:ea typeface="Bitter" pitchFamily="34" charset="-122"/>
                <a:cs typeface="Bitter" pitchFamily="34" charset="-120"/>
              </a:rPr>
              <a:t>Enhances scanning speed but must be balanced with system and network limitations to avoid overwhelming resources</a:t>
            </a:r>
            <a:endParaRPr lang="en-US" sz="1750" dirty="0"/>
          </a:p>
        </p:txBody>
      </p:sp>
      <p:pic>
        <p:nvPicPr>
          <p:cNvPr id="6" name="Image 0" descr="preencoded.png"/>
          <p:cNvPicPr>
            <a:picLocks noChangeAspect="1"/>
          </p:cNvPicPr>
          <p:nvPr/>
        </p:nvPicPr>
        <p:blipFill>
          <a:blip r:embed="rId3"/>
          <a:stretch>
            <a:fillRect/>
          </a:stretch>
        </p:blipFill>
        <p:spPr>
          <a:xfrm>
            <a:off x="5032653" y="2903934"/>
            <a:ext cx="4564975" cy="4564975"/>
          </a:xfrm>
          <a:prstGeom prst="rect">
            <a:avLst/>
          </a:prstGeom>
        </p:spPr>
      </p:pic>
      <p:pic>
        <p:nvPicPr>
          <p:cNvPr id="7" name="Image 1" descr="preencoded.png"/>
          <p:cNvPicPr>
            <a:picLocks noChangeAspect="1"/>
          </p:cNvPicPr>
          <p:nvPr/>
        </p:nvPicPr>
        <p:blipFill>
          <a:blip r:embed="rId4"/>
          <a:stretch>
            <a:fillRect/>
          </a:stretch>
        </p:blipFill>
        <p:spPr>
          <a:xfrm>
            <a:off x="6226731" y="3667006"/>
            <a:ext cx="339328" cy="424220"/>
          </a:xfrm>
          <a:prstGeom prst="rect">
            <a:avLst/>
          </a:prstGeom>
        </p:spPr>
      </p:pic>
      <p:sp>
        <p:nvSpPr>
          <p:cNvPr id="8" name="Text 4"/>
          <p:cNvSpPr/>
          <p:nvPr/>
        </p:nvSpPr>
        <p:spPr>
          <a:xfrm>
            <a:off x="9937790" y="3261241"/>
            <a:ext cx="3004661" cy="354330"/>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Basic Banner Grabbing</a:t>
            </a:r>
            <a:endParaRPr lang="en-US" sz="2200" dirty="0"/>
          </a:p>
        </p:txBody>
      </p:sp>
      <p:sp>
        <p:nvSpPr>
          <p:cNvPr id="9" name="Text 5"/>
          <p:cNvSpPr/>
          <p:nvPr/>
        </p:nvSpPr>
        <p:spPr>
          <a:xfrm>
            <a:off x="9937790" y="3751659"/>
            <a:ext cx="3898821" cy="1088708"/>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Helps identify services without relying on external tools, providing a self-contained solution</a:t>
            </a:r>
            <a:endParaRPr lang="en-US" sz="1750" dirty="0"/>
          </a:p>
        </p:txBody>
      </p:sp>
      <p:pic>
        <p:nvPicPr>
          <p:cNvPr id="10" name="Image 2" descr="preencoded.png"/>
          <p:cNvPicPr>
            <a:picLocks noChangeAspect="1"/>
          </p:cNvPicPr>
          <p:nvPr/>
        </p:nvPicPr>
        <p:blipFill>
          <a:blip r:embed="rId5"/>
          <a:stretch>
            <a:fillRect/>
          </a:stretch>
        </p:blipFill>
        <p:spPr>
          <a:xfrm>
            <a:off x="5032653" y="2903934"/>
            <a:ext cx="4564975" cy="4564975"/>
          </a:xfrm>
          <a:prstGeom prst="rect">
            <a:avLst/>
          </a:prstGeom>
        </p:spPr>
      </p:pic>
      <p:pic>
        <p:nvPicPr>
          <p:cNvPr id="11" name="Image 3" descr="preencoded.png"/>
          <p:cNvPicPr>
            <a:picLocks noChangeAspect="1"/>
          </p:cNvPicPr>
          <p:nvPr/>
        </p:nvPicPr>
        <p:blipFill>
          <a:blip r:embed="rId6"/>
          <a:stretch>
            <a:fillRect/>
          </a:stretch>
        </p:blipFill>
        <p:spPr>
          <a:xfrm>
            <a:off x="8452604" y="4055507"/>
            <a:ext cx="339328" cy="424220"/>
          </a:xfrm>
          <a:prstGeom prst="rect">
            <a:avLst/>
          </a:prstGeom>
        </p:spPr>
      </p:pic>
      <p:sp>
        <p:nvSpPr>
          <p:cNvPr id="12" name="Text 6"/>
          <p:cNvSpPr/>
          <p:nvPr/>
        </p:nvSpPr>
        <p:spPr>
          <a:xfrm>
            <a:off x="9937790" y="5713809"/>
            <a:ext cx="3208020" cy="354330"/>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TTL-based OS Detection</a:t>
            </a:r>
            <a:endParaRPr lang="en-US" sz="2200" dirty="0"/>
          </a:p>
        </p:txBody>
      </p:sp>
      <p:sp>
        <p:nvSpPr>
          <p:cNvPr id="13" name="Text 7"/>
          <p:cNvSpPr/>
          <p:nvPr/>
        </p:nvSpPr>
        <p:spPr>
          <a:xfrm>
            <a:off x="9937790" y="6204228"/>
            <a:ext cx="3898821" cy="1088708"/>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Simple but effective heuristic that works in most cases, though not foolproof</a:t>
            </a:r>
            <a:endParaRPr lang="en-US" sz="1750" dirty="0"/>
          </a:p>
        </p:txBody>
      </p:sp>
      <p:pic>
        <p:nvPicPr>
          <p:cNvPr id="14" name="Image 4" descr="preencoded.png"/>
          <p:cNvPicPr>
            <a:picLocks noChangeAspect="1"/>
          </p:cNvPicPr>
          <p:nvPr/>
        </p:nvPicPr>
        <p:blipFill>
          <a:blip r:embed="rId7"/>
          <a:stretch>
            <a:fillRect/>
          </a:stretch>
        </p:blipFill>
        <p:spPr>
          <a:xfrm>
            <a:off x="5032653" y="2903934"/>
            <a:ext cx="4564975" cy="4564975"/>
          </a:xfrm>
          <a:prstGeom prst="rect">
            <a:avLst/>
          </a:prstGeom>
        </p:spPr>
      </p:pic>
      <p:pic>
        <p:nvPicPr>
          <p:cNvPr id="15" name="Image 5" descr="preencoded.png"/>
          <p:cNvPicPr>
            <a:picLocks noChangeAspect="1"/>
          </p:cNvPicPr>
          <p:nvPr/>
        </p:nvPicPr>
        <p:blipFill>
          <a:blip r:embed="rId8"/>
          <a:stretch>
            <a:fillRect/>
          </a:stretch>
        </p:blipFill>
        <p:spPr>
          <a:xfrm>
            <a:off x="8064103" y="6281380"/>
            <a:ext cx="339328" cy="424220"/>
          </a:xfrm>
          <a:prstGeom prst="rect">
            <a:avLst/>
          </a:prstGeom>
        </p:spPr>
      </p:pic>
      <p:sp>
        <p:nvSpPr>
          <p:cNvPr id="16" name="Text 8"/>
          <p:cNvSpPr/>
          <p:nvPr/>
        </p:nvSpPr>
        <p:spPr>
          <a:xfrm>
            <a:off x="1857256" y="5713809"/>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C2C4B5"/>
                </a:solidFill>
                <a:latin typeface="Outfit Bold" pitchFamily="34" charset="0"/>
                <a:ea typeface="Outfit Bold" pitchFamily="34" charset="-122"/>
                <a:cs typeface="Outfit Bold" pitchFamily="34" charset="-120"/>
              </a:rPr>
              <a:t>Pentesting Hints</a:t>
            </a:r>
            <a:endParaRPr lang="en-US" sz="2200" dirty="0"/>
          </a:p>
        </p:txBody>
      </p:sp>
      <p:sp>
        <p:nvSpPr>
          <p:cNvPr id="17" name="Text 9"/>
          <p:cNvSpPr/>
          <p:nvPr/>
        </p:nvSpPr>
        <p:spPr>
          <a:xfrm>
            <a:off x="793790" y="6204228"/>
            <a:ext cx="3898702" cy="1088708"/>
          </a:xfrm>
          <a:prstGeom prst="rect">
            <a:avLst/>
          </a:prstGeom>
          <a:noFill/>
          <a:ln/>
        </p:spPr>
        <p:txBody>
          <a:bodyPr wrap="square" lIns="0" tIns="0" rIns="0" bIns="0" rtlCol="0" anchor="t"/>
          <a:lstStyle/>
          <a:p>
            <a:pPr marL="0" indent="0" algn="r">
              <a:lnSpc>
                <a:spcPts val="2850"/>
              </a:lnSpc>
              <a:buNone/>
            </a:pPr>
            <a:r>
              <a:rPr lang="en-US" sz="1750" dirty="0">
                <a:solidFill>
                  <a:srgbClr val="C2C4B5"/>
                </a:solidFill>
                <a:latin typeface="Bitter" pitchFamily="34" charset="0"/>
                <a:ea typeface="Bitter" pitchFamily="34" charset="-122"/>
                <a:cs typeface="Bitter" pitchFamily="34" charset="-120"/>
              </a:rPr>
              <a:t>Designed as an initial guide, encouraging manual verification and further research</a:t>
            </a:r>
            <a:endParaRPr lang="en-US" sz="1750" dirty="0"/>
          </a:p>
        </p:txBody>
      </p:sp>
      <p:pic>
        <p:nvPicPr>
          <p:cNvPr id="18" name="Image 6" descr="preencoded.png"/>
          <p:cNvPicPr>
            <a:picLocks noChangeAspect="1"/>
          </p:cNvPicPr>
          <p:nvPr/>
        </p:nvPicPr>
        <p:blipFill>
          <a:blip r:embed="rId9"/>
          <a:stretch>
            <a:fillRect/>
          </a:stretch>
        </p:blipFill>
        <p:spPr>
          <a:xfrm>
            <a:off x="5032653" y="2903934"/>
            <a:ext cx="4564975" cy="4564975"/>
          </a:xfrm>
          <a:prstGeom prst="rect">
            <a:avLst/>
          </a:prstGeom>
        </p:spPr>
      </p:pic>
      <p:pic>
        <p:nvPicPr>
          <p:cNvPr id="19" name="Image 7" descr="preencoded.png"/>
          <p:cNvPicPr>
            <a:picLocks noChangeAspect="1"/>
          </p:cNvPicPr>
          <p:nvPr/>
        </p:nvPicPr>
        <p:blipFill>
          <a:blip r:embed="rId10"/>
          <a:stretch>
            <a:fillRect/>
          </a:stretch>
        </p:blipFill>
        <p:spPr>
          <a:xfrm>
            <a:off x="5838230" y="5892879"/>
            <a:ext cx="339328" cy="424220"/>
          </a:xfrm>
          <a:prstGeom prst="rect">
            <a:avLst/>
          </a:prstGeom>
        </p:spPr>
      </p:pic>
      <p:sp>
        <p:nvSpPr>
          <p:cNvPr id="20" name="Rectangle 19">
            <a:extLst>
              <a:ext uri="{FF2B5EF4-FFF2-40B4-BE49-F238E27FC236}">
                <a16:creationId xmlns:a16="http://schemas.microsoft.com/office/drawing/2014/main" id="{A19559C6-F041-294D-52A0-CF653F622602}"/>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83895"/>
            <a:ext cx="4820007" cy="602456"/>
          </a:xfrm>
          <a:prstGeom prst="rect">
            <a:avLst/>
          </a:prstGeom>
          <a:noFill/>
          <a:ln/>
        </p:spPr>
        <p:txBody>
          <a:bodyPr wrap="none" lIns="0" tIns="0" rIns="0" bIns="0" rtlCol="0" anchor="t"/>
          <a:lstStyle/>
          <a:p>
            <a:pPr marL="0" indent="0" algn="l">
              <a:lnSpc>
                <a:spcPts val="4700"/>
              </a:lnSpc>
              <a:buNone/>
            </a:pPr>
            <a:r>
              <a:rPr lang="en-US" sz="3750" b="1" dirty="0">
                <a:solidFill>
                  <a:srgbClr val="E1E5CD"/>
                </a:solidFill>
                <a:latin typeface="Outfit Bold" pitchFamily="34" charset="0"/>
                <a:ea typeface="Outfit Bold" pitchFamily="34" charset="-122"/>
                <a:cs typeface="Outfit Bold" pitchFamily="34" charset="-120"/>
              </a:rPr>
              <a:t>Limitations</a:t>
            </a:r>
            <a:endParaRPr lang="en-US" sz="3750" dirty="0"/>
          </a:p>
        </p:txBody>
      </p:sp>
      <p:sp>
        <p:nvSpPr>
          <p:cNvPr id="3" name="Text 1"/>
          <p:cNvSpPr/>
          <p:nvPr/>
        </p:nvSpPr>
        <p:spPr>
          <a:xfrm>
            <a:off x="793790" y="1671876"/>
            <a:ext cx="13042821" cy="616744"/>
          </a:xfrm>
          <a:prstGeom prst="rect">
            <a:avLst/>
          </a:prstGeom>
          <a:noFill/>
          <a:ln/>
        </p:spPr>
        <p:txBody>
          <a:bodyPr wrap="squar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While the Advanced Python Port Scanner offers powerful capabilities, it's important to understand its limitations to use it effectively and interpret results accurately.</a:t>
            </a:r>
            <a:endParaRPr lang="en-US" sz="1500" dirty="0"/>
          </a:p>
        </p:txBody>
      </p:sp>
      <p:sp>
        <p:nvSpPr>
          <p:cNvPr id="4" name="Shape 2"/>
          <p:cNvSpPr/>
          <p:nvPr/>
        </p:nvSpPr>
        <p:spPr>
          <a:xfrm>
            <a:off x="793790" y="2505432"/>
            <a:ext cx="1630323" cy="1110734"/>
          </a:xfrm>
          <a:prstGeom prst="roundRect">
            <a:avLst>
              <a:gd name="adj" fmla="val 2604"/>
            </a:avLst>
          </a:prstGeom>
          <a:solidFill>
            <a:srgbClr val="3B3C3E"/>
          </a:solidFill>
          <a:ln/>
        </p:spPr>
        <p:txBody>
          <a:bodyPr/>
          <a:lstStyle/>
          <a:p>
            <a:endParaRPr lang="en-US"/>
          </a:p>
        </p:txBody>
      </p:sp>
      <p:pic>
        <p:nvPicPr>
          <p:cNvPr id="5" name="Image 0" descr="preencoded.png"/>
          <p:cNvPicPr>
            <a:picLocks noChangeAspect="1"/>
          </p:cNvPicPr>
          <p:nvPr/>
        </p:nvPicPr>
        <p:blipFill>
          <a:blip r:embed="rId3"/>
          <a:stretch>
            <a:fillRect/>
          </a:stretch>
        </p:blipFill>
        <p:spPr>
          <a:xfrm>
            <a:off x="1473398" y="2891314"/>
            <a:ext cx="271105" cy="338852"/>
          </a:xfrm>
          <a:prstGeom prst="rect">
            <a:avLst/>
          </a:prstGeom>
        </p:spPr>
      </p:pic>
      <p:sp>
        <p:nvSpPr>
          <p:cNvPr id="6" name="Text 3"/>
          <p:cNvSpPr/>
          <p:nvPr/>
        </p:nvSpPr>
        <p:spPr>
          <a:xfrm>
            <a:off x="2616875" y="2698194"/>
            <a:ext cx="3217545"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Banner Grabbing Limitations</a:t>
            </a:r>
            <a:endParaRPr lang="en-US" sz="1850" dirty="0"/>
          </a:p>
        </p:txBody>
      </p:sp>
      <p:sp>
        <p:nvSpPr>
          <p:cNvPr id="7" name="Text 4"/>
          <p:cNvSpPr/>
          <p:nvPr/>
        </p:nvSpPr>
        <p:spPr>
          <a:xfrm>
            <a:off x="2616875" y="3115032"/>
            <a:ext cx="6693694"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Rudimentary approach may fail on some services or require custom probes</a:t>
            </a:r>
            <a:endParaRPr lang="en-US" sz="1500" dirty="0"/>
          </a:p>
        </p:txBody>
      </p:sp>
      <p:sp>
        <p:nvSpPr>
          <p:cNvPr id="8" name="Shape 5"/>
          <p:cNvSpPr/>
          <p:nvPr/>
        </p:nvSpPr>
        <p:spPr>
          <a:xfrm>
            <a:off x="2520434" y="3606641"/>
            <a:ext cx="11219855" cy="11430"/>
          </a:xfrm>
          <a:prstGeom prst="roundRect">
            <a:avLst>
              <a:gd name="adj" fmla="val 253023"/>
            </a:avLst>
          </a:prstGeom>
          <a:solidFill>
            <a:srgbClr val="545557"/>
          </a:solidFill>
          <a:ln/>
        </p:spPr>
        <p:txBody>
          <a:bodyPr/>
          <a:lstStyle/>
          <a:p>
            <a:endParaRPr lang="en-US"/>
          </a:p>
        </p:txBody>
      </p:sp>
      <p:sp>
        <p:nvSpPr>
          <p:cNvPr id="9" name="Shape 6"/>
          <p:cNvSpPr/>
          <p:nvPr/>
        </p:nvSpPr>
        <p:spPr>
          <a:xfrm>
            <a:off x="793790" y="3712488"/>
            <a:ext cx="3260646" cy="1110734"/>
          </a:xfrm>
          <a:prstGeom prst="roundRect">
            <a:avLst>
              <a:gd name="adj" fmla="val 2604"/>
            </a:avLst>
          </a:prstGeom>
          <a:solidFill>
            <a:srgbClr val="3B3C3E"/>
          </a:solidFill>
          <a:ln/>
        </p:spPr>
        <p:txBody>
          <a:bodyPr/>
          <a:lstStyle/>
          <a:p>
            <a:endParaRPr lang="en-US"/>
          </a:p>
        </p:txBody>
      </p:sp>
      <p:pic>
        <p:nvPicPr>
          <p:cNvPr id="10" name="Image 1" descr="preencoded.png"/>
          <p:cNvPicPr>
            <a:picLocks noChangeAspect="1"/>
          </p:cNvPicPr>
          <p:nvPr/>
        </p:nvPicPr>
        <p:blipFill>
          <a:blip r:embed="rId4"/>
          <a:stretch>
            <a:fillRect/>
          </a:stretch>
        </p:blipFill>
        <p:spPr>
          <a:xfrm>
            <a:off x="2288500" y="4098369"/>
            <a:ext cx="271105" cy="338852"/>
          </a:xfrm>
          <a:prstGeom prst="rect">
            <a:avLst/>
          </a:prstGeom>
        </p:spPr>
      </p:pic>
      <p:sp>
        <p:nvSpPr>
          <p:cNvPr id="11" name="Text 7"/>
          <p:cNvSpPr/>
          <p:nvPr/>
        </p:nvSpPr>
        <p:spPr>
          <a:xfrm>
            <a:off x="4247198" y="3905250"/>
            <a:ext cx="2531745"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OS Detection Accuracy</a:t>
            </a:r>
            <a:endParaRPr lang="en-US" sz="1850" dirty="0"/>
          </a:p>
        </p:txBody>
      </p:sp>
      <p:sp>
        <p:nvSpPr>
          <p:cNvPr id="12" name="Text 8"/>
          <p:cNvSpPr/>
          <p:nvPr/>
        </p:nvSpPr>
        <p:spPr>
          <a:xfrm>
            <a:off x="4247198" y="4322088"/>
            <a:ext cx="5961578"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Can be inaccurate if network devices modify TTL or ICMP is blocked</a:t>
            </a:r>
            <a:endParaRPr lang="en-US" sz="1500" dirty="0"/>
          </a:p>
        </p:txBody>
      </p:sp>
      <p:sp>
        <p:nvSpPr>
          <p:cNvPr id="13" name="Shape 9"/>
          <p:cNvSpPr/>
          <p:nvPr/>
        </p:nvSpPr>
        <p:spPr>
          <a:xfrm>
            <a:off x="4150757" y="4813697"/>
            <a:ext cx="9589532" cy="11430"/>
          </a:xfrm>
          <a:prstGeom prst="roundRect">
            <a:avLst>
              <a:gd name="adj" fmla="val 253023"/>
            </a:avLst>
          </a:prstGeom>
          <a:solidFill>
            <a:srgbClr val="545557"/>
          </a:solidFill>
          <a:ln/>
        </p:spPr>
        <p:txBody>
          <a:bodyPr/>
          <a:lstStyle/>
          <a:p>
            <a:endParaRPr lang="en-US"/>
          </a:p>
        </p:txBody>
      </p:sp>
      <p:sp>
        <p:nvSpPr>
          <p:cNvPr id="14" name="Shape 10"/>
          <p:cNvSpPr/>
          <p:nvPr/>
        </p:nvSpPr>
        <p:spPr>
          <a:xfrm>
            <a:off x="793790" y="4919543"/>
            <a:ext cx="4890968" cy="1110734"/>
          </a:xfrm>
          <a:prstGeom prst="roundRect">
            <a:avLst>
              <a:gd name="adj" fmla="val 2604"/>
            </a:avLst>
          </a:prstGeom>
          <a:solidFill>
            <a:srgbClr val="3B3C3E"/>
          </a:solidFill>
          <a:ln/>
        </p:spPr>
        <p:txBody>
          <a:bodyPr/>
          <a:lstStyle/>
          <a:p>
            <a:endParaRPr lang="en-US"/>
          </a:p>
        </p:txBody>
      </p:sp>
      <p:pic>
        <p:nvPicPr>
          <p:cNvPr id="15" name="Image 2" descr="preencoded.png"/>
          <p:cNvPicPr>
            <a:picLocks noChangeAspect="1"/>
          </p:cNvPicPr>
          <p:nvPr/>
        </p:nvPicPr>
        <p:blipFill>
          <a:blip r:embed="rId5"/>
          <a:stretch>
            <a:fillRect/>
          </a:stretch>
        </p:blipFill>
        <p:spPr>
          <a:xfrm>
            <a:off x="3103721" y="5305425"/>
            <a:ext cx="271105" cy="338852"/>
          </a:xfrm>
          <a:prstGeom prst="rect">
            <a:avLst/>
          </a:prstGeom>
        </p:spPr>
      </p:pic>
      <p:sp>
        <p:nvSpPr>
          <p:cNvPr id="16" name="Text 11"/>
          <p:cNvSpPr/>
          <p:nvPr/>
        </p:nvSpPr>
        <p:spPr>
          <a:xfrm>
            <a:off x="5877520" y="5112306"/>
            <a:ext cx="2801064"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Performance Constraints</a:t>
            </a:r>
            <a:endParaRPr lang="en-US" sz="1850" dirty="0"/>
          </a:p>
        </p:txBody>
      </p:sp>
      <p:sp>
        <p:nvSpPr>
          <p:cNvPr id="17" name="Text 12"/>
          <p:cNvSpPr/>
          <p:nvPr/>
        </p:nvSpPr>
        <p:spPr>
          <a:xfrm>
            <a:off x="5877520" y="5529143"/>
            <a:ext cx="6572131" cy="308372"/>
          </a:xfrm>
          <a:prstGeom prst="rect">
            <a:avLst/>
          </a:prstGeom>
          <a:noFill/>
          <a:ln/>
        </p:spPr>
        <p:txBody>
          <a:bodyPr wrap="non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Scanning all 65,535 ports can be time-consuming despite multi-threading</a:t>
            </a:r>
            <a:endParaRPr lang="en-US" sz="1500" dirty="0"/>
          </a:p>
        </p:txBody>
      </p:sp>
      <p:sp>
        <p:nvSpPr>
          <p:cNvPr id="18" name="Shape 13"/>
          <p:cNvSpPr/>
          <p:nvPr/>
        </p:nvSpPr>
        <p:spPr>
          <a:xfrm>
            <a:off x="5781080" y="6020753"/>
            <a:ext cx="7959209" cy="11430"/>
          </a:xfrm>
          <a:prstGeom prst="roundRect">
            <a:avLst>
              <a:gd name="adj" fmla="val 253023"/>
            </a:avLst>
          </a:prstGeom>
          <a:solidFill>
            <a:srgbClr val="545557"/>
          </a:solidFill>
          <a:ln/>
        </p:spPr>
        <p:txBody>
          <a:bodyPr/>
          <a:lstStyle/>
          <a:p>
            <a:endParaRPr lang="en-US"/>
          </a:p>
        </p:txBody>
      </p:sp>
      <p:sp>
        <p:nvSpPr>
          <p:cNvPr id="19" name="Shape 14"/>
          <p:cNvSpPr/>
          <p:nvPr/>
        </p:nvSpPr>
        <p:spPr>
          <a:xfrm>
            <a:off x="793790" y="6126599"/>
            <a:ext cx="6521410" cy="1419106"/>
          </a:xfrm>
          <a:prstGeom prst="roundRect">
            <a:avLst>
              <a:gd name="adj" fmla="val 2038"/>
            </a:avLst>
          </a:prstGeom>
          <a:solidFill>
            <a:srgbClr val="3B3C3E"/>
          </a:solidFill>
          <a:ln/>
        </p:spPr>
        <p:txBody>
          <a:bodyPr/>
          <a:lstStyle/>
          <a:p>
            <a:endParaRPr lang="en-US"/>
          </a:p>
        </p:txBody>
      </p:sp>
      <p:pic>
        <p:nvPicPr>
          <p:cNvPr id="20" name="Image 3" descr="preencoded.png"/>
          <p:cNvPicPr>
            <a:picLocks noChangeAspect="1"/>
          </p:cNvPicPr>
          <p:nvPr/>
        </p:nvPicPr>
        <p:blipFill>
          <a:blip r:embed="rId6"/>
          <a:stretch>
            <a:fillRect/>
          </a:stretch>
        </p:blipFill>
        <p:spPr>
          <a:xfrm>
            <a:off x="3918942" y="6666667"/>
            <a:ext cx="271105" cy="338852"/>
          </a:xfrm>
          <a:prstGeom prst="rect">
            <a:avLst/>
          </a:prstGeom>
        </p:spPr>
      </p:pic>
      <p:sp>
        <p:nvSpPr>
          <p:cNvPr id="21" name="Text 15"/>
          <p:cNvSpPr/>
          <p:nvPr/>
        </p:nvSpPr>
        <p:spPr>
          <a:xfrm>
            <a:off x="7507962" y="6319361"/>
            <a:ext cx="2490311" cy="301228"/>
          </a:xfrm>
          <a:prstGeom prst="rect">
            <a:avLst/>
          </a:prstGeom>
          <a:noFill/>
          <a:ln/>
        </p:spPr>
        <p:txBody>
          <a:bodyPr wrap="none" lIns="0" tIns="0" rIns="0" bIns="0" rtlCol="0" anchor="t"/>
          <a:lstStyle/>
          <a:p>
            <a:pPr marL="0" indent="0" algn="l">
              <a:lnSpc>
                <a:spcPts val="2350"/>
              </a:lnSpc>
              <a:buNone/>
            </a:pPr>
            <a:r>
              <a:rPr lang="en-US" sz="1850" b="1" dirty="0">
                <a:solidFill>
                  <a:srgbClr val="C2C4B5"/>
                </a:solidFill>
                <a:latin typeface="Outfit Bold" pitchFamily="34" charset="0"/>
                <a:ea typeface="Outfit Bold" pitchFamily="34" charset="-122"/>
                <a:cs typeface="Outfit Bold" pitchFamily="34" charset="-120"/>
              </a:rPr>
              <a:t>Ethical Considerations</a:t>
            </a:r>
            <a:endParaRPr lang="en-US" sz="1850" dirty="0"/>
          </a:p>
        </p:txBody>
      </p:sp>
      <p:sp>
        <p:nvSpPr>
          <p:cNvPr id="22" name="Text 16"/>
          <p:cNvSpPr/>
          <p:nvPr/>
        </p:nvSpPr>
        <p:spPr>
          <a:xfrm>
            <a:off x="7507962" y="6736199"/>
            <a:ext cx="6135886" cy="616744"/>
          </a:xfrm>
          <a:prstGeom prst="rect">
            <a:avLst/>
          </a:prstGeom>
          <a:noFill/>
          <a:ln/>
        </p:spPr>
        <p:txBody>
          <a:bodyPr wrap="squar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For authorized use only; unauthorized scanning is illegal and unethical</a:t>
            </a:r>
            <a:endParaRPr lang="en-US" sz="1500" dirty="0"/>
          </a:p>
        </p:txBody>
      </p:sp>
      <p:sp>
        <p:nvSpPr>
          <p:cNvPr id="23" name="Rectangle 22">
            <a:extLst>
              <a:ext uri="{FF2B5EF4-FFF2-40B4-BE49-F238E27FC236}">
                <a16:creationId xmlns:a16="http://schemas.microsoft.com/office/drawing/2014/main" id="{0555FEA1-E9BE-025F-4766-9732C57616BA}"/>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23392"/>
            <a:ext cx="4252913" cy="531614"/>
          </a:xfrm>
          <a:prstGeom prst="rect">
            <a:avLst/>
          </a:prstGeom>
          <a:noFill/>
          <a:ln/>
        </p:spPr>
        <p:txBody>
          <a:bodyPr wrap="none" lIns="0" tIns="0" rIns="0" bIns="0" rtlCol="0" anchor="t"/>
          <a:lstStyle/>
          <a:p>
            <a:pPr marL="0" indent="0" algn="l">
              <a:lnSpc>
                <a:spcPts val="4150"/>
              </a:lnSpc>
              <a:buNone/>
            </a:pPr>
            <a:r>
              <a:rPr lang="en-US" sz="3300" b="1" dirty="0">
                <a:solidFill>
                  <a:srgbClr val="E1E5CD"/>
                </a:solidFill>
                <a:latin typeface="Outfit Bold" pitchFamily="34" charset="0"/>
                <a:ea typeface="Outfit Bold" pitchFamily="34" charset="-122"/>
                <a:cs typeface="Outfit Bold" pitchFamily="34" charset="-120"/>
              </a:rPr>
              <a:t>Extending the Tool</a:t>
            </a:r>
            <a:endParaRPr lang="en-US" sz="3300" dirty="0"/>
          </a:p>
        </p:txBody>
      </p:sp>
      <p:sp>
        <p:nvSpPr>
          <p:cNvPr id="3" name="Text 1"/>
          <p:cNvSpPr/>
          <p:nvPr/>
        </p:nvSpPr>
        <p:spPr>
          <a:xfrm>
            <a:off x="793790" y="2295168"/>
            <a:ext cx="13042821" cy="272177"/>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The Advanced Python Port Scanner provides a solid foundation that can be enhanced with additional capabilities to meet more specialized security assessment needs.</a:t>
            </a:r>
            <a:endParaRPr lang="en-US" sz="1300" dirty="0"/>
          </a:p>
        </p:txBody>
      </p:sp>
      <p:pic>
        <p:nvPicPr>
          <p:cNvPr id="4" name="Image 0" descr="preencoded.png"/>
          <p:cNvPicPr>
            <a:picLocks noChangeAspect="1"/>
          </p:cNvPicPr>
          <p:nvPr/>
        </p:nvPicPr>
        <p:blipFill>
          <a:blip r:embed="rId3"/>
          <a:stretch>
            <a:fillRect/>
          </a:stretch>
        </p:blipFill>
        <p:spPr>
          <a:xfrm>
            <a:off x="3247430" y="2758678"/>
            <a:ext cx="1614011" cy="980003"/>
          </a:xfrm>
          <a:prstGeom prst="rect">
            <a:avLst/>
          </a:prstGeom>
        </p:spPr>
      </p:pic>
      <p:pic>
        <p:nvPicPr>
          <p:cNvPr id="5" name="Image 1" descr="preencoded.png"/>
          <p:cNvPicPr>
            <a:picLocks noChangeAspect="1"/>
          </p:cNvPicPr>
          <p:nvPr/>
        </p:nvPicPr>
        <p:blipFill>
          <a:blip r:embed="rId4"/>
          <a:stretch>
            <a:fillRect/>
          </a:stretch>
        </p:blipFill>
        <p:spPr>
          <a:xfrm>
            <a:off x="3934777" y="3220641"/>
            <a:ext cx="239197" cy="298966"/>
          </a:xfrm>
          <a:prstGeom prst="rect">
            <a:avLst/>
          </a:prstGeom>
        </p:spPr>
      </p:pic>
      <p:sp>
        <p:nvSpPr>
          <p:cNvPr id="6" name="Text 2"/>
          <p:cNvSpPr/>
          <p:nvPr/>
        </p:nvSpPr>
        <p:spPr>
          <a:xfrm>
            <a:off x="5031462" y="2928699"/>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C2C4B5"/>
                </a:solidFill>
                <a:latin typeface="Outfit Bold" pitchFamily="34" charset="0"/>
                <a:ea typeface="Outfit Bold" pitchFamily="34" charset="-122"/>
                <a:cs typeface="Outfit Bold" pitchFamily="34" charset="-120"/>
              </a:rPr>
              <a:t>Advanced Reporting</a:t>
            </a:r>
            <a:endParaRPr lang="en-US" sz="1650" dirty="0"/>
          </a:p>
        </p:txBody>
      </p:sp>
      <p:sp>
        <p:nvSpPr>
          <p:cNvPr id="7" name="Text 3"/>
          <p:cNvSpPr/>
          <p:nvPr/>
        </p:nvSpPr>
        <p:spPr>
          <a:xfrm>
            <a:off x="5031462" y="3296483"/>
            <a:ext cx="3834051" cy="272177"/>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Generate reports in JSON, XML, or HTML formats</a:t>
            </a:r>
            <a:endParaRPr lang="en-US" sz="1300" dirty="0"/>
          </a:p>
        </p:txBody>
      </p:sp>
      <p:sp>
        <p:nvSpPr>
          <p:cNvPr id="8" name="Shape 4"/>
          <p:cNvSpPr/>
          <p:nvPr/>
        </p:nvSpPr>
        <p:spPr>
          <a:xfrm>
            <a:off x="4903946" y="3750350"/>
            <a:ext cx="8890159" cy="11430"/>
          </a:xfrm>
          <a:prstGeom prst="roundRect">
            <a:avLst>
              <a:gd name="adj" fmla="val 223256"/>
            </a:avLst>
          </a:prstGeom>
          <a:solidFill>
            <a:srgbClr val="545557"/>
          </a:solidFill>
          <a:ln/>
        </p:spPr>
        <p:txBody>
          <a:bodyPr/>
          <a:lstStyle/>
          <a:p>
            <a:endParaRPr lang="en-US"/>
          </a:p>
        </p:txBody>
      </p:sp>
      <p:pic>
        <p:nvPicPr>
          <p:cNvPr id="9" name="Image 2" descr="preencoded.png"/>
          <p:cNvPicPr>
            <a:picLocks noChangeAspect="1"/>
          </p:cNvPicPr>
          <p:nvPr/>
        </p:nvPicPr>
        <p:blipFill>
          <a:blip r:embed="rId5"/>
          <a:stretch>
            <a:fillRect/>
          </a:stretch>
        </p:blipFill>
        <p:spPr>
          <a:xfrm>
            <a:off x="2440424" y="3781187"/>
            <a:ext cx="3228022" cy="980003"/>
          </a:xfrm>
          <a:prstGeom prst="rect">
            <a:avLst/>
          </a:prstGeom>
        </p:spPr>
      </p:pic>
      <p:pic>
        <p:nvPicPr>
          <p:cNvPr id="10" name="Image 3" descr="preencoded.png"/>
          <p:cNvPicPr>
            <a:picLocks noChangeAspect="1"/>
          </p:cNvPicPr>
          <p:nvPr/>
        </p:nvPicPr>
        <p:blipFill>
          <a:blip r:embed="rId6"/>
          <a:stretch>
            <a:fillRect/>
          </a:stretch>
        </p:blipFill>
        <p:spPr>
          <a:xfrm>
            <a:off x="3934777" y="4121706"/>
            <a:ext cx="239197" cy="298966"/>
          </a:xfrm>
          <a:prstGeom prst="rect">
            <a:avLst/>
          </a:prstGeom>
        </p:spPr>
      </p:pic>
      <p:sp>
        <p:nvSpPr>
          <p:cNvPr id="11" name="Text 5"/>
          <p:cNvSpPr/>
          <p:nvPr/>
        </p:nvSpPr>
        <p:spPr>
          <a:xfrm>
            <a:off x="5838468" y="3951208"/>
            <a:ext cx="2396133" cy="265747"/>
          </a:xfrm>
          <a:prstGeom prst="rect">
            <a:avLst/>
          </a:prstGeom>
          <a:noFill/>
          <a:ln/>
        </p:spPr>
        <p:txBody>
          <a:bodyPr wrap="none" lIns="0" tIns="0" rIns="0" bIns="0" rtlCol="0" anchor="t"/>
          <a:lstStyle/>
          <a:p>
            <a:pPr marL="0" indent="0" algn="l">
              <a:lnSpc>
                <a:spcPts val="2050"/>
              </a:lnSpc>
              <a:buNone/>
            </a:pPr>
            <a:r>
              <a:rPr lang="en-US" sz="1650" b="1" dirty="0">
                <a:solidFill>
                  <a:srgbClr val="C2C4B5"/>
                </a:solidFill>
                <a:latin typeface="Outfit Bold" pitchFamily="34" charset="0"/>
                <a:ea typeface="Outfit Bold" pitchFamily="34" charset="-122"/>
                <a:cs typeface="Outfit Bold" pitchFamily="34" charset="-120"/>
              </a:rPr>
              <a:t>Vulnerability Integration</a:t>
            </a:r>
            <a:endParaRPr lang="en-US" sz="1650" dirty="0"/>
          </a:p>
        </p:txBody>
      </p:sp>
      <p:sp>
        <p:nvSpPr>
          <p:cNvPr id="12" name="Text 6"/>
          <p:cNvSpPr/>
          <p:nvPr/>
        </p:nvSpPr>
        <p:spPr>
          <a:xfrm>
            <a:off x="5838468" y="4318992"/>
            <a:ext cx="3897273" cy="272177"/>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Include vulnerability database for live CVE lookup</a:t>
            </a:r>
            <a:endParaRPr lang="en-US" sz="1300" dirty="0"/>
          </a:p>
        </p:txBody>
      </p:sp>
      <p:sp>
        <p:nvSpPr>
          <p:cNvPr id="13" name="Shape 7"/>
          <p:cNvSpPr/>
          <p:nvPr/>
        </p:nvSpPr>
        <p:spPr>
          <a:xfrm>
            <a:off x="5710952" y="4772858"/>
            <a:ext cx="8083153" cy="11430"/>
          </a:xfrm>
          <a:prstGeom prst="roundRect">
            <a:avLst>
              <a:gd name="adj" fmla="val 223256"/>
            </a:avLst>
          </a:prstGeom>
          <a:solidFill>
            <a:srgbClr val="545557"/>
          </a:solidFill>
          <a:ln/>
        </p:spPr>
        <p:txBody>
          <a:bodyPr/>
          <a:lstStyle/>
          <a:p>
            <a:endParaRPr lang="en-US"/>
          </a:p>
        </p:txBody>
      </p:sp>
      <p:pic>
        <p:nvPicPr>
          <p:cNvPr id="14" name="Image 4" descr="preencoded.png"/>
          <p:cNvPicPr>
            <a:picLocks noChangeAspect="1"/>
          </p:cNvPicPr>
          <p:nvPr/>
        </p:nvPicPr>
        <p:blipFill>
          <a:blip r:embed="rId7"/>
          <a:stretch>
            <a:fillRect/>
          </a:stretch>
        </p:blipFill>
        <p:spPr>
          <a:xfrm>
            <a:off x="1633418" y="4803696"/>
            <a:ext cx="4842034" cy="980003"/>
          </a:xfrm>
          <a:prstGeom prst="rect">
            <a:avLst/>
          </a:prstGeom>
        </p:spPr>
      </p:pic>
      <p:pic>
        <p:nvPicPr>
          <p:cNvPr id="15" name="Image 5" descr="preencoded.png"/>
          <p:cNvPicPr>
            <a:picLocks noChangeAspect="1"/>
          </p:cNvPicPr>
          <p:nvPr/>
        </p:nvPicPr>
        <p:blipFill>
          <a:blip r:embed="rId8"/>
          <a:stretch>
            <a:fillRect/>
          </a:stretch>
        </p:blipFill>
        <p:spPr>
          <a:xfrm>
            <a:off x="3934777" y="5144214"/>
            <a:ext cx="239197" cy="298966"/>
          </a:xfrm>
          <a:prstGeom prst="rect">
            <a:avLst/>
          </a:prstGeom>
        </p:spPr>
      </p:pic>
      <p:sp>
        <p:nvSpPr>
          <p:cNvPr id="16" name="Text 8"/>
          <p:cNvSpPr/>
          <p:nvPr/>
        </p:nvSpPr>
        <p:spPr>
          <a:xfrm>
            <a:off x="6645473" y="4973717"/>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C2C4B5"/>
                </a:solidFill>
                <a:latin typeface="Outfit Bold" pitchFamily="34" charset="0"/>
                <a:ea typeface="Outfit Bold" pitchFamily="34" charset="-122"/>
                <a:cs typeface="Outfit Bold" pitchFamily="34" charset="-120"/>
              </a:rPr>
              <a:t>Protocol Expansion</a:t>
            </a:r>
            <a:endParaRPr lang="en-US" sz="1650" dirty="0"/>
          </a:p>
        </p:txBody>
      </p:sp>
      <p:sp>
        <p:nvSpPr>
          <p:cNvPr id="17" name="Text 9"/>
          <p:cNvSpPr/>
          <p:nvPr/>
        </p:nvSpPr>
        <p:spPr>
          <a:xfrm>
            <a:off x="6645473" y="5341501"/>
            <a:ext cx="3755946" cy="272177"/>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Add UDP scanning and protocol-specific probes</a:t>
            </a:r>
            <a:endParaRPr lang="en-US" sz="1300" dirty="0"/>
          </a:p>
        </p:txBody>
      </p:sp>
      <p:sp>
        <p:nvSpPr>
          <p:cNvPr id="18" name="Shape 10"/>
          <p:cNvSpPr/>
          <p:nvPr/>
        </p:nvSpPr>
        <p:spPr>
          <a:xfrm>
            <a:off x="6517958" y="5795367"/>
            <a:ext cx="7276148" cy="11430"/>
          </a:xfrm>
          <a:prstGeom prst="roundRect">
            <a:avLst>
              <a:gd name="adj" fmla="val 223256"/>
            </a:avLst>
          </a:prstGeom>
          <a:solidFill>
            <a:srgbClr val="545557"/>
          </a:solidFill>
          <a:ln/>
        </p:spPr>
        <p:txBody>
          <a:bodyPr/>
          <a:lstStyle/>
          <a:p>
            <a:endParaRPr lang="en-US"/>
          </a:p>
        </p:txBody>
      </p:sp>
      <p:pic>
        <p:nvPicPr>
          <p:cNvPr id="19" name="Image 6" descr="preencoded.png"/>
          <p:cNvPicPr>
            <a:picLocks noChangeAspect="1"/>
          </p:cNvPicPr>
          <p:nvPr/>
        </p:nvPicPr>
        <p:blipFill>
          <a:blip r:embed="rId9"/>
          <a:stretch>
            <a:fillRect/>
          </a:stretch>
        </p:blipFill>
        <p:spPr>
          <a:xfrm>
            <a:off x="826294" y="5826204"/>
            <a:ext cx="6456164" cy="980003"/>
          </a:xfrm>
          <a:prstGeom prst="rect">
            <a:avLst/>
          </a:prstGeom>
        </p:spPr>
      </p:pic>
      <p:pic>
        <p:nvPicPr>
          <p:cNvPr id="20" name="Image 7" descr="preencoded.png"/>
          <p:cNvPicPr>
            <a:picLocks noChangeAspect="1"/>
          </p:cNvPicPr>
          <p:nvPr/>
        </p:nvPicPr>
        <p:blipFill>
          <a:blip r:embed="rId10"/>
          <a:stretch>
            <a:fillRect/>
          </a:stretch>
        </p:blipFill>
        <p:spPr>
          <a:xfrm>
            <a:off x="3934658" y="6166723"/>
            <a:ext cx="239197" cy="298966"/>
          </a:xfrm>
          <a:prstGeom prst="rect">
            <a:avLst/>
          </a:prstGeom>
        </p:spPr>
      </p:pic>
      <p:sp>
        <p:nvSpPr>
          <p:cNvPr id="21" name="Text 11"/>
          <p:cNvSpPr/>
          <p:nvPr/>
        </p:nvSpPr>
        <p:spPr>
          <a:xfrm>
            <a:off x="7452479" y="5996226"/>
            <a:ext cx="2126456" cy="265747"/>
          </a:xfrm>
          <a:prstGeom prst="rect">
            <a:avLst/>
          </a:prstGeom>
          <a:noFill/>
          <a:ln/>
        </p:spPr>
        <p:txBody>
          <a:bodyPr wrap="none" lIns="0" tIns="0" rIns="0" bIns="0" rtlCol="0" anchor="t"/>
          <a:lstStyle/>
          <a:p>
            <a:pPr marL="0" indent="0" algn="l">
              <a:lnSpc>
                <a:spcPts val="2050"/>
              </a:lnSpc>
              <a:buNone/>
            </a:pPr>
            <a:r>
              <a:rPr lang="en-US" sz="1650" b="1" dirty="0">
                <a:solidFill>
                  <a:srgbClr val="C2C4B5"/>
                </a:solidFill>
                <a:latin typeface="Outfit Bold" pitchFamily="34" charset="0"/>
                <a:ea typeface="Outfit Bold" pitchFamily="34" charset="-122"/>
                <a:cs typeface="Outfit Bold" pitchFamily="34" charset="-120"/>
              </a:rPr>
              <a:t>Tool Integration</a:t>
            </a:r>
            <a:endParaRPr lang="en-US" sz="1650" dirty="0"/>
          </a:p>
        </p:txBody>
      </p:sp>
      <p:sp>
        <p:nvSpPr>
          <p:cNvPr id="22" name="Text 12"/>
          <p:cNvSpPr/>
          <p:nvPr/>
        </p:nvSpPr>
        <p:spPr>
          <a:xfrm>
            <a:off x="7452479" y="6364010"/>
            <a:ext cx="3704630" cy="272177"/>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Connect with nmap for richer service detection</a:t>
            </a:r>
            <a:endParaRPr lang="en-US" sz="1300" dirty="0"/>
          </a:p>
        </p:txBody>
      </p:sp>
      <p:sp>
        <p:nvSpPr>
          <p:cNvPr id="23" name="Rectangle 22">
            <a:extLst>
              <a:ext uri="{FF2B5EF4-FFF2-40B4-BE49-F238E27FC236}">
                <a16:creationId xmlns:a16="http://schemas.microsoft.com/office/drawing/2014/main" id="{4B561711-F9DA-0459-2BBA-0F2FF5F1A672}"/>
              </a:ext>
            </a:extLst>
          </p:cNvPr>
          <p:cNvSpPr/>
          <p:nvPr/>
        </p:nvSpPr>
        <p:spPr>
          <a:xfrm>
            <a:off x="12600878" y="7571677"/>
            <a:ext cx="1918010" cy="546410"/>
          </a:xfrm>
          <a:prstGeom prst="rect">
            <a:avLst/>
          </a:prstGeom>
          <a:solidFill>
            <a:srgbClr val="1C1D1F"/>
          </a:solidFill>
          <a:ln>
            <a:solidFill>
              <a:srgbClr val="1C1D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978</Words>
  <Application>Microsoft Office PowerPoint</Application>
  <PresentationFormat>Custom</PresentationFormat>
  <Paragraphs>111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Outfit Bold</vt:lpstr>
      <vt:lpstr>Bitter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mohammed abu yahya</cp:lastModifiedBy>
  <cp:revision>2</cp:revision>
  <dcterms:created xsi:type="dcterms:W3CDTF">2025-06-02T13:57:35Z</dcterms:created>
  <dcterms:modified xsi:type="dcterms:W3CDTF">2025-06-02T13:59:39Z</dcterms:modified>
</cp:coreProperties>
</file>