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ADF772-8A2A-4575-8D02-5584A900D7E1}" type="datetimeFigureOut">
              <a:rPr lang="en-IN" smtClean="0"/>
              <a:pPr/>
              <a:t>08-02-2023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AC2A7-5EF6-4281-B88C-F810BCE5987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2DAC2A7-5EF6-4281-B88C-F810BCE59870}"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Custom Layout 2">
    <p:spTree>
      <p:nvGrpSpPr>
        <p:cNvPr id="1" name="Shape 21"/>
        <p:cNvGrpSpPr/>
        <p:nvPr/>
      </p:nvGrpSpPr>
      <p:grpSpPr>
        <a:xfrm>
          <a:off x="0" y="0"/>
          <a:ext cx="0" cy="0"/>
          <a:chOff x="0" y="0"/>
          <a:chExt cx="0" cy="0"/>
        </a:xfrm>
      </p:grpSpPr>
      <p:sp>
        <p:nvSpPr>
          <p:cNvPr id="25" name="Google Shape;25;p4"/>
          <p:cNvSpPr txBox="1"/>
          <p:nvPr/>
        </p:nvSpPr>
        <p:spPr>
          <a:xfrm>
            <a:off x="228595" y="268126"/>
            <a:ext cx="3959400" cy="164212"/>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 sz="1067" dirty="0">
                <a:solidFill>
                  <a:srgbClr val="201751"/>
                </a:solidFill>
                <a:latin typeface="Work Sans SemiBold"/>
                <a:ea typeface="Work Sans SemiBold"/>
                <a:cs typeface="Work Sans SemiBold"/>
                <a:sym typeface="Work Sans SemiBold"/>
              </a:rPr>
              <a:t>DEVELOP CONVICTION IN YOUR STARTUP IDEA</a:t>
            </a:r>
            <a:endParaRPr sz="1067" dirty="0">
              <a:solidFill>
                <a:srgbClr val="201751"/>
              </a:solidFill>
              <a:latin typeface="Work Sans SemiBold"/>
              <a:ea typeface="Work Sans SemiBold"/>
              <a:cs typeface="Work Sans SemiBold"/>
              <a:sym typeface="Work Sans SemiBold"/>
            </a:endParaRPr>
          </a:p>
        </p:txBody>
      </p:sp>
      <p:sp>
        <p:nvSpPr>
          <p:cNvPr id="4" name="Google Shape;14;p2">
            <a:extLst>
              <a:ext uri="{FF2B5EF4-FFF2-40B4-BE49-F238E27FC236}">
                <a16:creationId xmlns:a16="http://schemas.microsoft.com/office/drawing/2014/main" id="{77F9B1DD-566E-C8D2-BD0D-D794876C4337}"/>
              </a:ext>
            </a:extLst>
          </p:cNvPr>
          <p:cNvSpPr txBox="1"/>
          <p:nvPr userDrawn="1"/>
        </p:nvSpPr>
        <p:spPr>
          <a:xfrm>
            <a:off x="228600" y="6456386"/>
            <a:ext cx="4480200" cy="143565"/>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None/>
            </a:pPr>
            <a:r>
              <a:rPr lang="en" sz="933" dirty="0">
                <a:solidFill>
                  <a:srgbClr val="56517E"/>
                </a:solidFill>
                <a:latin typeface="Work Sans SemiBold"/>
                <a:ea typeface="Work Sans SemiBold"/>
                <a:cs typeface="Work Sans SemiBold"/>
                <a:sym typeface="Work Sans SemiBold"/>
              </a:rPr>
              <a:t>CUCEED Bootcamp • © Vanitha Shankar 2022</a:t>
            </a:r>
            <a:endParaRPr sz="933" dirty="0">
              <a:solidFill>
                <a:srgbClr val="56517E"/>
              </a:solidFill>
              <a:latin typeface="Work Sans SemiBold"/>
              <a:ea typeface="Work Sans SemiBold"/>
              <a:cs typeface="Work Sans SemiBold"/>
              <a:sym typeface="Work Sans SemiBold"/>
            </a:endParaRPr>
          </a:p>
        </p:txBody>
      </p:sp>
    </p:spTree>
    <p:extLst>
      <p:ext uri="{BB962C8B-B14F-4D97-AF65-F5344CB8AC3E}">
        <p14:creationId xmlns:p14="http://schemas.microsoft.com/office/powerpoint/2010/main" val="413541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D07B2-C2C6-44A9-A826-CCB68E5B74D2}" type="datetimeFigureOut">
              <a:rPr lang="en-IN" smtClean="0"/>
              <a:pPr/>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71548-5D2A-4113-B4B5-7C902E3504F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D07B2-C2C6-44A9-A826-CCB68E5B74D2}" type="datetimeFigureOut">
              <a:rPr lang="en-IN" smtClean="0"/>
              <a:pPr/>
              <a:t>08-02-2023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71548-5D2A-4113-B4B5-7C902E3504F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6;p9">
            <a:extLst>
              <a:ext uri="{FF2B5EF4-FFF2-40B4-BE49-F238E27FC236}">
                <a16:creationId xmlns:a16="http://schemas.microsoft.com/office/drawing/2014/main" id="{8F2B59F5-C4EF-1D70-263F-7E525A6B4E58}"/>
              </a:ext>
            </a:extLst>
          </p:cNvPr>
          <p:cNvSpPr txBox="1"/>
          <p:nvPr/>
        </p:nvSpPr>
        <p:spPr>
          <a:xfrm>
            <a:off x="242113" y="715361"/>
            <a:ext cx="6272700" cy="369332"/>
          </a:xfrm>
          <a:prstGeom prst="rect">
            <a:avLst/>
          </a:prstGeom>
          <a:noFill/>
          <a:ln>
            <a:noFill/>
          </a:ln>
        </p:spPr>
        <p:txBody>
          <a:bodyPr spcFirstLastPara="1" wrap="square" lIns="0" tIns="0" rIns="0" bIns="0" anchor="t" anchorCtr="0">
            <a:spAutoFit/>
          </a:bodyPr>
          <a:lstStyle/>
          <a:p>
            <a:r>
              <a:rPr lang="en" sz="2400" b="1" dirty="0">
                <a:solidFill>
                  <a:srgbClr val="201751"/>
                </a:solidFill>
                <a:latin typeface="Work Sans"/>
                <a:ea typeface="Work Sans"/>
                <a:cs typeface="Work Sans"/>
                <a:sym typeface="Work Sans"/>
              </a:rPr>
              <a:t>Develop conviction in your idea</a:t>
            </a:r>
            <a:endParaRPr sz="2400" b="1" dirty="0">
              <a:solidFill>
                <a:srgbClr val="201751"/>
              </a:solidFill>
              <a:latin typeface="Work Sans"/>
              <a:ea typeface="Work Sans"/>
              <a:cs typeface="Work Sans"/>
              <a:sym typeface="Work Sans"/>
            </a:endParaRPr>
          </a:p>
        </p:txBody>
      </p:sp>
      <p:sp>
        <p:nvSpPr>
          <p:cNvPr id="5" name="Google Shape;82;p9">
            <a:extLst>
              <a:ext uri="{FF2B5EF4-FFF2-40B4-BE49-F238E27FC236}">
                <a16:creationId xmlns:a16="http://schemas.microsoft.com/office/drawing/2014/main" id="{F7B806F8-EB9F-0FC0-ACD6-548B4DE86B0C}"/>
              </a:ext>
            </a:extLst>
          </p:cNvPr>
          <p:cNvSpPr txBox="1"/>
          <p:nvPr/>
        </p:nvSpPr>
        <p:spPr>
          <a:xfrm>
            <a:off x="6588224" y="1274584"/>
            <a:ext cx="2376264" cy="4770496"/>
          </a:xfrm>
          <a:prstGeom prst="rect">
            <a:avLst/>
          </a:prstGeom>
          <a:solidFill>
            <a:srgbClr val="FFBEBD">
              <a:alpha val="46370"/>
            </a:srgbClr>
          </a:solidFill>
          <a:ln>
            <a:noFill/>
          </a:ln>
        </p:spPr>
        <p:txBody>
          <a:bodyPr spcFirstLastPara="1" wrap="square" lIns="121900" tIns="121900" rIns="121900" bIns="121900" anchor="t" anchorCtr="0">
            <a:spAutoFit/>
          </a:bodyPr>
          <a:lstStyle/>
          <a:p>
            <a:pPr>
              <a:buClr>
                <a:srgbClr val="000000"/>
              </a:buClr>
              <a:buSzPts val="1100"/>
            </a:pPr>
            <a:r>
              <a:rPr lang="en" sz="1400" b="1" dirty="0">
                <a:solidFill>
                  <a:srgbClr val="1D1655"/>
                </a:solidFill>
                <a:ea typeface="Work Sans"/>
                <a:cs typeface="Work Sans"/>
                <a:sym typeface="Work Sans"/>
              </a:rPr>
              <a:t>There could be many parallel thoughts contributing to your idea. Write all of them and recognize the patterns</a:t>
            </a:r>
          </a:p>
          <a:p>
            <a:pPr>
              <a:buClr>
                <a:srgbClr val="000000"/>
              </a:buClr>
              <a:buSzPts val="1100"/>
            </a:pPr>
            <a:endParaRPr lang="en" sz="1400" b="1" dirty="0">
              <a:solidFill>
                <a:srgbClr val="1D1655"/>
              </a:solidFill>
              <a:ea typeface="Work Sans"/>
              <a:cs typeface="Work Sans"/>
              <a:sym typeface="Work Sans"/>
            </a:endParaRPr>
          </a:p>
          <a:p>
            <a:pPr defTabSz="1219170">
              <a:buClr>
                <a:srgbClr val="000000"/>
              </a:buClr>
              <a:buSzPts val="1100"/>
            </a:pPr>
            <a:r>
              <a:rPr lang="en" sz="1400" b="1" dirty="0">
                <a:solidFill>
                  <a:srgbClr val="1D1655"/>
                </a:solidFill>
                <a:ea typeface="Work Sans"/>
                <a:cs typeface="Work Sans"/>
                <a:sym typeface="Work Sans"/>
              </a:rPr>
              <a:t>REMEMBER: </a:t>
            </a:r>
          </a:p>
          <a:p>
            <a:pPr>
              <a:buClr>
                <a:srgbClr val="000000"/>
              </a:buClr>
              <a:buSzPts val="1100"/>
            </a:pPr>
            <a:r>
              <a:rPr lang="en" sz="1400" b="1" dirty="0">
                <a:solidFill>
                  <a:srgbClr val="1D1655"/>
                </a:solidFill>
                <a:ea typeface="Work Sans"/>
                <a:cs typeface="Work Sans"/>
                <a:sym typeface="Work Sans"/>
              </a:rPr>
              <a:t>Every idea needs a reason for being. It helps articulate and people aligned on the purpose and benefits before you get started.</a:t>
            </a:r>
          </a:p>
          <a:p>
            <a:pPr>
              <a:buClr>
                <a:srgbClr val="000000"/>
              </a:buClr>
              <a:buSzPts val="1100"/>
            </a:pPr>
            <a:endParaRPr lang="en" sz="1400" b="1" dirty="0">
              <a:solidFill>
                <a:srgbClr val="1D1655"/>
              </a:solidFill>
              <a:ea typeface="Work Sans"/>
              <a:cs typeface="Work Sans"/>
              <a:sym typeface="Work Sans"/>
            </a:endParaRPr>
          </a:p>
          <a:p>
            <a:pPr>
              <a:buClr>
                <a:srgbClr val="000000"/>
              </a:buClr>
              <a:buSzPts val="1100"/>
            </a:pPr>
            <a:r>
              <a:rPr lang="en" sz="1400" b="1" dirty="0">
                <a:solidFill>
                  <a:srgbClr val="1D1655"/>
                </a:solidFill>
                <a:ea typeface="Work Sans"/>
                <a:cs typeface="Work Sans"/>
                <a:sym typeface="Work Sans"/>
              </a:rPr>
              <a:t>Think of what experience you want to create. Being intentional about your intent at this early stage can help you establish synergy early and often, and keep yourself and every account to the goals as your idea starts to take shape.  </a:t>
            </a:r>
          </a:p>
        </p:txBody>
      </p:sp>
      <p:sp>
        <p:nvSpPr>
          <p:cNvPr id="6" name="Google Shape;77;p9">
            <a:extLst>
              <a:ext uri="{FF2B5EF4-FFF2-40B4-BE49-F238E27FC236}">
                <a16:creationId xmlns:a16="http://schemas.microsoft.com/office/drawing/2014/main" id="{6E448421-7276-89F4-5F97-C1B5B792EED7}"/>
              </a:ext>
            </a:extLst>
          </p:cNvPr>
          <p:cNvSpPr txBox="1"/>
          <p:nvPr/>
        </p:nvSpPr>
        <p:spPr>
          <a:xfrm>
            <a:off x="330170" y="1592661"/>
            <a:ext cx="6451200" cy="743280"/>
          </a:xfrm>
          <a:prstGeom prst="rect">
            <a:avLst/>
          </a:prstGeom>
          <a:noFill/>
          <a:ln>
            <a:noFill/>
          </a:ln>
        </p:spPr>
        <p:txBody>
          <a:bodyPr spcFirstLastPara="1" wrap="square" lIns="0" tIns="0" rIns="0" bIns="0" anchor="t" anchorCtr="0">
            <a:spAutoFit/>
          </a:bodyPr>
          <a:lstStyle/>
          <a:p>
            <a:pPr>
              <a:lnSpc>
                <a:spcPct val="115000"/>
              </a:lnSpc>
            </a:pPr>
            <a:r>
              <a:rPr lang="en" sz="1400" b="1" dirty="0">
                <a:solidFill>
                  <a:srgbClr val="201751"/>
                </a:solidFill>
                <a:ea typeface="Work Sans SemiBold"/>
                <a:cs typeface="Work Sans SemiBold"/>
                <a:sym typeface="Work Sans SemiBold"/>
              </a:rPr>
              <a:t>STEP 1. </a:t>
            </a:r>
            <a:r>
              <a:rPr lang="en" sz="1400" b="1" dirty="0">
                <a:solidFill>
                  <a:srgbClr val="201751"/>
                </a:solidFill>
                <a:ea typeface="Zilla Slab"/>
                <a:cs typeface="Zilla Slab"/>
                <a:sym typeface="Zilla Slab"/>
              </a:rPr>
              <a:t>Think of all the thoughts that come up when you articulate the business idea. Write down the thoughts in the individual text boxes below and make connections to create a meaningful intent statement.</a:t>
            </a:r>
            <a:endParaRPr sz="1400" b="1" dirty="0">
              <a:solidFill>
                <a:srgbClr val="201751"/>
              </a:solidFill>
              <a:highlight>
                <a:srgbClr val="FFFF00"/>
              </a:highlight>
              <a:ea typeface="Zilla Slab"/>
              <a:cs typeface="Zilla Slab"/>
              <a:sym typeface="Zilla Slab"/>
            </a:endParaRPr>
          </a:p>
        </p:txBody>
      </p:sp>
      <p:sp>
        <p:nvSpPr>
          <p:cNvPr id="7" name="Google Shape;596;p76">
            <a:extLst>
              <a:ext uri="{FF2B5EF4-FFF2-40B4-BE49-F238E27FC236}">
                <a16:creationId xmlns:a16="http://schemas.microsoft.com/office/drawing/2014/main" id="{32A5D5D2-9912-E6B3-DC1E-519B2BD2864F}"/>
              </a:ext>
            </a:extLst>
          </p:cNvPr>
          <p:cNvSpPr txBox="1"/>
          <p:nvPr/>
        </p:nvSpPr>
        <p:spPr>
          <a:xfrm>
            <a:off x="244640" y="3526496"/>
            <a:ext cx="6234135" cy="2072040"/>
          </a:xfrm>
          <a:prstGeom prst="rect">
            <a:avLst/>
          </a:prstGeom>
          <a:solidFill>
            <a:schemeClr val="accent1">
              <a:lumMod val="20000"/>
              <a:lumOff val="80000"/>
            </a:schemeClr>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200" dirty="0">
                <a:solidFill>
                  <a:srgbClr val="201751"/>
                </a:solidFill>
                <a:latin typeface="Work Sans Light"/>
                <a:ea typeface="Work Sans Light"/>
                <a:cs typeface="Work Sans Light"/>
                <a:sym typeface="Work Sans Light"/>
              </a:rPr>
              <a:t>[add text]</a:t>
            </a:r>
            <a:endParaRPr sz="1200" dirty="0">
              <a:solidFill>
                <a:srgbClr val="201751"/>
              </a:solidFill>
              <a:latin typeface="Work Sans Light"/>
              <a:ea typeface="Work Sans Light"/>
              <a:cs typeface="Work Sans Light"/>
              <a:sym typeface="Work Sans Light"/>
            </a:endParaRPr>
          </a:p>
        </p:txBody>
      </p:sp>
      <p:sp>
        <p:nvSpPr>
          <p:cNvPr id="8" name="Google Shape;596;p76">
            <a:extLst>
              <a:ext uri="{FF2B5EF4-FFF2-40B4-BE49-F238E27FC236}">
                <a16:creationId xmlns:a16="http://schemas.microsoft.com/office/drawing/2014/main" id="{D5BDBCDB-E8C9-7DD6-F87D-C13E9CDA1324}"/>
              </a:ext>
            </a:extLst>
          </p:cNvPr>
          <p:cNvSpPr txBox="1"/>
          <p:nvPr/>
        </p:nvSpPr>
        <p:spPr>
          <a:xfrm>
            <a:off x="244641" y="2544277"/>
            <a:ext cx="1095328" cy="738477"/>
          </a:xfrm>
          <a:prstGeom prst="rect">
            <a:avLst/>
          </a:prstGeom>
          <a:solidFill>
            <a:schemeClr val="accent1">
              <a:lumMod val="20000"/>
              <a:lumOff val="80000"/>
            </a:schemeClr>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200" dirty="0">
                <a:solidFill>
                  <a:srgbClr val="201751"/>
                </a:solidFill>
                <a:latin typeface="Work Sans Light"/>
                <a:ea typeface="Work Sans Light"/>
                <a:cs typeface="Work Sans Light"/>
                <a:sym typeface="Work Sans Light"/>
              </a:rPr>
              <a:t>[add text]</a:t>
            </a:r>
            <a:endParaRPr sz="1200" dirty="0">
              <a:solidFill>
                <a:srgbClr val="201751"/>
              </a:solidFill>
              <a:latin typeface="Work Sans Light"/>
              <a:ea typeface="Work Sans Light"/>
              <a:cs typeface="Work Sans Light"/>
              <a:sym typeface="Work Sans Light"/>
            </a:endParaRPr>
          </a:p>
        </p:txBody>
      </p:sp>
      <p:sp>
        <p:nvSpPr>
          <p:cNvPr id="9" name="Google Shape;596;p76">
            <a:extLst>
              <a:ext uri="{FF2B5EF4-FFF2-40B4-BE49-F238E27FC236}">
                <a16:creationId xmlns:a16="http://schemas.microsoft.com/office/drawing/2014/main" id="{6A9A52B9-D69A-CCB2-5F77-B8650CD4F583}"/>
              </a:ext>
            </a:extLst>
          </p:cNvPr>
          <p:cNvSpPr txBox="1"/>
          <p:nvPr/>
        </p:nvSpPr>
        <p:spPr>
          <a:xfrm>
            <a:off x="1545672" y="2544277"/>
            <a:ext cx="1095328" cy="738477"/>
          </a:xfrm>
          <a:prstGeom prst="rect">
            <a:avLst/>
          </a:prstGeom>
          <a:solidFill>
            <a:schemeClr val="accent1">
              <a:lumMod val="20000"/>
              <a:lumOff val="80000"/>
            </a:schemeClr>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200" dirty="0">
                <a:solidFill>
                  <a:srgbClr val="201751"/>
                </a:solidFill>
                <a:latin typeface="Work Sans Light"/>
                <a:ea typeface="Work Sans Light"/>
                <a:cs typeface="Work Sans Light"/>
                <a:sym typeface="Work Sans Light"/>
              </a:rPr>
              <a:t>[add text]</a:t>
            </a:r>
            <a:endParaRPr sz="1200" dirty="0">
              <a:solidFill>
                <a:srgbClr val="201751"/>
              </a:solidFill>
              <a:latin typeface="Work Sans Light"/>
              <a:ea typeface="Work Sans Light"/>
              <a:cs typeface="Work Sans Light"/>
              <a:sym typeface="Work Sans Light"/>
            </a:endParaRPr>
          </a:p>
        </p:txBody>
      </p:sp>
      <p:sp>
        <p:nvSpPr>
          <p:cNvPr id="10" name="Google Shape;596;p76">
            <a:extLst>
              <a:ext uri="{FF2B5EF4-FFF2-40B4-BE49-F238E27FC236}">
                <a16:creationId xmlns:a16="http://schemas.microsoft.com/office/drawing/2014/main" id="{33F7DEE9-CAFF-E04D-B72A-983304DC2C44}"/>
              </a:ext>
            </a:extLst>
          </p:cNvPr>
          <p:cNvSpPr txBox="1"/>
          <p:nvPr/>
        </p:nvSpPr>
        <p:spPr>
          <a:xfrm>
            <a:off x="2846703" y="2544277"/>
            <a:ext cx="1095328" cy="738477"/>
          </a:xfrm>
          <a:prstGeom prst="rect">
            <a:avLst/>
          </a:prstGeom>
          <a:solidFill>
            <a:schemeClr val="accent1">
              <a:lumMod val="20000"/>
              <a:lumOff val="80000"/>
            </a:schemeClr>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200" dirty="0">
                <a:solidFill>
                  <a:srgbClr val="201751"/>
                </a:solidFill>
                <a:latin typeface="Work Sans Light"/>
                <a:ea typeface="Work Sans Light"/>
                <a:cs typeface="Work Sans Light"/>
                <a:sym typeface="Work Sans Light"/>
              </a:rPr>
              <a:t>[add text]</a:t>
            </a:r>
            <a:endParaRPr sz="1200" dirty="0">
              <a:solidFill>
                <a:srgbClr val="201751"/>
              </a:solidFill>
              <a:latin typeface="Work Sans Light"/>
              <a:ea typeface="Work Sans Light"/>
              <a:cs typeface="Work Sans Light"/>
              <a:sym typeface="Work Sans Light"/>
            </a:endParaRPr>
          </a:p>
        </p:txBody>
      </p:sp>
      <p:sp>
        <p:nvSpPr>
          <p:cNvPr id="11" name="Google Shape;596;p76">
            <a:extLst>
              <a:ext uri="{FF2B5EF4-FFF2-40B4-BE49-F238E27FC236}">
                <a16:creationId xmlns:a16="http://schemas.microsoft.com/office/drawing/2014/main" id="{E514F9B2-96FB-9114-2B6C-0B5E6BC6A2C1}"/>
              </a:ext>
            </a:extLst>
          </p:cNvPr>
          <p:cNvSpPr txBox="1"/>
          <p:nvPr/>
        </p:nvSpPr>
        <p:spPr>
          <a:xfrm>
            <a:off x="5419485" y="2531891"/>
            <a:ext cx="1095328" cy="738477"/>
          </a:xfrm>
          <a:prstGeom prst="rect">
            <a:avLst/>
          </a:prstGeom>
          <a:solidFill>
            <a:schemeClr val="accent1">
              <a:lumMod val="20000"/>
              <a:lumOff val="80000"/>
            </a:schemeClr>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200" dirty="0">
                <a:solidFill>
                  <a:srgbClr val="201751"/>
                </a:solidFill>
                <a:latin typeface="Work Sans Light"/>
                <a:ea typeface="Work Sans Light"/>
                <a:cs typeface="Work Sans Light"/>
                <a:sym typeface="Work Sans Light"/>
              </a:rPr>
              <a:t>[add text]</a:t>
            </a:r>
            <a:endParaRPr sz="1200" dirty="0">
              <a:solidFill>
                <a:srgbClr val="201751"/>
              </a:solidFill>
              <a:latin typeface="Work Sans Light"/>
              <a:ea typeface="Work Sans Light"/>
              <a:cs typeface="Work Sans Light"/>
              <a:sym typeface="Work Sans Light"/>
            </a:endParaRPr>
          </a:p>
        </p:txBody>
      </p:sp>
      <p:sp>
        <p:nvSpPr>
          <p:cNvPr id="12" name="Google Shape;596;p76">
            <a:extLst>
              <a:ext uri="{FF2B5EF4-FFF2-40B4-BE49-F238E27FC236}">
                <a16:creationId xmlns:a16="http://schemas.microsoft.com/office/drawing/2014/main" id="{047D6682-B498-2E1D-1A9F-FC685065A3D4}"/>
              </a:ext>
            </a:extLst>
          </p:cNvPr>
          <p:cNvSpPr txBox="1"/>
          <p:nvPr/>
        </p:nvSpPr>
        <p:spPr>
          <a:xfrm>
            <a:off x="4118454" y="2531891"/>
            <a:ext cx="1095328" cy="738477"/>
          </a:xfrm>
          <a:prstGeom prst="rect">
            <a:avLst/>
          </a:prstGeom>
          <a:solidFill>
            <a:schemeClr val="accent1">
              <a:lumMod val="20000"/>
              <a:lumOff val="80000"/>
            </a:schemeClr>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200" dirty="0">
                <a:solidFill>
                  <a:srgbClr val="201751"/>
                </a:solidFill>
                <a:latin typeface="Work Sans Light"/>
                <a:ea typeface="Work Sans Light"/>
                <a:cs typeface="Work Sans Light"/>
                <a:sym typeface="Work Sans Light"/>
              </a:rPr>
              <a:t>[add text]</a:t>
            </a:r>
            <a:endParaRPr sz="1200" dirty="0">
              <a:solidFill>
                <a:srgbClr val="201751"/>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16345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2;p9">
            <a:extLst>
              <a:ext uri="{FF2B5EF4-FFF2-40B4-BE49-F238E27FC236}">
                <a16:creationId xmlns:a16="http://schemas.microsoft.com/office/drawing/2014/main" id="{1E812856-0046-D8E4-4121-E33723B0AB6E}"/>
              </a:ext>
            </a:extLst>
          </p:cNvPr>
          <p:cNvSpPr txBox="1"/>
          <p:nvPr/>
        </p:nvSpPr>
        <p:spPr>
          <a:xfrm>
            <a:off x="6804248" y="2708920"/>
            <a:ext cx="2117718" cy="3262391"/>
          </a:xfrm>
          <a:prstGeom prst="rect">
            <a:avLst/>
          </a:prstGeom>
          <a:solidFill>
            <a:srgbClr val="FFBEBD">
              <a:alpha val="46370"/>
            </a:srgbClr>
          </a:solidFill>
          <a:ln>
            <a:noFill/>
          </a:ln>
        </p:spPr>
        <p:txBody>
          <a:bodyPr spcFirstLastPara="1" wrap="square" lIns="121900" tIns="121900" rIns="121900" bIns="121900" anchor="t" anchorCtr="0">
            <a:spAutoFit/>
          </a:bodyPr>
          <a:lstStyle/>
          <a:p>
            <a:pPr>
              <a:buClr>
                <a:srgbClr val="000000"/>
              </a:buClr>
              <a:buSzPts val="1100"/>
            </a:pPr>
            <a:r>
              <a:rPr lang="en" sz="1400" b="1" dirty="0">
                <a:solidFill>
                  <a:srgbClr val="1D1655"/>
                </a:solidFill>
                <a:ea typeface="Work Sans"/>
                <a:cs typeface="Work Sans"/>
                <a:sym typeface="Work Sans"/>
              </a:rPr>
              <a:t>It is important to generate possibilities at this stage without being limited by your solution</a:t>
            </a:r>
          </a:p>
          <a:p>
            <a:pPr>
              <a:buClr>
                <a:srgbClr val="000000"/>
              </a:buClr>
              <a:buSzPts val="1100"/>
            </a:pPr>
            <a:endParaRPr lang="en" sz="1400" b="1" dirty="0">
              <a:solidFill>
                <a:srgbClr val="1D1655"/>
              </a:solidFill>
              <a:ea typeface="Work Sans"/>
              <a:cs typeface="Work Sans"/>
              <a:sym typeface="Work Sans"/>
            </a:endParaRPr>
          </a:p>
          <a:p>
            <a:pPr defTabSz="1219170">
              <a:buClr>
                <a:srgbClr val="000000"/>
              </a:buClr>
              <a:buSzPts val="1100"/>
            </a:pPr>
            <a:r>
              <a:rPr lang="en" sz="1400" b="1" dirty="0">
                <a:solidFill>
                  <a:srgbClr val="1D1655"/>
                </a:solidFill>
                <a:ea typeface="Work Sans"/>
                <a:cs typeface="Work Sans"/>
                <a:sym typeface="Work Sans"/>
              </a:rPr>
              <a:t>REMEMBER: </a:t>
            </a:r>
          </a:p>
          <a:p>
            <a:pPr>
              <a:buClr>
                <a:srgbClr val="000000"/>
              </a:buClr>
              <a:buSzPts val="1100"/>
            </a:pPr>
            <a:r>
              <a:rPr lang="en" sz="1400" b="1" dirty="0">
                <a:solidFill>
                  <a:srgbClr val="1D1655"/>
                </a:solidFill>
                <a:ea typeface="Work Sans"/>
                <a:cs typeface="Work Sans"/>
                <a:sym typeface="Work Sans"/>
              </a:rPr>
              <a:t>There are many possible ways to solve a problem and by thinking outside of the box at this early stage will help you imagine the many possibilities to address the problem</a:t>
            </a:r>
          </a:p>
        </p:txBody>
      </p:sp>
      <p:sp>
        <p:nvSpPr>
          <p:cNvPr id="3" name="Google Shape;77;p9">
            <a:extLst>
              <a:ext uri="{FF2B5EF4-FFF2-40B4-BE49-F238E27FC236}">
                <a16:creationId xmlns:a16="http://schemas.microsoft.com/office/drawing/2014/main" id="{1B5C3E74-7772-5BCF-7CDA-5803EA4AD089}"/>
              </a:ext>
            </a:extLst>
          </p:cNvPr>
          <p:cNvSpPr txBox="1"/>
          <p:nvPr/>
        </p:nvSpPr>
        <p:spPr>
          <a:xfrm>
            <a:off x="251520" y="1196752"/>
            <a:ext cx="6451200" cy="991041"/>
          </a:xfrm>
          <a:prstGeom prst="rect">
            <a:avLst/>
          </a:prstGeom>
          <a:noFill/>
          <a:ln>
            <a:noFill/>
          </a:ln>
        </p:spPr>
        <p:txBody>
          <a:bodyPr spcFirstLastPara="1" wrap="square" lIns="0" tIns="0" rIns="0" bIns="0" anchor="t" anchorCtr="0">
            <a:spAutoFit/>
          </a:bodyPr>
          <a:lstStyle/>
          <a:p>
            <a:pPr algn="just">
              <a:lnSpc>
                <a:spcPct val="115000"/>
              </a:lnSpc>
            </a:pPr>
            <a:r>
              <a:rPr lang="en" sz="1400" b="1" dirty="0">
                <a:solidFill>
                  <a:srgbClr val="201751"/>
                </a:solidFill>
                <a:ea typeface="Work Sans SemiBold"/>
                <a:cs typeface="Work Sans SemiBold"/>
                <a:sym typeface="Work Sans SemiBold"/>
              </a:rPr>
              <a:t>STEP 2. </a:t>
            </a:r>
            <a:r>
              <a:rPr lang="en" sz="1400" b="1" dirty="0">
                <a:solidFill>
                  <a:srgbClr val="201751"/>
                </a:solidFill>
                <a:ea typeface="Work Sans SemiBold"/>
                <a:cs typeface="Work Sans SemiBold"/>
                <a:sym typeface="Zilla Slab"/>
              </a:rPr>
              <a:t>List the current problems/ needs/ opportunities. </a:t>
            </a:r>
            <a:r>
              <a:rPr lang="en-US" sz="1400" b="1" dirty="0">
                <a:solidFill>
                  <a:srgbClr val="201751"/>
                </a:solidFill>
                <a:ea typeface="Work Sans SemiBold"/>
                <a:cs typeface="Work Sans SemiBold"/>
                <a:sym typeface="Zilla Slab"/>
              </a:rPr>
              <a:t>And</a:t>
            </a:r>
            <a:r>
              <a:rPr lang="en" sz="1400" b="1" dirty="0">
                <a:solidFill>
                  <a:srgbClr val="201751"/>
                </a:solidFill>
                <a:ea typeface="Work Sans SemiBold"/>
                <a:cs typeface="Work Sans SemiBold"/>
                <a:sym typeface="Zilla Slab"/>
              </a:rPr>
              <a:t> what is required to address them. At this stage, do not bring in your solutions. </a:t>
            </a:r>
            <a:r>
              <a:rPr lang="en-US" sz="1400" b="1" dirty="0">
                <a:solidFill>
                  <a:srgbClr val="201751"/>
                </a:solidFill>
                <a:ea typeface="Work Sans SemiBold"/>
                <a:cs typeface="Work Sans SemiBold"/>
                <a:sym typeface="Zilla Slab"/>
              </a:rPr>
              <a:t>F</a:t>
            </a:r>
            <a:r>
              <a:rPr lang="en" sz="1400" b="1" dirty="0">
                <a:solidFill>
                  <a:srgbClr val="201751"/>
                </a:solidFill>
                <a:ea typeface="Work Sans SemiBold"/>
                <a:cs typeface="Work Sans SemiBold"/>
                <a:sym typeface="Zilla Slab"/>
              </a:rPr>
              <a:t>or example, students love trendy shoes that are comfortable, but they are expensive. There is a need for fashionable shoes at affordable </a:t>
            </a:r>
            <a:r>
              <a:rPr lang="en" sz="1400" b="1" dirty="0" smtClean="0">
                <a:solidFill>
                  <a:srgbClr val="201751"/>
                </a:solidFill>
                <a:ea typeface="Work Sans SemiBold"/>
                <a:cs typeface="Work Sans SemiBold"/>
                <a:sym typeface="Zilla Slab"/>
              </a:rPr>
              <a:t>prices</a:t>
            </a:r>
            <a:endParaRPr lang="en" sz="1400" b="1" dirty="0">
              <a:solidFill>
                <a:srgbClr val="201751"/>
              </a:solidFill>
              <a:ea typeface="Work Sans SemiBold"/>
              <a:cs typeface="Work Sans SemiBold"/>
              <a:sym typeface="Zilla Slab"/>
            </a:endParaRPr>
          </a:p>
        </p:txBody>
      </p:sp>
      <p:sp>
        <p:nvSpPr>
          <p:cNvPr id="4" name="Google Shape;76;p9">
            <a:extLst>
              <a:ext uri="{FF2B5EF4-FFF2-40B4-BE49-F238E27FC236}">
                <a16:creationId xmlns:a16="http://schemas.microsoft.com/office/drawing/2014/main" id="{70C6F3C3-D6ED-C13D-614B-276B15C02A20}"/>
              </a:ext>
            </a:extLst>
          </p:cNvPr>
          <p:cNvSpPr txBox="1"/>
          <p:nvPr/>
        </p:nvSpPr>
        <p:spPr>
          <a:xfrm>
            <a:off x="228600" y="719333"/>
            <a:ext cx="6272700" cy="369332"/>
          </a:xfrm>
          <a:prstGeom prst="rect">
            <a:avLst/>
          </a:prstGeom>
          <a:noFill/>
          <a:ln>
            <a:noFill/>
          </a:ln>
        </p:spPr>
        <p:txBody>
          <a:bodyPr spcFirstLastPara="1" wrap="square" lIns="0" tIns="0" rIns="0" bIns="0" anchor="t" anchorCtr="0">
            <a:spAutoFit/>
          </a:bodyPr>
          <a:lstStyle/>
          <a:p>
            <a:r>
              <a:rPr lang="en" sz="2400" b="1" dirty="0">
                <a:solidFill>
                  <a:srgbClr val="201751"/>
                </a:solidFill>
                <a:latin typeface="Work Sans"/>
                <a:ea typeface="Work Sans"/>
                <a:cs typeface="Work Sans"/>
                <a:sym typeface="Work Sans"/>
              </a:rPr>
              <a:t>Develop conviction in your idea</a:t>
            </a:r>
            <a:endParaRPr sz="2400" b="1" dirty="0">
              <a:solidFill>
                <a:srgbClr val="201751"/>
              </a:solidFill>
              <a:latin typeface="Work Sans"/>
              <a:ea typeface="Work Sans"/>
              <a:cs typeface="Work Sans"/>
              <a:sym typeface="Work Sans"/>
            </a:endParaRPr>
          </a:p>
        </p:txBody>
      </p:sp>
      <p:sp>
        <p:nvSpPr>
          <p:cNvPr id="5" name="Google Shape;735;p94">
            <a:extLst>
              <a:ext uri="{FF2B5EF4-FFF2-40B4-BE49-F238E27FC236}">
                <a16:creationId xmlns:a16="http://schemas.microsoft.com/office/drawing/2014/main" id="{D70FF4A6-E70B-44AE-5BCE-E3C74B772B37}"/>
              </a:ext>
            </a:extLst>
          </p:cNvPr>
          <p:cNvSpPr txBox="1"/>
          <p:nvPr/>
        </p:nvSpPr>
        <p:spPr>
          <a:xfrm>
            <a:off x="133882" y="2960914"/>
            <a:ext cx="3226425" cy="2978932"/>
          </a:xfrm>
          <a:prstGeom prst="rect">
            <a:avLst/>
          </a:prstGeom>
          <a:solidFill>
            <a:srgbClr val="FFFFFF"/>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333" dirty="0">
                <a:solidFill>
                  <a:srgbClr val="201751"/>
                </a:solidFill>
                <a:latin typeface="Work Sans Light"/>
                <a:ea typeface="Work Sans Light"/>
                <a:cs typeface="Work Sans Light"/>
                <a:sym typeface="Work Sans Light"/>
              </a:rPr>
              <a:t>[add text]</a:t>
            </a:r>
            <a:endParaRPr sz="1333" dirty="0">
              <a:solidFill>
                <a:srgbClr val="201751"/>
              </a:solidFill>
              <a:latin typeface="Work Sans Light"/>
              <a:ea typeface="Work Sans Light"/>
              <a:cs typeface="Work Sans Light"/>
              <a:sym typeface="Work Sans Light"/>
            </a:endParaRPr>
          </a:p>
        </p:txBody>
      </p:sp>
      <p:sp>
        <p:nvSpPr>
          <p:cNvPr id="6" name="Google Shape;736;p94">
            <a:extLst>
              <a:ext uri="{FF2B5EF4-FFF2-40B4-BE49-F238E27FC236}">
                <a16:creationId xmlns:a16="http://schemas.microsoft.com/office/drawing/2014/main" id="{3FE167A5-A678-D83F-3657-D98E8A885303}"/>
              </a:ext>
            </a:extLst>
          </p:cNvPr>
          <p:cNvSpPr txBox="1"/>
          <p:nvPr/>
        </p:nvSpPr>
        <p:spPr>
          <a:xfrm>
            <a:off x="3633757" y="2960915"/>
            <a:ext cx="3005778" cy="2978933"/>
          </a:xfrm>
          <a:prstGeom prst="rect">
            <a:avLst/>
          </a:prstGeom>
          <a:solidFill>
            <a:srgbClr val="FFFFFF"/>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333">
                <a:solidFill>
                  <a:srgbClr val="201751"/>
                </a:solidFill>
                <a:latin typeface="Work Sans Light"/>
                <a:ea typeface="Work Sans Light"/>
                <a:cs typeface="Work Sans Light"/>
                <a:sym typeface="Work Sans Light"/>
              </a:rPr>
              <a:t>[add text]</a:t>
            </a:r>
            <a:endParaRPr sz="1333">
              <a:solidFill>
                <a:srgbClr val="201751"/>
              </a:solidFill>
              <a:latin typeface="Work Sans Light"/>
              <a:ea typeface="Work Sans Light"/>
              <a:cs typeface="Work Sans Light"/>
              <a:sym typeface="Work Sans Light"/>
            </a:endParaRPr>
          </a:p>
        </p:txBody>
      </p:sp>
      <p:sp>
        <p:nvSpPr>
          <p:cNvPr id="8" name="TextBox 7">
            <a:extLst>
              <a:ext uri="{FF2B5EF4-FFF2-40B4-BE49-F238E27FC236}">
                <a16:creationId xmlns:a16="http://schemas.microsoft.com/office/drawing/2014/main" id="{A805DCA5-4D33-3797-1B26-2B75C84B652F}"/>
              </a:ext>
            </a:extLst>
          </p:cNvPr>
          <p:cNvSpPr txBox="1"/>
          <p:nvPr/>
        </p:nvSpPr>
        <p:spPr>
          <a:xfrm>
            <a:off x="107504" y="2276872"/>
            <a:ext cx="3213982" cy="584775"/>
          </a:xfrm>
          <a:prstGeom prst="rect">
            <a:avLst/>
          </a:prstGeom>
          <a:noFill/>
        </p:spPr>
        <p:txBody>
          <a:bodyPr wrap="square">
            <a:spAutoFit/>
          </a:bodyPr>
          <a:lstStyle/>
          <a:p>
            <a:r>
              <a:rPr lang="en" sz="1600" b="1" i="1" dirty="0">
                <a:solidFill>
                  <a:srgbClr val="201751"/>
                </a:solidFill>
                <a:latin typeface="Zilla Slab"/>
                <a:ea typeface="Zilla Slab"/>
                <a:cs typeface="Work Sans SemiBold"/>
                <a:sym typeface="Zilla Slab"/>
              </a:rPr>
              <a:t>Purpose (Problems/ needs/ opportunities)</a:t>
            </a:r>
            <a:endParaRPr lang="en-US" sz="1600" b="1" dirty="0"/>
          </a:p>
        </p:txBody>
      </p:sp>
      <p:sp>
        <p:nvSpPr>
          <p:cNvPr id="9" name="TextBox 8">
            <a:extLst>
              <a:ext uri="{FF2B5EF4-FFF2-40B4-BE49-F238E27FC236}">
                <a16:creationId xmlns:a16="http://schemas.microsoft.com/office/drawing/2014/main" id="{612EF1DC-0FD6-D046-A0FC-42279AC35205}"/>
              </a:ext>
            </a:extLst>
          </p:cNvPr>
          <p:cNvSpPr txBox="1"/>
          <p:nvPr/>
        </p:nvSpPr>
        <p:spPr>
          <a:xfrm>
            <a:off x="3563888" y="2348880"/>
            <a:ext cx="3024336" cy="338554"/>
          </a:xfrm>
          <a:prstGeom prst="rect">
            <a:avLst/>
          </a:prstGeom>
          <a:noFill/>
        </p:spPr>
        <p:txBody>
          <a:bodyPr wrap="square">
            <a:spAutoFit/>
          </a:bodyPr>
          <a:lstStyle/>
          <a:p>
            <a:r>
              <a:rPr lang="en-US" sz="1600" b="1" i="1" dirty="0">
                <a:solidFill>
                  <a:srgbClr val="201751"/>
                </a:solidFill>
                <a:latin typeface="Zilla Slab"/>
                <a:ea typeface="Zilla Slab"/>
                <a:cs typeface="Work Sans SemiBold"/>
                <a:sym typeface="Zilla Slab"/>
              </a:rPr>
              <a:t>Benefits (W</a:t>
            </a:r>
            <a:r>
              <a:rPr lang="en" sz="1600" b="1" i="1" dirty="0">
                <a:solidFill>
                  <a:srgbClr val="201751"/>
                </a:solidFill>
                <a:latin typeface="Zilla Slab"/>
                <a:ea typeface="Zilla Slab"/>
                <a:cs typeface="Work Sans SemiBold"/>
                <a:sym typeface="Zilla Slab"/>
              </a:rPr>
              <a:t>hat is required?)</a:t>
            </a:r>
            <a:endParaRPr lang="en-US" sz="1600" b="1" dirty="0"/>
          </a:p>
        </p:txBody>
      </p:sp>
    </p:spTree>
    <p:extLst>
      <p:ext uri="{BB962C8B-B14F-4D97-AF65-F5344CB8AC3E}">
        <p14:creationId xmlns:p14="http://schemas.microsoft.com/office/powerpoint/2010/main" val="348514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2;p9">
            <a:extLst>
              <a:ext uri="{FF2B5EF4-FFF2-40B4-BE49-F238E27FC236}">
                <a16:creationId xmlns:a16="http://schemas.microsoft.com/office/drawing/2014/main" id="{1E812856-0046-D8E4-4121-E33723B0AB6E}"/>
              </a:ext>
            </a:extLst>
          </p:cNvPr>
          <p:cNvSpPr txBox="1"/>
          <p:nvPr/>
        </p:nvSpPr>
        <p:spPr>
          <a:xfrm>
            <a:off x="6804248" y="2924944"/>
            <a:ext cx="1980574" cy="3477835"/>
          </a:xfrm>
          <a:prstGeom prst="rect">
            <a:avLst/>
          </a:prstGeom>
          <a:solidFill>
            <a:srgbClr val="FFBEBD">
              <a:alpha val="46370"/>
            </a:srgbClr>
          </a:solidFill>
          <a:ln>
            <a:noFill/>
          </a:ln>
        </p:spPr>
        <p:txBody>
          <a:bodyPr spcFirstLastPara="1" wrap="square" lIns="121900" tIns="121900" rIns="121900" bIns="121900" anchor="t" anchorCtr="0">
            <a:spAutoFit/>
          </a:bodyPr>
          <a:lstStyle/>
          <a:p>
            <a:pPr>
              <a:buClr>
                <a:srgbClr val="000000"/>
              </a:buClr>
              <a:buSzPts val="1100"/>
            </a:pPr>
            <a:r>
              <a:rPr lang="en" sz="1400" b="1" dirty="0">
                <a:solidFill>
                  <a:srgbClr val="1D1655"/>
                </a:solidFill>
                <a:ea typeface="Work Sans"/>
                <a:cs typeface="Work Sans"/>
                <a:sym typeface="Work Sans"/>
              </a:rPr>
              <a:t>It is important to generate possibilities at this stage without being limited by your solution</a:t>
            </a:r>
          </a:p>
          <a:p>
            <a:pPr>
              <a:buClr>
                <a:srgbClr val="000000"/>
              </a:buClr>
              <a:buSzPts val="1100"/>
            </a:pPr>
            <a:endParaRPr lang="en" sz="1400" b="1" dirty="0">
              <a:solidFill>
                <a:srgbClr val="1D1655"/>
              </a:solidFill>
              <a:ea typeface="Work Sans"/>
              <a:cs typeface="Work Sans"/>
              <a:sym typeface="Work Sans"/>
            </a:endParaRPr>
          </a:p>
          <a:p>
            <a:pPr defTabSz="1219170">
              <a:buClr>
                <a:srgbClr val="000000"/>
              </a:buClr>
              <a:buSzPts val="1100"/>
              <a:defRPr/>
            </a:pPr>
            <a:r>
              <a:rPr lang="en" sz="1400" b="1" dirty="0">
                <a:solidFill>
                  <a:srgbClr val="1D1655"/>
                </a:solidFill>
                <a:ea typeface="Work Sans"/>
                <a:cs typeface="Work Sans"/>
                <a:sym typeface="Work Sans"/>
              </a:rPr>
              <a:t>REMEMBER: </a:t>
            </a:r>
          </a:p>
          <a:p>
            <a:pPr>
              <a:buClr>
                <a:srgbClr val="000000"/>
              </a:buClr>
              <a:buSzPts val="1100"/>
            </a:pPr>
            <a:r>
              <a:rPr lang="en" sz="1400" b="1" dirty="0">
                <a:solidFill>
                  <a:srgbClr val="1D1655"/>
                </a:solidFill>
                <a:ea typeface="Work Sans"/>
                <a:cs typeface="Work Sans"/>
                <a:sym typeface="Work Sans"/>
              </a:rPr>
              <a:t>There are many possible ways to solve a problem and by thinking outside of the box at this early stage will help you imagine the many possibilities to address the problem</a:t>
            </a:r>
          </a:p>
        </p:txBody>
      </p:sp>
      <p:sp>
        <p:nvSpPr>
          <p:cNvPr id="3" name="Google Shape;77;p9">
            <a:extLst>
              <a:ext uri="{FF2B5EF4-FFF2-40B4-BE49-F238E27FC236}">
                <a16:creationId xmlns:a16="http://schemas.microsoft.com/office/drawing/2014/main" id="{1B5C3E74-7772-5BCF-7CDA-5803EA4AD089}"/>
              </a:ext>
            </a:extLst>
          </p:cNvPr>
          <p:cNvSpPr txBox="1"/>
          <p:nvPr/>
        </p:nvSpPr>
        <p:spPr>
          <a:xfrm>
            <a:off x="316657" y="1596635"/>
            <a:ext cx="8359799" cy="849463"/>
          </a:xfrm>
          <a:prstGeom prst="rect">
            <a:avLst/>
          </a:prstGeom>
          <a:noFill/>
          <a:ln>
            <a:noFill/>
          </a:ln>
        </p:spPr>
        <p:txBody>
          <a:bodyPr spcFirstLastPara="1" wrap="square" lIns="0" tIns="0" rIns="0" bIns="0" anchor="t" anchorCtr="0">
            <a:spAutoFit/>
          </a:bodyPr>
          <a:lstStyle/>
          <a:p>
            <a:pPr algn="just">
              <a:lnSpc>
                <a:spcPct val="115000"/>
              </a:lnSpc>
            </a:pPr>
            <a:r>
              <a:rPr lang="en" sz="1600" b="1" dirty="0">
                <a:solidFill>
                  <a:srgbClr val="201751"/>
                </a:solidFill>
                <a:ea typeface="Work Sans SemiBold"/>
                <a:cs typeface="Work Sans SemiBold"/>
                <a:sym typeface="Work Sans SemiBold"/>
              </a:rPr>
              <a:t>STEP 3. </a:t>
            </a:r>
            <a:r>
              <a:rPr lang="en" sz="1600" b="1" dirty="0">
                <a:solidFill>
                  <a:srgbClr val="201751"/>
                </a:solidFill>
                <a:ea typeface="Zilla Slab"/>
                <a:cs typeface="Work Sans SemiBold"/>
                <a:sym typeface="Zilla Slab"/>
              </a:rPr>
              <a:t>List the </a:t>
            </a:r>
            <a:r>
              <a:rPr lang="en-US" sz="1600" b="1" dirty="0">
                <a:solidFill>
                  <a:srgbClr val="201751"/>
                </a:solidFill>
                <a:ea typeface="Zilla Slab"/>
                <a:cs typeface="Work Sans SemiBold"/>
                <a:sym typeface="Zilla Slab"/>
              </a:rPr>
              <a:t>different types of people you want to solve for. Keep the customer segments unique and limit it to 3 to start with. Then think of how you or your team can help address those challenges.</a:t>
            </a:r>
            <a:endParaRPr sz="1600" b="1" dirty="0">
              <a:solidFill>
                <a:srgbClr val="201751"/>
              </a:solidFill>
              <a:highlight>
                <a:srgbClr val="FFFF00"/>
              </a:highlight>
              <a:ea typeface="Zilla Slab"/>
              <a:cs typeface="Zilla Slab"/>
              <a:sym typeface="Zilla Slab"/>
            </a:endParaRPr>
          </a:p>
        </p:txBody>
      </p:sp>
      <p:sp>
        <p:nvSpPr>
          <p:cNvPr id="4" name="Google Shape;76;p9">
            <a:extLst>
              <a:ext uri="{FF2B5EF4-FFF2-40B4-BE49-F238E27FC236}">
                <a16:creationId xmlns:a16="http://schemas.microsoft.com/office/drawing/2014/main" id="{70C6F3C3-D6ED-C13D-614B-276B15C02A20}"/>
              </a:ext>
            </a:extLst>
          </p:cNvPr>
          <p:cNvSpPr txBox="1"/>
          <p:nvPr/>
        </p:nvSpPr>
        <p:spPr>
          <a:xfrm>
            <a:off x="228600" y="719333"/>
            <a:ext cx="6272700" cy="369332"/>
          </a:xfrm>
          <a:prstGeom prst="rect">
            <a:avLst/>
          </a:prstGeom>
          <a:noFill/>
          <a:ln>
            <a:noFill/>
          </a:ln>
        </p:spPr>
        <p:txBody>
          <a:bodyPr spcFirstLastPara="1" wrap="square" lIns="0" tIns="0" rIns="0" bIns="0" anchor="t" anchorCtr="0">
            <a:spAutoFit/>
          </a:bodyPr>
          <a:lstStyle/>
          <a:p>
            <a:r>
              <a:rPr lang="en" sz="2400" b="1" dirty="0">
                <a:solidFill>
                  <a:srgbClr val="201751"/>
                </a:solidFill>
                <a:latin typeface="Work Sans"/>
                <a:ea typeface="Work Sans"/>
                <a:cs typeface="Work Sans"/>
                <a:sym typeface="Work Sans"/>
              </a:rPr>
              <a:t>Develop conviction in your idea</a:t>
            </a:r>
            <a:endParaRPr sz="2400" b="1" dirty="0">
              <a:solidFill>
                <a:srgbClr val="201751"/>
              </a:solidFill>
              <a:latin typeface="Work Sans"/>
              <a:ea typeface="Work Sans"/>
              <a:cs typeface="Work Sans"/>
              <a:sym typeface="Work Sans"/>
            </a:endParaRPr>
          </a:p>
        </p:txBody>
      </p:sp>
      <p:sp>
        <p:nvSpPr>
          <p:cNvPr id="5" name="Google Shape;735;p94">
            <a:extLst>
              <a:ext uri="{FF2B5EF4-FFF2-40B4-BE49-F238E27FC236}">
                <a16:creationId xmlns:a16="http://schemas.microsoft.com/office/drawing/2014/main" id="{D70FF4A6-E70B-44AE-5BCE-E3C74B772B37}"/>
              </a:ext>
            </a:extLst>
          </p:cNvPr>
          <p:cNvSpPr txBox="1"/>
          <p:nvPr/>
        </p:nvSpPr>
        <p:spPr>
          <a:xfrm>
            <a:off x="133882" y="2960914"/>
            <a:ext cx="3226425" cy="2978932"/>
          </a:xfrm>
          <a:prstGeom prst="rect">
            <a:avLst/>
          </a:prstGeom>
          <a:solidFill>
            <a:srgbClr val="FFFFFF"/>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333" dirty="0">
                <a:solidFill>
                  <a:srgbClr val="201751"/>
                </a:solidFill>
                <a:latin typeface="Work Sans Light"/>
                <a:ea typeface="Work Sans Light"/>
                <a:cs typeface="Work Sans Light"/>
                <a:sym typeface="Work Sans Light"/>
              </a:rPr>
              <a:t>[add text]</a:t>
            </a:r>
            <a:endParaRPr sz="1333" dirty="0">
              <a:solidFill>
                <a:srgbClr val="201751"/>
              </a:solidFill>
              <a:latin typeface="Work Sans Light"/>
              <a:ea typeface="Work Sans Light"/>
              <a:cs typeface="Work Sans Light"/>
              <a:sym typeface="Work Sans Light"/>
            </a:endParaRPr>
          </a:p>
        </p:txBody>
      </p:sp>
      <p:sp>
        <p:nvSpPr>
          <p:cNvPr id="6" name="Google Shape;736;p94">
            <a:extLst>
              <a:ext uri="{FF2B5EF4-FFF2-40B4-BE49-F238E27FC236}">
                <a16:creationId xmlns:a16="http://schemas.microsoft.com/office/drawing/2014/main" id="{3FE167A5-A678-D83F-3657-D98E8A885303}"/>
              </a:ext>
            </a:extLst>
          </p:cNvPr>
          <p:cNvSpPr txBox="1"/>
          <p:nvPr/>
        </p:nvSpPr>
        <p:spPr>
          <a:xfrm>
            <a:off x="3633757" y="2960915"/>
            <a:ext cx="3005778" cy="2978933"/>
          </a:xfrm>
          <a:prstGeom prst="rect">
            <a:avLst/>
          </a:prstGeom>
          <a:solidFill>
            <a:srgbClr val="FFFFFF"/>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333">
                <a:solidFill>
                  <a:srgbClr val="201751"/>
                </a:solidFill>
                <a:latin typeface="Work Sans Light"/>
                <a:ea typeface="Work Sans Light"/>
                <a:cs typeface="Work Sans Light"/>
                <a:sym typeface="Work Sans Light"/>
              </a:rPr>
              <a:t>[add text]</a:t>
            </a:r>
            <a:endParaRPr sz="1333">
              <a:solidFill>
                <a:srgbClr val="201751"/>
              </a:solidFill>
              <a:latin typeface="Work Sans Light"/>
              <a:ea typeface="Work Sans Light"/>
              <a:cs typeface="Work Sans Light"/>
              <a:sym typeface="Work Sans Light"/>
            </a:endParaRPr>
          </a:p>
        </p:txBody>
      </p:sp>
      <p:sp>
        <p:nvSpPr>
          <p:cNvPr id="8" name="TextBox 7">
            <a:extLst>
              <a:ext uri="{FF2B5EF4-FFF2-40B4-BE49-F238E27FC236}">
                <a16:creationId xmlns:a16="http://schemas.microsoft.com/office/drawing/2014/main" id="{A805DCA5-4D33-3797-1B26-2B75C84B652F}"/>
              </a:ext>
            </a:extLst>
          </p:cNvPr>
          <p:cNvSpPr txBox="1"/>
          <p:nvPr/>
        </p:nvSpPr>
        <p:spPr>
          <a:xfrm>
            <a:off x="107504" y="2492896"/>
            <a:ext cx="3259028" cy="461665"/>
          </a:xfrm>
          <a:prstGeom prst="rect">
            <a:avLst/>
          </a:prstGeom>
          <a:noFill/>
        </p:spPr>
        <p:txBody>
          <a:bodyPr wrap="square">
            <a:spAutoFit/>
          </a:bodyPr>
          <a:lstStyle/>
          <a:p>
            <a:r>
              <a:rPr lang="en" sz="2400" b="1" dirty="0">
                <a:solidFill>
                  <a:srgbClr val="201751"/>
                </a:solidFill>
                <a:ea typeface="Zilla Slab"/>
                <a:cs typeface="Work Sans SemiBold"/>
                <a:sym typeface="Zilla Slab"/>
              </a:rPr>
              <a:t>Customer Segments</a:t>
            </a:r>
            <a:endParaRPr lang="en-US" sz="2400" b="1" dirty="0"/>
          </a:p>
        </p:txBody>
      </p:sp>
      <p:sp>
        <p:nvSpPr>
          <p:cNvPr id="9" name="TextBox 8">
            <a:extLst>
              <a:ext uri="{FF2B5EF4-FFF2-40B4-BE49-F238E27FC236}">
                <a16:creationId xmlns:a16="http://schemas.microsoft.com/office/drawing/2014/main" id="{612EF1DC-0FD6-D046-A0FC-42279AC35205}"/>
              </a:ext>
            </a:extLst>
          </p:cNvPr>
          <p:cNvSpPr txBox="1"/>
          <p:nvPr/>
        </p:nvSpPr>
        <p:spPr>
          <a:xfrm>
            <a:off x="3567540" y="2547575"/>
            <a:ext cx="3092692" cy="461665"/>
          </a:xfrm>
          <a:prstGeom prst="rect">
            <a:avLst/>
          </a:prstGeom>
          <a:noFill/>
        </p:spPr>
        <p:txBody>
          <a:bodyPr wrap="square">
            <a:spAutoFit/>
          </a:bodyPr>
          <a:lstStyle/>
          <a:p>
            <a:r>
              <a:rPr lang="en-US" sz="2400" b="1" i="1" dirty="0">
                <a:solidFill>
                  <a:srgbClr val="201751"/>
                </a:solidFill>
                <a:ea typeface="Zilla Slab"/>
                <a:cs typeface="Work Sans SemiBold"/>
                <a:sym typeface="Zilla Slab"/>
              </a:rPr>
              <a:t>Why you?</a:t>
            </a:r>
            <a:endParaRPr lang="en-US" sz="3200" b="1" dirty="0"/>
          </a:p>
        </p:txBody>
      </p:sp>
    </p:spTree>
    <p:extLst>
      <p:ext uri="{BB962C8B-B14F-4D97-AF65-F5344CB8AC3E}">
        <p14:creationId xmlns:p14="http://schemas.microsoft.com/office/powerpoint/2010/main" val="346245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7;p9">
            <a:extLst>
              <a:ext uri="{FF2B5EF4-FFF2-40B4-BE49-F238E27FC236}">
                <a16:creationId xmlns:a16="http://schemas.microsoft.com/office/drawing/2014/main" id="{059B3DD8-E199-30F0-9AD8-DE92735A27E7}"/>
              </a:ext>
            </a:extLst>
          </p:cNvPr>
          <p:cNvSpPr txBox="1"/>
          <p:nvPr/>
        </p:nvSpPr>
        <p:spPr>
          <a:xfrm>
            <a:off x="251520" y="1124744"/>
            <a:ext cx="6451200" cy="637097"/>
          </a:xfrm>
          <a:prstGeom prst="rect">
            <a:avLst/>
          </a:prstGeom>
          <a:noFill/>
          <a:ln>
            <a:noFill/>
          </a:ln>
        </p:spPr>
        <p:txBody>
          <a:bodyPr spcFirstLastPara="1" wrap="square" lIns="0" tIns="0" rIns="0" bIns="0" anchor="t" anchorCtr="0">
            <a:spAutoFit/>
          </a:bodyPr>
          <a:lstStyle/>
          <a:p>
            <a:pPr>
              <a:lnSpc>
                <a:spcPct val="115000"/>
              </a:lnSpc>
            </a:pPr>
            <a:r>
              <a:rPr lang="en" b="1" dirty="0">
                <a:solidFill>
                  <a:srgbClr val="201751"/>
                </a:solidFill>
                <a:ea typeface="Work Sans SemiBold"/>
                <a:cs typeface="Work Sans SemiBold"/>
                <a:sym typeface="Work Sans SemiBold"/>
              </a:rPr>
              <a:t>STEP 4. </a:t>
            </a:r>
            <a:r>
              <a:rPr lang="en" b="1" dirty="0">
                <a:solidFill>
                  <a:srgbClr val="201751"/>
                </a:solidFill>
                <a:ea typeface="Zilla Slab"/>
                <a:cs typeface="Zilla Slab"/>
                <a:sym typeface="Zilla Slab"/>
              </a:rPr>
              <a:t>What are the differ</a:t>
            </a:r>
            <a:r>
              <a:rPr lang="en-US" b="1" dirty="0">
                <a:solidFill>
                  <a:srgbClr val="201751"/>
                </a:solidFill>
                <a:ea typeface="Zilla Slab"/>
                <a:cs typeface="Zilla Slab"/>
                <a:sym typeface="Zilla Slab"/>
              </a:rPr>
              <a:t>e</a:t>
            </a:r>
            <a:r>
              <a:rPr lang="en" b="1" dirty="0">
                <a:solidFill>
                  <a:srgbClr val="201751"/>
                </a:solidFill>
                <a:ea typeface="Zilla Slab"/>
                <a:cs typeface="Zilla Slab"/>
                <a:sym typeface="Zilla Slab"/>
              </a:rPr>
              <a:t>nt solutions that are available? Where are the gaps and weak links?</a:t>
            </a:r>
            <a:endParaRPr b="1" dirty="0">
              <a:solidFill>
                <a:srgbClr val="201751"/>
              </a:solidFill>
              <a:highlight>
                <a:srgbClr val="FFFF00"/>
              </a:highlight>
              <a:ea typeface="Zilla Slab"/>
              <a:cs typeface="Zilla Slab"/>
              <a:sym typeface="Zilla Slab"/>
            </a:endParaRPr>
          </a:p>
        </p:txBody>
      </p:sp>
      <p:sp>
        <p:nvSpPr>
          <p:cNvPr id="3" name="Google Shape;596;p76">
            <a:extLst>
              <a:ext uri="{FF2B5EF4-FFF2-40B4-BE49-F238E27FC236}">
                <a16:creationId xmlns:a16="http://schemas.microsoft.com/office/drawing/2014/main" id="{919CF342-4F28-17D3-E130-1F79465F267A}"/>
              </a:ext>
            </a:extLst>
          </p:cNvPr>
          <p:cNvSpPr txBox="1"/>
          <p:nvPr/>
        </p:nvSpPr>
        <p:spPr>
          <a:xfrm>
            <a:off x="330171" y="2092686"/>
            <a:ext cx="6223781" cy="3546867"/>
          </a:xfrm>
          <a:prstGeom prst="rect">
            <a:avLst/>
          </a:prstGeom>
          <a:solidFill>
            <a:schemeClr val="accent1">
              <a:lumMod val="20000"/>
              <a:lumOff val="80000"/>
            </a:schemeClr>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200" dirty="0">
                <a:solidFill>
                  <a:srgbClr val="201751"/>
                </a:solidFill>
                <a:latin typeface="Work Sans Light"/>
                <a:ea typeface="Work Sans Light"/>
                <a:cs typeface="Work Sans Light"/>
                <a:sym typeface="Work Sans Light"/>
              </a:rPr>
              <a:t>[add text]</a:t>
            </a:r>
            <a:endParaRPr sz="1200" dirty="0">
              <a:solidFill>
                <a:srgbClr val="201751"/>
              </a:solidFill>
              <a:latin typeface="Work Sans Light"/>
              <a:ea typeface="Work Sans Light"/>
              <a:cs typeface="Work Sans Light"/>
              <a:sym typeface="Work Sans Light"/>
            </a:endParaRPr>
          </a:p>
        </p:txBody>
      </p:sp>
      <p:sp>
        <p:nvSpPr>
          <p:cNvPr id="6" name="Google Shape;82;p9">
            <a:extLst>
              <a:ext uri="{FF2B5EF4-FFF2-40B4-BE49-F238E27FC236}">
                <a16:creationId xmlns:a16="http://schemas.microsoft.com/office/drawing/2014/main" id="{059488F4-0C39-4C43-6897-B71C51985657}"/>
              </a:ext>
            </a:extLst>
          </p:cNvPr>
          <p:cNvSpPr txBox="1"/>
          <p:nvPr/>
        </p:nvSpPr>
        <p:spPr>
          <a:xfrm>
            <a:off x="6732240" y="2060848"/>
            <a:ext cx="1980574" cy="2215951"/>
          </a:xfrm>
          <a:prstGeom prst="rect">
            <a:avLst/>
          </a:prstGeom>
          <a:solidFill>
            <a:srgbClr val="FFBEBD">
              <a:alpha val="46370"/>
            </a:srgbClr>
          </a:solidFill>
          <a:ln>
            <a:noFill/>
          </a:ln>
        </p:spPr>
        <p:txBody>
          <a:bodyPr spcFirstLastPara="1" wrap="square" lIns="121900" tIns="121900" rIns="121900" bIns="121900" anchor="t" anchorCtr="0">
            <a:spAutoFit/>
          </a:bodyPr>
          <a:lstStyle/>
          <a:p>
            <a:pPr>
              <a:buClr>
                <a:srgbClr val="000000"/>
              </a:buClr>
              <a:buSzPts val="1100"/>
            </a:pPr>
            <a:r>
              <a:rPr lang="en" sz="1600" b="1" dirty="0">
                <a:solidFill>
                  <a:srgbClr val="1D1655"/>
                </a:solidFill>
                <a:ea typeface="Work Sans"/>
                <a:cs typeface="Work Sans"/>
                <a:sym typeface="Work Sans"/>
              </a:rPr>
              <a:t>Taking the effort to know what is working in the existing solutions and the weak links will help you understand where you can add value</a:t>
            </a:r>
          </a:p>
        </p:txBody>
      </p:sp>
    </p:spTree>
    <p:extLst>
      <p:ext uri="{BB962C8B-B14F-4D97-AF65-F5344CB8AC3E}">
        <p14:creationId xmlns:p14="http://schemas.microsoft.com/office/powerpoint/2010/main" val="344839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2;p14">
            <a:extLst>
              <a:ext uri="{FF2B5EF4-FFF2-40B4-BE49-F238E27FC236}">
                <a16:creationId xmlns:a16="http://schemas.microsoft.com/office/drawing/2014/main" id="{45C1E2CF-3EE6-2C1B-42CC-1A9F16A888F2}"/>
              </a:ext>
            </a:extLst>
          </p:cNvPr>
          <p:cNvSpPr txBox="1"/>
          <p:nvPr/>
        </p:nvSpPr>
        <p:spPr>
          <a:xfrm>
            <a:off x="317703" y="974492"/>
            <a:ext cx="3927000" cy="485261"/>
          </a:xfrm>
          <a:prstGeom prst="rect">
            <a:avLst/>
          </a:prstGeom>
          <a:noFill/>
          <a:ln>
            <a:noFill/>
          </a:ln>
        </p:spPr>
        <p:txBody>
          <a:bodyPr spcFirstLastPara="1" wrap="square" lIns="0" tIns="0" rIns="0" bIns="0" anchor="t" anchorCtr="0">
            <a:spAutoFit/>
          </a:bodyPr>
          <a:lstStyle/>
          <a:p>
            <a:pPr>
              <a:lnSpc>
                <a:spcPct val="115000"/>
              </a:lnSpc>
              <a:spcAft>
                <a:spcPts val="1333"/>
              </a:spcAft>
              <a:buClr>
                <a:srgbClr val="000000"/>
              </a:buClr>
              <a:buSzPts val="1100"/>
            </a:pPr>
            <a:r>
              <a:rPr lang="en" b="1" dirty="0">
                <a:solidFill>
                  <a:srgbClr val="201751"/>
                </a:solidFill>
                <a:ea typeface="Zilla Slab"/>
                <a:cs typeface="Zilla Slab"/>
                <a:sym typeface="Zilla Slab"/>
              </a:rPr>
              <a:t>Step 5: Where will we play?</a:t>
            </a:r>
            <a:endParaRPr b="1" dirty="0">
              <a:solidFill>
                <a:srgbClr val="201751"/>
              </a:solidFill>
              <a:ea typeface="Work Sans"/>
              <a:cs typeface="Work Sans"/>
              <a:sym typeface="Work Sans"/>
            </a:endParaRPr>
          </a:p>
        </p:txBody>
      </p:sp>
      <p:graphicFrame>
        <p:nvGraphicFramePr>
          <p:cNvPr id="3" name="Table 2">
            <a:extLst>
              <a:ext uri="{FF2B5EF4-FFF2-40B4-BE49-F238E27FC236}">
                <a16:creationId xmlns:a16="http://schemas.microsoft.com/office/drawing/2014/main" id="{CAA5308D-5CCD-A011-3DA0-E53A128527E6}"/>
              </a:ext>
            </a:extLst>
          </p:cNvPr>
          <p:cNvGraphicFramePr>
            <a:graphicFrameLocks noGrp="1"/>
          </p:cNvGraphicFramePr>
          <p:nvPr/>
        </p:nvGraphicFramePr>
        <p:xfrm>
          <a:off x="311150" y="1536702"/>
          <a:ext cx="3723900" cy="4629588"/>
        </p:xfrm>
        <a:graphic>
          <a:graphicData uri="http://schemas.openxmlformats.org/drawingml/2006/table">
            <a:tbl>
              <a:tblPr>
                <a:noFill/>
              </a:tblPr>
              <a:tblGrid>
                <a:gridCol w="3723900">
                  <a:extLst>
                    <a:ext uri="{9D8B030D-6E8A-4147-A177-3AD203B41FA5}">
                      <a16:colId xmlns:a16="http://schemas.microsoft.com/office/drawing/2014/main" val="3483924423"/>
                    </a:ext>
                  </a:extLst>
                </a:gridCol>
              </a:tblGrid>
              <a:tr h="913567">
                <a:tc>
                  <a:txBody>
                    <a:bodyPr/>
                    <a:lstStyle/>
                    <a:p>
                      <a:pPr marL="0" lvl="0" indent="0" algn="l" rtl="0">
                        <a:spcBef>
                          <a:spcPts val="0"/>
                        </a:spcBef>
                        <a:spcAft>
                          <a:spcPts val="0"/>
                        </a:spcAft>
                        <a:buClr>
                          <a:srgbClr val="000000"/>
                        </a:buClr>
                        <a:buSzPts val="1100"/>
                        <a:buFont typeface="Arial"/>
                        <a:buNone/>
                      </a:pPr>
                      <a:r>
                        <a:rPr lang="en" sz="1600" b="1" dirty="0">
                          <a:solidFill>
                            <a:srgbClr val="201751"/>
                          </a:solidFill>
                          <a:latin typeface="+mn-lt"/>
                          <a:ea typeface="Work Sans Light"/>
                          <a:cs typeface="Work Sans Light"/>
                          <a:sym typeface="Work Sans Light"/>
                        </a:rPr>
                        <a:t>[geography]</a:t>
                      </a:r>
                      <a:endParaRPr sz="1600" b="1" dirty="0">
                        <a:latin typeface="+mn-lt"/>
                        <a:ea typeface="Work Sans"/>
                        <a:cs typeface="Work Sans"/>
                        <a:sym typeface="Work Sans"/>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2420507999"/>
                  </a:ext>
                </a:extLst>
              </a:tr>
              <a:tr h="913567">
                <a:tc>
                  <a:txBody>
                    <a:bodyPr/>
                    <a:lstStyle/>
                    <a:p>
                      <a:pPr marL="0" lvl="0" indent="0" algn="l" rtl="0">
                        <a:spcBef>
                          <a:spcPts val="0"/>
                        </a:spcBef>
                        <a:spcAft>
                          <a:spcPts val="0"/>
                        </a:spcAft>
                        <a:buClr>
                          <a:srgbClr val="000000"/>
                        </a:buClr>
                        <a:buSzPts val="1100"/>
                        <a:buFont typeface="Arial"/>
                        <a:buNone/>
                      </a:pPr>
                      <a:r>
                        <a:rPr lang="en" sz="1600" b="1" dirty="0">
                          <a:solidFill>
                            <a:srgbClr val="201751"/>
                          </a:solidFill>
                          <a:latin typeface="+mn-lt"/>
                          <a:ea typeface="Work Sans Light"/>
                          <a:cs typeface="Work Sans Light"/>
                          <a:sym typeface="Work Sans Light"/>
                        </a:rPr>
                        <a:t>[customer]</a:t>
                      </a:r>
                      <a:endParaRPr sz="1600" b="1" dirty="0">
                        <a:solidFill>
                          <a:srgbClr val="201751"/>
                        </a:solidFill>
                        <a:latin typeface="+mn-lt"/>
                        <a:ea typeface="Work Sans Light"/>
                        <a:cs typeface="Work Sans Light"/>
                        <a:sym typeface="Work Sans Light"/>
                      </a:endParaRPr>
                    </a:p>
                    <a:p>
                      <a:pPr marL="0" lvl="0" indent="0" algn="l" rtl="0">
                        <a:spcBef>
                          <a:spcPts val="0"/>
                        </a:spcBef>
                        <a:spcAft>
                          <a:spcPts val="0"/>
                        </a:spcAft>
                        <a:buClr>
                          <a:srgbClr val="000000"/>
                        </a:buClr>
                        <a:buSzPts val="1100"/>
                        <a:buFont typeface="Arial"/>
                        <a:buNone/>
                      </a:pPr>
                      <a:endParaRPr sz="1600" b="1" dirty="0">
                        <a:solidFill>
                          <a:srgbClr val="201751"/>
                        </a:solidFill>
                        <a:latin typeface="+mn-lt"/>
                        <a:ea typeface="Work Sans Light"/>
                        <a:cs typeface="Work Sans Light"/>
                        <a:sym typeface="Work Sans Light"/>
                      </a:endParaRPr>
                    </a:p>
                    <a:p>
                      <a:pPr marL="0" lvl="0" indent="0" algn="l" rtl="0">
                        <a:spcBef>
                          <a:spcPts val="0"/>
                        </a:spcBef>
                        <a:spcAft>
                          <a:spcPts val="0"/>
                        </a:spcAft>
                        <a:buNone/>
                      </a:pPr>
                      <a:endParaRPr sz="1600" b="1" dirty="0">
                        <a:solidFill>
                          <a:srgbClr val="201751"/>
                        </a:solidFill>
                        <a:latin typeface="+mn-lt"/>
                        <a:ea typeface="Work Sans Light"/>
                        <a:cs typeface="Work Sans Light"/>
                        <a:sym typeface="Work Sans Light"/>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661877112"/>
                  </a:ext>
                </a:extLst>
              </a:tr>
              <a:tr h="913567">
                <a:tc>
                  <a:txBody>
                    <a:bodyPr/>
                    <a:lstStyle/>
                    <a:p>
                      <a:pPr marL="0" lvl="0" indent="0" algn="l" rtl="0">
                        <a:spcBef>
                          <a:spcPts val="0"/>
                        </a:spcBef>
                        <a:spcAft>
                          <a:spcPts val="0"/>
                        </a:spcAft>
                        <a:buNone/>
                      </a:pPr>
                      <a:r>
                        <a:rPr lang="en" sz="1600" b="1" dirty="0">
                          <a:solidFill>
                            <a:srgbClr val="201751"/>
                          </a:solidFill>
                          <a:latin typeface="+mn-lt"/>
                          <a:ea typeface="Work Sans Light"/>
                          <a:cs typeface="Work Sans Light"/>
                          <a:sym typeface="Work Sans Light"/>
                        </a:rPr>
                        <a:t>[channel]</a:t>
                      </a:r>
                      <a:endParaRPr sz="1600" b="1" dirty="0">
                        <a:solidFill>
                          <a:srgbClr val="201751"/>
                        </a:solidFill>
                        <a:latin typeface="+mn-lt"/>
                        <a:ea typeface="Work Sans Light"/>
                        <a:cs typeface="Work Sans Light"/>
                        <a:sym typeface="Work Sans Light"/>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324019026"/>
                  </a:ext>
                </a:extLst>
              </a:tr>
              <a:tr h="913567">
                <a:tc>
                  <a:txBody>
                    <a:bodyPr/>
                    <a:lstStyle/>
                    <a:p>
                      <a:pPr marL="0" lvl="0" indent="0" algn="l" rtl="0">
                        <a:spcBef>
                          <a:spcPts val="0"/>
                        </a:spcBef>
                        <a:spcAft>
                          <a:spcPts val="0"/>
                        </a:spcAft>
                        <a:buClr>
                          <a:srgbClr val="000000"/>
                        </a:buClr>
                        <a:buSzPts val="1100"/>
                        <a:buFont typeface="Arial"/>
                        <a:buNone/>
                      </a:pPr>
                      <a:r>
                        <a:rPr lang="en" sz="1600" b="1" dirty="0">
                          <a:solidFill>
                            <a:srgbClr val="201751"/>
                          </a:solidFill>
                          <a:latin typeface="+mn-lt"/>
                          <a:ea typeface="Work Sans Light"/>
                          <a:cs typeface="Work Sans Light"/>
                          <a:sym typeface="Work Sans Light"/>
                        </a:rPr>
                        <a:t>[offer]</a:t>
                      </a:r>
                      <a:endParaRPr sz="1600" b="1" dirty="0">
                        <a:latin typeface="+mn-lt"/>
                        <a:ea typeface="Work Sans"/>
                        <a:cs typeface="Work Sans"/>
                        <a:sym typeface="Work Sans"/>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2359401692"/>
                  </a:ext>
                </a:extLst>
              </a:tr>
              <a:tr h="913567">
                <a:tc>
                  <a:txBody>
                    <a:bodyPr/>
                    <a:lstStyle/>
                    <a:p>
                      <a:pPr marL="0" lvl="0" indent="0" algn="l" rtl="0">
                        <a:spcBef>
                          <a:spcPts val="0"/>
                        </a:spcBef>
                        <a:spcAft>
                          <a:spcPts val="0"/>
                        </a:spcAft>
                        <a:buClr>
                          <a:srgbClr val="000000"/>
                        </a:buClr>
                        <a:buSzPts val="1100"/>
                        <a:buFont typeface="Arial"/>
                        <a:buNone/>
                      </a:pPr>
                      <a:r>
                        <a:rPr lang="en" sz="1600" b="1" dirty="0">
                          <a:solidFill>
                            <a:srgbClr val="201751"/>
                          </a:solidFill>
                          <a:latin typeface="+mn-lt"/>
                          <a:ea typeface="Work Sans Light"/>
                          <a:cs typeface="Work Sans Light"/>
                          <a:sym typeface="Work Sans Light"/>
                        </a:rPr>
                        <a:t>[stages of production]</a:t>
                      </a:r>
                      <a:endParaRPr sz="1600" b="1" dirty="0">
                        <a:latin typeface="+mn-lt"/>
                        <a:ea typeface="Work Sans"/>
                        <a:cs typeface="Work Sans"/>
                        <a:sym typeface="Work Sans"/>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2556221980"/>
                  </a:ext>
                </a:extLst>
              </a:tr>
            </a:tbl>
          </a:graphicData>
        </a:graphic>
      </p:graphicFrame>
      <p:graphicFrame>
        <p:nvGraphicFramePr>
          <p:cNvPr id="4" name="Table 3">
            <a:extLst>
              <a:ext uri="{FF2B5EF4-FFF2-40B4-BE49-F238E27FC236}">
                <a16:creationId xmlns:a16="http://schemas.microsoft.com/office/drawing/2014/main" id="{63FD84A0-A264-F740-87C8-0841DA4A7414}"/>
              </a:ext>
            </a:extLst>
          </p:cNvPr>
          <p:cNvGraphicFramePr>
            <a:graphicFrameLocks noGrp="1"/>
          </p:cNvGraphicFramePr>
          <p:nvPr/>
        </p:nvGraphicFramePr>
        <p:xfrm>
          <a:off x="4416300" y="1523877"/>
          <a:ext cx="4416550" cy="4629588"/>
        </p:xfrm>
        <a:graphic>
          <a:graphicData uri="http://schemas.openxmlformats.org/drawingml/2006/table">
            <a:tbl>
              <a:tblPr>
                <a:noFill/>
              </a:tblPr>
              <a:tblGrid>
                <a:gridCol w="4416550">
                  <a:extLst>
                    <a:ext uri="{9D8B030D-6E8A-4147-A177-3AD203B41FA5}">
                      <a16:colId xmlns:a16="http://schemas.microsoft.com/office/drawing/2014/main" val="561428405"/>
                    </a:ext>
                  </a:extLst>
                </a:gridCol>
              </a:tblGrid>
              <a:tr h="913567">
                <a:tc>
                  <a:txBody>
                    <a:bodyPr/>
                    <a:lstStyle/>
                    <a:p>
                      <a:pPr marL="0" lvl="0" indent="0" algn="l" rtl="0">
                        <a:spcBef>
                          <a:spcPts val="0"/>
                        </a:spcBef>
                        <a:spcAft>
                          <a:spcPts val="0"/>
                        </a:spcAft>
                        <a:buClr>
                          <a:srgbClr val="000000"/>
                        </a:buClr>
                        <a:buSzPts val="1100"/>
                        <a:buFont typeface="Arial"/>
                        <a:buNone/>
                      </a:pPr>
                      <a:r>
                        <a:rPr lang="en" sz="1600" b="1" dirty="0">
                          <a:solidFill>
                            <a:srgbClr val="201751"/>
                          </a:solidFill>
                          <a:latin typeface="+mn-lt"/>
                          <a:ea typeface="Work Sans Light"/>
                          <a:cs typeface="Work Sans Light"/>
                          <a:sym typeface="Work Sans Light"/>
                        </a:rPr>
                        <a:t>[Quality]</a:t>
                      </a:r>
                      <a:endParaRPr sz="1600" b="1" dirty="0">
                        <a:latin typeface="+mn-lt"/>
                        <a:ea typeface="Work Sans"/>
                        <a:cs typeface="Work Sans"/>
                        <a:sym typeface="Work Sans"/>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3584694723"/>
                  </a:ext>
                </a:extLst>
              </a:tr>
              <a:tr h="913567">
                <a:tc>
                  <a:txBody>
                    <a:bodyPr/>
                    <a:lstStyle/>
                    <a:p>
                      <a:pPr marL="0" lvl="0" indent="0" algn="l" rtl="0">
                        <a:spcBef>
                          <a:spcPts val="0"/>
                        </a:spcBef>
                        <a:spcAft>
                          <a:spcPts val="0"/>
                        </a:spcAft>
                        <a:buClr>
                          <a:srgbClr val="000000"/>
                        </a:buClr>
                        <a:buSzPts val="1100"/>
                        <a:buFont typeface="Arial"/>
                        <a:buNone/>
                      </a:pPr>
                      <a:r>
                        <a:rPr lang="en" sz="1600" b="1" dirty="0">
                          <a:solidFill>
                            <a:srgbClr val="201751"/>
                          </a:solidFill>
                          <a:latin typeface="+mn-lt"/>
                          <a:ea typeface="Work Sans Light"/>
                          <a:cs typeface="Work Sans Light"/>
                          <a:sym typeface="Work Sans Light"/>
                        </a:rPr>
                        <a:t>[Cost]</a:t>
                      </a:r>
                      <a:endParaRPr sz="1600" b="1" dirty="0">
                        <a:solidFill>
                          <a:srgbClr val="201751"/>
                        </a:solidFill>
                        <a:latin typeface="+mn-lt"/>
                        <a:ea typeface="Work Sans Light"/>
                        <a:cs typeface="Work Sans Light"/>
                        <a:sym typeface="Work Sans Light"/>
                      </a:endParaRPr>
                    </a:p>
                    <a:p>
                      <a:pPr marL="0" lvl="0" indent="0" algn="l" rtl="0">
                        <a:spcBef>
                          <a:spcPts val="0"/>
                        </a:spcBef>
                        <a:spcAft>
                          <a:spcPts val="0"/>
                        </a:spcAft>
                        <a:buClr>
                          <a:srgbClr val="000000"/>
                        </a:buClr>
                        <a:buSzPts val="1100"/>
                        <a:buFont typeface="Arial"/>
                        <a:buNone/>
                      </a:pPr>
                      <a:endParaRPr sz="1600" b="1" dirty="0">
                        <a:solidFill>
                          <a:srgbClr val="201751"/>
                        </a:solidFill>
                        <a:latin typeface="+mn-lt"/>
                        <a:ea typeface="Work Sans Light"/>
                        <a:cs typeface="Work Sans Light"/>
                        <a:sym typeface="Work Sans Light"/>
                      </a:endParaRPr>
                    </a:p>
                    <a:p>
                      <a:pPr marL="0" lvl="0" indent="0" algn="l" rtl="0">
                        <a:spcBef>
                          <a:spcPts val="0"/>
                        </a:spcBef>
                        <a:spcAft>
                          <a:spcPts val="0"/>
                        </a:spcAft>
                        <a:buNone/>
                      </a:pPr>
                      <a:endParaRPr sz="1600" b="1" dirty="0">
                        <a:solidFill>
                          <a:srgbClr val="201751"/>
                        </a:solidFill>
                        <a:latin typeface="+mn-lt"/>
                        <a:ea typeface="Work Sans Light"/>
                        <a:cs typeface="Work Sans Light"/>
                        <a:sym typeface="Work Sans Light"/>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2465919072"/>
                  </a:ext>
                </a:extLst>
              </a:tr>
              <a:tr h="913567">
                <a:tc>
                  <a:txBody>
                    <a:bodyPr/>
                    <a:lstStyle/>
                    <a:p>
                      <a:pPr marL="0" lvl="0" indent="0" algn="l" rtl="0">
                        <a:spcBef>
                          <a:spcPts val="0"/>
                        </a:spcBef>
                        <a:spcAft>
                          <a:spcPts val="0"/>
                        </a:spcAft>
                        <a:buClr>
                          <a:srgbClr val="000000"/>
                        </a:buClr>
                        <a:buSzPts val="1100"/>
                        <a:buFont typeface="Arial"/>
                        <a:buNone/>
                      </a:pPr>
                      <a:r>
                        <a:rPr lang="en" sz="1600" b="1" dirty="0">
                          <a:solidFill>
                            <a:srgbClr val="201751"/>
                          </a:solidFill>
                          <a:latin typeface="+mn-lt"/>
                          <a:ea typeface="Work Sans Light"/>
                          <a:cs typeface="Work Sans Light"/>
                          <a:sym typeface="Work Sans Light"/>
                        </a:rPr>
                        <a:t>[Effectiveness]</a:t>
                      </a:r>
                      <a:endParaRPr sz="1600" b="1" dirty="0">
                        <a:solidFill>
                          <a:srgbClr val="201751"/>
                        </a:solidFill>
                        <a:latin typeface="+mn-lt"/>
                        <a:ea typeface="Work Sans Light"/>
                        <a:cs typeface="Work Sans Light"/>
                        <a:sym typeface="Work Sans Light"/>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3682724364"/>
                  </a:ext>
                </a:extLst>
              </a:tr>
              <a:tr h="913567">
                <a:tc>
                  <a:txBody>
                    <a:bodyPr/>
                    <a:lstStyle/>
                    <a:p>
                      <a:pPr marL="0" lvl="0" indent="0" algn="l" rtl="0">
                        <a:spcBef>
                          <a:spcPts val="0"/>
                        </a:spcBef>
                        <a:spcAft>
                          <a:spcPts val="0"/>
                        </a:spcAft>
                        <a:buClr>
                          <a:srgbClr val="000000"/>
                        </a:buClr>
                        <a:buSzPts val="1100"/>
                        <a:buFont typeface="Arial"/>
                        <a:buNone/>
                      </a:pPr>
                      <a:r>
                        <a:rPr lang="en" sz="1600" b="1" dirty="0">
                          <a:solidFill>
                            <a:srgbClr val="201751"/>
                          </a:solidFill>
                          <a:latin typeface="+mn-lt"/>
                          <a:ea typeface="Work Sans Light"/>
                          <a:cs typeface="Work Sans Light"/>
                          <a:sym typeface="Work Sans Light"/>
                        </a:rPr>
                        <a:t>[Rewards]</a:t>
                      </a:r>
                      <a:endParaRPr sz="1600" b="1" dirty="0">
                        <a:latin typeface="+mn-lt"/>
                        <a:ea typeface="Work Sans"/>
                        <a:cs typeface="Work Sans"/>
                        <a:sym typeface="Work Sans"/>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1259231881"/>
                  </a:ext>
                </a:extLst>
              </a:tr>
              <a:tr h="913567">
                <a:tc>
                  <a:txBody>
                    <a:bodyPr/>
                    <a:lstStyle/>
                    <a:p>
                      <a:pPr marL="0" lvl="0" indent="0" algn="l" rtl="0">
                        <a:spcBef>
                          <a:spcPts val="0"/>
                        </a:spcBef>
                        <a:spcAft>
                          <a:spcPts val="0"/>
                        </a:spcAft>
                        <a:buClr>
                          <a:srgbClr val="000000"/>
                        </a:buClr>
                        <a:buSzPts val="1100"/>
                        <a:buFont typeface="Arial"/>
                        <a:buNone/>
                      </a:pPr>
                      <a:r>
                        <a:rPr lang="en" sz="1600" b="1" dirty="0">
                          <a:solidFill>
                            <a:srgbClr val="201751"/>
                          </a:solidFill>
                          <a:latin typeface="+mn-lt"/>
                          <a:ea typeface="Work Sans Light"/>
                          <a:cs typeface="Work Sans Light"/>
                          <a:sym typeface="Work Sans Light"/>
                        </a:rPr>
                        <a:t>[Relationships]</a:t>
                      </a:r>
                      <a:endParaRPr sz="1600" b="1" dirty="0">
                        <a:latin typeface="+mn-lt"/>
                        <a:ea typeface="Work Sans"/>
                        <a:cs typeface="Work Sans"/>
                        <a:sym typeface="Work Sans"/>
                      </a:endParaRPr>
                    </a:p>
                  </a:txBody>
                  <a:tcPr marL="91425" marR="91425" marT="121900" marB="121900">
                    <a:lnL w="9525" cap="flat" cmpd="sng">
                      <a:solidFill>
                        <a:srgbClr val="1D1655"/>
                      </a:solidFill>
                      <a:prstDash val="dot"/>
                      <a:round/>
                      <a:headEnd type="none" w="sm" len="sm"/>
                      <a:tailEnd type="none" w="sm" len="sm"/>
                    </a:lnL>
                    <a:lnR w="9525" cap="flat" cmpd="sng">
                      <a:solidFill>
                        <a:srgbClr val="1D1655"/>
                      </a:solidFill>
                      <a:prstDash val="dot"/>
                      <a:round/>
                      <a:headEnd type="none" w="sm" len="sm"/>
                      <a:tailEnd type="none" w="sm" len="sm"/>
                    </a:lnR>
                    <a:lnT w="9525" cap="flat" cmpd="sng">
                      <a:solidFill>
                        <a:srgbClr val="1D1655"/>
                      </a:solidFill>
                      <a:prstDash val="dot"/>
                      <a:round/>
                      <a:headEnd type="none" w="sm" len="sm"/>
                      <a:tailEnd type="none" w="sm" len="sm"/>
                    </a:lnT>
                    <a:lnB w="9525" cap="flat" cmpd="sng">
                      <a:solidFill>
                        <a:srgbClr val="1D1655"/>
                      </a:solidFill>
                      <a:prstDash val="dot"/>
                      <a:round/>
                      <a:headEnd type="none" w="sm" len="sm"/>
                      <a:tailEnd type="none" w="sm" len="sm"/>
                    </a:lnB>
                  </a:tcPr>
                </a:tc>
                <a:extLst>
                  <a:ext uri="{0D108BD9-81ED-4DB2-BD59-A6C34878D82A}">
                    <a16:rowId xmlns:a16="http://schemas.microsoft.com/office/drawing/2014/main" val="2362112546"/>
                  </a:ext>
                </a:extLst>
              </a:tr>
            </a:tbl>
          </a:graphicData>
        </a:graphic>
      </p:graphicFrame>
      <p:sp>
        <p:nvSpPr>
          <p:cNvPr id="5" name="Google Shape;112;p14">
            <a:extLst>
              <a:ext uri="{FF2B5EF4-FFF2-40B4-BE49-F238E27FC236}">
                <a16:creationId xmlns:a16="http://schemas.microsoft.com/office/drawing/2014/main" id="{2D2ADCB2-1CDC-0C10-CAFD-B979577D97F9}"/>
              </a:ext>
            </a:extLst>
          </p:cNvPr>
          <p:cNvSpPr txBox="1"/>
          <p:nvPr/>
        </p:nvSpPr>
        <p:spPr>
          <a:xfrm>
            <a:off x="4427984" y="980728"/>
            <a:ext cx="3927000" cy="485261"/>
          </a:xfrm>
          <a:prstGeom prst="rect">
            <a:avLst/>
          </a:prstGeom>
          <a:noFill/>
          <a:ln>
            <a:noFill/>
          </a:ln>
        </p:spPr>
        <p:txBody>
          <a:bodyPr spcFirstLastPara="1" wrap="square" lIns="0" tIns="0" rIns="0" bIns="0" anchor="t" anchorCtr="0">
            <a:spAutoFit/>
          </a:bodyPr>
          <a:lstStyle/>
          <a:p>
            <a:pPr>
              <a:lnSpc>
                <a:spcPct val="115000"/>
              </a:lnSpc>
              <a:spcAft>
                <a:spcPts val="1333"/>
              </a:spcAft>
              <a:buClr>
                <a:srgbClr val="000000"/>
              </a:buClr>
              <a:buSzPts val="1100"/>
            </a:pPr>
            <a:r>
              <a:rPr lang="en" b="1" dirty="0">
                <a:solidFill>
                  <a:srgbClr val="201751"/>
                </a:solidFill>
                <a:ea typeface="Zilla Slab"/>
                <a:cs typeface="Zilla Slab"/>
                <a:sym typeface="Zilla Slab"/>
              </a:rPr>
              <a:t>Step 6: How will we win</a:t>
            </a:r>
            <a:r>
              <a:rPr lang="en" b="1" dirty="0" smtClean="0">
                <a:solidFill>
                  <a:srgbClr val="201751"/>
                </a:solidFill>
                <a:ea typeface="Zilla Slab"/>
                <a:cs typeface="Zilla Slab"/>
                <a:sym typeface="Zilla Slab"/>
              </a:rPr>
              <a:t>?</a:t>
            </a:r>
            <a:endParaRPr lang="en" b="1" dirty="0">
              <a:solidFill>
                <a:srgbClr val="201751"/>
              </a:solidFill>
              <a:ea typeface="Zilla Slab"/>
              <a:cs typeface="Zilla Slab"/>
              <a:sym typeface="Work Sans"/>
            </a:endParaRPr>
          </a:p>
        </p:txBody>
      </p:sp>
    </p:spTree>
    <p:extLst>
      <p:ext uri="{BB962C8B-B14F-4D97-AF65-F5344CB8AC3E}">
        <p14:creationId xmlns:p14="http://schemas.microsoft.com/office/powerpoint/2010/main" val="77159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7;p9">
            <a:extLst>
              <a:ext uri="{FF2B5EF4-FFF2-40B4-BE49-F238E27FC236}">
                <a16:creationId xmlns:a16="http://schemas.microsoft.com/office/drawing/2014/main" id="{059B3DD8-E199-30F0-9AD8-DE92735A27E7}"/>
              </a:ext>
            </a:extLst>
          </p:cNvPr>
          <p:cNvSpPr txBox="1"/>
          <p:nvPr/>
        </p:nvSpPr>
        <p:spPr>
          <a:xfrm>
            <a:off x="330170" y="958891"/>
            <a:ext cx="6451200" cy="566309"/>
          </a:xfrm>
          <a:prstGeom prst="rect">
            <a:avLst/>
          </a:prstGeom>
          <a:noFill/>
          <a:ln>
            <a:noFill/>
          </a:ln>
        </p:spPr>
        <p:txBody>
          <a:bodyPr spcFirstLastPara="1" wrap="square" lIns="0" tIns="0" rIns="0" bIns="0" anchor="t" anchorCtr="0">
            <a:spAutoFit/>
          </a:bodyPr>
          <a:lstStyle/>
          <a:p>
            <a:pPr>
              <a:lnSpc>
                <a:spcPct val="115000"/>
              </a:lnSpc>
            </a:pPr>
            <a:r>
              <a:rPr lang="en" sz="1600" b="1" dirty="0">
                <a:solidFill>
                  <a:srgbClr val="201751"/>
                </a:solidFill>
                <a:ea typeface="Work Sans SemiBold"/>
                <a:cs typeface="Work Sans SemiBold"/>
                <a:sym typeface="Work Sans SemiBold"/>
              </a:rPr>
              <a:t>STEP 7. </a:t>
            </a:r>
            <a:r>
              <a:rPr lang="en-US" sz="1600" b="1" dirty="0">
                <a:solidFill>
                  <a:srgbClr val="201751"/>
                </a:solidFill>
                <a:ea typeface="Zilla Slab"/>
                <a:cs typeface="Work Sans SemiBold"/>
                <a:sym typeface="Zilla Slab"/>
              </a:rPr>
              <a:t>Frame a set of questions around what you know for sure with data and what you will need to know. </a:t>
            </a:r>
            <a:endParaRPr sz="1600" b="1" dirty="0">
              <a:solidFill>
                <a:srgbClr val="201751"/>
              </a:solidFill>
              <a:highlight>
                <a:srgbClr val="FFFF00"/>
              </a:highlight>
              <a:ea typeface="Zilla Slab"/>
              <a:cs typeface="Zilla Slab"/>
              <a:sym typeface="Zilla Slab"/>
            </a:endParaRPr>
          </a:p>
        </p:txBody>
      </p:sp>
      <p:sp>
        <p:nvSpPr>
          <p:cNvPr id="6" name="Google Shape;82;p9">
            <a:extLst>
              <a:ext uri="{FF2B5EF4-FFF2-40B4-BE49-F238E27FC236}">
                <a16:creationId xmlns:a16="http://schemas.microsoft.com/office/drawing/2014/main" id="{059488F4-0C39-4C43-6897-B71C51985657}"/>
              </a:ext>
            </a:extLst>
          </p:cNvPr>
          <p:cNvSpPr txBox="1"/>
          <p:nvPr/>
        </p:nvSpPr>
        <p:spPr>
          <a:xfrm>
            <a:off x="7195779" y="1"/>
            <a:ext cx="1980574" cy="1754286"/>
          </a:xfrm>
          <a:prstGeom prst="rect">
            <a:avLst/>
          </a:prstGeom>
          <a:solidFill>
            <a:srgbClr val="FFBEBD">
              <a:alpha val="46370"/>
            </a:srgbClr>
          </a:solidFill>
          <a:ln>
            <a:noFill/>
          </a:ln>
        </p:spPr>
        <p:txBody>
          <a:bodyPr spcFirstLastPara="1" wrap="square" lIns="121900" tIns="121900" rIns="121900" bIns="121900" anchor="t" anchorCtr="0">
            <a:spAutoFit/>
          </a:bodyPr>
          <a:lstStyle/>
          <a:p>
            <a:pPr>
              <a:buClr>
                <a:srgbClr val="000000"/>
              </a:buClr>
              <a:buSzPts val="1100"/>
            </a:pPr>
            <a:r>
              <a:rPr lang="en" sz="1400" b="1" dirty="0">
                <a:solidFill>
                  <a:srgbClr val="1D1655"/>
                </a:solidFill>
                <a:ea typeface="Work Sans"/>
                <a:cs typeface="Work Sans"/>
                <a:sym typeface="Work Sans"/>
              </a:rPr>
              <a:t>Knowing what you do not know will drive your curiosity to discover what you will need to know. This will help you formulate t</a:t>
            </a:r>
            <a:r>
              <a:rPr lang="en-US" sz="1400" b="1" dirty="0">
                <a:solidFill>
                  <a:srgbClr val="1D1655"/>
                </a:solidFill>
                <a:ea typeface="Work Sans"/>
                <a:cs typeface="Work Sans"/>
                <a:sym typeface="Work Sans"/>
              </a:rPr>
              <a:t>he</a:t>
            </a:r>
            <a:r>
              <a:rPr lang="en" sz="1400" b="1" dirty="0">
                <a:solidFill>
                  <a:srgbClr val="1D1655"/>
                </a:solidFill>
                <a:ea typeface="Work Sans"/>
                <a:cs typeface="Work Sans"/>
                <a:sym typeface="Work Sans"/>
              </a:rPr>
              <a:t> right data strategy.</a:t>
            </a:r>
          </a:p>
        </p:txBody>
      </p:sp>
      <p:sp>
        <p:nvSpPr>
          <p:cNvPr id="4" name="Google Shape;735;p94">
            <a:extLst>
              <a:ext uri="{FF2B5EF4-FFF2-40B4-BE49-F238E27FC236}">
                <a16:creationId xmlns:a16="http://schemas.microsoft.com/office/drawing/2014/main" id="{EC5016FC-A230-5BE2-D2AC-1B06E7D2978A}"/>
              </a:ext>
            </a:extLst>
          </p:cNvPr>
          <p:cNvSpPr txBox="1"/>
          <p:nvPr/>
        </p:nvSpPr>
        <p:spPr>
          <a:xfrm>
            <a:off x="458632" y="2399031"/>
            <a:ext cx="4171927" cy="4414345"/>
          </a:xfrm>
          <a:prstGeom prst="rect">
            <a:avLst/>
          </a:prstGeom>
          <a:solidFill>
            <a:srgbClr val="FFFFFF"/>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333" dirty="0">
                <a:solidFill>
                  <a:srgbClr val="201751"/>
                </a:solidFill>
                <a:latin typeface="Work Sans Light"/>
                <a:ea typeface="Work Sans Light"/>
                <a:cs typeface="Work Sans Light"/>
                <a:sym typeface="Work Sans Light"/>
              </a:rPr>
              <a:t>[add text]</a:t>
            </a:r>
            <a:endParaRPr sz="1333" dirty="0">
              <a:solidFill>
                <a:srgbClr val="201751"/>
              </a:solidFill>
              <a:latin typeface="Work Sans Light"/>
              <a:ea typeface="Work Sans Light"/>
              <a:cs typeface="Work Sans Light"/>
              <a:sym typeface="Work Sans Light"/>
            </a:endParaRPr>
          </a:p>
        </p:txBody>
      </p:sp>
      <p:sp>
        <p:nvSpPr>
          <p:cNvPr id="5" name="Google Shape;736;p94">
            <a:extLst>
              <a:ext uri="{FF2B5EF4-FFF2-40B4-BE49-F238E27FC236}">
                <a16:creationId xmlns:a16="http://schemas.microsoft.com/office/drawing/2014/main" id="{7EA63745-552A-4B89-BBF7-3B9F0913629F}"/>
              </a:ext>
            </a:extLst>
          </p:cNvPr>
          <p:cNvSpPr txBox="1"/>
          <p:nvPr/>
        </p:nvSpPr>
        <p:spPr>
          <a:xfrm>
            <a:off x="4860285" y="2441071"/>
            <a:ext cx="4017953" cy="4372305"/>
          </a:xfrm>
          <a:prstGeom prst="rect">
            <a:avLst/>
          </a:prstGeom>
          <a:solidFill>
            <a:srgbClr val="FFFFFF"/>
          </a:solidFill>
          <a:ln w="9525" cap="flat" cmpd="sng">
            <a:solidFill>
              <a:srgbClr val="1D1655"/>
            </a:solidFill>
            <a:prstDash val="dot"/>
            <a:round/>
            <a:headEnd type="none" w="sm" len="sm"/>
            <a:tailEnd type="none" w="sm" len="sm"/>
          </a:ln>
        </p:spPr>
        <p:txBody>
          <a:bodyPr spcFirstLastPara="1" wrap="square" lIns="121900" tIns="121900" rIns="121900" bIns="121900" anchor="t" anchorCtr="0">
            <a:noAutofit/>
          </a:bodyPr>
          <a:lstStyle/>
          <a:p>
            <a:r>
              <a:rPr lang="en" sz="1333">
                <a:solidFill>
                  <a:srgbClr val="201751"/>
                </a:solidFill>
                <a:latin typeface="Work Sans Light"/>
                <a:ea typeface="Work Sans Light"/>
                <a:cs typeface="Work Sans Light"/>
                <a:sym typeface="Work Sans Light"/>
              </a:rPr>
              <a:t>[add text]</a:t>
            </a:r>
            <a:endParaRPr sz="1333">
              <a:solidFill>
                <a:srgbClr val="201751"/>
              </a:solidFill>
              <a:latin typeface="Work Sans Light"/>
              <a:ea typeface="Work Sans Light"/>
              <a:cs typeface="Work Sans Light"/>
              <a:sym typeface="Work Sans Light"/>
            </a:endParaRPr>
          </a:p>
        </p:txBody>
      </p:sp>
      <p:sp>
        <p:nvSpPr>
          <p:cNvPr id="8" name="TextBox 7">
            <a:extLst>
              <a:ext uri="{FF2B5EF4-FFF2-40B4-BE49-F238E27FC236}">
                <a16:creationId xmlns:a16="http://schemas.microsoft.com/office/drawing/2014/main" id="{1CD2DD49-DBFA-C467-4194-2ED9DC3634DC}"/>
              </a:ext>
            </a:extLst>
          </p:cNvPr>
          <p:cNvSpPr txBox="1"/>
          <p:nvPr/>
        </p:nvSpPr>
        <p:spPr>
          <a:xfrm>
            <a:off x="458632" y="1916832"/>
            <a:ext cx="4113368" cy="400110"/>
          </a:xfrm>
          <a:prstGeom prst="rect">
            <a:avLst/>
          </a:prstGeom>
          <a:noFill/>
        </p:spPr>
        <p:txBody>
          <a:bodyPr wrap="square">
            <a:spAutoFit/>
          </a:bodyPr>
          <a:lstStyle/>
          <a:p>
            <a:r>
              <a:rPr lang="en-US" sz="2000" b="1" dirty="0">
                <a:solidFill>
                  <a:srgbClr val="201751"/>
                </a:solidFill>
                <a:ea typeface="Zilla Slab"/>
                <a:sym typeface="Zilla Slab"/>
              </a:rPr>
              <a:t>Knowledge that</a:t>
            </a:r>
            <a:r>
              <a:rPr lang="en" sz="2000" b="1" dirty="0">
                <a:solidFill>
                  <a:srgbClr val="201751"/>
                </a:solidFill>
                <a:ea typeface="Zilla Slab"/>
                <a:sym typeface="Zilla Slab"/>
              </a:rPr>
              <a:t> you have</a:t>
            </a:r>
            <a:endParaRPr lang="en-US" sz="2000" b="1" dirty="0"/>
          </a:p>
        </p:txBody>
      </p:sp>
      <p:sp>
        <p:nvSpPr>
          <p:cNvPr id="9" name="TextBox 8">
            <a:extLst>
              <a:ext uri="{FF2B5EF4-FFF2-40B4-BE49-F238E27FC236}">
                <a16:creationId xmlns:a16="http://schemas.microsoft.com/office/drawing/2014/main" id="{84DB7DAB-D1AC-D0EB-4458-5A7ECE282A82}"/>
              </a:ext>
            </a:extLst>
          </p:cNvPr>
          <p:cNvSpPr txBox="1"/>
          <p:nvPr/>
        </p:nvSpPr>
        <p:spPr>
          <a:xfrm>
            <a:off x="4860032" y="1713002"/>
            <a:ext cx="4032448" cy="707886"/>
          </a:xfrm>
          <a:prstGeom prst="rect">
            <a:avLst/>
          </a:prstGeom>
          <a:noFill/>
        </p:spPr>
        <p:txBody>
          <a:bodyPr wrap="square">
            <a:spAutoFit/>
          </a:bodyPr>
          <a:lstStyle/>
          <a:p>
            <a:r>
              <a:rPr lang="en-US" sz="2000" b="1" dirty="0">
                <a:solidFill>
                  <a:srgbClr val="201751"/>
                </a:solidFill>
                <a:ea typeface="Zilla Slab"/>
                <a:sym typeface="Zilla Slab"/>
              </a:rPr>
              <a:t>Knowledge that</a:t>
            </a:r>
            <a:r>
              <a:rPr lang="en" sz="2000" b="1" dirty="0">
                <a:solidFill>
                  <a:srgbClr val="201751"/>
                </a:solidFill>
                <a:ea typeface="Zilla Slab"/>
                <a:sym typeface="Zilla Slab"/>
              </a:rPr>
              <a:t> you will need to find out</a:t>
            </a:r>
            <a:endParaRPr lang="en-US" sz="2000" b="1" dirty="0">
              <a:solidFill>
                <a:srgbClr val="201751"/>
              </a:solidFill>
              <a:ea typeface="Zilla Slab"/>
              <a:sym typeface="Zilla Slab"/>
            </a:endParaRPr>
          </a:p>
        </p:txBody>
      </p:sp>
    </p:spTree>
    <p:extLst>
      <p:ext uri="{BB962C8B-B14F-4D97-AF65-F5344CB8AC3E}">
        <p14:creationId xmlns:p14="http://schemas.microsoft.com/office/powerpoint/2010/main" val="3550058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573</Words>
  <Application>Microsoft Office PowerPoint</Application>
  <PresentationFormat>On-screen Show (4:3)</PresentationFormat>
  <Paragraphs>56</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Work Sans</vt:lpstr>
      <vt:lpstr>Work Sans Light</vt:lpstr>
      <vt:lpstr>Work Sans SemiBold</vt:lpstr>
      <vt:lpstr>Zilla Slab</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SAORABH</dc:creator>
  <cp:lastModifiedBy>dell</cp:lastModifiedBy>
  <cp:revision>9</cp:revision>
  <dcterms:created xsi:type="dcterms:W3CDTF">2022-11-27T08:44:39Z</dcterms:created>
  <dcterms:modified xsi:type="dcterms:W3CDTF">2023-02-08T06:47:15Z</dcterms:modified>
</cp:coreProperties>
</file>