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306" r:id="rId2"/>
    <p:sldId id="305" r:id="rId3"/>
    <p:sldId id="259" r:id="rId4"/>
    <p:sldId id="304" r:id="rId5"/>
    <p:sldId id="308" r:id="rId6"/>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57" userDrawn="1">
          <p15:clr>
            <a:srgbClr val="A4A3A4"/>
          </p15:clr>
        </p15:guide>
        <p15:guide id="2" orient="horz" pos="4065" userDrawn="1">
          <p15:clr>
            <a:srgbClr val="A4A3A4"/>
          </p15:clr>
        </p15:guide>
        <p15:guide id="3"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8700"/>
    <a:srgbClr val="FFFFFF"/>
    <a:srgbClr val="BFE476"/>
    <a:srgbClr val="A7CFE2"/>
    <a:srgbClr val="F8CE6D"/>
    <a:srgbClr val="FFFF99"/>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15"/>
    <p:restoredTop sz="94664"/>
  </p:normalViewPr>
  <p:slideViewPr>
    <p:cSldViewPr snapToGrid="0" snapToObjects="1">
      <p:cViewPr varScale="1">
        <p:scale>
          <a:sx n="76" d="100"/>
          <a:sy n="76" d="100"/>
        </p:scale>
        <p:origin x="2000" y="200"/>
      </p:cViewPr>
      <p:guideLst>
        <p:guide orient="horz" pos="1457"/>
        <p:guide orient="horz" pos="4065"/>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5EC2370-E697-EB42-93D5-2BEC27252E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Smart Task Manager</a:t>
            </a:r>
          </a:p>
        </p:txBody>
      </p:sp>
      <p:sp>
        <p:nvSpPr>
          <p:cNvPr id="3" name="Date Placeholder 2">
            <a:extLst>
              <a:ext uri="{FF2B5EF4-FFF2-40B4-BE49-F238E27FC236}">
                <a16:creationId xmlns:a16="http://schemas.microsoft.com/office/drawing/2014/main" id="{3AD54619-2A64-224F-A3C6-E980B25A2A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192F08-5956-7245-BBB0-8B5E7E9E1C53}" type="datetimeFigureOut">
              <a:rPr lang="en-US" smtClean="0"/>
              <a:t>1/6/21</a:t>
            </a:fld>
            <a:endParaRPr lang="en-US"/>
          </a:p>
        </p:txBody>
      </p:sp>
      <p:sp>
        <p:nvSpPr>
          <p:cNvPr id="4" name="Footer Placeholder 3">
            <a:extLst>
              <a:ext uri="{FF2B5EF4-FFF2-40B4-BE49-F238E27FC236}">
                <a16:creationId xmlns:a16="http://schemas.microsoft.com/office/drawing/2014/main" id="{2A62D3F1-5CF0-624C-8122-1154DE1F3D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A1D792D-D354-2F46-80BA-EAE0A12908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B71AF4-FE10-5C46-87A9-54537F88A1FC}" type="slidenum">
              <a:rPr lang="en-US" smtClean="0"/>
              <a:t>‹#›</a:t>
            </a:fld>
            <a:endParaRPr lang="en-US"/>
          </a:p>
        </p:txBody>
      </p:sp>
    </p:spTree>
    <p:extLst>
      <p:ext uri="{BB962C8B-B14F-4D97-AF65-F5344CB8AC3E}">
        <p14:creationId xmlns:p14="http://schemas.microsoft.com/office/powerpoint/2010/main" val="2335565053"/>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Smart Task Manager</a:t>
            </a:r>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A23D46-F998-BE44-84A9-FACEB870E631}" type="datetimeFigureOut">
              <a:rPr lang="en-DE" smtClean="0"/>
              <a:t>1/6/21</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62381-C56A-1040-BB24-0E676AFD3222}" type="slidenum">
              <a:rPr lang="en-DE" smtClean="0"/>
              <a:t>‹#›</a:t>
            </a:fld>
            <a:endParaRPr lang="en-DE"/>
          </a:p>
        </p:txBody>
      </p:sp>
    </p:spTree>
    <p:extLst>
      <p:ext uri="{BB962C8B-B14F-4D97-AF65-F5344CB8AC3E}">
        <p14:creationId xmlns:p14="http://schemas.microsoft.com/office/powerpoint/2010/main" val="1832038941"/>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863a93c37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863a93c37_0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 name="Header Placeholder 1">
            <a:extLst>
              <a:ext uri="{FF2B5EF4-FFF2-40B4-BE49-F238E27FC236}">
                <a16:creationId xmlns:a16="http://schemas.microsoft.com/office/drawing/2014/main" id="{CB96EAD9-5CC5-3D44-A09E-DF837E1C79AD}"/>
              </a:ext>
            </a:extLst>
          </p:cNvPr>
          <p:cNvSpPr>
            <a:spLocks noGrp="1"/>
          </p:cNvSpPr>
          <p:nvPr>
            <p:ph type="hdr" sz="quarter"/>
          </p:nvPr>
        </p:nvSpPr>
        <p:spPr/>
        <p:txBody>
          <a:bodyPr/>
          <a:lstStyle/>
          <a:p>
            <a:r>
              <a:rPr lang="en-US"/>
              <a:t>Smart Task Manager</a:t>
            </a:r>
            <a:endParaRPr lang="en-DE"/>
          </a:p>
        </p:txBody>
      </p:sp>
    </p:spTree>
    <p:extLst>
      <p:ext uri="{BB962C8B-B14F-4D97-AF65-F5344CB8AC3E}">
        <p14:creationId xmlns:p14="http://schemas.microsoft.com/office/powerpoint/2010/main" val="377613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p:txBody>
      </p:sp>
      <p:sp>
        <p:nvSpPr>
          <p:cNvPr id="5" name="Header Placeholder 4">
            <a:extLst>
              <a:ext uri="{FF2B5EF4-FFF2-40B4-BE49-F238E27FC236}">
                <a16:creationId xmlns:a16="http://schemas.microsoft.com/office/drawing/2014/main" id="{516F48E7-EFA1-7146-AF38-FE9D8DBC2EC1}"/>
              </a:ext>
            </a:extLst>
          </p:cNvPr>
          <p:cNvSpPr>
            <a:spLocks noGrp="1"/>
          </p:cNvSpPr>
          <p:nvPr>
            <p:ph type="hdr" sz="quarter"/>
          </p:nvPr>
        </p:nvSpPr>
        <p:spPr/>
        <p:txBody>
          <a:bodyPr/>
          <a:lstStyle/>
          <a:p>
            <a:r>
              <a:rPr lang="en-US"/>
              <a:t>Smart Task Manager</a:t>
            </a:r>
            <a:endParaRPr lang="en-DE"/>
          </a:p>
        </p:txBody>
      </p:sp>
    </p:spTree>
    <p:extLst>
      <p:ext uri="{BB962C8B-B14F-4D97-AF65-F5344CB8AC3E}">
        <p14:creationId xmlns:p14="http://schemas.microsoft.com/office/powerpoint/2010/main" val="1725198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p:txBody>
      </p:sp>
      <p:sp>
        <p:nvSpPr>
          <p:cNvPr id="5" name="Header Placeholder 4">
            <a:extLst>
              <a:ext uri="{FF2B5EF4-FFF2-40B4-BE49-F238E27FC236}">
                <a16:creationId xmlns:a16="http://schemas.microsoft.com/office/drawing/2014/main" id="{516F48E7-EFA1-7146-AF38-FE9D8DBC2EC1}"/>
              </a:ext>
            </a:extLst>
          </p:cNvPr>
          <p:cNvSpPr>
            <a:spLocks noGrp="1"/>
          </p:cNvSpPr>
          <p:nvPr>
            <p:ph type="hdr" sz="quarter"/>
          </p:nvPr>
        </p:nvSpPr>
        <p:spPr/>
        <p:txBody>
          <a:bodyPr/>
          <a:lstStyle/>
          <a:p>
            <a:r>
              <a:rPr lang="en-US"/>
              <a:t>Smart Task Manager</a:t>
            </a:r>
            <a:endParaRPr lang="en-DE"/>
          </a:p>
        </p:txBody>
      </p:sp>
    </p:spTree>
    <p:extLst>
      <p:ext uri="{BB962C8B-B14F-4D97-AF65-F5344CB8AC3E}">
        <p14:creationId xmlns:p14="http://schemas.microsoft.com/office/powerpoint/2010/main" val="1464330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BC58E-31D4-864F-B1A0-4B21436935A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F2E7FE28-C12C-4045-A5C4-2C8593F56D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E8263267-0707-8240-BEE0-7C7B00FC7884}"/>
              </a:ext>
            </a:extLst>
          </p:cNvPr>
          <p:cNvSpPr>
            <a:spLocks noGrp="1"/>
          </p:cNvSpPr>
          <p:nvPr>
            <p:ph type="dt" sz="half" idx="10"/>
          </p:nvPr>
        </p:nvSpPr>
        <p:spPr/>
        <p:txBody>
          <a:bodyPr/>
          <a:lstStyle/>
          <a:p>
            <a:fld id="{7A60E166-2EEE-A546-B00D-DC7518466A9F}" type="datetimeFigureOut">
              <a:rPr lang="en-DE" smtClean="0"/>
              <a:t>1/6/21</a:t>
            </a:fld>
            <a:endParaRPr lang="en-DE"/>
          </a:p>
        </p:txBody>
      </p:sp>
      <p:sp>
        <p:nvSpPr>
          <p:cNvPr id="5" name="Footer Placeholder 4">
            <a:extLst>
              <a:ext uri="{FF2B5EF4-FFF2-40B4-BE49-F238E27FC236}">
                <a16:creationId xmlns:a16="http://schemas.microsoft.com/office/drawing/2014/main" id="{ECD5FD7A-39F2-EC47-AD33-DF76091C8390}"/>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1D208C5-CB29-654C-A943-2308CAF74716}"/>
              </a:ext>
            </a:extLst>
          </p:cNvPr>
          <p:cNvSpPr>
            <a:spLocks noGrp="1"/>
          </p:cNvSpPr>
          <p:nvPr>
            <p:ph type="sldNum" sz="quarter" idx="12"/>
          </p:nvPr>
        </p:nvSpPr>
        <p:spPr/>
        <p:txBody>
          <a:bodyPr/>
          <a:lstStyle/>
          <a:p>
            <a:fld id="{5C673D1F-C059-9544-93EA-81DA73BDAB44}" type="slidenum">
              <a:rPr lang="en-DE" smtClean="0"/>
              <a:t>‹#›</a:t>
            </a:fld>
            <a:endParaRPr lang="en-DE"/>
          </a:p>
        </p:txBody>
      </p:sp>
    </p:spTree>
    <p:extLst>
      <p:ext uri="{BB962C8B-B14F-4D97-AF65-F5344CB8AC3E}">
        <p14:creationId xmlns:p14="http://schemas.microsoft.com/office/powerpoint/2010/main" val="2247060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018BA-BEAB-1246-93E2-04D8E877C95F}"/>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1A0616CD-5E37-E04A-89BB-3BC9893106B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3F15AA9D-499A-F349-82DA-240FCA98F363}"/>
              </a:ext>
            </a:extLst>
          </p:cNvPr>
          <p:cNvSpPr>
            <a:spLocks noGrp="1"/>
          </p:cNvSpPr>
          <p:nvPr>
            <p:ph type="dt" sz="half" idx="10"/>
          </p:nvPr>
        </p:nvSpPr>
        <p:spPr/>
        <p:txBody>
          <a:bodyPr/>
          <a:lstStyle/>
          <a:p>
            <a:fld id="{7A60E166-2EEE-A546-B00D-DC7518466A9F}" type="datetimeFigureOut">
              <a:rPr lang="en-DE" smtClean="0"/>
              <a:t>1/6/21</a:t>
            </a:fld>
            <a:endParaRPr lang="en-DE"/>
          </a:p>
        </p:txBody>
      </p:sp>
      <p:sp>
        <p:nvSpPr>
          <p:cNvPr id="5" name="Footer Placeholder 4">
            <a:extLst>
              <a:ext uri="{FF2B5EF4-FFF2-40B4-BE49-F238E27FC236}">
                <a16:creationId xmlns:a16="http://schemas.microsoft.com/office/drawing/2014/main" id="{CA5E8465-3B2F-C542-A5B9-68DC2D6EDFC2}"/>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84E65640-5C39-2343-B1C1-6EE68E1EBB3B}"/>
              </a:ext>
            </a:extLst>
          </p:cNvPr>
          <p:cNvSpPr>
            <a:spLocks noGrp="1"/>
          </p:cNvSpPr>
          <p:nvPr>
            <p:ph type="sldNum" sz="quarter" idx="12"/>
          </p:nvPr>
        </p:nvSpPr>
        <p:spPr/>
        <p:txBody>
          <a:bodyPr/>
          <a:lstStyle/>
          <a:p>
            <a:fld id="{5C673D1F-C059-9544-93EA-81DA73BDAB44}" type="slidenum">
              <a:rPr lang="en-DE" smtClean="0"/>
              <a:t>‹#›</a:t>
            </a:fld>
            <a:endParaRPr lang="en-DE"/>
          </a:p>
        </p:txBody>
      </p:sp>
    </p:spTree>
    <p:extLst>
      <p:ext uri="{BB962C8B-B14F-4D97-AF65-F5344CB8AC3E}">
        <p14:creationId xmlns:p14="http://schemas.microsoft.com/office/powerpoint/2010/main" val="4080963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1D98BA-FBBA-374F-BD77-C2382B18E8B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86459F94-003A-0040-8448-F4081730504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7E76E75B-7D65-1642-82FF-7B66BA5ECD4B}"/>
              </a:ext>
            </a:extLst>
          </p:cNvPr>
          <p:cNvSpPr>
            <a:spLocks noGrp="1"/>
          </p:cNvSpPr>
          <p:nvPr>
            <p:ph type="dt" sz="half" idx="10"/>
          </p:nvPr>
        </p:nvSpPr>
        <p:spPr/>
        <p:txBody>
          <a:bodyPr/>
          <a:lstStyle/>
          <a:p>
            <a:fld id="{7A60E166-2EEE-A546-B00D-DC7518466A9F}" type="datetimeFigureOut">
              <a:rPr lang="en-DE" smtClean="0"/>
              <a:t>1/6/21</a:t>
            </a:fld>
            <a:endParaRPr lang="en-DE"/>
          </a:p>
        </p:txBody>
      </p:sp>
      <p:sp>
        <p:nvSpPr>
          <p:cNvPr id="5" name="Footer Placeholder 4">
            <a:extLst>
              <a:ext uri="{FF2B5EF4-FFF2-40B4-BE49-F238E27FC236}">
                <a16:creationId xmlns:a16="http://schemas.microsoft.com/office/drawing/2014/main" id="{7BC5E7AF-97D1-044F-A313-D6079AFDD271}"/>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A16CFBF5-E12B-144F-84D0-E52377853406}"/>
              </a:ext>
            </a:extLst>
          </p:cNvPr>
          <p:cNvSpPr>
            <a:spLocks noGrp="1"/>
          </p:cNvSpPr>
          <p:nvPr>
            <p:ph type="sldNum" sz="quarter" idx="12"/>
          </p:nvPr>
        </p:nvSpPr>
        <p:spPr/>
        <p:txBody>
          <a:bodyPr/>
          <a:lstStyle/>
          <a:p>
            <a:fld id="{5C673D1F-C059-9544-93EA-81DA73BDAB44}" type="slidenum">
              <a:rPr lang="en-DE" smtClean="0"/>
              <a:t>‹#›</a:t>
            </a:fld>
            <a:endParaRPr lang="en-DE"/>
          </a:p>
        </p:txBody>
      </p:sp>
    </p:spTree>
    <p:extLst>
      <p:ext uri="{BB962C8B-B14F-4D97-AF65-F5344CB8AC3E}">
        <p14:creationId xmlns:p14="http://schemas.microsoft.com/office/powerpoint/2010/main" val="4160667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F7EB9-AA37-6F49-B387-934954A8737A}"/>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54717E33-354E-CE4C-8570-A6278C0F3BF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840BFF31-1E82-C747-A48F-C928158332F2}"/>
              </a:ext>
            </a:extLst>
          </p:cNvPr>
          <p:cNvSpPr>
            <a:spLocks noGrp="1"/>
          </p:cNvSpPr>
          <p:nvPr>
            <p:ph type="dt" sz="half" idx="10"/>
          </p:nvPr>
        </p:nvSpPr>
        <p:spPr/>
        <p:txBody>
          <a:bodyPr/>
          <a:lstStyle/>
          <a:p>
            <a:fld id="{7A60E166-2EEE-A546-B00D-DC7518466A9F}" type="datetimeFigureOut">
              <a:rPr lang="en-DE" smtClean="0"/>
              <a:t>1/6/21</a:t>
            </a:fld>
            <a:endParaRPr lang="en-DE"/>
          </a:p>
        </p:txBody>
      </p:sp>
      <p:sp>
        <p:nvSpPr>
          <p:cNvPr id="5" name="Footer Placeholder 4">
            <a:extLst>
              <a:ext uri="{FF2B5EF4-FFF2-40B4-BE49-F238E27FC236}">
                <a16:creationId xmlns:a16="http://schemas.microsoft.com/office/drawing/2014/main" id="{2413CE60-8131-6D4C-86E6-DA2140CB7961}"/>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96781C1B-C630-6243-858D-6CF6084886AC}"/>
              </a:ext>
            </a:extLst>
          </p:cNvPr>
          <p:cNvSpPr>
            <a:spLocks noGrp="1"/>
          </p:cNvSpPr>
          <p:nvPr>
            <p:ph type="sldNum" sz="quarter" idx="12"/>
          </p:nvPr>
        </p:nvSpPr>
        <p:spPr/>
        <p:txBody>
          <a:bodyPr/>
          <a:lstStyle/>
          <a:p>
            <a:fld id="{5C673D1F-C059-9544-93EA-81DA73BDAB44}" type="slidenum">
              <a:rPr lang="en-DE" smtClean="0"/>
              <a:t>‹#›</a:t>
            </a:fld>
            <a:endParaRPr lang="en-DE"/>
          </a:p>
        </p:txBody>
      </p:sp>
    </p:spTree>
    <p:extLst>
      <p:ext uri="{BB962C8B-B14F-4D97-AF65-F5344CB8AC3E}">
        <p14:creationId xmlns:p14="http://schemas.microsoft.com/office/powerpoint/2010/main" val="3882114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74A8D-D537-F649-880F-4317C65C347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FC22CD7F-997A-6941-9815-F9C46D88A3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8CDE66B-3480-D941-9ED6-2E88292E726A}"/>
              </a:ext>
            </a:extLst>
          </p:cNvPr>
          <p:cNvSpPr>
            <a:spLocks noGrp="1"/>
          </p:cNvSpPr>
          <p:nvPr>
            <p:ph type="dt" sz="half" idx="10"/>
          </p:nvPr>
        </p:nvSpPr>
        <p:spPr/>
        <p:txBody>
          <a:bodyPr/>
          <a:lstStyle/>
          <a:p>
            <a:fld id="{7A60E166-2EEE-A546-B00D-DC7518466A9F}" type="datetimeFigureOut">
              <a:rPr lang="en-DE" smtClean="0"/>
              <a:t>1/6/21</a:t>
            </a:fld>
            <a:endParaRPr lang="en-DE"/>
          </a:p>
        </p:txBody>
      </p:sp>
      <p:sp>
        <p:nvSpPr>
          <p:cNvPr id="5" name="Footer Placeholder 4">
            <a:extLst>
              <a:ext uri="{FF2B5EF4-FFF2-40B4-BE49-F238E27FC236}">
                <a16:creationId xmlns:a16="http://schemas.microsoft.com/office/drawing/2014/main" id="{730A35DD-20CE-684A-93F9-56FB4B040721}"/>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FBE17537-7AC7-CB4B-8ACF-08965007A851}"/>
              </a:ext>
            </a:extLst>
          </p:cNvPr>
          <p:cNvSpPr>
            <a:spLocks noGrp="1"/>
          </p:cNvSpPr>
          <p:nvPr>
            <p:ph type="sldNum" sz="quarter" idx="12"/>
          </p:nvPr>
        </p:nvSpPr>
        <p:spPr/>
        <p:txBody>
          <a:bodyPr/>
          <a:lstStyle/>
          <a:p>
            <a:fld id="{5C673D1F-C059-9544-93EA-81DA73BDAB44}" type="slidenum">
              <a:rPr lang="en-DE" smtClean="0"/>
              <a:t>‹#›</a:t>
            </a:fld>
            <a:endParaRPr lang="en-DE"/>
          </a:p>
        </p:txBody>
      </p:sp>
    </p:spTree>
    <p:extLst>
      <p:ext uri="{BB962C8B-B14F-4D97-AF65-F5344CB8AC3E}">
        <p14:creationId xmlns:p14="http://schemas.microsoft.com/office/powerpoint/2010/main" val="2597404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9F39B-B7C9-E846-A16F-7F3F90619252}"/>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BCDDF00B-F044-8741-B576-5DBEA6702DF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F1D1B32D-FC5B-0E4F-8240-82506FA9F1B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FE8C715F-8525-B14C-86FA-86EE8E8DD097}"/>
              </a:ext>
            </a:extLst>
          </p:cNvPr>
          <p:cNvSpPr>
            <a:spLocks noGrp="1"/>
          </p:cNvSpPr>
          <p:nvPr>
            <p:ph type="dt" sz="half" idx="10"/>
          </p:nvPr>
        </p:nvSpPr>
        <p:spPr/>
        <p:txBody>
          <a:bodyPr/>
          <a:lstStyle/>
          <a:p>
            <a:fld id="{7A60E166-2EEE-A546-B00D-DC7518466A9F}" type="datetimeFigureOut">
              <a:rPr lang="en-DE" smtClean="0"/>
              <a:t>1/6/21</a:t>
            </a:fld>
            <a:endParaRPr lang="en-DE"/>
          </a:p>
        </p:txBody>
      </p:sp>
      <p:sp>
        <p:nvSpPr>
          <p:cNvPr id="6" name="Footer Placeholder 5">
            <a:extLst>
              <a:ext uri="{FF2B5EF4-FFF2-40B4-BE49-F238E27FC236}">
                <a16:creationId xmlns:a16="http://schemas.microsoft.com/office/drawing/2014/main" id="{178B358A-2C10-E045-8D20-021C1D879F2D}"/>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B599102D-FBDE-A54F-85AE-0B0447B87A02}"/>
              </a:ext>
            </a:extLst>
          </p:cNvPr>
          <p:cNvSpPr>
            <a:spLocks noGrp="1"/>
          </p:cNvSpPr>
          <p:nvPr>
            <p:ph type="sldNum" sz="quarter" idx="12"/>
          </p:nvPr>
        </p:nvSpPr>
        <p:spPr/>
        <p:txBody>
          <a:bodyPr/>
          <a:lstStyle/>
          <a:p>
            <a:fld id="{5C673D1F-C059-9544-93EA-81DA73BDAB44}" type="slidenum">
              <a:rPr lang="en-DE" smtClean="0"/>
              <a:t>‹#›</a:t>
            </a:fld>
            <a:endParaRPr lang="en-DE"/>
          </a:p>
        </p:txBody>
      </p:sp>
    </p:spTree>
    <p:extLst>
      <p:ext uri="{BB962C8B-B14F-4D97-AF65-F5344CB8AC3E}">
        <p14:creationId xmlns:p14="http://schemas.microsoft.com/office/powerpoint/2010/main" val="2652891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8AF2-FF08-3E4B-B2EA-CF46C955C056}"/>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9D3432AC-5301-E444-B556-74F172605F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8DB8C17-5F92-734D-80B8-FEF04B03C41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2660B06D-3C04-7145-94C9-507AD7BEB5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C93DD4F-98FD-BC45-97CD-A3D0A4ACC08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B61B1E66-A0A8-9F49-9711-E579CD41872E}"/>
              </a:ext>
            </a:extLst>
          </p:cNvPr>
          <p:cNvSpPr>
            <a:spLocks noGrp="1"/>
          </p:cNvSpPr>
          <p:nvPr>
            <p:ph type="dt" sz="half" idx="10"/>
          </p:nvPr>
        </p:nvSpPr>
        <p:spPr/>
        <p:txBody>
          <a:bodyPr/>
          <a:lstStyle/>
          <a:p>
            <a:fld id="{7A60E166-2EEE-A546-B00D-DC7518466A9F}" type="datetimeFigureOut">
              <a:rPr lang="en-DE" smtClean="0"/>
              <a:t>1/6/21</a:t>
            </a:fld>
            <a:endParaRPr lang="en-DE"/>
          </a:p>
        </p:txBody>
      </p:sp>
      <p:sp>
        <p:nvSpPr>
          <p:cNvPr id="8" name="Footer Placeholder 7">
            <a:extLst>
              <a:ext uri="{FF2B5EF4-FFF2-40B4-BE49-F238E27FC236}">
                <a16:creationId xmlns:a16="http://schemas.microsoft.com/office/drawing/2014/main" id="{CFE4CF10-4635-B241-83B4-16F83D2AE451}"/>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646BE201-A9BB-B847-A701-860018180091}"/>
              </a:ext>
            </a:extLst>
          </p:cNvPr>
          <p:cNvSpPr>
            <a:spLocks noGrp="1"/>
          </p:cNvSpPr>
          <p:nvPr>
            <p:ph type="sldNum" sz="quarter" idx="12"/>
          </p:nvPr>
        </p:nvSpPr>
        <p:spPr/>
        <p:txBody>
          <a:bodyPr/>
          <a:lstStyle/>
          <a:p>
            <a:fld id="{5C673D1F-C059-9544-93EA-81DA73BDAB44}" type="slidenum">
              <a:rPr lang="en-DE" smtClean="0"/>
              <a:t>‹#›</a:t>
            </a:fld>
            <a:endParaRPr lang="en-DE"/>
          </a:p>
        </p:txBody>
      </p:sp>
    </p:spTree>
    <p:extLst>
      <p:ext uri="{BB962C8B-B14F-4D97-AF65-F5344CB8AC3E}">
        <p14:creationId xmlns:p14="http://schemas.microsoft.com/office/powerpoint/2010/main" val="2707224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01656-35EE-D348-8BB1-ADBABA2636FD}"/>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15988824-5128-414E-8334-785E9BC9E6DC}"/>
              </a:ext>
            </a:extLst>
          </p:cNvPr>
          <p:cNvSpPr>
            <a:spLocks noGrp="1"/>
          </p:cNvSpPr>
          <p:nvPr>
            <p:ph type="dt" sz="half" idx="10"/>
          </p:nvPr>
        </p:nvSpPr>
        <p:spPr/>
        <p:txBody>
          <a:bodyPr/>
          <a:lstStyle/>
          <a:p>
            <a:fld id="{7A60E166-2EEE-A546-B00D-DC7518466A9F}" type="datetimeFigureOut">
              <a:rPr lang="en-DE" smtClean="0"/>
              <a:t>1/6/21</a:t>
            </a:fld>
            <a:endParaRPr lang="en-DE"/>
          </a:p>
        </p:txBody>
      </p:sp>
      <p:sp>
        <p:nvSpPr>
          <p:cNvPr id="4" name="Footer Placeholder 3">
            <a:extLst>
              <a:ext uri="{FF2B5EF4-FFF2-40B4-BE49-F238E27FC236}">
                <a16:creationId xmlns:a16="http://schemas.microsoft.com/office/drawing/2014/main" id="{B35BE36A-681A-8C4F-A5AD-45ACCCFA085F}"/>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EB08D13B-EEB3-F542-B795-0874C405465C}"/>
              </a:ext>
            </a:extLst>
          </p:cNvPr>
          <p:cNvSpPr>
            <a:spLocks noGrp="1"/>
          </p:cNvSpPr>
          <p:nvPr>
            <p:ph type="sldNum" sz="quarter" idx="12"/>
          </p:nvPr>
        </p:nvSpPr>
        <p:spPr/>
        <p:txBody>
          <a:bodyPr/>
          <a:lstStyle/>
          <a:p>
            <a:fld id="{5C673D1F-C059-9544-93EA-81DA73BDAB44}" type="slidenum">
              <a:rPr lang="en-DE" smtClean="0"/>
              <a:t>‹#›</a:t>
            </a:fld>
            <a:endParaRPr lang="en-DE"/>
          </a:p>
        </p:txBody>
      </p:sp>
    </p:spTree>
    <p:extLst>
      <p:ext uri="{BB962C8B-B14F-4D97-AF65-F5344CB8AC3E}">
        <p14:creationId xmlns:p14="http://schemas.microsoft.com/office/powerpoint/2010/main" val="2706171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9D6256-DFF5-924A-8EC7-45D0CB1A6CA4}"/>
              </a:ext>
            </a:extLst>
          </p:cNvPr>
          <p:cNvSpPr>
            <a:spLocks noGrp="1"/>
          </p:cNvSpPr>
          <p:nvPr>
            <p:ph type="dt" sz="half" idx="10"/>
          </p:nvPr>
        </p:nvSpPr>
        <p:spPr/>
        <p:txBody>
          <a:bodyPr/>
          <a:lstStyle/>
          <a:p>
            <a:fld id="{7A60E166-2EEE-A546-B00D-DC7518466A9F}" type="datetimeFigureOut">
              <a:rPr lang="en-DE" smtClean="0"/>
              <a:t>1/6/21</a:t>
            </a:fld>
            <a:endParaRPr lang="en-DE"/>
          </a:p>
        </p:txBody>
      </p:sp>
      <p:sp>
        <p:nvSpPr>
          <p:cNvPr id="3" name="Footer Placeholder 2">
            <a:extLst>
              <a:ext uri="{FF2B5EF4-FFF2-40B4-BE49-F238E27FC236}">
                <a16:creationId xmlns:a16="http://schemas.microsoft.com/office/drawing/2014/main" id="{66930733-F3D6-8244-8A90-9CE38306CA22}"/>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E62B52A6-AB72-3E42-86D8-DBC5676E711E}"/>
              </a:ext>
            </a:extLst>
          </p:cNvPr>
          <p:cNvSpPr>
            <a:spLocks noGrp="1"/>
          </p:cNvSpPr>
          <p:nvPr>
            <p:ph type="sldNum" sz="quarter" idx="12"/>
          </p:nvPr>
        </p:nvSpPr>
        <p:spPr/>
        <p:txBody>
          <a:bodyPr/>
          <a:lstStyle/>
          <a:p>
            <a:fld id="{5C673D1F-C059-9544-93EA-81DA73BDAB44}" type="slidenum">
              <a:rPr lang="en-DE" smtClean="0"/>
              <a:t>‹#›</a:t>
            </a:fld>
            <a:endParaRPr lang="en-DE"/>
          </a:p>
        </p:txBody>
      </p:sp>
    </p:spTree>
    <p:extLst>
      <p:ext uri="{BB962C8B-B14F-4D97-AF65-F5344CB8AC3E}">
        <p14:creationId xmlns:p14="http://schemas.microsoft.com/office/powerpoint/2010/main" val="3738746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BD384-360E-5D40-A6C0-0358A0642C8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AC298EF2-179B-554D-9536-984F9A3C66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FBE2B09E-6A48-2C47-B9CB-E9EAC34F08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201EC7A-E546-4E48-9B78-1C3F7D121E2A}"/>
              </a:ext>
            </a:extLst>
          </p:cNvPr>
          <p:cNvSpPr>
            <a:spLocks noGrp="1"/>
          </p:cNvSpPr>
          <p:nvPr>
            <p:ph type="dt" sz="half" idx="10"/>
          </p:nvPr>
        </p:nvSpPr>
        <p:spPr/>
        <p:txBody>
          <a:bodyPr/>
          <a:lstStyle/>
          <a:p>
            <a:fld id="{7A60E166-2EEE-A546-B00D-DC7518466A9F}" type="datetimeFigureOut">
              <a:rPr lang="en-DE" smtClean="0"/>
              <a:t>1/6/21</a:t>
            </a:fld>
            <a:endParaRPr lang="en-DE"/>
          </a:p>
        </p:txBody>
      </p:sp>
      <p:sp>
        <p:nvSpPr>
          <p:cNvPr id="6" name="Footer Placeholder 5">
            <a:extLst>
              <a:ext uri="{FF2B5EF4-FFF2-40B4-BE49-F238E27FC236}">
                <a16:creationId xmlns:a16="http://schemas.microsoft.com/office/drawing/2014/main" id="{E8084A2D-A7E7-9444-A7C0-56EBE58AF141}"/>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349D7843-916F-F447-B988-08B0B26C9451}"/>
              </a:ext>
            </a:extLst>
          </p:cNvPr>
          <p:cNvSpPr>
            <a:spLocks noGrp="1"/>
          </p:cNvSpPr>
          <p:nvPr>
            <p:ph type="sldNum" sz="quarter" idx="12"/>
          </p:nvPr>
        </p:nvSpPr>
        <p:spPr/>
        <p:txBody>
          <a:bodyPr/>
          <a:lstStyle/>
          <a:p>
            <a:fld id="{5C673D1F-C059-9544-93EA-81DA73BDAB44}" type="slidenum">
              <a:rPr lang="en-DE" smtClean="0"/>
              <a:t>‹#›</a:t>
            </a:fld>
            <a:endParaRPr lang="en-DE"/>
          </a:p>
        </p:txBody>
      </p:sp>
    </p:spTree>
    <p:extLst>
      <p:ext uri="{BB962C8B-B14F-4D97-AF65-F5344CB8AC3E}">
        <p14:creationId xmlns:p14="http://schemas.microsoft.com/office/powerpoint/2010/main" val="4052107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ECC6C-30A8-4345-AE06-3432532221C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38205007-9043-864A-81FD-864ECAA85A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67F964E4-EEE2-C14D-B196-448977F977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70072C3-B9FA-6F4A-8211-2A67E6CD4014}"/>
              </a:ext>
            </a:extLst>
          </p:cNvPr>
          <p:cNvSpPr>
            <a:spLocks noGrp="1"/>
          </p:cNvSpPr>
          <p:nvPr>
            <p:ph type="dt" sz="half" idx="10"/>
          </p:nvPr>
        </p:nvSpPr>
        <p:spPr/>
        <p:txBody>
          <a:bodyPr/>
          <a:lstStyle/>
          <a:p>
            <a:fld id="{7A60E166-2EEE-A546-B00D-DC7518466A9F}" type="datetimeFigureOut">
              <a:rPr lang="en-DE" smtClean="0"/>
              <a:t>1/6/21</a:t>
            </a:fld>
            <a:endParaRPr lang="en-DE"/>
          </a:p>
        </p:txBody>
      </p:sp>
      <p:sp>
        <p:nvSpPr>
          <p:cNvPr id="6" name="Footer Placeholder 5">
            <a:extLst>
              <a:ext uri="{FF2B5EF4-FFF2-40B4-BE49-F238E27FC236}">
                <a16:creationId xmlns:a16="http://schemas.microsoft.com/office/drawing/2014/main" id="{7C2A540D-F969-8643-9DD1-18FA4B41EDD5}"/>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B0B0DD04-9FF1-FA45-A83B-3A0451C3E55B}"/>
              </a:ext>
            </a:extLst>
          </p:cNvPr>
          <p:cNvSpPr>
            <a:spLocks noGrp="1"/>
          </p:cNvSpPr>
          <p:nvPr>
            <p:ph type="sldNum" sz="quarter" idx="12"/>
          </p:nvPr>
        </p:nvSpPr>
        <p:spPr/>
        <p:txBody>
          <a:bodyPr/>
          <a:lstStyle/>
          <a:p>
            <a:fld id="{5C673D1F-C059-9544-93EA-81DA73BDAB44}" type="slidenum">
              <a:rPr lang="en-DE" smtClean="0"/>
              <a:t>‹#›</a:t>
            </a:fld>
            <a:endParaRPr lang="en-DE"/>
          </a:p>
        </p:txBody>
      </p:sp>
    </p:spTree>
    <p:extLst>
      <p:ext uri="{BB962C8B-B14F-4D97-AF65-F5344CB8AC3E}">
        <p14:creationId xmlns:p14="http://schemas.microsoft.com/office/powerpoint/2010/main" val="1911827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8E8A02-AC07-8F44-8D27-DD409682AF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9DDA7D53-D13F-BF41-9072-60EA4CE3BC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479F5D8F-3055-E943-B0E8-70BB307490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60E166-2EEE-A546-B00D-DC7518466A9F}" type="datetimeFigureOut">
              <a:rPr lang="en-DE" smtClean="0"/>
              <a:t>1/6/21</a:t>
            </a:fld>
            <a:endParaRPr lang="en-DE"/>
          </a:p>
        </p:txBody>
      </p:sp>
      <p:sp>
        <p:nvSpPr>
          <p:cNvPr id="5" name="Footer Placeholder 4">
            <a:extLst>
              <a:ext uri="{FF2B5EF4-FFF2-40B4-BE49-F238E27FC236}">
                <a16:creationId xmlns:a16="http://schemas.microsoft.com/office/drawing/2014/main" id="{59B3D945-63F6-AC44-A3EC-915D1DC7A6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836C3D3F-D301-2449-B1DE-EB7F37FB6A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673D1F-C059-9544-93EA-81DA73BDAB44}" type="slidenum">
              <a:rPr lang="en-DE" smtClean="0"/>
              <a:t>‹#›</a:t>
            </a:fld>
            <a:endParaRPr lang="en-DE"/>
          </a:p>
        </p:txBody>
      </p:sp>
    </p:spTree>
    <p:extLst>
      <p:ext uri="{BB962C8B-B14F-4D97-AF65-F5344CB8AC3E}">
        <p14:creationId xmlns:p14="http://schemas.microsoft.com/office/powerpoint/2010/main" val="1160693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E6E7B-C007-AE4B-A402-E6F880D794E9}"/>
              </a:ext>
            </a:extLst>
          </p:cNvPr>
          <p:cNvSpPr>
            <a:spLocks noGrp="1"/>
          </p:cNvSpPr>
          <p:nvPr>
            <p:ph type="ctrTitle"/>
          </p:nvPr>
        </p:nvSpPr>
        <p:spPr/>
        <p:txBody>
          <a:bodyPr/>
          <a:lstStyle/>
          <a:p>
            <a:r>
              <a:rPr lang="en-US" dirty="0"/>
              <a:t>Team ReOpt</a:t>
            </a:r>
          </a:p>
        </p:txBody>
      </p:sp>
      <p:sp>
        <p:nvSpPr>
          <p:cNvPr id="3" name="Subtitle 2">
            <a:extLst>
              <a:ext uri="{FF2B5EF4-FFF2-40B4-BE49-F238E27FC236}">
                <a16:creationId xmlns:a16="http://schemas.microsoft.com/office/drawing/2014/main" id="{BB3CCFB6-8756-8C4E-8573-623A2D09A0A3}"/>
              </a:ext>
            </a:extLst>
          </p:cNvPr>
          <p:cNvSpPr>
            <a:spLocks noGrp="1"/>
          </p:cNvSpPr>
          <p:nvPr>
            <p:ph type="subTitle" idx="1"/>
          </p:nvPr>
        </p:nvSpPr>
        <p:spPr/>
        <p:txBody>
          <a:bodyPr/>
          <a:lstStyle/>
          <a:p>
            <a:r>
              <a:rPr lang="en-US" dirty="0"/>
              <a:t>Smart Task Manager</a:t>
            </a:r>
          </a:p>
        </p:txBody>
      </p:sp>
    </p:spTree>
    <p:extLst>
      <p:ext uri="{BB962C8B-B14F-4D97-AF65-F5344CB8AC3E}">
        <p14:creationId xmlns:p14="http://schemas.microsoft.com/office/powerpoint/2010/main" val="215955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6995ED-6816-0A42-92C9-3B3C0A41E02B}"/>
              </a:ext>
            </a:extLst>
          </p:cNvPr>
          <p:cNvSpPr/>
          <p:nvPr/>
        </p:nvSpPr>
        <p:spPr>
          <a:xfrm>
            <a:off x="787673" y="1326796"/>
            <a:ext cx="8178800" cy="2308324"/>
          </a:xfrm>
          <a:prstGeom prst="rect">
            <a:avLst/>
          </a:prstGeom>
        </p:spPr>
        <p:txBody>
          <a:bodyPr wrap="square">
            <a:spAutoFit/>
          </a:bodyPr>
          <a:lstStyle/>
          <a:p>
            <a:r>
              <a:rPr lang="en-US" dirty="0">
                <a:latin typeface="Arial" panose="020B0604020202020204" pitchFamily="34" charset="0"/>
              </a:rPr>
              <a:t>ReAct provides a solution for retail shop employees by notifying them in real time, once their help is needed at any for them relevant occurring issue at the supermarket. Issues could be for example: needed maintenance of a machine, customer assistance, price inquiries, support by truck unloading, etc. Employees have to drop what they are doing and come to support. </a:t>
            </a:r>
            <a:endParaRPr lang="en-US" dirty="0"/>
          </a:p>
          <a:p>
            <a:r>
              <a:rPr lang="en-US" dirty="0">
                <a:latin typeface="Arial" panose="020B0604020202020204" pitchFamily="34" charset="0"/>
              </a:rPr>
              <a:t>Analyzing past data of occurring issues, employees can get a better picture of what is expected to happen during the day, which will allow them to coordinate their day more productively and more hassle-free</a:t>
            </a:r>
            <a:r>
              <a:rPr lang="en-US" dirty="0">
                <a:solidFill>
                  <a:srgbClr val="3F3F3F"/>
                </a:solidFill>
                <a:latin typeface="Arial" panose="020B0604020202020204" pitchFamily="34" charset="0"/>
              </a:rPr>
              <a:t>. </a:t>
            </a:r>
            <a:endParaRPr lang="en-US" dirty="0">
              <a:effectLst/>
            </a:endParaRPr>
          </a:p>
        </p:txBody>
      </p:sp>
      <p:sp>
        <p:nvSpPr>
          <p:cNvPr id="5" name="Google Shape;103;g7863a93c37_0_72">
            <a:extLst>
              <a:ext uri="{FF2B5EF4-FFF2-40B4-BE49-F238E27FC236}">
                <a16:creationId xmlns:a16="http://schemas.microsoft.com/office/drawing/2014/main" id="{BAB296DF-1383-FE49-AC1C-8F843FFB2A7E}"/>
              </a:ext>
            </a:extLst>
          </p:cNvPr>
          <p:cNvSpPr txBox="1"/>
          <p:nvPr/>
        </p:nvSpPr>
        <p:spPr>
          <a:xfrm>
            <a:off x="170673" y="111396"/>
            <a:ext cx="4706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rgbClr val="3F3F3F"/>
                </a:solidFill>
              </a:rPr>
              <a:t>Business and Data Analytics Problem</a:t>
            </a:r>
            <a:endParaRPr sz="1600" dirty="0"/>
          </a:p>
        </p:txBody>
      </p:sp>
      <p:sp>
        <p:nvSpPr>
          <p:cNvPr id="6" name="Google Shape;103;g7863a93c37_0_72">
            <a:extLst>
              <a:ext uri="{FF2B5EF4-FFF2-40B4-BE49-F238E27FC236}">
                <a16:creationId xmlns:a16="http://schemas.microsoft.com/office/drawing/2014/main" id="{E182840D-3F4C-474B-99E6-E733F560F2B5}"/>
              </a:ext>
            </a:extLst>
          </p:cNvPr>
          <p:cNvSpPr txBox="1"/>
          <p:nvPr/>
        </p:nvSpPr>
        <p:spPr>
          <a:xfrm>
            <a:off x="787673" y="957496"/>
            <a:ext cx="4706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rgbClr val="3F3F3F"/>
                </a:solidFill>
              </a:rPr>
              <a:t>Business Problem:</a:t>
            </a:r>
            <a:endParaRPr sz="1600" dirty="0"/>
          </a:p>
        </p:txBody>
      </p:sp>
      <p:sp>
        <p:nvSpPr>
          <p:cNvPr id="7" name="Rectangle 6">
            <a:extLst>
              <a:ext uri="{FF2B5EF4-FFF2-40B4-BE49-F238E27FC236}">
                <a16:creationId xmlns:a16="http://schemas.microsoft.com/office/drawing/2014/main" id="{CF00DB83-3C50-0E4B-8A1D-15B5D868B1E0}"/>
              </a:ext>
            </a:extLst>
          </p:cNvPr>
          <p:cNvSpPr/>
          <p:nvPr/>
        </p:nvSpPr>
        <p:spPr>
          <a:xfrm>
            <a:off x="787673" y="4004420"/>
            <a:ext cx="8178800" cy="1477328"/>
          </a:xfrm>
          <a:prstGeom prst="rect">
            <a:avLst/>
          </a:prstGeom>
        </p:spPr>
        <p:txBody>
          <a:bodyPr wrap="square">
            <a:spAutoFit/>
          </a:bodyPr>
          <a:lstStyle/>
          <a:p>
            <a:r>
              <a:rPr lang="en-US" dirty="0">
                <a:solidFill>
                  <a:schemeClr val="tx1">
                    <a:lumMod val="95000"/>
                    <a:lumOff val="5000"/>
                  </a:schemeClr>
                </a:solidFill>
                <a:latin typeface="Arial" panose="020B0604020202020204" pitchFamily="34" charset="0"/>
                <a:cs typeface="Arial" panose="020B0604020202020204" pitchFamily="34" charset="0"/>
              </a:rPr>
              <a:t>The data analytics problem lies in being able to forecast occurring issues using the dataset provided by ReAct and identifying any other factors which can have a role in their occurrence. Using this predictive model, a smart task manager can be developed, which uses the forecast to organize and prioritize tasks</a:t>
            </a:r>
            <a:r>
              <a:rPr lang="en-US" dirty="0">
                <a:solidFill>
                  <a:schemeClr val="tx2"/>
                </a:solidFill>
                <a:latin typeface="Arial" panose="020B0604020202020204" pitchFamily="34" charset="0"/>
                <a:cs typeface="Arial" panose="020B0604020202020204" pitchFamily="34" charset="0"/>
              </a:rPr>
              <a:t>.</a:t>
            </a:r>
            <a:endParaRPr lang="en-US" dirty="0">
              <a:solidFill>
                <a:schemeClr val="tx2"/>
              </a:solidFill>
              <a:effectLst/>
              <a:latin typeface="Arial" panose="020B0604020202020204" pitchFamily="34" charset="0"/>
              <a:cs typeface="Arial" panose="020B0604020202020204" pitchFamily="34" charset="0"/>
            </a:endParaRPr>
          </a:p>
        </p:txBody>
      </p:sp>
      <p:sp>
        <p:nvSpPr>
          <p:cNvPr id="8" name="Google Shape;103;g7863a93c37_0_72">
            <a:extLst>
              <a:ext uri="{FF2B5EF4-FFF2-40B4-BE49-F238E27FC236}">
                <a16:creationId xmlns:a16="http://schemas.microsoft.com/office/drawing/2014/main" id="{449FFF0B-C78C-6A4A-AAA2-B533E01CC372}"/>
              </a:ext>
            </a:extLst>
          </p:cNvPr>
          <p:cNvSpPr txBox="1"/>
          <p:nvPr/>
        </p:nvSpPr>
        <p:spPr>
          <a:xfrm>
            <a:off x="787673" y="3635120"/>
            <a:ext cx="4706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rgbClr val="3F3F3F"/>
                </a:solidFill>
              </a:rPr>
              <a:t>Data Analytics Problem:</a:t>
            </a:r>
            <a:endParaRPr sz="1600" dirty="0"/>
          </a:p>
        </p:txBody>
      </p:sp>
    </p:spTree>
    <p:extLst>
      <p:ext uri="{BB962C8B-B14F-4D97-AF65-F5344CB8AC3E}">
        <p14:creationId xmlns:p14="http://schemas.microsoft.com/office/powerpoint/2010/main" val="384937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g7863a93c37_0_11"/>
          <p:cNvSpPr txBox="1"/>
          <p:nvPr/>
        </p:nvSpPr>
        <p:spPr>
          <a:xfrm>
            <a:off x="472738" y="1248574"/>
            <a:ext cx="3434700" cy="190827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a:ea typeface="Calibri"/>
                <a:cs typeface="Calibri"/>
                <a:sym typeface="Calibri"/>
              </a:rPr>
              <a:t>Prediction of tasks: </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dirty="0">
                <a:latin typeface="Calibri"/>
                <a:ea typeface="Calibri"/>
                <a:cs typeface="Calibri"/>
                <a:sym typeface="Calibri"/>
              </a:rPr>
              <a:t>algorithm predicts the occurrence of tasks in the different time frames and their expected duration from past data and shows their probability accordingly</a:t>
            </a:r>
          </a:p>
          <a:p>
            <a:pPr marL="457200" indent="-317500">
              <a:buSzPts val="1400"/>
              <a:buFont typeface="Calibri"/>
              <a:buChar char="➢"/>
            </a:pPr>
            <a:r>
              <a:rPr lang="en-US" dirty="0">
                <a:ea typeface="Calibri"/>
                <a:cs typeface="Calibri"/>
                <a:sym typeface="Calibri"/>
              </a:rPr>
              <a:t>algorithm predicts expected duration of task from past completed similar tasks</a:t>
            </a:r>
          </a:p>
        </p:txBody>
      </p:sp>
      <p:sp>
        <p:nvSpPr>
          <p:cNvPr id="118" name="Google Shape;118;g7863a93c37_0_11"/>
          <p:cNvSpPr txBox="1"/>
          <p:nvPr/>
        </p:nvSpPr>
        <p:spPr>
          <a:xfrm>
            <a:off x="170673" y="111396"/>
            <a:ext cx="47064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rgbClr val="3F3F3F"/>
                </a:solidFill>
              </a:rPr>
              <a:t>Product Vision</a:t>
            </a:r>
            <a:endParaRPr sz="1600" dirty="0"/>
          </a:p>
        </p:txBody>
      </p:sp>
      <p:sp>
        <p:nvSpPr>
          <p:cNvPr id="119" name="Google Shape;119;g7863a93c37_0_11"/>
          <p:cNvSpPr txBox="1"/>
          <p:nvPr/>
        </p:nvSpPr>
        <p:spPr>
          <a:xfrm>
            <a:off x="7946250" y="1355775"/>
            <a:ext cx="32349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i="1">
                <a:latin typeface="Calibri"/>
                <a:ea typeface="Calibri"/>
                <a:cs typeface="Calibri"/>
                <a:sym typeface="Calibri"/>
              </a:rPr>
              <a:t>Employee private statistic dashboard</a:t>
            </a:r>
            <a:endParaRPr b="1" i="1">
              <a:latin typeface="Calibri"/>
              <a:ea typeface="Calibri"/>
              <a:cs typeface="Calibri"/>
              <a:sym typeface="Calibri"/>
            </a:endParaRPr>
          </a:p>
        </p:txBody>
      </p:sp>
      <p:pic>
        <p:nvPicPr>
          <p:cNvPr id="120" name="Google Shape;120;g7863a93c37_0_11"/>
          <p:cNvPicPr preferRelativeResize="0"/>
          <p:nvPr/>
        </p:nvPicPr>
        <p:blipFill>
          <a:blip r:embed="rId3">
            <a:alphaModFix/>
          </a:blip>
          <a:stretch>
            <a:fillRect/>
          </a:stretch>
        </p:blipFill>
        <p:spPr>
          <a:xfrm>
            <a:off x="4269325" y="688326"/>
            <a:ext cx="3235025" cy="5481325"/>
          </a:xfrm>
          <a:prstGeom prst="rect">
            <a:avLst/>
          </a:prstGeom>
          <a:noFill/>
          <a:ln>
            <a:noFill/>
          </a:ln>
        </p:spPr>
      </p:pic>
      <p:cxnSp>
        <p:nvCxnSpPr>
          <p:cNvPr id="121" name="Google Shape;121;g7863a93c37_0_11"/>
          <p:cNvCxnSpPr>
            <a:endCxn id="119" idx="1"/>
          </p:cNvCxnSpPr>
          <p:nvPr/>
        </p:nvCxnSpPr>
        <p:spPr>
          <a:xfrm rot="10800000" flipH="1">
            <a:off x="7166850" y="1540425"/>
            <a:ext cx="779400" cy="108000"/>
          </a:xfrm>
          <a:prstGeom prst="straightConnector1">
            <a:avLst/>
          </a:prstGeom>
          <a:noFill/>
          <a:ln w="19050" cap="flat" cmpd="sng">
            <a:solidFill>
              <a:schemeClr val="dk2"/>
            </a:solidFill>
            <a:prstDash val="solid"/>
            <a:round/>
            <a:headEnd type="none" w="med" len="med"/>
            <a:tailEnd type="none" w="med" len="med"/>
          </a:ln>
        </p:spPr>
      </p:cxnSp>
      <p:cxnSp>
        <p:nvCxnSpPr>
          <p:cNvPr id="122" name="Google Shape;122;g7863a93c37_0_11"/>
          <p:cNvCxnSpPr>
            <a:cxnSpLocks/>
          </p:cNvCxnSpPr>
          <p:nvPr/>
        </p:nvCxnSpPr>
        <p:spPr>
          <a:xfrm>
            <a:off x="3862113" y="1625787"/>
            <a:ext cx="726820" cy="340088"/>
          </a:xfrm>
          <a:prstGeom prst="straightConnector1">
            <a:avLst/>
          </a:prstGeom>
          <a:noFill/>
          <a:ln w="19050" cap="flat" cmpd="sng">
            <a:solidFill>
              <a:schemeClr val="dk2"/>
            </a:solidFill>
            <a:prstDash val="solid"/>
            <a:round/>
            <a:headEnd type="none" w="med" len="med"/>
            <a:tailEnd type="none" w="med" len="med"/>
          </a:ln>
        </p:spPr>
      </p:cxnSp>
      <p:sp>
        <p:nvSpPr>
          <p:cNvPr id="18" name="Google Shape;116;g7863a93c37_0_11">
            <a:extLst>
              <a:ext uri="{FF2B5EF4-FFF2-40B4-BE49-F238E27FC236}">
                <a16:creationId xmlns:a16="http://schemas.microsoft.com/office/drawing/2014/main" id="{BE60B7E8-00B4-8347-A548-E9ACA780B70F}"/>
              </a:ext>
            </a:extLst>
          </p:cNvPr>
          <p:cNvSpPr txBox="1"/>
          <p:nvPr/>
        </p:nvSpPr>
        <p:spPr>
          <a:xfrm>
            <a:off x="8135917" y="3720841"/>
            <a:ext cx="3434700" cy="190827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alibri"/>
                <a:ea typeface="Calibri"/>
                <a:cs typeface="Calibri"/>
                <a:sym typeface="Calibri"/>
              </a:rPr>
              <a:t>Connected Workforce: </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dirty="0">
                <a:latin typeface="Calibri"/>
                <a:ea typeface="Calibri"/>
                <a:cs typeface="Calibri"/>
                <a:sym typeface="Calibri"/>
              </a:rPr>
              <a:t>If a new task occurs the algorithm checks which employee is most probably free and asks him first for his support by a new task</a:t>
            </a:r>
          </a:p>
        </p:txBody>
      </p:sp>
    </p:spTree>
    <p:extLst>
      <p:ext uri="{BB962C8B-B14F-4D97-AF65-F5344CB8AC3E}">
        <p14:creationId xmlns:p14="http://schemas.microsoft.com/office/powerpoint/2010/main" val="3689126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87FC70D-93AE-8F49-9A1E-0BAB8BD5F202}"/>
              </a:ext>
            </a:extLst>
          </p:cNvPr>
          <p:cNvSpPr txBox="1"/>
          <p:nvPr/>
        </p:nvSpPr>
        <p:spPr>
          <a:xfrm>
            <a:off x="170673" y="111396"/>
            <a:ext cx="5206870" cy="369332"/>
          </a:xfrm>
          <a:prstGeom prst="rect">
            <a:avLst/>
          </a:prstGeom>
          <a:noFill/>
        </p:spPr>
        <p:txBody>
          <a:bodyPr wrap="square" rtlCol="0">
            <a:spAutoFit/>
          </a:bodyPr>
          <a:lstStyle/>
          <a:p>
            <a:r>
              <a:rPr lang="en-DE" b="1" dirty="0">
                <a:solidFill>
                  <a:schemeClr val="tx1">
                    <a:lumMod val="75000"/>
                    <a:lumOff val="25000"/>
                  </a:schemeClr>
                </a:solidFill>
                <a:latin typeface="Arial" panose="020B0604020202020204" pitchFamily="34" charset="0"/>
                <a:cs typeface="Arial" panose="020B0604020202020204" pitchFamily="34" charset="0"/>
              </a:rPr>
              <a:t>Updated Final Data and Analytics Approach</a:t>
            </a:r>
          </a:p>
        </p:txBody>
      </p:sp>
      <p:sp>
        <p:nvSpPr>
          <p:cNvPr id="4" name="Rectangle 3">
            <a:extLst>
              <a:ext uri="{FF2B5EF4-FFF2-40B4-BE49-F238E27FC236}">
                <a16:creationId xmlns:a16="http://schemas.microsoft.com/office/drawing/2014/main" id="{C5C7B34E-9C6A-824E-B914-5A4AFA4444CC}"/>
              </a:ext>
            </a:extLst>
          </p:cNvPr>
          <p:cNvSpPr/>
          <p:nvPr/>
        </p:nvSpPr>
        <p:spPr>
          <a:xfrm>
            <a:off x="8501743" y="142174"/>
            <a:ext cx="3690257" cy="338554"/>
          </a:xfrm>
          <a:prstGeom prst="rect">
            <a:avLst/>
          </a:prstGeom>
        </p:spPr>
        <p:txBody>
          <a:bodyPr wrap="square">
            <a:spAutoFit/>
          </a:bodyPr>
          <a:lstStyle/>
          <a:p>
            <a:pPr lvl="0">
              <a:defRPr/>
            </a:pPr>
            <a:r>
              <a:rPr lang="en-US" sz="1600" b="1" dirty="0">
                <a:solidFill>
                  <a:schemeClr val="tx1">
                    <a:lumMod val="75000"/>
                    <a:lumOff val="25000"/>
                  </a:schemeClr>
                </a:solidFill>
                <a:latin typeface="Arial" panose="020B0604020202020204" pitchFamily="34" charset="0"/>
                <a:cs typeface="Arial" panose="020B0604020202020204" pitchFamily="34" charset="0"/>
              </a:rPr>
              <a:t>Product name: Smart Task Manager</a:t>
            </a: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BD669B27-2602-2E4F-93A0-958748AE25C2}"/>
              </a:ext>
            </a:extLst>
          </p:cNvPr>
          <p:cNvSpPr txBox="1"/>
          <p:nvPr/>
        </p:nvSpPr>
        <p:spPr>
          <a:xfrm>
            <a:off x="457200" y="1123760"/>
            <a:ext cx="1625600" cy="1200329"/>
          </a:xfrm>
          <a:prstGeom prst="rect">
            <a:avLst/>
          </a:prstGeom>
          <a:noFill/>
        </p:spPr>
        <p:txBody>
          <a:bodyPr wrap="square" rtlCol="0">
            <a:spAutoFit/>
          </a:bodyPr>
          <a:lstStyle/>
          <a:p>
            <a:r>
              <a:rPr lang="en-US" dirty="0"/>
              <a:t>Combine all datasets of different calender weeks</a:t>
            </a:r>
          </a:p>
        </p:txBody>
      </p:sp>
      <p:cxnSp>
        <p:nvCxnSpPr>
          <p:cNvPr id="8" name="Straight Arrow Connector 7">
            <a:extLst>
              <a:ext uri="{FF2B5EF4-FFF2-40B4-BE49-F238E27FC236}">
                <a16:creationId xmlns:a16="http://schemas.microsoft.com/office/drawing/2014/main" id="{58733C7B-2A79-8948-8DB7-90E027CF382D}"/>
              </a:ext>
            </a:extLst>
          </p:cNvPr>
          <p:cNvCxnSpPr>
            <a:cxnSpLocks/>
          </p:cNvCxnSpPr>
          <p:nvPr/>
        </p:nvCxnSpPr>
        <p:spPr>
          <a:xfrm flipV="1">
            <a:off x="2082800" y="1723923"/>
            <a:ext cx="118533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84FFB15-469F-DE49-8D09-79AC93D2A73A}"/>
              </a:ext>
            </a:extLst>
          </p:cNvPr>
          <p:cNvSpPr txBox="1"/>
          <p:nvPr/>
        </p:nvSpPr>
        <p:spPr>
          <a:xfrm>
            <a:off x="3558415" y="1088629"/>
            <a:ext cx="2039257" cy="1477328"/>
          </a:xfrm>
          <a:prstGeom prst="rect">
            <a:avLst/>
          </a:prstGeom>
          <a:noFill/>
        </p:spPr>
        <p:txBody>
          <a:bodyPr wrap="square" rtlCol="0">
            <a:spAutoFit/>
          </a:bodyPr>
          <a:lstStyle/>
          <a:p>
            <a:r>
              <a:rPr lang="en-US" dirty="0"/>
              <a:t>Separate the recipient.roleName column in the different job roles at a retail shop</a:t>
            </a:r>
          </a:p>
        </p:txBody>
      </p:sp>
      <p:cxnSp>
        <p:nvCxnSpPr>
          <p:cNvPr id="17" name="Straight Arrow Connector 16">
            <a:extLst>
              <a:ext uri="{FF2B5EF4-FFF2-40B4-BE49-F238E27FC236}">
                <a16:creationId xmlns:a16="http://schemas.microsoft.com/office/drawing/2014/main" id="{9654C1A3-5720-A24C-8D36-94671C0732C6}"/>
              </a:ext>
            </a:extLst>
          </p:cNvPr>
          <p:cNvCxnSpPr>
            <a:cxnSpLocks/>
          </p:cNvCxnSpPr>
          <p:nvPr/>
        </p:nvCxnSpPr>
        <p:spPr>
          <a:xfrm flipV="1">
            <a:off x="5646064" y="1764021"/>
            <a:ext cx="118533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6CEE390-951A-5D44-B9C4-A94095F16CA2}"/>
              </a:ext>
            </a:extLst>
          </p:cNvPr>
          <p:cNvSpPr txBox="1"/>
          <p:nvPr/>
        </p:nvSpPr>
        <p:spPr>
          <a:xfrm>
            <a:off x="7073287" y="1088629"/>
            <a:ext cx="2809399" cy="1754326"/>
          </a:xfrm>
          <a:prstGeom prst="rect">
            <a:avLst/>
          </a:prstGeom>
          <a:noFill/>
        </p:spPr>
        <p:txBody>
          <a:bodyPr wrap="square" rtlCol="0">
            <a:spAutoFit/>
          </a:bodyPr>
          <a:lstStyle/>
          <a:p>
            <a:r>
              <a:rPr lang="en-US" dirty="0"/>
              <a:t>Pick one store location, three job roles which will be considered during the analysis and the </a:t>
            </a:r>
            <a:r>
              <a:rPr lang="en-US" dirty="0" err="1"/>
              <a:t>hourof</a:t>
            </a:r>
            <a:r>
              <a:rPr lang="en-US" dirty="0"/>
              <a:t> </a:t>
            </a:r>
            <a:r>
              <a:rPr lang="en-US" dirty="0" err="1"/>
              <a:t>theday</a:t>
            </a:r>
            <a:r>
              <a:rPr lang="en-US" dirty="0"/>
              <a:t> and </a:t>
            </a:r>
            <a:r>
              <a:rPr lang="en-US" dirty="0" err="1"/>
              <a:t>dayoftheweek</a:t>
            </a:r>
            <a:r>
              <a:rPr lang="en-US" dirty="0"/>
              <a:t> variable</a:t>
            </a:r>
          </a:p>
        </p:txBody>
      </p:sp>
      <p:cxnSp>
        <p:nvCxnSpPr>
          <p:cNvPr id="19" name="Straight Arrow Connector 18">
            <a:extLst>
              <a:ext uri="{FF2B5EF4-FFF2-40B4-BE49-F238E27FC236}">
                <a16:creationId xmlns:a16="http://schemas.microsoft.com/office/drawing/2014/main" id="{EC67B9BF-129C-6949-9072-12583EC8B0B1}"/>
              </a:ext>
            </a:extLst>
          </p:cNvPr>
          <p:cNvCxnSpPr>
            <a:cxnSpLocks/>
          </p:cNvCxnSpPr>
          <p:nvPr/>
        </p:nvCxnSpPr>
        <p:spPr>
          <a:xfrm>
            <a:off x="9882686" y="1827294"/>
            <a:ext cx="802247" cy="838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90D1701-DC1C-3740-BD42-DBFFB5D13EAD}"/>
              </a:ext>
            </a:extLst>
          </p:cNvPr>
          <p:cNvSpPr txBox="1"/>
          <p:nvPr/>
        </p:nvSpPr>
        <p:spPr>
          <a:xfrm>
            <a:off x="9882686" y="2842955"/>
            <a:ext cx="2039257" cy="2031325"/>
          </a:xfrm>
          <a:prstGeom prst="rect">
            <a:avLst/>
          </a:prstGeom>
          <a:noFill/>
        </p:spPr>
        <p:txBody>
          <a:bodyPr wrap="square" rtlCol="0">
            <a:spAutoFit/>
          </a:bodyPr>
          <a:lstStyle/>
          <a:p>
            <a:r>
              <a:rPr lang="en-US" dirty="0"/>
              <a:t>Clean data (remove columns with NA values, remove duplicate columns, messages that have been sent multiple times)</a:t>
            </a:r>
          </a:p>
        </p:txBody>
      </p:sp>
      <p:cxnSp>
        <p:nvCxnSpPr>
          <p:cNvPr id="22" name="Straight Arrow Connector 21">
            <a:extLst>
              <a:ext uri="{FF2B5EF4-FFF2-40B4-BE49-F238E27FC236}">
                <a16:creationId xmlns:a16="http://schemas.microsoft.com/office/drawing/2014/main" id="{86FB3771-E4F4-9840-A894-CDAA58E776D8}"/>
              </a:ext>
            </a:extLst>
          </p:cNvPr>
          <p:cNvCxnSpPr>
            <a:cxnSpLocks/>
          </p:cNvCxnSpPr>
          <p:nvPr/>
        </p:nvCxnSpPr>
        <p:spPr>
          <a:xfrm flipH="1" flipV="1">
            <a:off x="8477986" y="3715480"/>
            <a:ext cx="12530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570F1DF-8C8D-AE4E-A9BF-62EABA3ACCED}"/>
              </a:ext>
            </a:extLst>
          </p:cNvPr>
          <p:cNvSpPr txBox="1"/>
          <p:nvPr/>
        </p:nvSpPr>
        <p:spPr>
          <a:xfrm>
            <a:off x="4847906" y="3027621"/>
            <a:ext cx="3630080" cy="1477328"/>
          </a:xfrm>
          <a:prstGeom prst="rect">
            <a:avLst/>
          </a:prstGeom>
          <a:noFill/>
        </p:spPr>
        <p:txBody>
          <a:bodyPr wrap="square" rtlCol="0">
            <a:spAutoFit/>
          </a:bodyPr>
          <a:lstStyle/>
          <a:p>
            <a:r>
              <a:rPr lang="en-US" dirty="0"/>
              <a:t>Transform recipient.roleName columns into wide format (instead of one column with three possible categorical outcomes -&gt; three columns with Boolean values</a:t>
            </a:r>
          </a:p>
        </p:txBody>
      </p:sp>
      <p:cxnSp>
        <p:nvCxnSpPr>
          <p:cNvPr id="25" name="Straight Arrow Connector 24">
            <a:extLst>
              <a:ext uri="{FF2B5EF4-FFF2-40B4-BE49-F238E27FC236}">
                <a16:creationId xmlns:a16="http://schemas.microsoft.com/office/drawing/2014/main" id="{3D4B80C3-017C-C94E-8AAF-DC78AC28745B}"/>
              </a:ext>
            </a:extLst>
          </p:cNvPr>
          <p:cNvCxnSpPr>
            <a:cxnSpLocks/>
          </p:cNvCxnSpPr>
          <p:nvPr/>
        </p:nvCxnSpPr>
        <p:spPr>
          <a:xfrm flipH="1" flipV="1">
            <a:off x="3443206" y="3715479"/>
            <a:ext cx="12530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946BD09-6264-CB41-B56E-E4F4DA0E3484}"/>
              </a:ext>
            </a:extLst>
          </p:cNvPr>
          <p:cNvSpPr txBox="1"/>
          <p:nvPr/>
        </p:nvSpPr>
        <p:spPr>
          <a:xfrm>
            <a:off x="401862" y="2905714"/>
            <a:ext cx="3041344" cy="1477328"/>
          </a:xfrm>
          <a:prstGeom prst="rect">
            <a:avLst/>
          </a:prstGeom>
          <a:noFill/>
        </p:spPr>
        <p:txBody>
          <a:bodyPr wrap="square" rtlCol="0">
            <a:spAutoFit/>
          </a:bodyPr>
          <a:lstStyle/>
          <a:p>
            <a:r>
              <a:rPr lang="en-US" dirty="0"/>
              <a:t>Transform </a:t>
            </a:r>
            <a:r>
              <a:rPr lang="en-US" dirty="0" err="1"/>
              <a:t>houroftheday</a:t>
            </a:r>
            <a:r>
              <a:rPr lang="en-US" dirty="0"/>
              <a:t> variable to a categorical variable with values (morning, </a:t>
            </a:r>
            <a:r>
              <a:rPr lang="en-US" dirty="0" err="1"/>
              <a:t>midmorning,noon</a:t>
            </a:r>
            <a:r>
              <a:rPr lang="en-US" dirty="0"/>
              <a:t>, </a:t>
            </a:r>
            <a:r>
              <a:rPr lang="en-US" dirty="0" err="1"/>
              <a:t>afternoon,evening</a:t>
            </a:r>
            <a:r>
              <a:rPr lang="en-US" dirty="0"/>
              <a:t>, night)</a:t>
            </a:r>
          </a:p>
        </p:txBody>
      </p:sp>
      <p:pic>
        <p:nvPicPr>
          <p:cNvPr id="29" name="Picture 28">
            <a:extLst>
              <a:ext uri="{FF2B5EF4-FFF2-40B4-BE49-F238E27FC236}">
                <a16:creationId xmlns:a16="http://schemas.microsoft.com/office/drawing/2014/main" id="{8EA80553-9D2A-DD4D-99CC-4965394A0EF7}"/>
              </a:ext>
            </a:extLst>
          </p:cNvPr>
          <p:cNvPicPr>
            <a:picLocks noChangeAspect="1"/>
          </p:cNvPicPr>
          <p:nvPr/>
        </p:nvPicPr>
        <p:blipFill>
          <a:blip r:embed="rId3"/>
          <a:stretch>
            <a:fillRect/>
          </a:stretch>
        </p:blipFill>
        <p:spPr>
          <a:xfrm>
            <a:off x="664024" y="5224975"/>
            <a:ext cx="8064500" cy="1282700"/>
          </a:xfrm>
          <a:prstGeom prst="rect">
            <a:avLst/>
          </a:prstGeom>
        </p:spPr>
      </p:pic>
      <p:sp>
        <p:nvSpPr>
          <p:cNvPr id="30" name="Rectangle 29">
            <a:extLst>
              <a:ext uri="{FF2B5EF4-FFF2-40B4-BE49-F238E27FC236}">
                <a16:creationId xmlns:a16="http://schemas.microsoft.com/office/drawing/2014/main" id="{AEC20800-45BC-8443-A9DB-B0C9CEC9E784}"/>
              </a:ext>
            </a:extLst>
          </p:cNvPr>
          <p:cNvSpPr/>
          <p:nvPr/>
        </p:nvSpPr>
        <p:spPr>
          <a:xfrm>
            <a:off x="468520" y="670322"/>
            <a:ext cx="3690257" cy="369332"/>
          </a:xfrm>
          <a:prstGeom prst="rect">
            <a:avLst/>
          </a:prstGeom>
        </p:spPr>
        <p:txBody>
          <a:bodyPr wrap="square">
            <a:spAutoFit/>
          </a:bodyPr>
          <a:lstStyle/>
          <a:p>
            <a:pPr lvl="0">
              <a:defRPr/>
            </a:pPr>
            <a:r>
              <a:rPr lang="en-US" u="sng" dirty="0">
                <a:latin typeface="Arial" panose="020B0604020202020204" pitchFamily="34" charset="0"/>
                <a:cs typeface="Arial" panose="020B0604020202020204" pitchFamily="34" charset="0"/>
              </a:rPr>
              <a:t>Data Preparation</a:t>
            </a:r>
          </a:p>
        </p:txBody>
      </p:sp>
      <p:sp>
        <p:nvSpPr>
          <p:cNvPr id="31" name="Rectangle 30">
            <a:extLst>
              <a:ext uri="{FF2B5EF4-FFF2-40B4-BE49-F238E27FC236}">
                <a16:creationId xmlns:a16="http://schemas.microsoft.com/office/drawing/2014/main" id="{ADC12B0C-485C-EA47-9543-975D3AB7C578}"/>
              </a:ext>
            </a:extLst>
          </p:cNvPr>
          <p:cNvSpPr/>
          <p:nvPr/>
        </p:nvSpPr>
        <p:spPr>
          <a:xfrm>
            <a:off x="468520" y="4630582"/>
            <a:ext cx="3690257" cy="369332"/>
          </a:xfrm>
          <a:prstGeom prst="rect">
            <a:avLst/>
          </a:prstGeom>
        </p:spPr>
        <p:txBody>
          <a:bodyPr wrap="square">
            <a:spAutoFit/>
          </a:bodyPr>
          <a:lstStyle/>
          <a:p>
            <a:pPr lvl="0">
              <a:defRPr/>
            </a:pPr>
            <a:r>
              <a:rPr lang="en-US" u="sng" dirty="0">
                <a:latin typeface="Arial" panose="020B0604020202020204" pitchFamily="34" charset="0"/>
                <a:cs typeface="Arial" panose="020B0604020202020204" pitchFamily="34" charset="0"/>
              </a:rPr>
              <a:t>End Data Format</a:t>
            </a:r>
          </a:p>
        </p:txBody>
      </p:sp>
    </p:spTree>
    <p:extLst>
      <p:ext uri="{BB962C8B-B14F-4D97-AF65-F5344CB8AC3E}">
        <p14:creationId xmlns:p14="http://schemas.microsoft.com/office/powerpoint/2010/main" val="1287044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87FC70D-93AE-8F49-9A1E-0BAB8BD5F202}"/>
              </a:ext>
            </a:extLst>
          </p:cNvPr>
          <p:cNvSpPr txBox="1"/>
          <p:nvPr/>
        </p:nvSpPr>
        <p:spPr>
          <a:xfrm>
            <a:off x="170673" y="111396"/>
            <a:ext cx="5206870" cy="369332"/>
          </a:xfrm>
          <a:prstGeom prst="rect">
            <a:avLst/>
          </a:prstGeom>
          <a:noFill/>
        </p:spPr>
        <p:txBody>
          <a:bodyPr wrap="square" rtlCol="0">
            <a:spAutoFit/>
          </a:bodyPr>
          <a:lstStyle/>
          <a:p>
            <a:r>
              <a:rPr lang="en-DE" b="1" dirty="0">
                <a:solidFill>
                  <a:schemeClr val="tx1">
                    <a:lumMod val="75000"/>
                    <a:lumOff val="25000"/>
                  </a:schemeClr>
                </a:solidFill>
                <a:latin typeface="Arial" panose="020B0604020202020204" pitchFamily="34" charset="0"/>
                <a:cs typeface="Arial" panose="020B0604020202020204" pitchFamily="34" charset="0"/>
              </a:rPr>
              <a:t>Updated Final Data and Analytics Approach</a:t>
            </a:r>
          </a:p>
        </p:txBody>
      </p:sp>
      <p:sp>
        <p:nvSpPr>
          <p:cNvPr id="4" name="Rectangle 3">
            <a:extLst>
              <a:ext uri="{FF2B5EF4-FFF2-40B4-BE49-F238E27FC236}">
                <a16:creationId xmlns:a16="http://schemas.microsoft.com/office/drawing/2014/main" id="{C5C7B34E-9C6A-824E-B914-5A4AFA4444CC}"/>
              </a:ext>
            </a:extLst>
          </p:cNvPr>
          <p:cNvSpPr/>
          <p:nvPr/>
        </p:nvSpPr>
        <p:spPr>
          <a:xfrm>
            <a:off x="8501743" y="142174"/>
            <a:ext cx="3690257" cy="338554"/>
          </a:xfrm>
          <a:prstGeom prst="rect">
            <a:avLst/>
          </a:prstGeom>
        </p:spPr>
        <p:txBody>
          <a:bodyPr wrap="square">
            <a:spAutoFit/>
          </a:bodyPr>
          <a:lstStyle/>
          <a:p>
            <a:pPr lvl="0">
              <a:defRPr/>
            </a:pPr>
            <a:r>
              <a:rPr lang="en-US" sz="1600" b="1" dirty="0">
                <a:solidFill>
                  <a:schemeClr val="tx1">
                    <a:lumMod val="75000"/>
                    <a:lumOff val="25000"/>
                  </a:schemeClr>
                </a:solidFill>
                <a:latin typeface="Arial" panose="020B0604020202020204" pitchFamily="34" charset="0"/>
                <a:cs typeface="Arial" panose="020B0604020202020204" pitchFamily="34" charset="0"/>
              </a:rPr>
              <a:t>Product name: Smart Task Manager</a:t>
            </a:r>
            <a:endParaRPr lang="en-US" sz="16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AEC20800-45BC-8443-A9DB-B0C9CEC9E784}"/>
              </a:ext>
            </a:extLst>
          </p:cNvPr>
          <p:cNvSpPr/>
          <p:nvPr/>
        </p:nvSpPr>
        <p:spPr>
          <a:xfrm>
            <a:off x="468520" y="670322"/>
            <a:ext cx="3690257" cy="369332"/>
          </a:xfrm>
          <a:prstGeom prst="rect">
            <a:avLst/>
          </a:prstGeom>
        </p:spPr>
        <p:txBody>
          <a:bodyPr wrap="square">
            <a:spAutoFit/>
          </a:bodyPr>
          <a:lstStyle/>
          <a:p>
            <a:pPr lvl="0">
              <a:defRPr/>
            </a:pPr>
            <a:r>
              <a:rPr lang="en-US" u="sng" dirty="0">
                <a:latin typeface="Arial" panose="020B0604020202020204" pitchFamily="34" charset="0"/>
                <a:cs typeface="Arial" panose="020B0604020202020204" pitchFamily="34" charset="0"/>
              </a:rPr>
              <a:t>Prediction Model</a:t>
            </a:r>
          </a:p>
        </p:txBody>
      </p:sp>
      <p:sp>
        <p:nvSpPr>
          <p:cNvPr id="21" name="TextBox 20">
            <a:extLst>
              <a:ext uri="{FF2B5EF4-FFF2-40B4-BE49-F238E27FC236}">
                <a16:creationId xmlns:a16="http://schemas.microsoft.com/office/drawing/2014/main" id="{E3B4C0F4-6C07-1446-B450-D3F01E5873AE}"/>
              </a:ext>
            </a:extLst>
          </p:cNvPr>
          <p:cNvSpPr txBox="1"/>
          <p:nvPr/>
        </p:nvSpPr>
        <p:spPr>
          <a:xfrm>
            <a:off x="457199" y="1123760"/>
            <a:ext cx="3505201" cy="923330"/>
          </a:xfrm>
          <a:prstGeom prst="rect">
            <a:avLst/>
          </a:prstGeom>
          <a:noFill/>
        </p:spPr>
        <p:txBody>
          <a:bodyPr wrap="square" rtlCol="0">
            <a:spAutoFit/>
          </a:bodyPr>
          <a:lstStyle/>
          <a:p>
            <a:r>
              <a:rPr lang="en-US" dirty="0"/>
              <a:t>Predict the three Boolean job role variables using a Naïve Bayes classifier</a:t>
            </a:r>
          </a:p>
        </p:txBody>
      </p:sp>
      <p:cxnSp>
        <p:nvCxnSpPr>
          <p:cNvPr id="3" name="Straight Arrow Connector 2">
            <a:extLst>
              <a:ext uri="{FF2B5EF4-FFF2-40B4-BE49-F238E27FC236}">
                <a16:creationId xmlns:a16="http://schemas.microsoft.com/office/drawing/2014/main" id="{DBFF01D5-07E6-1E41-B342-E0754D1D973D}"/>
              </a:ext>
            </a:extLst>
          </p:cNvPr>
          <p:cNvCxnSpPr>
            <a:stCxn id="21" idx="3"/>
          </p:cNvCxnSpPr>
          <p:nvPr/>
        </p:nvCxnSpPr>
        <p:spPr>
          <a:xfrm>
            <a:off x="3962400" y="1585425"/>
            <a:ext cx="1778000" cy="6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F6B077F-26A0-D147-A27F-80CE4E5B932E}"/>
              </a:ext>
            </a:extLst>
          </p:cNvPr>
          <p:cNvSpPr txBox="1"/>
          <p:nvPr/>
        </p:nvSpPr>
        <p:spPr>
          <a:xfrm>
            <a:off x="6096000" y="1400759"/>
            <a:ext cx="4521201" cy="646331"/>
          </a:xfrm>
          <a:prstGeom prst="rect">
            <a:avLst/>
          </a:prstGeom>
          <a:noFill/>
        </p:spPr>
        <p:txBody>
          <a:bodyPr wrap="square" rtlCol="0">
            <a:spAutoFit/>
          </a:bodyPr>
          <a:lstStyle/>
          <a:p>
            <a:r>
              <a:rPr lang="en-US" dirty="0"/>
              <a:t>Achieved Accuracies on test set for the three variables: 0.66,  0.726, 0.753 </a:t>
            </a:r>
          </a:p>
        </p:txBody>
      </p:sp>
      <p:sp>
        <p:nvSpPr>
          <p:cNvPr id="27" name="Rectangle 26">
            <a:extLst>
              <a:ext uri="{FF2B5EF4-FFF2-40B4-BE49-F238E27FC236}">
                <a16:creationId xmlns:a16="http://schemas.microsoft.com/office/drawing/2014/main" id="{76D4EAF3-7C2B-834A-8F83-9889A2B95D5D}"/>
              </a:ext>
            </a:extLst>
          </p:cNvPr>
          <p:cNvSpPr/>
          <p:nvPr/>
        </p:nvSpPr>
        <p:spPr>
          <a:xfrm>
            <a:off x="468520" y="2320790"/>
            <a:ext cx="3690257" cy="369332"/>
          </a:xfrm>
          <a:prstGeom prst="rect">
            <a:avLst/>
          </a:prstGeom>
        </p:spPr>
        <p:txBody>
          <a:bodyPr wrap="square">
            <a:spAutoFit/>
          </a:bodyPr>
          <a:lstStyle/>
          <a:p>
            <a:pPr lvl="0">
              <a:defRPr/>
            </a:pPr>
            <a:r>
              <a:rPr lang="en-US" u="sng" dirty="0" err="1">
                <a:latin typeface="Arial" panose="020B0604020202020204" pitchFamily="34" charset="0"/>
                <a:cs typeface="Arial" panose="020B0604020202020204" pitchFamily="34" charset="0"/>
              </a:rPr>
              <a:t>Rshiny</a:t>
            </a:r>
            <a:r>
              <a:rPr lang="en-US" u="sng" dirty="0">
                <a:latin typeface="Arial" panose="020B0604020202020204" pitchFamily="34" charset="0"/>
                <a:cs typeface="Arial" panose="020B0604020202020204" pitchFamily="34" charset="0"/>
              </a:rPr>
              <a:t> User Interface</a:t>
            </a:r>
          </a:p>
        </p:txBody>
      </p:sp>
      <p:pic>
        <p:nvPicPr>
          <p:cNvPr id="7" name="Picture 6">
            <a:extLst>
              <a:ext uri="{FF2B5EF4-FFF2-40B4-BE49-F238E27FC236}">
                <a16:creationId xmlns:a16="http://schemas.microsoft.com/office/drawing/2014/main" id="{E99F4056-BB82-8644-AD21-777B1E964A4F}"/>
              </a:ext>
            </a:extLst>
          </p:cNvPr>
          <p:cNvPicPr>
            <a:picLocks noChangeAspect="1"/>
          </p:cNvPicPr>
          <p:nvPr/>
        </p:nvPicPr>
        <p:blipFill>
          <a:blip r:embed="rId3"/>
          <a:stretch>
            <a:fillRect/>
          </a:stretch>
        </p:blipFill>
        <p:spPr>
          <a:xfrm>
            <a:off x="205144" y="3244341"/>
            <a:ext cx="11801194" cy="3133140"/>
          </a:xfrm>
          <a:prstGeom prst="rect">
            <a:avLst/>
          </a:prstGeom>
        </p:spPr>
      </p:pic>
      <p:cxnSp>
        <p:nvCxnSpPr>
          <p:cNvPr id="12" name="Straight Arrow Connector 11">
            <a:extLst>
              <a:ext uri="{FF2B5EF4-FFF2-40B4-BE49-F238E27FC236}">
                <a16:creationId xmlns:a16="http://schemas.microsoft.com/office/drawing/2014/main" id="{F8DFB1FE-9C27-D343-9BD3-D7FDA1284C12}"/>
              </a:ext>
            </a:extLst>
          </p:cNvPr>
          <p:cNvCxnSpPr>
            <a:cxnSpLocks/>
          </p:cNvCxnSpPr>
          <p:nvPr/>
        </p:nvCxnSpPr>
        <p:spPr>
          <a:xfrm flipV="1">
            <a:off x="8501743" y="3640668"/>
            <a:ext cx="862390" cy="496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A23D480-5AE3-8347-AC81-2A1DBB6CF42E}"/>
              </a:ext>
            </a:extLst>
          </p:cNvPr>
          <p:cNvCxnSpPr>
            <a:cxnSpLocks/>
          </p:cNvCxnSpPr>
          <p:nvPr/>
        </p:nvCxnSpPr>
        <p:spPr>
          <a:xfrm flipV="1">
            <a:off x="10380739" y="3606802"/>
            <a:ext cx="1" cy="530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0C135C6-64BB-4640-9F6F-A658311E0A44}"/>
              </a:ext>
            </a:extLst>
          </p:cNvPr>
          <p:cNvSpPr/>
          <p:nvPr/>
        </p:nvSpPr>
        <p:spPr>
          <a:xfrm>
            <a:off x="6942666" y="3136454"/>
            <a:ext cx="4521201" cy="4464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Contact </a:t>
            </a:r>
            <a:r>
              <a:rPr lang="en-US" sz="1400" dirty="0" err="1"/>
              <a:t>Weinklingel</a:t>
            </a:r>
            <a:r>
              <a:rPr lang="en-US" sz="1400" dirty="0"/>
              <a:t> and </a:t>
            </a:r>
            <a:r>
              <a:rPr lang="en-US" sz="1400" dirty="0" err="1"/>
              <a:t>Backshop</a:t>
            </a:r>
            <a:r>
              <a:rPr lang="en-US" sz="1400" dirty="0"/>
              <a:t> Employees, </a:t>
            </a:r>
            <a:r>
              <a:rPr lang="en-US" sz="1400" dirty="0" err="1"/>
              <a:t>Warenannahme</a:t>
            </a:r>
            <a:r>
              <a:rPr lang="en-US" sz="1400" dirty="0"/>
              <a:t> Employee is busy</a:t>
            </a:r>
          </a:p>
        </p:txBody>
      </p:sp>
    </p:spTree>
    <p:extLst>
      <p:ext uri="{BB962C8B-B14F-4D97-AF65-F5344CB8AC3E}">
        <p14:creationId xmlns:p14="http://schemas.microsoft.com/office/powerpoint/2010/main" val="1192710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3793</TotalTime>
  <Words>404</Words>
  <Application>Microsoft Macintosh PowerPoint</Application>
  <PresentationFormat>Widescreen</PresentationFormat>
  <Paragraphs>35</Paragraphs>
  <Slides>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Team ReOpt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eldareous@gmail.com</dc:creator>
  <cp:lastModifiedBy>mostafa elhuseiny</cp:lastModifiedBy>
  <cp:revision>76</cp:revision>
  <dcterms:created xsi:type="dcterms:W3CDTF">2020-09-23T18:38:15Z</dcterms:created>
  <dcterms:modified xsi:type="dcterms:W3CDTF">2021-01-06T19:11:32Z</dcterms:modified>
</cp:coreProperties>
</file>