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87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54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82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3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39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0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9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4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15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01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6513C98-29F5-447D-AD91-BBD47CD4794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8D51341-3F64-438B-A6D5-36D9960028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93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461AE-0163-4852-B357-36AF8EF3B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в Си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0B583A-6271-4A14-B11F-B88CC7C64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Лекция 9</a:t>
            </a:r>
          </a:p>
        </p:txBody>
      </p:sp>
    </p:spTree>
    <p:extLst>
      <p:ext uri="{BB962C8B-B14F-4D97-AF65-F5344CB8AC3E}">
        <p14:creationId xmlns:p14="http://schemas.microsoft.com/office/powerpoint/2010/main" val="198448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187DB-8B29-438D-95F1-6FA1ADF0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Формальные и фактические параметры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BE0A54F-F67E-40CA-BC44-2CCEBA203243}"/>
              </a:ext>
            </a:extLst>
          </p:cNvPr>
          <p:cNvSpPr/>
          <p:nvPr/>
        </p:nvSpPr>
        <p:spPr>
          <a:xfrm>
            <a:off x="390525" y="2333685"/>
            <a:ext cx="434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conio.h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r>
              <a:rPr lang="ru-RU" dirty="0">
                <a:latin typeface=""/>
              </a:rPr>
              <a:t>//Формальные параметры имеют //имена a и b</a:t>
            </a:r>
          </a:p>
          <a:p>
            <a:r>
              <a:rPr lang="ru-RU" dirty="0">
                <a:latin typeface=""/>
              </a:rPr>
              <a:t>//по ним мы обращаемся к //переданным аргументам внутри //функции</a:t>
            </a:r>
          </a:p>
          <a:p>
            <a:r>
              <a:rPr lang="en-US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dirty="0">
                <a:solidFill>
                  <a:srgbClr val="0000FF"/>
                </a:solidFill>
                <a:latin typeface=""/>
              </a:rPr>
              <a:t>sum(</a:t>
            </a:r>
            <a:r>
              <a:rPr lang="en-US" dirty="0">
                <a:solidFill>
                  <a:srgbClr val="B00040"/>
                </a:solidFill>
                <a:latin typeface=""/>
              </a:rPr>
              <a:t>int a, int b) {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a</a:t>
            </a:r>
            <a:r>
              <a:rPr lang="en-US" b="1" dirty="0" err="1">
                <a:solidFill>
                  <a:srgbClr val="666666"/>
                </a:solidFill>
                <a:latin typeface=""/>
              </a:rPr>
              <a:t>+b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ru-RU" dirty="0">
                <a:latin typeface=""/>
              </a:rPr>
              <a:t>}</a:t>
            </a:r>
          </a:p>
          <a:p>
            <a:r>
              <a:rPr lang="ru-RU" dirty="0">
                <a:latin typeface="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"/>
              </a:rPr>
              <a:t>float </a:t>
            </a:r>
            <a:r>
              <a:rPr lang="en-US" dirty="0">
                <a:solidFill>
                  <a:srgbClr val="0000FF"/>
                </a:solidFill>
                <a:latin typeface=""/>
              </a:rPr>
              <a:t>square(</a:t>
            </a:r>
            <a:r>
              <a:rPr lang="en-US" dirty="0">
                <a:solidFill>
                  <a:srgbClr val="B00040"/>
                </a:solidFill>
                <a:latin typeface=""/>
              </a:rPr>
              <a:t>float x) {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return x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*x;</a:t>
            </a:r>
          </a:p>
          <a:p>
            <a:r>
              <a:rPr lang="ru-RU" dirty="0">
                <a:latin typeface=""/>
              </a:rPr>
              <a:t>}</a:t>
            </a:r>
          </a:p>
          <a:p>
            <a:r>
              <a:rPr lang="ru-RU" dirty="0">
                <a:latin typeface=""/>
              </a:rPr>
              <a:t>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B5BC3D-88BA-4173-A4DC-BB95C9826467}"/>
              </a:ext>
            </a:extLst>
          </p:cNvPr>
          <p:cNvSpPr/>
          <p:nvPr/>
        </p:nvSpPr>
        <p:spPr>
          <a:xfrm>
            <a:off x="4095750" y="1502688"/>
            <a:ext cx="79152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"/>
              </a:rPr>
              <a:t>main() {</a:t>
            </a:r>
            <a:endParaRPr lang="ru-RU" dirty="0">
              <a:solidFill>
                <a:srgbClr val="0000FF"/>
              </a:solidFill>
              <a:latin typeface=""/>
            </a:endParaRPr>
          </a:p>
          <a:p>
            <a:r>
              <a:rPr lang="ru-RU" dirty="0">
                <a:solidFill>
                  <a:srgbClr val="B00040"/>
                </a:solidFill>
                <a:latin typeface=""/>
              </a:rPr>
              <a:t>    </a:t>
            </a:r>
            <a:r>
              <a:rPr lang="en-US" dirty="0">
                <a:solidFill>
                  <a:srgbClr val="B00040"/>
                </a:solidFill>
                <a:latin typeface=""/>
              </a:rPr>
              <a:t>int one </a:t>
            </a:r>
            <a:r>
              <a:rPr lang="en-US" dirty="0">
                <a:solidFill>
                  <a:srgbClr val="666666"/>
                </a:solidFill>
                <a:latin typeface=""/>
              </a:rPr>
              <a:t>= 1;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>
                <a:solidFill>
                  <a:srgbClr val="B00040"/>
                </a:solidFill>
                <a:latin typeface=""/>
              </a:rPr>
              <a:t>float two </a:t>
            </a:r>
            <a:r>
              <a:rPr lang="en-US" dirty="0">
                <a:solidFill>
                  <a:srgbClr val="666666"/>
                </a:solidFill>
                <a:latin typeface=""/>
              </a:rPr>
              <a:t>= 2.0;</a:t>
            </a:r>
          </a:p>
          <a:p>
            <a:r>
              <a:rPr lang="ru-RU" dirty="0">
                <a:latin typeface=""/>
              </a:rPr>
              <a:t> </a:t>
            </a:r>
          </a:p>
          <a:p>
            <a:r>
              <a:rPr lang="ru-RU" dirty="0"/>
              <a:t>    //Передаём переменные, вторая переменная приводится к нужному типу</a:t>
            </a:r>
            <a:r>
              <a:rPr lang="en-US" dirty="0">
                <a:latin typeface=""/>
              </a:rPr>
              <a:t>    </a:t>
            </a:r>
            <a:endParaRPr lang="ru-RU" dirty="0">
              <a:latin typeface=""/>
            </a:endParaRPr>
          </a:p>
          <a:p>
            <a:r>
              <a:rPr lang="ru-RU" dirty="0">
                <a:latin typeface=""/>
              </a:rPr>
              <a:t>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"%d</a:t>
            </a:r>
            <a:r>
              <a:rPr lang="en-US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", sum(one, two));</a:t>
            </a:r>
          </a:p>
          <a:p>
            <a:r>
              <a:rPr lang="ru-RU" dirty="0"/>
              <a:t>     //Передаём числовые константы</a:t>
            </a:r>
            <a:r>
              <a:rPr lang="pt-BR" dirty="0">
                <a:latin typeface=""/>
              </a:rPr>
              <a:t>    </a:t>
            </a:r>
            <a:endParaRPr lang="ru-RU" dirty="0">
              <a:latin typeface=""/>
            </a:endParaRPr>
          </a:p>
          <a:p>
            <a:r>
              <a:rPr lang="ru-RU" dirty="0">
                <a:latin typeface=""/>
              </a:rPr>
              <a:t>    </a:t>
            </a:r>
            <a:r>
              <a:rPr lang="pt-BR" dirty="0">
                <a:latin typeface=""/>
              </a:rPr>
              <a:t>printf(</a:t>
            </a:r>
            <a:r>
              <a:rPr lang="pt-BR" dirty="0">
                <a:solidFill>
                  <a:srgbClr val="BA2121"/>
                </a:solidFill>
                <a:latin typeface=""/>
              </a:rPr>
              <a:t>"%d</a:t>
            </a:r>
            <a:r>
              <a:rPr lang="pt-BR" b="1" dirty="0">
                <a:solidFill>
                  <a:srgbClr val="BB6622"/>
                </a:solidFill>
                <a:latin typeface=""/>
              </a:rPr>
              <a:t>\n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", sum(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10, 20));</a:t>
            </a:r>
          </a:p>
          <a:p>
            <a:r>
              <a:rPr lang="pt-BR" dirty="0">
                <a:latin typeface=""/>
              </a:rPr>
              <a:t>    </a:t>
            </a:r>
            <a:r>
              <a:rPr lang="ru-RU" dirty="0"/>
              <a:t>//Передаём числовые константы неверного типа, они автоматически приводится к нужному</a:t>
            </a:r>
          </a:p>
          <a:p>
            <a:r>
              <a:rPr lang="ru-RU" dirty="0">
                <a:latin typeface=""/>
              </a:rPr>
              <a:t>    </a:t>
            </a:r>
            <a:r>
              <a:rPr lang="pt-BR" dirty="0">
                <a:latin typeface=""/>
              </a:rPr>
              <a:t>printf(</a:t>
            </a:r>
            <a:r>
              <a:rPr lang="pt-BR" dirty="0">
                <a:solidFill>
                  <a:srgbClr val="BA2121"/>
                </a:solidFill>
                <a:latin typeface=""/>
              </a:rPr>
              <a:t>"%d</a:t>
            </a:r>
            <a:r>
              <a:rPr lang="pt-BR" b="1" dirty="0">
                <a:solidFill>
                  <a:srgbClr val="BB6622"/>
                </a:solidFill>
                <a:latin typeface=""/>
              </a:rPr>
              <a:t>\n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", sum(</a:t>
            </a:r>
            <a:r>
              <a:rPr lang="pt-BR" b="1" dirty="0">
                <a:solidFill>
                  <a:srgbClr val="666666"/>
                </a:solidFill>
                <a:latin typeface=""/>
              </a:rPr>
              <a:t>10, 20.f));</a:t>
            </a:r>
          </a:p>
          <a:p>
            <a:r>
              <a:rPr lang="en-US" dirty="0">
                <a:latin typeface=""/>
              </a:rPr>
              <a:t>    </a:t>
            </a:r>
            <a:r>
              <a:rPr lang="ru-RU" dirty="0"/>
              <a:t>//Переменная целого типа приводится к типу с плавающей точкой</a:t>
            </a:r>
          </a:p>
          <a:p>
            <a:r>
              <a:rPr lang="ru-RU" dirty="0">
                <a:latin typeface=""/>
              </a:rPr>
              <a:t>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"%.3f</a:t>
            </a:r>
            <a:r>
              <a:rPr lang="en-US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", square(one));</a:t>
            </a:r>
          </a:p>
          <a:p>
            <a:r>
              <a:rPr lang="en-US" dirty="0">
                <a:latin typeface=""/>
              </a:rPr>
              <a:t>    </a:t>
            </a:r>
            <a:r>
              <a:rPr lang="ru-RU" dirty="0"/>
              <a:t>//В качестве аргумента может выступать и вызов функции, которая возвращает нужное значение</a:t>
            </a:r>
          </a:p>
          <a:p>
            <a:r>
              <a:rPr lang="ru-RU" dirty="0">
                <a:latin typeface=""/>
              </a:rPr>
              <a:t>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"%.3f</a:t>
            </a:r>
            <a:r>
              <a:rPr lang="en-US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", square(sum(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2 + 4, 3)));</a:t>
            </a:r>
          </a:p>
          <a:p>
            <a:r>
              <a:rPr lang="ru-RU" dirty="0">
                <a:latin typeface=""/>
              </a:rPr>
              <a:t> 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getch</a:t>
            </a:r>
            <a:r>
              <a:rPr lang="en-US" dirty="0">
                <a:latin typeface=""/>
              </a:rPr>
              <a:t>();</a:t>
            </a:r>
          </a:p>
          <a:p>
            <a:r>
              <a:rPr lang="ru-RU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221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CFA1F-2AC6-4277-A9F9-2C6F3093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DA809-A10B-41F2-B136-7C7DB029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7314819" cy="3766185"/>
          </a:xfrm>
        </p:spPr>
        <p:txBody>
          <a:bodyPr/>
          <a:lstStyle/>
          <a:p>
            <a:r>
              <a:rPr lang="ru-RU" dirty="0"/>
              <a:t>При передаче аргументов происходит их копирование. Это значит, что любые изменения, которые функция производит над переменными, имеют место быть только внутри функции.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E3983E2-B6AC-4AFA-A6D7-3DE197765A1A}"/>
              </a:ext>
            </a:extLst>
          </p:cNvPr>
          <p:cNvSpPr/>
          <p:nvPr/>
        </p:nvSpPr>
        <p:spPr>
          <a:xfrm>
            <a:off x="8053387" y="1992630"/>
            <a:ext cx="33147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conio.h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r>
              <a:rPr lang="ru-RU" dirty="0">
                <a:latin typeface="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"/>
              </a:rPr>
              <a:t>change(</a:t>
            </a:r>
            <a:r>
              <a:rPr lang="en-US" dirty="0">
                <a:solidFill>
                  <a:srgbClr val="B00040"/>
                </a:solidFill>
                <a:latin typeface=""/>
              </a:rPr>
              <a:t>int a) {</a:t>
            </a:r>
          </a:p>
          <a:p>
            <a:r>
              <a:rPr lang="en-US" dirty="0">
                <a:latin typeface=""/>
              </a:rPr>
              <a:t>    a </a:t>
            </a:r>
            <a:r>
              <a:rPr lang="en-US" dirty="0">
                <a:solidFill>
                  <a:srgbClr val="666666"/>
                </a:solidFill>
                <a:latin typeface=""/>
              </a:rPr>
              <a:t>= 100;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"%d</a:t>
            </a:r>
            <a:r>
              <a:rPr lang="en-US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", a);</a:t>
            </a:r>
          </a:p>
          <a:p>
            <a:r>
              <a:rPr lang="ru-RU" dirty="0">
                <a:latin typeface=""/>
              </a:rPr>
              <a:t>}</a:t>
            </a:r>
          </a:p>
          <a:p>
            <a:r>
              <a:rPr lang="ru-RU" dirty="0">
                <a:latin typeface="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"/>
              </a:rPr>
              <a:t>main() {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>
                <a:solidFill>
                  <a:srgbClr val="B00040"/>
                </a:solidFill>
                <a:latin typeface=""/>
              </a:rPr>
              <a:t>int d </a:t>
            </a:r>
            <a:r>
              <a:rPr lang="en-US" dirty="0">
                <a:solidFill>
                  <a:srgbClr val="666666"/>
                </a:solidFill>
                <a:latin typeface=""/>
              </a:rPr>
              <a:t>= 200;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"%d</a:t>
            </a:r>
            <a:r>
              <a:rPr lang="en-US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", d);</a:t>
            </a:r>
          </a:p>
          <a:p>
            <a:r>
              <a:rPr lang="en-US" dirty="0">
                <a:latin typeface=""/>
              </a:rPr>
              <a:t>    change(d);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"%d", d);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getch</a:t>
            </a:r>
            <a:r>
              <a:rPr lang="en-US" dirty="0">
                <a:latin typeface=""/>
              </a:rPr>
              <a:t>();</a:t>
            </a:r>
          </a:p>
          <a:p>
            <a:r>
              <a:rPr lang="ru-RU" dirty="0">
                <a:latin typeface="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9A1EBE-42F0-486D-8D7A-341A62FCF4CF}"/>
              </a:ext>
            </a:extLst>
          </p:cNvPr>
          <p:cNvSpPr/>
          <p:nvPr/>
        </p:nvSpPr>
        <p:spPr>
          <a:xfrm>
            <a:off x="823913" y="410010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Программы выведет</a:t>
            </a:r>
          </a:p>
          <a:p>
            <a:r>
              <a:rPr lang="ru-RU" sz="2400" dirty="0"/>
              <a:t>200</a:t>
            </a:r>
          </a:p>
          <a:p>
            <a:r>
              <a:rPr lang="ru-RU" sz="2400" dirty="0"/>
              <a:t>100</a:t>
            </a:r>
          </a:p>
          <a:p>
            <a:r>
              <a:rPr lang="ru-RU" sz="2400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5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9FF6D-B4B3-4494-82E5-7387F2A0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аргумента «по ссылке»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87A754-AC77-4B9A-A798-977B6467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этого нужно передать адрес этой переменной.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421FE0-0F6B-4C5C-AB19-0EA242B1B097}"/>
              </a:ext>
            </a:extLst>
          </p:cNvPr>
          <p:cNvSpPr/>
          <p:nvPr/>
        </p:nvSpPr>
        <p:spPr>
          <a:xfrm>
            <a:off x="7829550" y="2011680"/>
            <a:ext cx="330687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conio.h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r>
              <a:rPr lang="ru-RU" dirty="0">
                <a:latin typeface="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"/>
              </a:rPr>
              <a:t>change(</a:t>
            </a:r>
            <a:r>
              <a:rPr lang="en-US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dirty="0">
                <a:solidFill>
                  <a:srgbClr val="666666"/>
                </a:solidFill>
                <a:latin typeface=""/>
              </a:rPr>
              <a:t>*a) {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>
                <a:solidFill>
                  <a:srgbClr val="666666"/>
                </a:solidFill>
                <a:latin typeface=""/>
              </a:rPr>
              <a:t>*a = 100;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"%d</a:t>
            </a:r>
            <a:r>
              <a:rPr lang="en-US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",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*a);</a:t>
            </a:r>
          </a:p>
          <a:p>
            <a:r>
              <a:rPr lang="ru-RU" dirty="0">
                <a:latin typeface=""/>
              </a:rPr>
              <a:t>}</a:t>
            </a:r>
          </a:p>
          <a:p>
            <a:r>
              <a:rPr lang="ru-RU" dirty="0">
                <a:latin typeface="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"/>
              </a:rPr>
              <a:t>main() {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>
                <a:solidFill>
                  <a:srgbClr val="B00040"/>
                </a:solidFill>
                <a:latin typeface=""/>
              </a:rPr>
              <a:t>int d </a:t>
            </a:r>
            <a:r>
              <a:rPr lang="en-US" dirty="0">
                <a:solidFill>
                  <a:srgbClr val="666666"/>
                </a:solidFill>
                <a:latin typeface=""/>
              </a:rPr>
              <a:t>= 200;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"%d</a:t>
            </a:r>
            <a:r>
              <a:rPr lang="en-US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", d);</a:t>
            </a:r>
          </a:p>
          <a:p>
            <a:r>
              <a:rPr lang="en-US" dirty="0">
                <a:latin typeface=""/>
              </a:rPr>
              <a:t>    change(</a:t>
            </a:r>
            <a:r>
              <a:rPr lang="en-US" dirty="0">
                <a:solidFill>
                  <a:srgbClr val="666666"/>
                </a:solidFill>
                <a:latin typeface=""/>
              </a:rPr>
              <a:t>&amp;d);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"%d", d);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getch</a:t>
            </a:r>
            <a:r>
              <a:rPr lang="en-US" dirty="0">
                <a:latin typeface=""/>
              </a:rPr>
              <a:t>();</a:t>
            </a:r>
          </a:p>
          <a:p>
            <a:r>
              <a:rPr lang="ru-RU" dirty="0">
                <a:latin typeface=""/>
              </a:rPr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7169EC-911C-4275-902E-2962FBDB757A}"/>
              </a:ext>
            </a:extLst>
          </p:cNvPr>
          <p:cNvSpPr/>
          <p:nvPr/>
        </p:nvSpPr>
        <p:spPr>
          <a:xfrm>
            <a:off x="761619" y="37432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Программа выводит</a:t>
            </a:r>
          </a:p>
          <a:p>
            <a:r>
              <a:rPr lang="ru-RU" sz="2400" dirty="0"/>
              <a:t>200</a:t>
            </a:r>
          </a:p>
          <a:p>
            <a:r>
              <a:rPr lang="ru-RU" sz="2400" dirty="0"/>
              <a:t>100</a:t>
            </a:r>
          </a:p>
          <a:p>
            <a:r>
              <a:rPr lang="ru-RU" sz="2400" dirty="0"/>
              <a:t>100 </a:t>
            </a:r>
          </a:p>
        </p:txBody>
      </p:sp>
    </p:spTree>
    <p:extLst>
      <p:ext uri="{BB962C8B-B14F-4D97-AF65-F5344CB8AC3E}">
        <p14:creationId xmlns:p14="http://schemas.microsoft.com/office/powerpoint/2010/main" val="19392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288A0-BE95-421B-9A95-18A564C8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в вызывающую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DC6FEA-E078-487F-BDCD-14487373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 окончании выполнения вызываемой функции осуществляется возврат значения в точку ее вызова. Это значение присваивается переменной, тип которой должен соответствовать типу возвращаемого значения функции. Функция может передать в вызывающую программу </a:t>
            </a:r>
            <a:r>
              <a:rPr lang="ru-RU" b="1" dirty="0"/>
              <a:t>только одно значение</a:t>
            </a:r>
            <a:r>
              <a:rPr lang="ru-RU" dirty="0"/>
              <a:t>. </a:t>
            </a:r>
          </a:p>
          <a:p>
            <a:r>
              <a:rPr lang="ru-RU" dirty="0"/>
              <a:t>Для передачи возвращаемого значения в вызывающую функцию используется оператор </a:t>
            </a:r>
            <a:r>
              <a:rPr lang="ru-RU" dirty="0" err="1"/>
              <a:t>return</a:t>
            </a:r>
            <a:r>
              <a:rPr lang="ru-RU" dirty="0"/>
              <a:t> в одной из форм: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 err="1"/>
              <a:t>return</a:t>
            </a:r>
            <a:r>
              <a:rPr lang="ru-RU" dirty="0"/>
              <a:t>(</a:t>
            </a:r>
            <a:r>
              <a:rPr lang="ru-RU" dirty="0" err="1"/>
              <a:t>ВозвращаемоеЗначение</a:t>
            </a:r>
            <a:r>
              <a:rPr lang="ru-RU" dirty="0"/>
              <a:t>);</a:t>
            </a:r>
            <a:br>
              <a:rPr lang="ru-RU" dirty="0"/>
            </a:br>
            <a:endParaRPr lang="ru-RU" dirty="0"/>
          </a:p>
          <a:p>
            <a:r>
              <a:rPr lang="ru-RU" dirty="0" err="1"/>
              <a:t>return</a:t>
            </a:r>
            <a:r>
              <a:rPr lang="ru-RU" dirty="0"/>
              <a:t> </a:t>
            </a:r>
            <a:r>
              <a:rPr lang="ru-RU" dirty="0" err="1"/>
              <a:t>ВозвращаемоеЗначение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1872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0E305-0375-413E-893B-49E3FC98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в вызывающую функцию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12EABF-763A-40E2-9459-DD2607F9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60819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  <a:endParaRPr lang="ru-RU" dirty="0">
              <a:solidFill>
                <a:srgbClr val="BC7A00"/>
              </a:solidFill>
              <a:latin typeface="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rgbClr val="BC7A00"/>
              </a:solidFill>
              <a:latin typeface="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err="1">
                <a:solidFill>
                  <a:srgbClr val="B00040"/>
                </a:solidFill>
                <a:latin typeface=""/>
              </a:rPr>
              <a:t>int</a:t>
            </a:r>
            <a:r>
              <a:rPr lang="ru-RU" dirty="0">
                <a:solidFill>
                  <a:srgbClr val="B00040"/>
                </a:solidFill>
                <a:latin typeface="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"/>
              </a:rPr>
              <a:t>sum</a:t>
            </a:r>
            <a:r>
              <a:rPr lang="ru-RU" dirty="0">
                <a:solidFill>
                  <a:srgbClr val="0000FF"/>
                </a:solidFill>
                <a:latin typeface=""/>
              </a:rPr>
              <a:t>(</a:t>
            </a:r>
            <a:r>
              <a:rPr lang="ru-RU" dirty="0" err="1">
                <a:solidFill>
                  <a:srgbClr val="B00040"/>
                </a:solidFill>
                <a:latin typeface=""/>
              </a:rPr>
              <a:t>int</a:t>
            </a:r>
            <a:r>
              <a:rPr lang="ru-RU" dirty="0">
                <a:solidFill>
                  <a:srgbClr val="B00040"/>
                </a:solidFill>
                <a:latin typeface=""/>
              </a:rPr>
              <a:t> x, </a:t>
            </a:r>
            <a:r>
              <a:rPr lang="ru-RU" dirty="0" err="1">
                <a:solidFill>
                  <a:srgbClr val="B00040"/>
                </a:solidFill>
                <a:latin typeface=""/>
              </a:rPr>
              <a:t>int</a:t>
            </a:r>
            <a:r>
              <a:rPr lang="ru-RU" dirty="0">
                <a:solidFill>
                  <a:srgbClr val="B00040"/>
                </a:solidFill>
                <a:latin typeface=""/>
              </a:rPr>
              <a:t> y) </a:t>
            </a:r>
            <a:r>
              <a:rPr lang="ru-RU" dirty="0">
                <a:latin typeface="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"/>
              </a:rPr>
              <a:t>  </a:t>
            </a:r>
            <a:r>
              <a:rPr lang="ru-RU" dirty="0" err="1">
                <a:solidFill>
                  <a:srgbClr val="B00040"/>
                </a:solidFill>
                <a:latin typeface=""/>
              </a:rPr>
              <a:t>int</a:t>
            </a:r>
            <a:r>
              <a:rPr lang="ru-RU" dirty="0">
                <a:solidFill>
                  <a:srgbClr val="B00040"/>
                </a:solidFill>
                <a:latin typeface=""/>
              </a:rPr>
              <a:t> k </a:t>
            </a:r>
            <a:r>
              <a:rPr lang="ru-RU" dirty="0">
                <a:solidFill>
                  <a:srgbClr val="666666"/>
                </a:solidFill>
                <a:latin typeface=""/>
              </a:rPr>
              <a:t>= x + y;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b="1" dirty="0" err="1">
                <a:solidFill>
                  <a:srgbClr val="008000"/>
                </a:solidFill>
                <a:latin typeface=""/>
              </a:rPr>
              <a:t>return</a:t>
            </a:r>
            <a:r>
              <a:rPr lang="ru-RU" b="1" dirty="0">
                <a:solidFill>
                  <a:srgbClr val="008000"/>
                </a:solidFill>
                <a:latin typeface=""/>
              </a:rPr>
              <a:t> k; </a:t>
            </a:r>
            <a:endParaRPr lang="ru-RU" b="1" i="1" dirty="0">
              <a:solidFill>
                <a:srgbClr val="408080"/>
              </a:solidFill>
              <a:latin typeface="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dirty="0">
              <a:latin typeface="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dirty="0">
                <a:solidFill>
                  <a:srgbClr val="0000FF"/>
                </a:solidFill>
                <a:latin typeface=""/>
              </a:rPr>
              <a:t>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"/>
              </a:rPr>
              <a:t>  </a:t>
            </a:r>
            <a:r>
              <a:rPr lang="ru-RU" dirty="0" err="1">
                <a:solidFill>
                  <a:srgbClr val="B00040"/>
                </a:solidFill>
                <a:latin typeface=""/>
              </a:rPr>
              <a:t>int</a:t>
            </a:r>
            <a:r>
              <a:rPr lang="ru-RU" dirty="0">
                <a:solidFill>
                  <a:srgbClr val="B00040"/>
                </a:solidFill>
                <a:latin typeface=""/>
              </a:rPr>
              <a:t> a, r; </a:t>
            </a:r>
            <a:endParaRPr lang="ru-RU" i="1" dirty="0">
              <a:solidFill>
                <a:srgbClr val="408080"/>
              </a:solidFill>
              <a:latin typeface="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"/>
              </a:rPr>
              <a:t>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"a= ");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"/>
              </a:rPr>
              <a:t>  </a:t>
            </a:r>
            <a:r>
              <a:rPr lang="ru-RU" dirty="0" err="1">
                <a:latin typeface=""/>
              </a:rPr>
              <a:t>scanf</a:t>
            </a:r>
            <a:r>
              <a:rPr lang="ru-RU" dirty="0">
                <a:latin typeface=""/>
              </a:rPr>
              <a:t>(</a:t>
            </a:r>
            <a:r>
              <a:rPr lang="ru-RU" dirty="0">
                <a:solidFill>
                  <a:srgbClr val="BA2121"/>
                </a:solidFill>
                <a:latin typeface=""/>
              </a:rPr>
              <a:t>"%d", </a:t>
            </a:r>
            <a:r>
              <a:rPr lang="ru-RU" dirty="0">
                <a:solidFill>
                  <a:srgbClr val="666666"/>
                </a:solidFill>
                <a:latin typeface=""/>
              </a:rPr>
              <a:t>&amp;a); </a:t>
            </a:r>
            <a:endParaRPr lang="ru-RU" i="1" dirty="0">
              <a:solidFill>
                <a:srgbClr val="408080"/>
              </a:solidFill>
              <a:latin typeface="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"/>
              </a:rPr>
              <a:t>  r </a:t>
            </a:r>
            <a:r>
              <a:rPr lang="ru-RU" dirty="0">
                <a:solidFill>
                  <a:srgbClr val="666666"/>
                </a:solidFill>
                <a:latin typeface=""/>
              </a:rPr>
              <a:t>= </a:t>
            </a:r>
            <a:r>
              <a:rPr lang="ru-RU" dirty="0" err="1">
                <a:solidFill>
                  <a:srgbClr val="666666"/>
                </a:solidFill>
                <a:latin typeface=""/>
              </a:rPr>
              <a:t>sum</a:t>
            </a:r>
            <a:r>
              <a:rPr lang="ru-RU" dirty="0">
                <a:solidFill>
                  <a:srgbClr val="666666"/>
                </a:solidFill>
                <a:latin typeface=""/>
              </a:rPr>
              <a:t>(a, 5); </a:t>
            </a:r>
            <a:r>
              <a:rPr lang="pt-BR" dirty="0">
                <a:latin typeface=""/>
              </a:rPr>
              <a:t>printf(</a:t>
            </a:r>
            <a:r>
              <a:rPr lang="pt-BR" dirty="0">
                <a:solidFill>
                  <a:srgbClr val="BA2121"/>
                </a:solidFill>
                <a:latin typeface=""/>
              </a:rPr>
              <a:t>"%d + 5 = %d", a, r); </a:t>
            </a:r>
            <a:endParaRPr lang="ru-RU" dirty="0">
              <a:solidFill>
                <a:srgbClr val="BA2121"/>
              </a:solidFill>
              <a:latin typeface="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 err="1">
                <a:latin typeface=""/>
              </a:rPr>
              <a:t>getchar</a:t>
            </a:r>
            <a:r>
              <a:rPr lang="ru-RU" dirty="0">
                <a:latin typeface=""/>
              </a:rPr>
              <a:t>(); </a:t>
            </a:r>
            <a:r>
              <a:rPr lang="ru-RU" dirty="0" err="1">
                <a:latin typeface=""/>
              </a:rPr>
              <a:t>getchar</a:t>
            </a:r>
            <a:r>
              <a:rPr lang="ru-RU" dirty="0">
                <a:latin typeface=""/>
              </a:rPr>
              <a:t>(); </a:t>
            </a:r>
            <a:endParaRPr lang="ru-RU" i="1" dirty="0">
              <a:solidFill>
                <a:srgbClr val="408080"/>
              </a:solidFill>
              <a:latin typeface="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"/>
              </a:rPr>
              <a:t>  </a:t>
            </a:r>
            <a:r>
              <a:rPr lang="ru-RU" b="1" dirty="0" err="1">
                <a:solidFill>
                  <a:srgbClr val="008000"/>
                </a:solidFill>
                <a:latin typeface=""/>
              </a:rPr>
              <a:t>return</a:t>
            </a:r>
            <a:r>
              <a:rPr lang="ru-RU" b="1" dirty="0">
                <a:solidFill>
                  <a:srgbClr val="008000"/>
                </a:solidFill>
                <a:latin typeface=""/>
              </a:rPr>
              <a:t> </a:t>
            </a:r>
            <a:r>
              <a:rPr lang="ru-RU" b="1" dirty="0">
                <a:solidFill>
                  <a:srgbClr val="666666"/>
                </a:solidFill>
                <a:latin typeface=""/>
              </a:rPr>
              <a:t>0; </a:t>
            </a:r>
            <a:endParaRPr lang="ru-RU" b="1" i="1" dirty="0">
              <a:solidFill>
                <a:srgbClr val="408080"/>
              </a:solidFill>
              <a:latin typeface="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latin typeface="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59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6E99A-DB22-483E-BF3E-279474A5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715E3-013A-4CDE-ACCF-70024B5B0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Си нет требования, чтобы семантика функции обязательно предшествовало её вызову. Функции могут определяться как до вызывающей функции, так и после нее. </a:t>
            </a:r>
          </a:p>
          <a:p>
            <a:r>
              <a:rPr lang="ru-RU" dirty="0"/>
              <a:t>Однако если семантика вызываемой функции описывается ниже ее вызова, необходимо до вызова функции определить прототип этой функции, содержащий: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тип возвращаемого значения;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имя функции;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типы формальных аргументов в порядке их следования.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19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6715D-5ED1-43D2-A543-9A48A59A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8FBD9-7929-42DF-B149-3442A452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034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sz="1500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sz="1500" dirty="0">
                <a:solidFill>
                  <a:srgbClr val="BC7A00"/>
                </a:solidFill>
                <a:latin typeface="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dirty="0" err="1">
                <a:solidFill>
                  <a:srgbClr val="B00040"/>
                </a:solidFill>
                <a:latin typeface=""/>
              </a:rPr>
              <a:t>int</a:t>
            </a:r>
            <a:r>
              <a:rPr lang="ru-RU" sz="1500" dirty="0">
                <a:solidFill>
                  <a:srgbClr val="B00040"/>
                </a:solidFill>
                <a:latin typeface=""/>
              </a:rPr>
              <a:t> </a:t>
            </a:r>
            <a:r>
              <a:rPr lang="ru-RU" sz="1500" dirty="0" err="1">
                <a:solidFill>
                  <a:srgbClr val="0000FF"/>
                </a:solidFill>
                <a:latin typeface=""/>
              </a:rPr>
              <a:t>sum</a:t>
            </a:r>
            <a:r>
              <a:rPr lang="ru-RU" sz="1500" dirty="0">
                <a:solidFill>
                  <a:srgbClr val="0000FF"/>
                </a:solidFill>
                <a:latin typeface=""/>
              </a:rPr>
              <a:t>(</a:t>
            </a:r>
            <a:r>
              <a:rPr lang="ru-RU" sz="1500" dirty="0" err="1">
                <a:solidFill>
                  <a:srgbClr val="B00040"/>
                </a:solidFill>
                <a:latin typeface=""/>
              </a:rPr>
              <a:t>int</a:t>
            </a:r>
            <a:r>
              <a:rPr lang="ru-RU" sz="1500" dirty="0">
                <a:solidFill>
                  <a:srgbClr val="B00040"/>
                </a:solidFill>
                <a:latin typeface=""/>
              </a:rPr>
              <a:t>, </a:t>
            </a:r>
            <a:r>
              <a:rPr lang="ru-RU" sz="1500" dirty="0" err="1">
                <a:solidFill>
                  <a:srgbClr val="B00040"/>
                </a:solidFill>
                <a:latin typeface=""/>
              </a:rPr>
              <a:t>int</a:t>
            </a:r>
            <a:r>
              <a:rPr lang="ru-RU" sz="1500" dirty="0">
                <a:solidFill>
                  <a:srgbClr val="B00040"/>
                </a:solidFill>
                <a:latin typeface=""/>
              </a:rPr>
              <a:t>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500" dirty="0">
              <a:solidFill>
                <a:srgbClr val="B00040"/>
              </a:solidFill>
              <a:latin typeface="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sz="1500" dirty="0">
                <a:solidFill>
                  <a:srgbClr val="0000FF"/>
                </a:solidFill>
                <a:latin typeface=""/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dirty="0">
                <a:latin typeface="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latin typeface=""/>
              </a:rPr>
              <a:t>  </a:t>
            </a:r>
            <a:r>
              <a:rPr lang="en-US" sz="1500" dirty="0">
                <a:solidFill>
                  <a:srgbClr val="B00040"/>
                </a:solidFill>
                <a:latin typeface=""/>
              </a:rPr>
              <a:t>int a, r;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latin typeface=""/>
              </a:rPr>
              <a:t>  </a:t>
            </a:r>
            <a:r>
              <a:rPr lang="en-US" sz="1500" dirty="0" err="1">
                <a:latin typeface=""/>
              </a:rPr>
              <a:t>printf</a:t>
            </a:r>
            <a:r>
              <a:rPr lang="en-US" sz="1500" dirty="0">
                <a:latin typeface=""/>
              </a:rPr>
              <a:t>(</a:t>
            </a:r>
            <a:r>
              <a:rPr lang="en-US" sz="1500" dirty="0">
                <a:solidFill>
                  <a:srgbClr val="BA2121"/>
                </a:solidFill>
                <a:latin typeface=""/>
              </a:rPr>
              <a:t>"a= 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latin typeface=""/>
              </a:rPr>
              <a:t>  </a:t>
            </a:r>
            <a:r>
              <a:rPr lang="en-US" sz="1500" dirty="0" err="1">
                <a:latin typeface=""/>
              </a:rPr>
              <a:t>scanf</a:t>
            </a:r>
            <a:r>
              <a:rPr lang="en-US" sz="1500" dirty="0">
                <a:latin typeface=""/>
              </a:rPr>
              <a:t>(</a:t>
            </a:r>
            <a:r>
              <a:rPr lang="en-US" sz="1500" dirty="0">
                <a:solidFill>
                  <a:srgbClr val="BA2121"/>
                </a:solidFill>
                <a:latin typeface=""/>
              </a:rPr>
              <a:t>"%d", 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&amp;a);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dirty="0">
                <a:latin typeface=""/>
              </a:rPr>
              <a:t>  r </a:t>
            </a:r>
            <a:r>
              <a:rPr lang="ru-RU" sz="1500" dirty="0">
                <a:solidFill>
                  <a:srgbClr val="666666"/>
                </a:solidFill>
                <a:latin typeface=""/>
              </a:rPr>
              <a:t>= </a:t>
            </a:r>
            <a:r>
              <a:rPr lang="ru-RU" sz="1500" dirty="0" err="1">
                <a:solidFill>
                  <a:srgbClr val="666666"/>
                </a:solidFill>
                <a:latin typeface=""/>
              </a:rPr>
              <a:t>sum</a:t>
            </a:r>
            <a:r>
              <a:rPr lang="ru-RU" sz="1500" dirty="0">
                <a:solidFill>
                  <a:srgbClr val="666666"/>
                </a:solidFill>
                <a:latin typeface=""/>
              </a:rPr>
              <a:t>(a, 5);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dirty="0">
                <a:latin typeface=""/>
              </a:rPr>
              <a:t>  </a:t>
            </a:r>
            <a:r>
              <a:rPr lang="pt-BR" sz="1500" dirty="0">
                <a:latin typeface=""/>
              </a:rPr>
              <a:t>printf(</a:t>
            </a:r>
            <a:r>
              <a:rPr lang="pt-BR" sz="1500" dirty="0">
                <a:solidFill>
                  <a:srgbClr val="BA2121"/>
                </a:solidFill>
                <a:latin typeface=""/>
              </a:rPr>
              <a:t>"%d + 5 = %d", a, r);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latin typeface=""/>
              </a:rPr>
              <a:t>  </a:t>
            </a:r>
            <a:r>
              <a:rPr lang="en-US" sz="1500" dirty="0" err="1">
                <a:latin typeface=""/>
              </a:rPr>
              <a:t>getchar</a:t>
            </a:r>
            <a:r>
              <a:rPr lang="en-US" sz="1500" dirty="0">
                <a:latin typeface=""/>
              </a:rPr>
              <a:t>(); </a:t>
            </a:r>
            <a:r>
              <a:rPr lang="en-US" sz="1500" dirty="0" err="1">
                <a:latin typeface=""/>
              </a:rPr>
              <a:t>getchar</a:t>
            </a:r>
            <a:r>
              <a:rPr lang="en-US" sz="1500" dirty="0">
                <a:latin typeface="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latin typeface=""/>
              </a:rPr>
              <a:t>  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1500" b="1" dirty="0">
                <a:solidFill>
                  <a:srgbClr val="666666"/>
                </a:solidFill>
                <a:latin typeface=""/>
              </a:rPr>
              <a:t>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dirty="0">
                <a:latin typeface="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500" dirty="0">
              <a:latin typeface="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dirty="0" err="1">
                <a:solidFill>
                  <a:srgbClr val="B00040"/>
                </a:solidFill>
                <a:latin typeface=""/>
              </a:rPr>
              <a:t>int</a:t>
            </a:r>
            <a:r>
              <a:rPr lang="ru-RU" sz="1500" dirty="0">
                <a:solidFill>
                  <a:srgbClr val="B00040"/>
                </a:solidFill>
                <a:latin typeface=""/>
              </a:rPr>
              <a:t> </a:t>
            </a:r>
            <a:r>
              <a:rPr lang="ru-RU" sz="1500" dirty="0" err="1">
                <a:solidFill>
                  <a:srgbClr val="0000FF"/>
                </a:solidFill>
                <a:latin typeface=""/>
              </a:rPr>
              <a:t>sum</a:t>
            </a:r>
            <a:r>
              <a:rPr lang="ru-RU" sz="1500" dirty="0">
                <a:solidFill>
                  <a:srgbClr val="0000FF"/>
                </a:solidFill>
                <a:latin typeface=""/>
              </a:rPr>
              <a:t>(</a:t>
            </a:r>
            <a:r>
              <a:rPr lang="ru-RU" sz="1500" dirty="0" err="1">
                <a:solidFill>
                  <a:srgbClr val="B00040"/>
                </a:solidFill>
                <a:latin typeface=""/>
              </a:rPr>
              <a:t>int</a:t>
            </a:r>
            <a:r>
              <a:rPr lang="ru-RU" sz="1500" dirty="0">
                <a:solidFill>
                  <a:srgbClr val="B00040"/>
                </a:solidFill>
                <a:latin typeface=""/>
              </a:rPr>
              <a:t> x, </a:t>
            </a:r>
            <a:r>
              <a:rPr lang="ru-RU" sz="1500" dirty="0" err="1">
                <a:solidFill>
                  <a:srgbClr val="B00040"/>
                </a:solidFill>
                <a:latin typeface=""/>
              </a:rPr>
              <a:t>int</a:t>
            </a:r>
            <a:r>
              <a:rPr lang="ru-RU" sz="1500" dirty="0">
                <a:solidFill>
                  <a:srgbClr val="B00040"/>
                </a:solidFill>
                <a:latin typeface=""/>
              </a:rPr>
              <a:t> y) </a:t>
            </a:r>
            <a:endParaRPr lang="ru-RU" sz="1500" i="1" dirty="0">
              <a:solidFill>
                <a:srgbClr val="408080"/>
              </a:solidFill>
              <a:latin typeface="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dirty="0">
                <a:latin typeface="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latin typeface=""/>
              </a:rPr>
              <a:t>  </a:t>
            </a:r>
            <a:r>
              <a:rPr lang="en-US" sz="1500" dirty="0">
                <a:solidFill>
                  <a:srgbClr val="B00040"/>
                </a:solidFill>
                <a:latin typeface=""/>
              </a:rPr>
              <a:t>int k;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latin typeface=""/>
              </a:rPr>
              <a:t>  k 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= x + y;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latin typeface=""/>
              </a:rPr>
              <a:t>  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return(k);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500" dirty="0">
                <a:latin typeface="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5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6A6A2C-AE43-4FFB-80EE-C2FFB8BE431C}"/>
              </a:ext>
            </a:extLst>
          </p:cNvPr>
          <p:cNvSpPr/>
          <p:nvPr/>
        </p:nvSpPr>
        <p:spPr>
          <a:xfrm>
            <a:off x="5353431" y="1880318"/>
            <a:ext cx="6096000" cy="44781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sz="1500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sz="1500" dirty="0">
                <a:solidFill>
                  <a:srgbClr val="BC7A00"/>
                </a:solidFill>
                <a:latin typeface=""/>
              </a:rPr>
              <a:t>&gt;</a:t>
            </a:r>
          </a:p>
          <a:p>
            <a:r>
              <a:rPr lang="en-US" sz="1500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sz="1500" dirty="0" err="1">
                <a:solidFill>
                  <a:srgbClr val="0000FF"/>
                </a:solidFill>
                <a:latin typeface=""/>
              </a:rPr>
              <a:t>max_num</a:t>
            </a:r>
            <a:r>
              <a:rPr lang="en-US" sz="1500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1500" dirty="0">
                <a:solidFill>
                  <a:srgbClr val="B00040"/>
                </a:solidFill>
                <a:latin typeface=""/>
              </a:rPr>
              <a:t>int, int);</a:t>
            </a:r>
          </a:p>
          <a:p>
            <a:endParaRPr lang="ru-RU" sz="1500" dirty="0">
              <a:latin typeface=""/>
            </a:endParaRPr>
          </a:p>
          <a:p>
            <a:r>
              <a:rPr lang="en-US" sz="1500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sz="1500" dirty="0">
                <a:solidFill>
                  <a:srgbClr val="0000FF"/>
                </a:solidFill>
                <a:latin typeface=""/>
              </a:rPr>
              <a:t>main(</a:t>
            </a:r>
            <a:r>
              <a:rPr lang="en-US" sz="1500" dirty="0">
                <a:solidFill>
                  <a:srgbClr val="B00040"/>
                </a:solidFill>
                <a:latin typeface=""/>
              </a:rPr>
              <a:t>void) {</a:t>
            </a:r>
          </a:p>
          <a:p>
            <a:r>
              <a:rPr lang="es-ES" sz="1500" dirty="0">
                <a:latin typeface=""/>
              </a:rPr>
              <a:t>  </a:t>
            </a:r>
            <a:r>
              <a:rPr lang="es-ES" sz="1500" dirty="0">
                <a:solidFill>
                  <a:srgbClr val="B00040"/>
                </a:solidFill>
                <a:latin typeface=""/>
              </a:rPr>
              <a:t>int x </a:t>
            </a:r>
            <a:r>
              <a:rPr lang="es-ES" sz="1500" dirty="0">
                <a:solidFill>
                  <a:srgbClr val="666666"/>
                </a:solidFill>
                <a:latin typeface=""/>
              </a:rPr>
              <a:t>=0, y = 0;</a:t>
            </a:r>
          </a:p>
          <a:p>
            <a:r>
              <a:rPr lang="en-US" sz="1500" dirty="0">
                <a:latin typeface=""/>
              </a:rPr>
              <a:t>  </a:t>
            </a:r>
            <a:r>
              <a:rPr lang="en-US" sz="1500" dirty="0">
                <a:solidFill>
                  <a:srgbClr val="B00040"/>
                </a:solidFill>
                <a:latin typeface=""/>
              </a:rPr>
              <a:t>int  m 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= 0;</a:t>
            </a:r>
          </a:p>
          <a:p>
            <a:endParaRPr lang="ru-RU" sz="1500" dirty="0">
              <a:latin typeface=""/>
            </a:endParaRPr>
          </a:p>
          <a:p>
            <a:r>
              <a:rPr lang="es-ES" sz="1500" dirty="0">
                <a:latin typeface=""/>
              </a:rPr>
              <a:t>  scanf(</a:t>
            </a:r>
            <a:r>
              <a:rPr lang="es-ES" sz="1500" dirty="0">
                <a:solidFill>
                  <a:srgbClr val="BA2121"/>
                </a:solidFill>
                <a:latin typeface=""/>
              </a:rPr>
              <a:t>"%d %d", </a:t>
            </a:r>
            <a:r>
              <a:rPr lang="es-ES" sz="1500" dirty="0">
                <a:solidFill>
                  <a:srgbClr val="666666"/>
                </a:solidFill>
                <a:latin typeface=""/>
              </a:rPr>
              <a:t>&amp;x, &amp;y);</a:t>
            </a:r>
          </a:p>
          <a:p>
            <a:r>
              <a:rPr lang="en-US" sz="1500" dirty="0">
                <a:latin typeface=""/>
              </a:rPr>
              <a:t>  m 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500" dirty="0" err="1">
                <a:solidFill>
                  <a:srgbClr val="666666"/>
                </a:solidFill>
                <a:latin typeface=""/>
              </a:rPr>
              <a:t>max_num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500" dirty="0" err="1">
                <a:solidFill>
                  <a:srgbClr val="666666"/>
                </a:solidFill>
                <a:latin typeface=""/>
              </a:rPr>
              <a:t>x,y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);</a:t>
            </a:r>
          </a:p>
          <a:p>
            <a:r>
              <a:rPr lang="en-US" sz="1500" dirty="0">
                <a:latin typeface=""/>
              </a:rPr>
              <a:t>  </a:t>
            </a:r>
            <a:r>
              <a:rPr lang="en-US" sz="1500" dirty="0" err="1">
                <a:latin typeface=""/>
              </a:rPr>
              <a:t>printf</a:t>
            </a:r>
            <a:r>
              <a:rPr lang="en-US" sz="1500" dirty="0">
                <a:latin typeface=""/>
              </a:rPr>
              <a:t>(</a:t>
            </a:r>
            <a:r>
              <a:rPr lang="en-US" sz="1500" dirty="0">
                <a:solidFill>
                  <a:srgbClr val="BA2121"/>
                </a:solidFill>
                <a:latin typeface=""/>
              </a:rPr>
              <a:t>"max(%</a:t>
            </a:r>
            <a:r>
              <a:rPr lang="en-US" sz="1500" dirty="0" err="1">
                <a:solidFill>
                  <a:srgbClr val="BA2121"/>
                </a:solidFill>
                <a:latin typeface=""/>
              </a:rPr>
              <a:t>d,%d</a:t>
            </a:r>
            <a:r>
              <a:rPr lang="en-US" sz="1500" dirty="0">
                <a:solidFill>
                  <a:srgbClr val="BA2121"/>
                </a:solidFill>
                <a:latin typeface=""/>
              </a:rPr>
              <a:t>) = %d</a:t>
            </a:r>
            <a:r>
              <a:rPr lang="en-US" sz="1500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",</a:t>
            </a:r>
            <a:r>
              <a:rPr lang="en-US" sz="1500" b="1" dirty="0" err="1">
                <a:solidFill>
                  <a:srgbClr val="BA2121"/>
                </a:solidFill>
                <a:latin typeface=""/>
              </a:rPr>
              <a:t>x,y,m</a:t>
            </a:r>
            <a:r>
              <a:rPr lang="en-US" sz="1500" b="1" dirty="0">
                <a:solidFill>
                  <a:srgbClr val="BA2121"/>
                </a:solidFill>
                <a:latin typeface=""/>
              </a:rPr>
              <a:t>);</a:t>
            </a:r>
          </a:p>
          <a:p>
            <a:r>
              <a:rPr lang="en-US" sz="1500" dirty="0">
                <a:latin typeface=""/>
              </a:rPr>
              <a:t>  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1500" b="1" dirty="0">
                <a:solidFill>
                  <a:srgbClr val="666666"/>
                </a:solidFill>
                <a:latin typeface=""/>
              </a:rPr>
              <a:t>0;</a:t>
            </a:r>
          </a:p>
          <a:p>
            <a:r>
              <a:rPr lang="ru-RU" sz="1500" dirty="0">
                <a:latin typeface=""/>
              </a:rPr>
              <a:t>}</a:t>
            </a:r>
          </a:p>
          <a:p>
            <a:endParaRPr lang="ru-RU" sz="1500" dirty="0">
              <a:latin typeface=""/>
            </a:endParaRPr>
          </a:p>
          <a:p>
            <a:r>
              <a:rPr lang="en-US" sz="1500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sz="1500" dirty="0" err="1">
                <a:solidFill>
                  <a:srgbClr val="0000FF"/>
                </a:solidFill>
                <a:latin typeface=""/>
              </a:rPr>
              <a:t>max_num</a:t>
            </a:r>
            <a:r>
              <a:rPr lang="en-US" sz="1500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1500" dirty="0">
                <a:solidFill>
                  <a:srgbClr val="B00040"/>
                </a:solidFill>
                <a:latin typeface=""/>
              </a:rPr>
              <a:t>int a, int b){</a:t>
            </a:r>
          </a:p>
          <a:p>
            <a:r>
              <a:rPr lang="en-US" sz="1500" dirty="0">
                <a:latin typeface=""/>
              </a:rPr>
              <a:t>  </a:t>
            </a:r>
            <a:r>
              <a:rPr lang="en-US" sz="1500" dirty="0">
                <a:solidFill>
                  <a:srgbClr val="B00040"/>
                </a:solidFill>
                <a:latin typeface=""/>
              </a:rPr>
              <a:t>int max 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= b;</a:t>
            </a:r>
          </a:p>
          <a:p>
            <a:r>
              <a:rPr lang="en-US" sz="1500" dirty="0">
                <a:latin typeface=""/>
              </a:rPr>
              <a:t>  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if (a </a:t>
            </a:r>
            <a:r>
              <a:rPr lang="en-US" sz="1500" b="1" dirty="0">
                <a:solidFill>
                  <a:srgbClr val="666666"/>
                </a:solidFill>
                <a:latin typeface=""/>
              </a:rPr>
              <a:t>&gt; b) </a:t>
            </a:r>
          </a:p>
          <a:p>
            <a:r>
              <a:rPr lang="en-US" sz="1500" dirty="0">
                <a:latin typeface=""/>
              </a:rPr>
              <a:t>    max </a:t>
            </a:r>
            <a:r>
              <a:rPr lang="en-US" sz="1500" dirty="0">
                <a:solidFill>
                  <a:srgbClr val="666666"/>
                </a:solidFill>
                <a:latin typeface=""/>
              </a:rPr>
              <a:t>= a;</a:t>
            </a:r>
          </a:p>
          <a:p>
            <a:r>
              <a:rPr lang="en-US" sz="1500" dirty="0">
                <a:latin typeface=""/>
              </a:rPr>
              <a:t>  </a:t>
            </a:r>
            <a:r>
              <a:rPr lang="en-US" sz="1500" b="1" dirty="0">
                <a:solidFill>
                  <a:srgbClr val="008000"/>
                </a:solidFill>
                <a:latin typeface=""/>
              </a:rPr>
              <a:t>return max;</a:t>
            </a:r>
          </a:p>
          <a:p>
            <a:r>
              <a:rPr lang="ru-RU" sz="1500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9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62134-CD3D-4294-B7FA-9E247DE3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массива в качестве аргумента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282F4-8FA4-49F5-B955-99FCAD6F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442762"/>
          </a:xfrm>
        </p:spPr>
        <p:txBody>
          <a:bodyPr/>
          <a:lstStyle/>
          <a:p>
            <a:r>
              <a:rPr lang="ru-RU" dirty="0"/>
              <a:t>Передача одномерного массива эквивалентна передаче указателя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1872D5-81B1-4666-AA46-B3A6E6F2D5CA}"/>
              </a:ext>
            </a:extLst>
          </p:cNvPr>
          <p:cNvSpPr/>
          <p:nvPr/>
        </p:nvSpPr>
        <p:spPr>
          <a:xfrm>
            <a:off x="761619" y="2454443"/>
            <a:ext cx="42985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conio.h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r>
              <a:rPr lang="ru-RU" dirty="0">
                <a:latin typeface="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dirty="0" err="1">
                <a:solidFill>
                  <a:srgbClr val="0000FF"/>
                </a:solidFill>
                <a:latin typeface=""/>
              </a:rPr>
              <a:t>printArray</a:t>
            </a:r>
            <a:r>
              <a:rPr lang="en-US" dirty="0">
                <a:solidFill>
                  <a:srgbClr val="0000FF"/>
                </a:solidFill>
                <a:latin typeface=""/>
              </a:rPr>
              <a:t>(</a:t>
            </a:r>
            <a:r>
              <a:rPr lang="en-US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dirty="0">
                <a:solidFill>
                  <a:srgbClr val="666666"/>
                </a:solidFill>
                <a:latin typeface=""/>
              </a:rPr>
              <a:t>*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arr</a:t>
            </a:r>
            <a:r>
              <a:rPr lang="en-US" dirty="0">
                <a:solidFill>
                  <a:srgbClr val="666666"/>
                </a:solidFill>
                <a:latin typeface=""/>
              </a:rPr>
              <a:t>, </a:t>
            </a:r>
            <a:r>
              <a:rPr lang="en-US" dirty="0">
                <a:solidFill>
                  <a:srgbClr val="B00040"/>
                </a:solidFill>
                <a:latin typeface=""/>
              </a:rPr>
              <a:t>unsigned size) {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>
                <a:solidFill>
                  <a:srgbClr val="B00040"/>
                </a:solidFill>
                <a:latin typeface=""/>
              </a:rPr>
              <a:t>unsigned </a:t>
            </a:r>
            <a:r>
              <a:rPr lang="en-US" dirty="0" err="1">
                <a:solidFill>
                  <a:srgbClr val="B00040"/>
                </a:solidFill>
                <a:latin typeface=""/>
              </a:rPr>
              <a:t>i</a:t>
            </a:r>
            <a:r>
              <a:rPr lang="en-US" dirty="0">
                <a:solidFill>
                  <a:srgbClr val="B00040"/>
                </a:solidFill>
                <a:latin typeface=""/>
              </a:rPr>
              <a:t>;</a:t>
            </a:r>
          </a:p>
          <a:p>
            <a:r>
              <a:rPr lang="nn-NO" dirty="0">
                <a:latin typeface=""/>
              </a:rPr>
              <a:t>    </a:t>
            </a:r>
            <a:r>
              <a:rPr lang="nn-NO" b="1" dirty="0">
                <a:solidFill>
                  <a:srgbClr val="008000"/>
                </a:solidFill>
                <a:latin typeface=""/>
              </a:rPr>
              <a:t>for (i </a:t>
            </a:r>
            <a:r>
              <a:rPr lang="nn-NO" b="1" dirty="0">
                <a:solidFill>
                  <a:srgbClr val="666666"/>
                </a:solidFill>
                <a:latin typeface=""/>
              </a:rPr>
              <a:t>= 0; i &lt; size; i++) {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"%d ", </a:t>
            </a:r>
            <a:r>
              <a:rPr lang="en-US" dirty="0" err="1">
                <a:solidFill>
                  <a:srgbClr val="BA2121"/>
                </a:solidFill>
                <a:latin typeface=""/>
              </a:rPr>
              <a:t>arr</a:t>
            </a:r>
            <a:r>
              <a:rPr lang="en-US" dirty="0">
                <a:solidFill>
                  <a:srgbClr val="BA2121"/>
                </a:solidFill>
                <a:latin typeface=""/>
              </a:rPr>
              <a:t>[</a:t>
            </a:r>
            <a:r>
              <a:rPr lang="en-US" dirty="0" err="1">
                <a:solidFill>
                  <a:srgbClr val="BA2121"/>
                </a:solidFill>
                <a:latin typeface=""/>
              </a:rPr>
              <a:t>i</a:t>
            </a:r>
            <a:r>
              <a:rPr lang="en-US" dirty="0">
                <a:solidFill>
                  <a:srgbClr val="BA2121"/>
                </a:solidFill>
                <a:latin typeface=""/>
              </a:rPr>
              <a:t>]);</a:t>
            </a:r>
          </a:p>
          <a:p>
            <a:r>
              <a:rPr lang="ru-RU" dirty="0">
                <a:latin typeface=""/>
              </a:rPr>
              <a:t>    }</a:t>
            </a:r>
          </a:p>
          <a:p>
            <a:r>
              <a:rPr lang="ru-RU" dirty="0">
                <a:latin typeface=""/>
              </a:rPr>
              <a:t>}</a:t>
            </a:r>
          </a:p>
          <a:p>
            <a:r>
              <a:rPr lang="ru-RU" dirty="0">
                <a:latin typeface=""/>
              </a:rPr>
              <a:t> </a:t>
            </a:r>
          </a:p>
          <a:p>
            <a:r>
              <a:rPr lang="en-US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"/>
              </a:rPr>
              <a:t>main() {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>
                <a:solidFill>
                  <a:srgbClr val="B00040"/>
                </a:solidFill>
                <a:latin typeface=""/>
              </a:rPr>
              <a:t>int x[</a:t>
            </a:r>
            <a:r>
              <a:rPr lang="en-US" dirty="0">
                <a:solidFill>
                  <a:srgbClr val="666666"/>
                </a:solidFill>
                <a:latin typeface=""/>
              </a:rPr>
              <a:t>10] = {1, 2, 3, 4, 5};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printArray</a:t>
            </a:r>
            <a:r>
              <a:rPr lang="en-US" dirty="0">
                <a:latin typeface=""/>
              </a:rPr>
              <a:t>(x, </a:t>
            </a:r>
            <a:r>
              <a:rPr lang="en-US" dirty="0">
                <a:solidFill>
                  <a:srgbClr val="666666"/>
                </a:solidFill>
                <a:latin typeface=""/>
              </a:rPr>
              <a:t>10);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getch</a:t>
            </a:r>
            <a:r>
              <a:rPr lang="en-US" dirty="0">
                <a:latin typeface=""/>
              </a:rPr>
              <a:t>();</a:t>
            </a:r>
          </a:p>
          <a:p>
            <a:r>
              <a:rPr lang="ru-RU" dirty="0">
                <a:latin typeface="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0BE0D5-E3F7-45F6-95DA-168A5366029A}"/>
              </a:ext>
            </a:extLst>
          </p:cNvPr>
          <p:cNvSpPr/>
          <p:nvPr/>
        </p:nvSpPr>
        <p:spPr>
          <a:xfrm>
            <a:off x="7148363" y="3235230"/>
            <a:ext cx="42985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dirty="0" err="1">
                <a:solidFill>
                  <a:srgbClr val="0000FF"/>
                </a:solidFill>
                <a:latin typeface=""/>
              </a:rPr>
              <a:t>printArray</a:t>
            </a:r>
            <a:r>
              <a:rPr lang="en-US" dirty="0">
                <a:solidFill>
                  <a:srgbClr val="0000FF"/>
                </a:solidFill>
                <a:latin typeface=""/>
              </a:rPr>
              <a:t>(</a:t>
            </a:r>
            <a:r>
              <a:rPr lang="en-US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dirty="0" err="1">
                <a:solidFill>
                  <a:srgbClr val="B00040"/>
                </a:solidFill>
                <a:latin typeface=""/>
              </a:rPr>
              <a:t>arr</a:t>
            </a:r>
            <a:r>
              <a:rPr lang="en-US" dirty="0">
                <a:solidFill>
                  <a:srgbClr val="B00040"/>
                </a:solidFill>
                <a:latin typeface=""/>
              </a:rPr>
              <a:t>[], unsigned size) {</a:t>
            </a:r>
          </a:p>
          <a:p>
            <a:r>
              <a:rPr lang="en-US" dirty="0">
                <a:latin typeface=""/>
              </a:rPr>
              <a:t>    </a:t>
            </a:r>
            <a:r>
              <a:rPr lang="en-US" dirty="0">
                <a:solidFill>
                  <a:srgbClr val="B00040"/>
                </a:solidFill>
                <a:latin typeface=""/>
              </a:rPr>
              <a:t>unsigned </a:t>
            </a:r>
            <a:r>
              <a:rPr lang="en-US" dirty="0" err="1">
                <a:solidFill>
                  <a:srgbClr val="B00040"/>
                </a:solidFill>
                <a:latin typeface=""/>
              </a:rPr>
              <a:t>i</a:t>
            </a:r>
            <a:r>
              <a:rPr lang="en-US" dirty="0">
                <a:solidFill>
                  <a:srgbClr val="B00040"/>
                </a:solidFill>
                <a:latin typeface=""/>
              </a:rPr>
              <a:t>;</a:t>
            </a:r>
          </a:p>
          <a:p>
            <a:r>
              <a:rPr lang="nn-NO" dirty="0">
                <a:latin typeface=""/>
              </a:rPr>
              <a:t>    </a:t>
            </a:r>
            <a:r>
              <a:rPr lang="nn-NO" b="1" dirty="0">
                <a:solidFill>
                  <a:srgbClr val="008000"/>
                </a:solidFill>
                <a:latin typeface=""/>
              </a:rPr>
              <a:t>for (i </a:t>
            </a:r>
            <a:r>
              <a:rPr lang="nn-NO" b="1" dirty="0">
                <a:solidFill>
                  <a:srgbClr val="666666"/>
                </a:solidFill>
                <a:latin typeface=""/>
              </a:rPr>
              <a:t>= 0; i &lt; size; i++) {</a:t>
            </a:r>
          </a:p>
          <a:p>
            <a:r>
              <a:rPr lang="en-US" dirty="0">
                <a:latin typeface=""/>
              </a:rPr>
              <a:t>    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"%d ", </a:t>
            </a:r>
            <a:r>
              <a:rPr lang="en-US" dirty="0" err="1">
                <a:solidFill>
                  <a:srgbClr val="BA2121"/>
                </a:solidFill>
                <a:latin typeface=""/>
              </a:rPr>
              <a:t>arr</a:t>
            </a:r>
            <a:r>
              <a:rPr lang="en-US" dirty="0">
                <a:solidFill>
                  <a:srgbClr val="BA2121"/>
                </a:solidFill>
                <a:latin typeface=""/>
              </a:rPr>
              <a:t>[</a:t>
            </a:r>
            <a:r>
              <a:rPr lang="en-US" dirty="0" err="1">
                <a:solidFill>
                  <a:srgbClr val="BA2121"/>
                </a:solidFill>
                <a:latin typeface=""/>
              </a:rPr>
              <a:t>i</a:t>
            </a:r>
            <a:r>
              <a:rPr lang="en-US" dirty="0">
                <a:solidFill>
                  <a:srgbClr val="BA2121"/>
                </a:solidFill>
                <a:latin typeface=""/>
              </a:rPr>
              <a:t>]);</a:t>
            </a:r>
          </a:p>
          <a:p>
            <a:r>
              <a:rPr lang="ru-RU" dirty="0">
                <a:latin typeface=""/>
              </a:rPr>
              <a:t>    }</a:t>
            </a:r>
          </a:p>
          <a:p>
            <a:r>
              <a:rPr lang="ru-RU" dirty="0">
                <a:latin typeface="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0C268-3405-4614-9D5F-AC8BB3E2C87A}"/>
              </a:ext>
            </a:extLst>
          </p:cNvPr>
          <p:cNvSpPr txBox="1"/>
          <p:nvPr/>
        </p:nvSpPr>
        <p:spPr>
          <a:xfrm>
            <a:off x="5743978" y="391205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</a:p>
        </p:txBody>
      </p:sp>
    </p:spTree>
    <p:extLst>
      <p:ext uri="{BB962C8B-B14F-4D97-AF65-F5344CB8AC3E}">
        <p14:creationId xmlns:p14="http://schemas.microsoft.com/office/powerpoint/2010/main" val="25248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E79C3-D3FB-4922-922B-0F343BD7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00B8A-411F-47B8-8A7C-81FE9D2D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1141095"/>
          </a:xfrm>
        </p:spPr>
        <p:txBody>
          <a:bodyPr/>
          <a:lstStyle/>
          <a:p>
            <a:r>
              <a:rPr lang="ru-RU" dirty="0"/>
              <a:t>Функция, которая вызывает сама себя, называется </a:t>
            </a:r>
            <a:r>
              <a:rPr lang="ru-RU" b="1" i="1" dirty="0"/>
              <a:t>рекурсивной функцией</a:t>
            </a:r>
            <a:r>
              <a:rPr lang="ru-RU" dirty="0"/>
              <a:t>.</a:t>
            </a:r>
            <a:br>
              <a:rPr lang="ru-RU" dirty="0"/>
            </a:br>
            <a:r>
              <a:rPr lang="ru-RU" b="1" i="1" dirty="0"/>
              <a:t>Рекурсия</a:t>
            </a:r>
            <a:r>
              <a:rPr lang="ru-RU" dirty="0"/>
              <a:t> — вызов функции из самой функции.</a:t>
            </a:r>
            <a:br>
              <a:rPr lang="ru-RU" dirty="0"/>
            </a:br>
            <a:r>
              <a:rPr lang="ru-RU" b="1" i="1" dirty="0"/>
              <a:t>Пример</a:t>
            </a:r>
            <a:r>
              <a:rPr lang="ru-RU" dirty="0"/>
              <a:t> рекурсивной функции — функция вычисления факториала.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1D25C0-D0A6-4AFE-A177-5838B11B2B93}"/>
              </a:ext>
            </a:extLst>
          </p:cNvPr>
          <p:cNvSpPr/>
          <p:nvPr/>
        </p:nvSpPr>
        <p:spPr>
          <a:xfrm>
            <a:off x="838200" y="3152775"/>
            <a:ext cx="37147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r>
              <a:rPr lang="en-US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dirty="0">
                <a:solidFill>
                  <a:srgbClr val="0000FF"/>
                </a:solidFill>
                <a:latin typeface=""/>
              </a:rPr>
              <a:t>fact(</a:t>
            </a:r>
            <a:r>
              <a:rPr lang="en-US" dirty="0">
                <a:solidFill>
                  <a:srgbClr val="B00040"/>
                </a:solidFill>
                <a:latin typeface=""/>
              </a:rPr>
              <a:t>int num) </a:t>
            </a:r>
          </a:p>
          <a:p>
            <a:r>
              <a:rPr lang="ru-RU" dirty="0">
                <a:latin typeface=""/>
              </a:rPr>
              <a:t>{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if (num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&lt;= 1)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1; 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else return num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*fact(num - 1); </a:t>
            </a:r>
          </a:p>
          <a:p>
            <a:r>
              <a:rPr lang="ru-RU" dirty="0">
                <a:latin typeface="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F7DE04-81F5-4E8F-931B-143DEC9E8FFB}"/>
              </a:ext>
            </a:extLst>
          </p:cNvPr>
          <p:cNvSpPr/>
          <p:nvPr/>
        </p:nvSpPr>
        <p:spPr>
          <a:xfrm>
            <a:off x="5363528" y="315277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dirty="0">
                <a:solidFill>
                  <a:srgbClr val="0000FF"/>
                </a:solidFill>
                <a:latin typeface=""/>
              </a:rPr>
              <a:t>main() </a:t>
            </a:r>
          </a:p>
          <a:p>
            <a:r>
              <a:rPr lang="ru-RU" dirty="0">
                <a:latin typeface=""/>
              </a:rPr>
              <a:t>{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dirty="0">
                <a:solidFill>
                  <a:srgbClr val="B00040"/>
                </a:solidFill>
                <a:latin typeface=""/>
              </a:rPr>
              <a:t>int a, r;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"a= ");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dirty="0" err="1">
                <a:latin typeface=""/>
              </a:rPr>
              <a:t>scanf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"%d", </a:t>
            </a:r>
            <a:r>
              <a:rPr lang="en-US" dirty="0">
                <a:solidFill>
                  <a:srgbClr val="666666"/>
                </a:solidFill>
                <a:latin typeface=""/>
              </a:rPr>
              <a:t>&amp;a);</a:t>
            </a:r>
          </a:p>
          <a:p>
            <a:r>
              <a:rPr lang="en-US" dirty="0">
                <a:latin typeface=""/>
              </a:rPr>
              <a:t>  r </a:t>
            </a:r>
            <a:r>
              <a:rPr lang="en-US" dirty="0">
                <a:solidFill>
                  <a:srgbClr val="666666"/>
                </a:solidFill>
                <a:latin typeface=""/>
              </a:rPr>
              <a:t>= fact(a);</a:t>
            </a:r>
          </a:p>
          <a:p>
            <a:r>
              <a:rPr lang="pt-BR" dirty="0">
                <a:latin typeface=""/>
              </a:rPr>
              <a:t>  printf(</a:t>
            </a:r>
            <a:r>
              <a:rPr lang="pt-BR" dirty="0">
                <a:solidFill>
                  <a:srgbClr val="BA2121"/>
                </a:solidFill>
                <a:latin typeface=""/>
              </a:rPr>
              <a:t>"%d! = %d", a, r);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dirty="0" err="1">
                <a:latin typeface=""/>
              </a:rPr>
              <a:t>getchar</a:t>
            </a:r>
            <a:r>
              <a:rPr lang="en-US" dirty="0">
                <a:latin typeface=""/>
              </a:rPr>
              <a:t>(); </a:t>
            </a:r>
            <a:r>
              <a:rPr lang="en-US" dirty="0" err="1">
                <a:latin typeface=""/>
              </a:rPr>
              <a:t>getchar</a:t>
            </a:r>
            <a:r>
              <a:rPr lang="en-US" dirty="0">
                <a:latin typeface=""/>
              </a:rPr>
              <a:t>();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0;</a:t>
            </a:r>
          </a:p>
          <a:p>
            <a:r>
              <a:rPr lang="ru-RU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3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E4AA8-08C7-4D79-B848-6633550D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A8814-EE0A-4EA7-B8DC-6D5345FA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Математические функции хранятся в стандартной библиотеке </a:t>
            </a:r>
            <a:r>
              <a:rPr lang="ru-RU" i="1" dirty="0" err="1"/>
              <a:t>math.h</a:t>
            </a:r>
            <a:r>
              <a:rPr lang="ru-RU" dirty="0"/>
              <a:t>. Аргументы большинства математических функций имеют тип </a:t>
            </a:r>
            <a:r>
              <a:rPr lang="ru-RU" i="1" dirty="0" err="1"/>
              <a:t>double</a:t>
            </a:r>
            <a:r>
              <a:rPr lang="ru-RU" dirty="0"/>
              <a:t>. Возвращаемое значение также имеет тип </a:t>
            </a:r>
            <a:r>
              <a:rPr lang="ru-RU" i="1" dirty="0" err="1"/>
              <a:t>double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Углы в тригонометрических функциях задаются в </a:t>
            </a:r>
            <a:r>
              <a:rPr lang="ru-RU" b="1" dirty="0"/>
              <a:t>радианах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0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BF4C6-D511-49A0-A508-E5853101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CB8EA-F335-4C40-9520-336FE194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i="1" dirty="0"/>
              <a:t>Функция</a:t>
            </a:r>
            <a:r>
              <a:rPr lang="ru-RU" dirty="0"/>
              <a:t> — это самостоятельная единица программы, которая спроектирована для реализации конкретной подзадачи.</a:t>
            </a:r>
            <a:br>
              <a:rPr lang="ru-RU" dirty="0"/>
            </a:br>
            <a:r>
              <a:rPr lang="ru-RU" dirty="0"/>
              <a:t>Функция является подпрограммой, которая может содержаться в основной программе, а может быть создана отдельно (в библиотеке). Каждая функция выполняет в программе определенные действия.</a:t>
            </a:r>
            <a:br>
              <a:rPr lang="ru-RU" dirty="0"/>
            </a:br>
            <a:br>
              <a:rPr lang="ru-RU" dirty="0"/>
            </a:br>
            <a:r>
              <a:rPr lang="ru-RU" b="1" i="1" dirty="0"/>
              <a:t>Сигнатура</a:t>
            </a:r>
            <a:r>
              <a:rPr lang="ru-RU" dirty="0"/>
              <a:t> функции определяет правила использования функции. Обычно сигнатура представляет собой описание функции, включающее имя функции, перечень формальных параметров с их типами и тип возвращаемого значения.</a:t>
            </a:r>
            <a:br>
              <a:rPr lang="ru-RU" dirty="0"/>
            </a:br>
            <a:br>
              <a:rPr lang="ru-RU" dirty="0"/>
            </a:br>
            <a:r>
              <a:rPr lang="ru-RU" b="1" i="1" dirty="0"/>
              <a:t>Семантика</a:t>
            </a:r>
            <a:r>
              <a:rPr lang="ru-RU" dirty="0"/>
              <a:t> функции определяет способ реализации функции. Обычно представляет собой тело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12783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26C46DE-27B2-4906-B4A7-17BC53ED8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5342"/>
              </p:ext>
            </p:extLst>
          </p:nvPr>
        </p:nvGraphicFramePr>
        <p:xfrm>
          <a:off x="1304924" y="161925"/>
          <a:ext cx="8677276" cy="6372234"/>
        </p:xfrm>
        <a:graphic>
          <a:graphicData uri="http://schemas.openxmlformats.org/drawingml/2006/table">
            <a:tbl>
              <a:tblPr/>
              <a:tblGrid>
                <a:gridCol w="4338638">
                  <a:extLst>
                    <a:ext uri="{9D8B030D-6E8A-4147-A177-3AD203B41FA5}">
                      <a16:colId xmlns:a16="http://schemas.microsoft.com/office/drawing/2014/main" val="1309603475"/>
                    </a:ext>
                  </a:extLst>
                </a:gridCol>
                <a:gridCol w="4338638">
                  <a:extLst>
                    <a:ext uri="{9D8B030D-6E8A-4147-A177-3AD203B41FA5}">
                      <a16:colId xmlns:a16="http://schemas.microsoft.com/office/drawing/2014/main" val="3337993762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dirty="0">
                          <a:solidFill>
                            <a:srgbClr val="800000"/>
                          </a:solidFill>
                          <a:effectLst/>
                        </a:rPr>
                        <a:t>Функция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BB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>
                          <a:solidFill>
                            <a:srgbClr val="800000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BB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23725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 abs(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 dirty="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Модуль целого числа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5213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acos(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Арккосинус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36128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</a:rPr>
                        <a:t>asin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 dirty="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Арксинус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22505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atan(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Арктангенс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540334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cos(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Косинус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8648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</a:rPr>
                        <a:t>cosh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 dirty="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Косинус гиперболический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95984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 exp(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 dirty="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Экспонента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01925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fabs(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Модуль вещественного числа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043174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fr-FR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>
                          <a:effectLst/>
                          <a:latin typeface="Consolas" panose="020B0609020204030204" pitchFamily="49" charset="0"/>
                        </a:rPr>
                        <a:t> fmod(</a:t>
                      </a:r>
                      <a:r>
                        <a:rPr lang="fr-FR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>
                          <a:effectLst/>
                          <a:latin typeface="Consolas" panose="020B0609020204030204" pitchFamily="49" charset="0"/>
                        </a:rPr>
                        <a:t> x, </a:t>
                      </a:r>
                      <a:r>
                        <a:rPr lang="fr-FR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>
                          <a:effectLst/>
                          <a:latin typeface="Consolas" panose="020B0609020204030204" pitchFamily="49" charset="0"/>
                        </a:rPr>
                        <a:t> y)</a:t>
                      </a:r>
                      <a:endParaRPr lang="fr-FR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Остаток от деления x/y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5202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log(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Натуральный логарифм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35239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log10(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Десятичный логарифм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104117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fr-FR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>
                          <a:effectLst/>
                          <a:latin typeface="Consolas" panose="020B0609020204030204" pitchFamily="49" charset="0"/>
                        </a:rPr>
                        <a:t> pow(</a:t>
                      </a:r>
                      <a:r>
                        <a:rPr lang="fr-FR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>
                          <a:effectLst/>
                          <a:latin typeface="Consolas" panose="020B0609020204030204" pitchFamily="49" charset="0"/>
                        </a:rPr>
                        <a:t> x, </a:t>
                      </a:r>
                      <a:r>
                        <a:rPr lang="fr-FR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fr-FR" sz="1800">
                          <a:effectLst/>
                          <a:latin typeface="Consolas" panose="020B0609020204030204" pitchFamily="49" charset="0"/>
                        </a:rPr>
                        <a:t> y)</a:t>
                      </a:r>
                      <a:endParaRPr lang="fr-FR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x </a:t>
                      </a:r>
                      <a:r>
                        <a:rPr lang="ru-RU" sz="1800">
                          <a:effectLst/>
                        </a:rPr>
                        <a:t>в степени </a:t>
                      </a:r>
                      <a:r>
                        <a:rPr lang="en-US" sz="1800">
                          <a:effectLst/>
                        </a:rPr>
                        <a:t>y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41964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sin(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Синус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75769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sinh(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Синус гиперболический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7634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sqrt(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Квадратный корень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887517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tan(</a:t>
                      </a:r>
                      <a:r>
                        <a:rPr lang="en-US" sz="18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>
                          <a:effectLst/>
                        </a:rPr>
                        <a:t>Тангенс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6429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 tanh(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 x)</a:t>
                      </a:r>
                      <a:endParaRPr lang="en-US" sz="1800" dirty="0">
                        <a:effectLst/>
                      </a:endParaRP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ru-RU" sz="1800" dirty="0">
                          <a:effectLst/>
                        </a:rPr>
                        <a:t>Тангенс гиперболический 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</a:p>
                  </a:txBody>
                  <a:tcPr marL="26970" marR="26970" marT="26970" marB="2697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03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2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2549032-680A-451A-8E1F-77DB7679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6E608E-8951-43A1-B17C-F5F4C8793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039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07BFEBA-1B94-43B7-8E01-D5A4CE05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Найти НОД и НОК двух чисел.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1192FFA-0FAE-46CA-978C-D2E276D45F39}"/>
              </a:ext>
            </a:extLst>
          </p:cNvPr>
          <p:cNvSpPr/>
          <p:nvPr/>
        </p:nvSpPr>
        <p:spPr>
          <a:xfrm>
            <a:off x="657224" y="1587996"/>
            <a:ext cx="96678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endParaRPr lang="ru-RU" dirty="0">
              <a:latin typeface=""/>
            </a:endParaRPr>
          </a:p>
          <a:p>
            <a:r>
              <a:rPr lang="en-US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dirty="0">
                <a:solidFill>
                  <a:srgbClr val="0000FF"/>
                </a:solidFill>
                <a:latin typeface=""/>
              </a:rPr>
              <a:t>GCD( </a:t>
            </a:r>
            <a:r>
              <a:rPr lang="en-US" dirty="0">
                <a:solidFill>
                  <a:srgbClr val="B00040"/>
                </a:solidFill>
                <a:latin typeface=""/>
              </a:rPr>
              <a:t>int a, int b )</a:t>
            </a:r>
          </a:p>
          <a:p>
            <a:r>
              <a:rPr lang="ru-RU" dirty="0">
                <a:latin typeface=""/>
              </a:rPr>
              <a:t>{</a:t>
            </a:r>
          </a:p>
          <a:p>
            <a:r>
              <a:rPr lang="ru-RU" dirty="0">
                <a:latin typeface=""/>
              </a:rPr>
              <a:t>  </a:t>
            </a:r>
            <a:r>
              <a:rPr lang="ru-RU" i="1" dirty="0">
                <a:solidFill>
                  <a:srgbClr val="408080"/>
                </a:solidFill>
                <a:latin typeface=""/>
              </a:rPr>
              <a:t>/* НОД(</a:t>
            </a:r>
            <a:r>
              <a:rPr lang="ru-RU" i="1" dirty="0" err="1">
                <a:solidFill>
                  <a:srgbClr val="408080"/>
                </a:solidFill>
                <a:latin typeface=""/>
              </a:rPr>
              <a:t>a,b</a:t>
            </a:r>
            <a:r>
              <a:rPr lang="ru-RU" i="1" dirty="0">
                <a:solidFill>
                  <a:srgbClr val="408080"/>
                </a:solidFill>
                <a:latin typeface=""/>
              </a:rPr>
              <a:t>) = b, если a делится на b, а иначе</a:t>
            </a:r>
          </a:p>
          <a:p>
            <a:r>
              <a:rPr lang="ru-RU" i="1" dirty="0">
                <a:solidFill>
                  <a:srgbClr val="408080"/>
                </a:solidFill>
                <a:latin typeface=""/>
              </a:rPr>
              <a:t>   * НОД(</a:t>
            </a:r>
            <a:r>
              <a:rPr lang="ru-RU" i="1" dirty="0" err="1">
                <a:solidFill>
                  <a:srgbClr val="408080"/>
                </a:solidFill>
                <a:latin typeface=""/>
              </a:rPr>
              <a:t>a,b</a:t>
            </a:r>
            <a:r>
              <a:rPr lang="ru-RU" i="1" dirty="0">
                <a:solidFill>
                  <a:srgbClr val="408080"/>
                </a:solidFill>
                <a:latin typeface=""/>
              </a:rPr>
              <a:t>) = НОД(</a:t>
            </a:r>
            <a:r>
              <a:rPr lang="ru-RU" i="1" dirty="0" err="1">
                <a:solidFill>
                  <a:srgbClr val="408080"/>
                </a:solidFill>
                <a:latin typeface=""/>
              </a:rPr>
              <a:t>b,a%b</a:t>
            </a:r>
            <a:r>
              <a:rPr lang="ru-RU" i="1" dirty="0">
                <a:solidFill>
                  <a:srgbClr val="408080"/>
                </a:solidFill>
                <a:latin typeface=""/>
              </a:rPr>
              <a:t>). (</a:t>
            </a:r>
            <a:r>
              <a:rPr lang="ru-RU" i="1" dirty="0" err="1">
                <a:solidFill>
                  <a:srgbClr val="408080"/>
                </a:solidFill>
                <a:latin typeface=""/>
              </a:rPr>
              <a:t>a%b</a:t>
            </a:r>
            <a:r>
              <a:rPr lang="ru-RU" i="1" dirty="0">
                <a:solidFill>
                  <a:srgbClr val="408080"/>
                </a:solidFill>
                <a:latin typeface=""/>
              </a:rPr>
              <a:t> - остаток от деления a на b)*/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return a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% b ? GCD(b, a % b) : b;</a:t>
            </a:r>
          </a:p>
          <a:p>
            <a:r>
              <a:rPr lang="ru-RU" dirty="0">
                <a:latin typeface=""/>
              </a:rPr>
              <a:t>} </a:t>
            </a:r>
          </a:p>
          <a:p>
            <a:endParaRPr lang="ru-RU" dirty="0">
              <a:latin typeface=""/>
            </a:endParaRPr>
          </a:p>
          <a:p>
            <a:r>
              <a:rPr lang="en-US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"/>
              </a:rPr>
              <a:t>main( </a:t>
            </a:r>
            <a:r>
              <a:rPr lang="en-US" dirty="0">
                <a:solidFill>
                  <a:srgbClr val="B00040"/>
                </a:solidFill>
                <a:latin typeface=""/>
              </a:rPr>
              <a:t>void )</a:t>
            </a:r>
          </a:p>
          <a:p>
            <a:r>
              <a:rPr lang="ru-RU" dirty="0">
                <a:latin typeface=""/>
              </a:rPr>
              <a:t>{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dirty="0">
                <a:solidFill>
                  <a:srgbClr val="B00040"/>
                </a:solidFill>
                <a:latin typeface=""/>
              </a:rPr>
              <a:t>int a, b;</a:t>
            </a:r>
          </a:p>
          <a:p>
            <a:r>
              <a:rPr lang="ru-RU" dirty="0">
                <a:latin typeface=""/>
              </a:rPr>
              <a:t>  </a:t>
            </a:r>
            <a:r>
              <a:rPr lang="ru-RU" dirty="0" err="1">
                <a:latin typeface=""/>
              </a:rPr>
              <a:t>printf</a:t>
            </a:r>
            <a:r>
              <a:rPr lang="ru-RU" dirty="0">
                <a:latin typeface=""/>
              </a:rPr>
              <a:t>(</a:t>
            </a:r>
            <a:r>
              <a:rPr lang="ru-RU" dirty="0">
                <a:solidFill>
                  <a:srgbClr val="BA2121"/>
                </a:solidFill>
                <a:latin typeface=""/>
              </a:rPr>
              <a:t>“Введите два натуральных числа:");</a:t>
            </a:r>
          </a:p>
          <a:p>
            <a:r>
              <a:rPr lang="it-IT" dirty="0">
                <a:latin typeface=""/>
              </a:rPr>
              <a:t>  scanf(</a:t>
            </a:r>
            <a:r>
              <a:rPr lang="it-IT" dirty="0">
                <a:solidFill>
                  <a:srgbClr val="BA2121"/>
                </a:solidFill>
                <a:latin typeface=""/>
              </a:rPr>
              <a:t>"%i%i", </a:t>
            </a:r>
            <a:r>
              <a:rPr lang="it-IT" dirty="0">
                <a:solidFill>
                  <a:srgbClr val="666666"/>
                </a:solidFill>
                <a:latin typeface=""/>
              </a:rPr>
              <a:t>&amp;a, &amp;b);</a:t>
            </a:r>
          </a:p>
          <a:p>
            <a:r>
              <a:rPr lang="pt-BR" dirty="0">
                <a:latin typeface=""/>
              </a:rPr>
              <a:t>  printf(</a:t>
            </a:r>
            <a:r>
              <a:rPr lang="pt-BR" dirty="0">
                <a:solidFill>
                  <a:srgbClr val="BA2121"/>
                </a:solidFill>
                <a:latin typeface=""/>
              </a:rPr>
              <a:t>"</a:t>
            </a:r>
            <a:r>
              <a:rPr lang="ru-RU" dirty="0">
                <a:solidFill>
                  <a:srgbClr val="BA2121"/>
                </a:solidFill>
                <a:latin typeface=""/>
              </a:rPr>
              <a:t>НОД</a:t>
            </a:r>
            <a:r>
              <a:rPr lang="pt-BR" dirty="0">
                <a:solidFill>
                  <a:srgbClr val="BA2121"/>
                </a:solidFill>
                <a:latin typeface=""/>
              </a:rPr>
              <a:t>(%</a:t>
            </a:r>
            <a:r>
              <a:rPr lang="en-US" dirty="0">
                <a:solidFill>
                  <a:srgbClr val="BA2121"/>
                </a:solidFill>
                <a:latin typeface=""/>
              </a:rPr>
              <a:t>d</a:t>
            </a:r>
            <a:r>
              <a:rPr lang="pt-BR" dirty="0">
                <a:solidFill>
                  <a:srgbClr val="BA2121"/>
                </a:solidFill>
                <a:latin typeface=""/>
              </a:rPr>
              <a:t>,%d) = %d</a:t>
            </a:r>
            <a:r>
              <a:rPr lang="pt-BR" b="1" dirty="0">
                <a:solidFill>
                  <a:srgbClr val="BB6622"/>
                </a:solidFill>
                <a:latin typeface=""/>
              </a:rPr>
              <a:t>\n</a:t>
            </a:r>
            <a:r>
              <a:rPr lang="pt-BR" b="1" dirty="0">
                <a:solidFill>
                  <a:srgbClr val="BA2121"/>
                </a:solidFill>
                <a:latin typeface=""/>
              </a:rPr>
              <a:t>", a, b, GCD(a, b));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</a:t>
            </a:r>
            <a:r>
              <a:rPr lang="ru-RU" dirty="0">
                <a:solidFill>
                  <a:srgbClr val="BA2121"/>
                </a:solidFill>
                <a:latin typeface=""/>
              </a:rPr>
              <a:t>НОК</a:t>
            </a:r>
            <a:r>
              <a:rPr lang="en-US" dirty="0">
                <a:solidFill>
                  <a:srgbClr val="BA2121"/>
                </a:solidFill>
                <a:latin typeface=""/>
              </a:rPr>
              <a:t>(%d</a:t>
            </a:r>
            <a:r>
              <a:rPr lang="en-US">
                <a:solidFill>
                  <a:srgbClr val="BA2121"/>
                </a:solidFill>
                <a:latin typeface=""/>
              </a:rPr>
              <a:t>,%</a:t>
            </a:r>
            <a:r>
              <a:rPr lang="en-US" dirty="0">
                <a:solidFill>
                  <a:srgbClr val="BA2121"/>
                </a:solidFill>
                <a:latin typeface=""/>
              </a:rPr>
              <a:t>d) = %</a:t>
            </a:r>
            <a:r>
              <a:rPr lang="en-US" dirty="0" err="1">
                <a:solidFill>
                  <a:srgbClr val="BA2121"/>
                </a:solidFill>
                <a:latin typeface=""/>
              </a:rPr>
              <a:t>ld</a:t>
            </a:r>
            <a:r>
              <a:rPr lang="en-US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b="1" dirty="0">
                <a:solidFill>
                  <a:srgbClr val="BA2121"/>
                </a:solidFill>
                <a:latin typeface=""/>
              </a:rPr>
              <a:t>", a, b, (</a:t>
            </a:r>
            <a:r>
              <a:rPr lang="en-US" b="1" dirty="0">
                <a:solidFill>
                  <a:srgbClr val="B00040"/>
                </a:solidFill>
                <a:latin typeface=""/>
              </a:rPr>
              <a:t>long)a </a:t>
            </a:r>
            <a:r>
              <a:rPr lang="en-US" b="1" dirty="0">
                <a:solidFill>
                  <a:srgbClr val="666666"/>
                </a:solidFill>
                <a:latin typeface=""/>
              </a:rPr>
              <a:t>* b / GCD(a, b));</a:t>
            </a:r>
          </a:p>
          <a:p>
            <a:r>
              <a:rPr lang="ru-RU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261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2D8E2-2A0E-4225-BE17-99C5A2B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Найти максимальное простое, меньшее N, и минимальное простое, большее N.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1759E2-AF16-4B3E-886E-D0B5E82B3275}"/>
              </a:ext>
            </a:extLst>
          </p:cNvPr>
          <p:cNvSpPr/>
          <p:nvPr/>
        </p:nvSpPr>
        <p:spPr>
          <a:xfrm>
            <a:off x="657224" y="2372760"/>
            <a:ext cx="335280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sz="1600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sz="1600" dirty="0">
                <a:solidFill>
                  <a:srgbClr val="BC7A00"/>
                </a:solidFill>
                <a:latin typeface=""/>
              </a:rPr>
              <a:t>&gt;</a:t>
            </a:r>
          </a:p>
          <a:p>
            <a:r>
              <a:rPr lang="en-US" sz="1600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sz="1600" dirty="0" err="1">
                <a:solidFill>
                  <a:srgbClr val="BC7A00"/>
                </a:solidFill>
                <a:latin typeface=""/>
              </a:rPr>
              <a:t>math.h</a:t>
            </a:r>
            <a:r>
              <a:rPr lang="en-US" sz="1600" dirty="0">
                <a:solidFill>
                  <a:srgbClr val="BC7A00"/>
                </a:solidFill>
                <a:latin typeface=""/>
              </a:rPr>
              <a:t>&gt;</a:t>
            </a:r>
          </a:p>
          <a:p>
            <a:endParaRPr lang="ru-RU" sz="1600" dirty="0">
              <a:latin typeface=""/>
            </a:endParaRPr>
          </a:p>
          <a:p>
            <a:r>
              <a:rPr lang="en-US" sz="1600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sz="1600" dirty="0" err="1">
                <a:solidFill>
                  <a:srgbClr val="0000FF"/>
                </a:solidFill>
                <a:latin typeface=""/>
              </a:rPr>
              <a:t>IsSimple</a:t>
            </a:r>
            <a:r>
              <a:rPr lang="en-US" sz="1600" dirty="0">
                <a:solidFill>
                  <a:srgbClr val="0000FF"/>
                </a:solidFill>
                <a:latin typeface=""/>
              </a:rPr>
              <a:t>( </a:t>
            </a:r>
            <a:r>
              <a:rPr lang="en-US" sz="1600" dirty="0">
                <a:solidFill>
                  <a:srgbClr val="B00040"/>
                </a:solidFill>
                <a:latin typeface=""/>
              </a:rPr>
              <a:t>int x )</a:t>
            </a:r>
          </a:p>
          <a:p>
            <a:r>
              <a:rPr lang="ru-RU" sz="1600" dirty="0">
                <a:latin typeface=""/>
              </a:rPr>
              <a:t>{</a:t>
            </a:r>
          </a:p>
          <a:p>
            <a:r>
              <a:rPr lang="en-US" sz="1600" dirty="0">
                <a:latin typeface=""/>
              </a:rPr>
              <a:t>  </a:t>
            </a:r>
            <a:r>
              <a:rPr lang="en-US" sz="1600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sz="1600" dirty="0" err="1">
                <a:solidFill>
                  <a:srgbClr val="B00040"/>
                </a:solidFill>
                <a:latin typeface=""/>
              </a:rPr>
              <a:t>i</a:t>
            </a:r>
            <a:r>
              <a:rPr lang="en-US" sz="1600" dirty="0">
                <a:solidFill>
                  <a:srgbClr val="B00040"/>
                </a:solidFill>
                <a:latin typeface=""/>
              </a:rPr>
              <a:t>;</a:t>
            </a:r>
          </a:p>
          <a:p>
            <a:endParaRPr lang="ru-RU" sz="1600" dirty="0">
              <a:latin typeface=""/>
            </a:endParaRPr>
          </a:p>
          <a:p>
            <a:r>
              <a:rPr lang="nn-NO" sz="1600" dirty="0">
                <a:latin typeface=""/>
              </a:rPr>
              <a:t>  </a:t>
            </a:r>
            <a:r>
              <a:rPr lang="nn-NO" sz="1600" b="1" dirty="0">
                <a:solidFill>
                  <a:srgbClr val="008000"/>
                </a:solidFill>
                <a:latin typeface=""/>
              </a:rPr>
              <a:t>for (i </a:t>
            </a:r>
            <a:r>
              <a:rPr lang="nn-NO" sz="1600" b="1" dirty="0">
                <a:solidFill>
                  <a:srgbClr val="666666"/>
                </a:solidFill>
                <a:latin typeface=""/>
              </a:rPr>
              <a:t>= 2; i &lt;= sqrt(x); i ++)</a:t>
            </a:r>
          </a:p>
          <a:p>
            <a:r>
              <a:rPr lang="en-US" sz="1600" dirty="0">
                <a:latin typeface="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(x 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% 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 == 0)</a:t>
            </a:r>
          </a:p>
          <a:p>
            <a:r>
              <a:rPr lang="en-US" sz="1600" dirty="0">
                <a:latin typeface=""/>
              </a:rPr>
              <a:t>    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0;</a:t>
            </a:r>
          </a:p>
          <a:p>
            <a:endParaRPr lang="ru-RU" sz="1600" dirty="0">
              <a:latin typeface=""/>
            </a:endParaRPr>
          </a:p>
          <a:p>
            <a:r>
              <a:rPr lang="en-US" sz="1600" dirty="0">
                <a:latin typeface="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1;</a:t>
            </a:r>
          </a:p>
          <a:p>
            <a:r>
              <a:rPr lang="ru-RU" sz="1600" dirty="0">
                <a:latin typeface=""/>
              </a:rPr>
              <a:t>}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A3101E-2447-4642-AF1F-F653DAD1E1CE}"/>
              </a:ext>
            </a:extLst>
          </p:cNvPr>
          <p:cNvSpPr/>
          <p:nvPr/>
        </p:nvSpPr>
        <p:spPr>
          <a:xfrm>
            <a:off x="4448177" y="2372760"/>
            <a:ext cx="62198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sz="1600" dirty="0">
                <a:solidFill>
                  <a:srgbClr val="0000FF"/>
                </a:solidFill>
                <a:latin typeface=""/>
              </a:rPr>
              <a:t>main( </a:t>
            </a:r>
            <a:r>
              <a:rPr lang="en-US" sz="1600" dirty="0">
                <a:solidFill>
                  <a:srgbClr val="B00040"/>
                </a:solidFill>
                <a:latin typeface=""/>
              </a:rPr>
              <a:t>void )</a:t>
            </a:r>
          </a:p>
          <a:p>
            <a:r>
              <a:rPr lang="ru-RU" sz="1600" dirty="0">
                <a:latin typeface=""/>
              </a:rPr>
              <a:t>{</a:t>
            </a:r>
          </a:p>
          <a:p>
            <a:r>
              <a:rPr lang="en-US" sz="1600" dirty="0">
                <a:latin typeface=""/>
              </a:rPr>
              <a:t>  </a:t>
            </a:r>
            <a:r>
              <a:rPr lang="en-US" sz="1600" dirty="0">
                <a:solidFill>
                  <a:srgbClr val="B00040"/>
                </a:solidFill>
                <a:latin typeface=""/>
              </a:rPr>
              <a:t>int N, </a:t>
            </a:r>
            <a:r>
              <a:rPr lang="en-US" sz="1600" dirty="0" err="1">
                <a:solidFill>
                  <a:srgbClr val="B00040"/>
                </a:solidFill>
                <a:latin typeface=""/>
              </a:rPr>
              <a:t>i</a:t>
            </a:r>
            <a:r>
              <a:rPr lang="en-US" sz="1600" dirty="0">
                <a:solidFill>
                  <a:srgbClr val="B00040"/>
                </a:solidFill>
                <a:latin typeface=""/>
              </a:rPr>
              <a:t>;</a:t>
            </a:r>
          </a:p>
          <a:p>
            <a:r>
              <a:rPr lang="ru-RU" sz="1600" dirty="0">
                <a:latin typeface=""/>
              </a:rPr>
              <a:t>  </a:t>
            </a:r>
            <a:r>
              <a:rPr lang="ru-RU" sz="1600" dirty="0" err="1">
                <a:latin typeface=""/>
              </a:rPr>
              <a:t>printf</a:t>
            </a:r>
            <a:r>
              <a:rPr lang="ru-RU" sz="1600" dirty="0">
                <a:latin typeface=""/>
              </a:rPr>
              <a:t>(</a:t>
            </a:r>
            <a:r>
              <a:rPr lang="ru-RU" sz="1600" dirty="0">
                <a:solidFill>
                  <a:srgbClr val="BA2121"/>
                </a:solidFill>
                <a:latin typeface=""/>
              </a:rPr>
              <a:t>"Введите натуральное число &gt;");</a:t>
            </a:r>
          </a:p>
          <a:p>
            <a:r>
              <a:rPr lang="en-US" sz="1600" dirty="0">
                <a:latin typeface=""/>
              </a:rPr>
              <a:t>  </a:t>
            </a:r>
            <a:r>
              <a:rPr lang="en-US" sz="1600" dirty="0" err="1">
                <a:latin typeface=""/>
              </a:rPr>
              <a:t>scanf</a:t>
            </a:r>
            <a:r>
              <a:rPr lang="en-US" sz="1600" dirty="0">
                <a:latin typeface="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"%</a:t>
            </a:r>
            <a:r>
              <a:rPr lang="en-US" sz="1600" dirty="0" err="1">
                <a:solidFill>
                  <a:srgbClr val="BA2121"/>
                </a:solidFill>
                <a:latin typeface=""/>
              </a:rPr>
              <a:t>i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",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&amp;N);</a:t>
            </a:r>
          </a:p>
          <a:p>
            <a:r>
              <a:rPr lang="en-US" sz="1600" dirty="0">
                <a:latin typeface="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= N - 1; 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 &gt; 1 &amp;&amp; !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IsSimple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); 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 --)</a:t>
            </a:r>
          </a:p>
          <a:p>
            <a:r>
              <a:rPr lang="ru-RU" sz="1600" dirty="0">
                <a:latin typeface=""/>
              </a:rPr>
              <a:t>    ;</a:t>
            </a:r>
          </a:p>
          <a:p>
            <a:r>
              <a:rPr lang="en-US" sz="1600" dirty="0">
                <a:latin typeface="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&gt; 1)</a:t>
            </a:r>
          </a:p>
          <a:p>
            <a:r>
              <a:rPr lang="ru-RU" sz="1600" dirty="0">
                <a:latin typeface=""/>
              </a:rPr>
              <a:t>    </a:t>
            </a:r>
            <a:r>
              <a:rPr lang="ru-RU" sz="1600" dirty="0" err="1">
                <a:latin typeface=""/>
              </a:rPr>
              <a:t>printf</a:t>
            </a:r>
            <a:r>
              <a:rPr lang="ru-RU" sz="1600" dirty="0">
                <a:latin typeface=""/>
              </a:rPr>
              <a:t>(</a:t>
            </a:r>
            <a:r>
              <a:rPr lang="ru-RU" sz="1600" dirty="0">
                <a:solidFill>
                  <a:srgbClr val="BA2121"/>
                </a:solidFill>
                <a:latin typeface=""/>
              </a:rPr>
              <a:t>"Максимальное простое, меньшее %i : %i.\n</a:t>
            </a:r>
            <a:r>
              <a:rPr lang="ru-RU" sz="1600" b="1" dirty="0">
                <a:solidFill>
                  <a:srgbClr val="BA2121"/>
                </a:solidFill>
                <a:latin typeface=""/>
              </a:rPr>
              <a:t>", N, i);</a:t>
            </a:r>
          </a:p>
          <a:p>
            <a:r>
              <a:rPr lang="en-US" sz="1600" dirty="0">
                <a:latin typeface="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else</a:t>
            </a:r>
          </a:p>
          <a:p>
            <a:r>
              <a:rPr lang="ru-RU" sz="1600" dirty="0">
                <a:latin typeface=""/>
              </a:rPr>
              <a:t>    </a:t>
            </a:r>
            <a:r>
              <a:rPr lang="ru-RU" sz="1600" dirty="0" err="1">
                <a:latin typeface=""/>
              </a:rPr>
              <a:t>printf</a:t>
            </a:r>
            <a:r>
              <a:rPr lang="ru-RU" sz="1600" dirty="0">
                <a:latin typeface=""/>
              </a:rPr>
              <a:t>(</a:t>
            </a:r>
            <a:r>
              <a:rPr lang="ru-RU" sz="1600" dirty="0">
                <a:solidFill>
                  <a:srgbClr val="BA2121"/>
                </a:solidFill>
                <a:latin typeface=""/>
              </a:rPr>
              <a:t>"Нет простых чисел, меньших %i.\n</a:t>
            </a:r>
            <a:r>
              <a:rPr lang="ru-RU" sz="1600" b="1" dirty="0">
                <a:solidFill>
                  <a:srgbClr val="BA2121"/>
                </a:solidFill>
                <a:latin typeface=""/>
              </a:rPr>
              <a:t>", N);</a:t>
            </a:r>
          </a:p>
          <a:p>
            <a:r>
              <a:rPr lang="en-US" sz="1600" dirty="0">
                <a:latin typeface="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for (</a:t>
            </a:r>
            <a:r>
              <a:rPr lang="en-US" sz="1600" b="1" dirty="0" err="1">
                <a:solidFill>
                  <a:srgbClr val="008000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= N + 1; !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IsSimple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); </a:t>
            </a:r>
            <a:r>
              <a:rPr lang="en-US" sz="1600" b="1" dirty="0" err="1">
                <a:solidFill>
                  <a:srgbClr val="666666"/>
                </a:solidFill>
                <a:latin typeface=""/>
              </a:rPr>
              <a:t>i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 ++)</a:t>
            </a:r>
          </a:p>
          <a:p>
            <a:r>
              <a:rPr lang="ru-RU" sz="1600" dirty="0">
                <a:latin typeface=""/>
              </a:rPr>
              <a:t>    ;</a:t>
            </a:r>
          </a:p>
          <a:p>
            <a:r>
              <a:rPr lang="ru-RU" sz="1600" dirty="0">
                <a:latin typeface=""/>
              </a:rPr>
              <a:t>  </a:t>
            </a:r>
            <a:r>
              <a:rPr lang="ru-RU" sz="1600" dirty="0" err="1">
                <a:latin typeface=""/>
              </a:rPr>
              <a:t>printf</a:t>
            </a:r>
            <a:r>
              <a:rPr lang="ru-RU" sz="1600" dirty="0">
                <a:latin typeface=""/>
              </a:rPr>
              <a:t>(</a:t>
            </a:r>
            <a:r>
              <a:rPr lang="ru-RU" sz="1600" dirty="0">
                <a:solidFill>
                  <a:srgbClr val="BA2121"/>
                </a:solidFill>
                <a:latin typeface=""/>
              </a:rPr>
              <a:t>"Минимальное простое, большее %i : %i.\n</a:t>
            </a:r>
            <a:r>
              <a:rPr lang="ru-RU" sz="1600" b="1" dirty="0">
                <a:solidFill>
                  <a:srgbClr val="BA2121"/>
                </a:solidFill>
                <a:latin typeface=""/>
              </a:rPr>
              <a:t>", N, i);</a:t>
            </a:r>
          </a:p>
          <a:p>
            <a:r>
              <a:rPr lang="ru-RU" sz="1600" dirty="0">
                <a:latin typeface="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8123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C0AEB-0348-46FD-93BC-869AB99A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CBA350-5BE9-48A5-9630-028CCEADB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7009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dirty="0"/>
              <a:t>Каждая функция в языке Си должна быть определена, то есть должны быть указаны: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dirty="0"/>
              <a:t>тип возвращаемого значения;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dirty="0"/>
              <a:t>имя функции;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dirty="0"/>
              <a:t>информация о формальных аргументах;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ru-RU" dirty="0"/>
              <a:t>тело функции.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Определение функции имеет следующий синтаксис:</a:t>
            </a:r>
          </a:p>
          <a:p>
            <a:pPr>
              <a:spcBef>
                <a:spcPts val="0"/>
              </a:spcBef>
            </a:pPr>
            <a:r>
              <a:rPr lang="ru-RU" dirty="0" err="1"/>
              <a:t>ТипВозвращаемогоЗначения</a:t>
            </a:r>
            <a:r>
              <a:rPr lang="ru-RU" dirty="0"/>
              <a:t> </a:t>
            </a:r>
            <a:r>
              <a:rPr lang="ru-RU" dirty="0" err="1"/>
              <a:t>ИмяФункции</a:t>
            </a:r>
            <a:r>
              <a:rPr lang="ru-RU" dirty="0"/>
              <a:t>(</a:t>
            </a:r>
            <a:r>
              <a:rPr lang="ru-RU" dirty="0" err="1"/>
              <a:t>СписокФормальныхАргументов</a:t>
            </a:r>
            <a:r>
              <a:rPr lang="ru-RU" dirty="0"/>
              <a:t>)</a:t>
            </a:r>
          </a:p>
          <a:p>
            <a:pPr>
              <a:spcBef>
                <a:spcPts val="0"/>
              </a:spcBef>
            </a:pPr>
            <a:r>
              <a:rPr lang="ru-RU" dirty="0"/>
              <a:t>{</a:t>
            </a:r>
          </a:p>
          <a:p>
            <a:pPr>
              <a:spcBef>
                <a:spcPts val="0"/>
              </a:spcBef>
            </a:pPr>
            <a:r>
              <a:rPr lang="ru-RU" dirty="0"/>
              <a:t>   </a:t>
            </a:r>
            <a:r>
              <a:rPr lang="ru-RU" dirty="0" err="1"/>
              <a:t>ТелоФункции</a:t>
            </a:r>
            <a:r>
              <a:rPr lang="ru-RU" dirty="0"/>
              <a:t>;</a:t>
            </a:r>
          </a:p>
          <a:p>
            <a:pPr>
              <a:spcBef>
                <a:spcPts val="0"/>
              </a:spcBef>
            </a:pPr>
            <a:r>
              <a:rPr lang="ru-RU" dirty="0"/>
              <a:t>  ...</a:t>
            </a:r>
          </a:p>
          <a:p>
            <a:pPr>
              <a:spcBef>
                <a:spcPts val="0"/>
              </a:spcBef>
            </a:pPr>
            <a:r>
              <a:rPr lang="ru-RU" dirty="0"/>
              <a:t> 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ВозвращаемоеЗначение</a:t>
            </a:r>
            <a:r>
              <a:rPr lang="ru-RU" dirty="0"/>
              <a:t>;</a:t>
            </a:r>
          </a:p>
          <a:p>
            <a:pPr>
              <a:spcBef>
                <a:spcPts val="0"/>
              </a:spcBef>
            </a:pPr>
            <a:r>
              <a:rPr lang="ru-RU" dirty="0"/>
              <a:t>}</a:t>
            </a:r>
          </a:p>
          <a:p>
            <a:pPr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8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688B3-5FBF-4062-855B-FE0080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Функция сложения двух вещественных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E45D64-B144-4B48-8F8A-6D6138A0C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00040"/>
                </a:solidFill>
                <a:latin typeface=""/>
              </a:rPr>
              <a:t>float </a:t>
            </a:r>
            <a:r>
              <a:rPr lang="en-US" dirty="0">
                <a:solidFill>
                  <a:srgbClr val="0000FF"/>
                </a:solidFill>
                <a:latin typeface=""/>
              </a:rPr>
              <a:t>function(</a:t>
            </a:r>
            <a:r>
              <a:rPr lang="en-US" dirty="0">
                <a:solidFill>
                  <a:srgbClr val="B00040"/>
                </a:solidFill>
                <a:latin typeface=""/>
              </a:rPr>
              <a:t>float x, float z)</a:t>
            </a:r>
          </a:p>
          <a:p>
            <a:r>
              <a:rPr lang="ru-RU" dirty="0">
                <a:latin typeface=""/>
              </a:rPr>
              <a:t>{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dirty="0">
                <a:solidFill>
                  <a:srgbClr val="B00040"/>
                </a:solidFill>
                <a:latin typeface=""/>
              </a:rPr>
              <a:t>float y;</a:t>
            </a:r>
          </a:p>
          <a:p>
            <a:r>
              <a:rPr lang="en-US" dirty="0">
                <a:latin typeface=""/>
              </a:rPr>
              <a:t>  y</a:t>
            </a:r>
            <a:r>
              <a:rPr lang="en-US" dirty="0">
                <a:solidFill>
                  <a:srgbClr val="666666"/>
                </a:solidFill>
                <a:latin typeface=""/>
              </a:rPr>
              <a:t>=</a:t>
            </a:r>
            <a:r>
              <a:rPr lang="en-US" dirty="0" err="1">
                <a:solidFill>
                  <a:srgbClr val="666666"/>
                </a:solidFill>
                <a:latin typeface=""/>
              </a:rPr>
              <a:t>x+z</a:t>
            </a:r>
            <a:r>
              <a:rPr lang="en-US" dirty="0">
                <a:solidFill>
                  <a:srgbClr val="666666"/>
                </a:solidFill>
                <a:latin typeface=""/>
              </a:rPr>
              <a:t>;</a:t>
            </a:r>
          </a:p>
          <a:p>
            <a:r>
              <a:rPr lang="en-US" dirty="0">
                <a:latin typeface=""/>
              </a:rPr>
              <a:t>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return y;</a:t>
            </a:r>
          </a:p>
          <a:p>
            <a:r>
              <a:rPr lang="ru-RU" dirty="0">
                <a:latin typeface="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51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50EC0-AA59-4282-8FF0-C6B7B475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FC8AC-875C-47B8-B264-A151EAF4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Различают </a:t>
            </a:r>
            <a:r>
              <a:rPr lang="ru-RU" b="1" i="1" dirty="0"/>
              <a:t>системные</a:t>
            </a:r>
            <a:r>
              <a:rPr lang="ru-RU" dirty="0"/>
              <a:t> (в составе систем программирования) и </a:t>
            </a:r>
            <a:r>
              <a:rPr lang="ru-RU" b="1" i="1" dirty="0"/>
              <a:t>собственные</a:t>
            </a:r>
            <a:r>
              <a:rPr lang="ru-RU" dirty="0"/>
              <a:t> функции.</a:t>
            </a:r>
            <a:br>
              <a:rPr lang="ru-RU" dirty="0"/>
            </a:br>
            <a:br>
              <a:rPr lang="ru-RU" dirty="0"/>
            </a:br>
            <a:r>
              <a:rPr lang="ru-RU" b="1" i="1" dirty="0"/>
              <a:t>Системные</a:t>
            </a:r>
            <a:r>
              <a:rPr lang="ru-RU" dirty="0"/>
              <a:t> функции хранятся в стандартных библиотеках, и пользователю не нужно вдаваться в подробности их реализации. Достаточно знать лишь их сигнатуру. Примером системных функций, используемых ранее, являются функции </a:t>
            </a:r>
            <a:r>
              <a:rPr lang="ru-RU" dirty="0" err="1"/>
              <a:t>printf</a:t>
            </a:r>
            <a:r>
              <a:rPr lang="ru-RU" dirty="0"/>
              <a:t>() и </a:t>
            </a:r>
            <a:r>
              <a:rPr lang="ru-RU" dirty="0" err="1"/>
              <a:t>scanf</a:t>
            </a:r>
            <a:r>
              <a:rPr lang="ru-RU" dirty="0"/>
              <a:t>().</a:t>
            </a:r>
            <a:br>
              <a:rPr lang="ru-RU" dirty="0"/>
            </a:br>
            <a:br>
              <a:rPr lang="ru-RU" dirty="0"/>
            </a:br>
            <a:r>
              <a:rPr lang="ru-RU" b="1" i="1" dirty="0"/>
              <a:t>Собственные</a:t>
            </a:r>
            <a:r>
              <a:rPr lang="ru-RU" dirty="0"/>
              <a:t> функции — это функции, написанные пользователем для решения конкретной подзадачи.</a:t>
            </a:r>
          </a:p>
        </p:txBody>
      </p:sp>
    </p:spTree>
    <p:extLst>
      <p:ext uri="{BB962C8B-B14F-4D97-AF65-F5344CB8AC3E}">
        <p14:creationId xmlns:p14="http://schemas.microsoft.com/office/powerpoint/2010/main" val="43050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50EC0-AA59-4282-8FF0-C6B7B475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FC8AC-875C-47B8-B264-A151EAF4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Разбиение программ на функции дает следующие преимущества: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Функцию можно вызвать из различных мест программы, что позволяет избежать повторения программного кода.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Одну и ту же функцию можно использовать в разных программах.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Функции повышают уровень модульности программы и облегчают ее проектирование.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Использование функций облегчает чтение и понимание программы и ускоряет поиск и исправление ошибок.</a:t>
            </a:r>
          </a:p>
        </p:txBody>
      </p:sp>
    </p:spTree>
    <p:extLst>
      <p:ext uri="{BB962C8B-B14F-4D97-AF65-F5344CB8AC3E}">
        <p14:creationId xmlns:p14="http://schemas.microsoft.com/office/powerpoint/2010/main" val="88069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20132-EACD-4BAC-A8F5-A273FFF7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ACB77-08F5-4790-884F-C0C11A81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вид вызова функции</a:t>
            </a:r>
          </a:p>
          <a:p>
            <a:br>
              <a:rPr lang="ru-RU" dirty="0"/>
            </a:br>
            <a:r>
              <a:rPr lang="ru-RU" i="1" dirty="0"/>
              <a:t>Переменная = </a:t>
            </a:r>
            <a:r>
              <a:rPr lang="ru-RU" i="1" dirty="0" err="1"/>
              <a:t>ИмяФункции</a:t>
            </a:r>
            <a:r>
              <a:rPr lang="ru-RU" i="1" dirty="0"/>
              <a:t>(</a:t>
            </a:r>
            <a:r>
              <a:rPr lang="ru-RU" i="1" dirty="0" err="1"/>
              <a:t>СписокФактическихАргументов</a:t>
            </a:r>
            <a:r>
              <a:rPr lang="ru-RU" i="1" dirty="0"/>
              <a:t>);</a:t>
            </a:r>
          </a:p>
          <a:p>
            <a:endParaRPr lang="ru-RU" b="1" i="1" dirty="0"/>
          </a:p>
          <a:p>
            <a:r>
              <a:rPr lang="ru-RU" b="1" i="1" dirty="0"/>
              <a:t>Фактический аргумент</a:t>
            </a:r>
            <a:r>
              <a:rPr lang="ru-RU" dirty="0"/>
              <a:t> — это величина, которая присваивается формальному аргументу при вызове функции. Таким образом, </a:t>
            </a:r>
            <a:r>
              <a:rPr lang="ru-RU" b="1" i="1" dirty="0"/>
              <a:t>формальный аргумент</a:t>
            </a:r>
            <a:r>
              <a:rPr lang="ru-RU" dirty="0"/>
              <a:t> — это переменная в вызываемой функции, а </a:t>
            </a:r>
            <a:r>
              <a:rPr lang="ru-RU" b="1" i="1" dirty="0"/>
              <a:t>фактический аргумент</a:t>
            </a:r>
            <a:r>
              <a:rPr lang="ru-RU" dirty="0"/>
              <a:t> — это конкретное значение, присвоенное этой переменной вызывающей функцией. </a:t>
            </a:r>
          </a:p>
        </p:txBody>
      </p:sp>
    </p:spTree>
    <p:extLst>
      <p:ext uri="{BB962C8B-B14F-4D97-AF65-F5344CB8AC3E}">
        <p14:creationId xmlns:p14="http://schemas.microsoft.com/office/powerpoint/2010/main" val="241514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C661D-887D-4507-A052-1E9F382B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0E79B-6A39-489B-A824-EFFD9E763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conio.h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dirty="0">
                <a:solidFill>
                  <a:srgbClr val="BC7A00"/>
                </a:solidFill>
                <a:latin typeface=""/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ru-RU" dirty="0">
                <a:latin typeface="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B00040"/>
                </a:solidFill>
                <a:latin typeface=""/>
              </a:rPr>
              <a:t>float </a:t>
            </a:r>
            <a:r>
              <a:rPr lang="en-US" dirty="0" err="1">
                <a:solidFill>
                  <a:srgbClr val="0000FF"/>
                </a:solidFill>
                <a:latin typeface=""/>
              </a:rPr>
              <a:t>sqr</a:t>
            </a:r>
            <a:r>
              <a:rPr lang="en-US" dirty="0">
                <a:solidFill>
                  <a:srgbClr val="0000FF"/>
                </a:solidFill>
                <a:latin typeface=""/>
              </a:rPr>
              <a:t>(</a:t>
            </a:r>
            <a:r>
              <a:rPr lang="en-US" dirty="0">
                <a:solidFill>
                  <a:srgbClr val="B00040"/>
                </a:solidFill>
                <a:latin typeface=""/>
              </a:rPr>
              <a:t>float x) {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"/>
              </a:rPr>
              <a:t>    </a:t>
            </a:r>
            <a:r>
              <a:rPr lang="en-US" dirty="0">
                <a:solidFill>
                  <a:srgbClr val="B00040"/>
                </a:solidFill>
                <a:latin typeface=""/>
              </a:rPr>
              <a:t>float </a:t>
            </a:r>
            <a:r>
              <a:rPr lang="en-US" dirty="0" err="1">
                <a:solidFill>
                  <a:srgbClr val="B00040"/>
                </a:solidFill>
                <a:latin typeface=""/>
              </a:rPr>
              <a:t>tmp</a:t>
            </a:r>
            <a:r>
              <a:rPr lang="en-US" dirty="0">
                <a:solidFill>
                  <a:srgbClr val="B00040"/>
                </a:solidFill>
                <a:latin typeface=""/>
              </a:rPr>
              <a:t> </a:t>
            </a:r>
            <a:r>
              <a:rPr lang="en-US" dirty="0">
                <a:solidFill>
                  <a:srgbClr val="666666"/>
                </a:solidFill>
                <a:latin typeface=""/>
              </a:rPr>
              <a:t>= x*x;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b="1" dirty="0" err="1">
                <a:solidFill>
                  <a:srgbClr val="008000"/>
                </a:solidFill>
                <a:latin typeface=""/>
              </a:rPr>
              <a:t>tmp</a:t>
            </a:r>
            <a:r>
              <a:rPr lang="en-US" b="1" dirty="0">
                <a:solidFill>
                  <a:srgbClr val="008000"/>
                </a:solidFill>
                <a:latin typeface="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ru-RU" dirty="0">
                <a:latin typeface="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ru-RU" dirty="0">
                <a:latin typeface="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dirty="0">
                <a:solidFill>
                  <a:srgbClr val="0000FF"/>
                </a:solidFill>
                <a:latin typeface=""/>
              </a:rPr>
              <a:t>main() {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printf</a:t>
            </a:r>
            <a:r>
              <a:rPr lang="en-US" dirty="0">
                <a:latin typeface=""/>
              </a:rPr>
              <a:t>(</a:t>
            </a:r>
            <a:r>
              <a:rPr lang="en-US" dirty="0">
                <a:solidFill>
                  <a:srgbClr val="BA2121"/>
                </a:solidFill>
                <a:latin typeface=""/>
              </a:rPr>
              <a:t>"%.3f", </a:t>
            </a:r>
            <a:r>
              <a:rPr lang="en-US" dirty="0" err="1">
                <a:solidFill>
                  <a:srgbClr val="BA2121"/>
                </a:solidFill>
                <a:latin typeface=""/>
              </a:rPr>
              <a:t>sqr</a:t>
            </a:r>
            <a:r>
              <a:rPr lang="en-US" dirty="0">
                <a:solidFill>
                  <a:srgbClr val="BA2121"/>
                </a:solidFill>
                <a:latin typeface=""/>
              </a:rPr>
              <a:t>(</a:t>
            </a:r>
            <a:r>
              <a:rPr lang="en-US" dirty="0">
                <a:solidFill>
                  <a:srgbClr val="666666"/>
                </a:solidFill>
                <a:latin typeface=""/>
              </a:rPr>
              <a:t>9.3f));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"/>
              </a:rPr>
              <a:t>    </a:t>
            </a:r>
            <a:r>
              <a:rPr lang="en-US" dirty="0" err="1">
                <a:latin typeface=""/>
              </a:rPr>
              <a:t>getch</a:t>
            </a:r>
            <a:r>
              <a:rPr lang="en-US" dirty="0">
                <a:latin typeface="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ru-RU" dirty="0">
                <a:latin typeface=""/>
              </a:rPr>
              <a:t>}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1B36FF-F0E2-4D21-BD00-1599A13634A9}"/>
              </a:ext>
            </a:extLst>
          </p:cNvPr>
          <p:cNvSpPr/>
          <p:nvPr/>
        </p:nvSpPr>
        <p:spPr>
          <a:xfrm>
            <a:off x="6238875" y="1603733"/>
            <a:ext cx="24193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B00040"/>
                </a:solidFill>
                <a:latin typeface=""/>
              </a:rPr>
              <a:t>float </a:t>
            </a:r>
            <a:r>
              <a:rPr lang="en-US" sz="2200" dirty="0" err="1">
                <a:solidFill>
                  <a:srgbClr val="0000FF"/>
                </a:solidFill>
                <a:latin typeface=""/>
              </a:rPr>
              <a:t>sqr</a:t>
            </a:r>
            <a:r>
              <a:rPr lang="en-US" sz="2200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2200" dirty="0">
                <a:solidFill>
                  <a:srgbClr val="B00040"/>
                </a:solidFill>
                <a:latin typeface=""/>
              </a:rPr>
              <a:t>float x) {</a:t>
            </a:r>
          </a:p>
          <a:p>
            <a:r>
              <a:rPr lang="en-US" sz="2200" dirty="0">
                <a:latin typeface=""/>
              </a:rPr>
              <a:t>    </a:t>
            </a:r>
            <a:r>
              <a:rPr lang="en-US" sz="2200" b="1" dirty="0">
                <a:solidFill>
                  <a:srgbClr val="008000"/>
                </a:solidFill>
                <a:latin typeface=""/>
              </a:rPr>
              <a:t>return x</a:t>
            </a:r>
            <a:r>
              <a:rPr lang="en-US" sz="2200" b="1" dirty="0">
                <a:solidFill>
                  <a:srgbClr val="666666"/>
                </a:solidFill>
                <a:latin typeface=""/>
              </a:rPr>
              <a:t>*x;</a:t>
            </a:r>
          </a:p>
          <a:p>
            <a:r>
              <a:rPr lang="ru-RU" sz="2200" dirty="0">
                <a:latin typeface="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50EAA6-1345-4D1A-8AC8-5A3E54DF8FF2}"/>
              </a:ext>
            </a:extLst>
          </p:cNvPr>
          <p:cNvSpPr/>
          <p:nvPr/>
        </p:nvSpPr>
        <p:spPr>
          <a:xfrm>
            <a:off x="6238875" y="2798247"/>
            <a:ext cx="29051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sz="2200" dirty="0" err="1">
                <a:solidFill>
                  <a:srgbClr val="0000FF"/>
                </a:solidFill>
                <a:latin typeface=""/>
              </a:rPr>
              <a:t>printSqr</a:t>
            </a:r>
            <a:r>
              <a:rPr lang="en-US" sz="2200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2200" dirty="0">
                <a:solidFill>
                  <a:srgbClr val="B00040"/>
                </a:solidFill>
                <a:latin typeface=""/>
              </a:rPr>
              <a:t>float x) {</a:t>
            </a:r>
          </a:p>
          <a:p>
            <a:r>
              <a:rPr lang="en-US" sz="2200" dirty="0">
                <a:latin typeface=""/>
              </a:rPr>
              <a:t>    </a:t>
            </a:r>
            <a:r>
              <a:rPr lang="en-US" sz="2200" dirty="0" err="1">
                <a:latin typeface=""/>
              </a:rPr>
              <a:t>printf</a:t>
            </a:r>
            <a:r>
              <a:rPr lang="en-US" sz="2200" dirty="0">
                <a:latin typeface=""/>
              </a:rPr>
              <a:t>(</a:t>
            </a:r>
            <a:r>
              <a:rPr lang="en-US" sz="2200" dirty="0">
                <a:solidFill>
                  <a:srgbClr val="BA2121"/>
                </a:solidFill>
                <a:latin typeface=""/>
              </a:rPr>
              <a:t>"%f", x</a:t>
            </a:r>
            <a:r>
              <a:rPr lang="en-US" sz="2200" dirty="0">
                <a:solidFill>
                  <a:srgbClr val="666666"/>
                </a:solidFill>
                <a:latin typeface=""/>
              </a:rPr>
              <a:t>*x);</a:t>
            </a:r>
          </a:p>
          <a:p>
            <a:r>
              <a:rPr lang="en-US" sz="2200" dirty="0">
                <a:latin typeface=""/>
              </a:rPr>
              <a:t>    </a:t>
            </a:r>
            <a:r>
              <a:rPr lang="en-US" sz="2200" b="1" dirty="0">
                <a:solidFill>
                  <a:srgbClr val="008000"/>
                </a:solidFill>
                <a:latin typeface=""/>
              </a:rPr>
              <a:t>return;</a:t>
            </a:r>
          </a:p>
          <a:p>
            <a:r>
              <a:rPr lang="ru-RU" sz="2200" dirty="0">
                <a:latin typeface=""/>
              </a:rPr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267041-597B-457D-ACC3-BDA87FF17613}"/>
              </a:ext>
            </a:extLst>
          </p:cNvPr>
          <p:cNvSpPr/>
          <p:nvPr/>
        </p:nvSpPr>
        <p:spPr>
          <a:xfrm>
            <a:off x="6238875" y="4457333"/>
            <a:ext cx="3038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B00040"/>
                </a:solidFill>
                <a:latin typeface=""/>
              </a:rPr>
              <a:t>void </a:t>
            </a:r>
            <a:r>
              <a:rPr lang="en-US" sz="2200" dirty="0" err="1">
                <a:solidFill>
                  <a:srgbClr val="0000FF"/>
                </a:solidFill>
                <a:latin typeface=""/>
              </a:rPr>
              <a:t>printSqr</a:t>
            </a:r>
            <a:r>
              <a:rPr lang="en-US" sz="2200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2200" dirty="0">
                <a:solidFill>
                  <a:srgbClr val="B00040"/>
                </a:solidFill>
                <a:latin typeface=""/>
              </a:rPr>
              <a:t>float x) {</a:t>
            </a:r>
          </a:p>
          <a:p>
            <a:r>
              <a:rPr lang="en-US" sz="2200" dirty="0">
                <a:latin typeface=""/>
              </a:rPr>
              <a:t>    </a:t>
            </a:r>
            <a:r>
              <a:rPr lang="en-US" sz="2200" dirty="0" err="1">
                <a:latin typeface=""/>
              </a:rPr>
              <a:t>printf</a:t>
            </a:r>
            <a:r>
              <a:rPr lang="en-US" sz="2200" dirty="0">
                <a:latin typeface=""/>
              </a:rPr>
              <a:t>(</a:t>
            </a:r>
            <a:r>
              <a:rPr lang="en-US" sz="2200" dirty="0">
                <a:solidFill>
                  <a:srgbClr val="BA2121"/>
                </a:solidFill>
                <a:latin typeface=""/>
              </a:rPr>
              <a:t>"%f", x</a:t>
            </a:r>
            <a:r>
              <a:rPr lang="en-US" sz="2200" dirty="0">
                <a:solidFill>
                  <a:srgbClr val="666666"/>
                </a:solidFill>
                <a:latin typeface=""/>
              </a:rPr>
              <a:t>*x);</a:t>
            </a:r>
          </a:p>
          <a:p>
            <a:r>
              <a:rPr lang="ru-RU" sz="2200" dirty="0">
                <a:latin typeface="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7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625BB-554C-4C10-8731-155F541B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создавать свою </a:t>
            </a:r>
            <a:br>
              <a:rPr lang="ru-RU" dirty="0"/>
            </a:br>
            <a:r>
              <a:rPr lang="ru-RU" dirty="0"/>
              <a:t>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EA46A-B081-4311-9F36-B3503AEF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49780"/>
            <a:ext cx="10753725" cy="44938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BC7A00"/>
                </a:solidFill>
                <a:latin typeface=""/>
              </a:rPr>
              <a:t>#include &lt;</a:t>
            </a:r>
            <a:r>
              <a:rPr lang="en-US" sz="1600" dirty="0" err="1">
                <a:solidFill>
                  <a:srgbClr val="BC7A00"/>
                </a:solidFill>
                <a:latin typeface=""/>
              </a:rPr>
              <a:t>stdio.h</a:t>
            </a:r>
            <a:r>
              <a:rPr lang="en-US" sz="1600" dirty="0">
                <a:solidFill>
                  <a:srgbClr val="BC7A00"/>
                </a:solidFill>
                <a:latin typeface="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600" dirty="0">
              <a:latin typeface="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sz="1600" dirty="0" err="1">
                <a:solidFill>
                  <a:srgbClr val="0000FF"/>
                </a:solidFill>
                <a:latin typeface=""/>
              </a:rPr>
              <a:t>max_num</a:t>
            </a:r>
            <a:r>
              <a:rPr lang="en-US" sz="1600" dirty="0">
                <a:solidFill>
                  <a:srgbClr val="0000FF"/>
                </a:solidFill>
                <a:latin typeface=""/>
              </a:rPr>
              <a:t>(</a:t>
            </a:r>
            <a:r>
              <a:rPr lang="en-US" sz="1600" dirty="0">
                <a:solidFill>
                  <a:srgbClr val="B00040"/>
                </a:solidFill>
                <a:latin typeface=""/>
              </a:rPr>
              <a:t>int a, int b){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"/>
              </a:rPr>
              <a:t>  </a:t>
            </a:r>
            <a:r>
              <a:rPr lang="en-US" sz="1600" dirty="0">
                <a:solidFill>
                  <a:srgbClr val="B00040"/>
                </a:solidFill>
                <a:latin typeface=""/>
              </a:rPr>
              <a:t>int max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b;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if (a 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&gt; b)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"/>
              </a:rPr>
              <a:t>    max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a;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return max;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600" dirty="0">
              <a:latin typeface="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solidFill>
                  <a:srgbClr val="B00040"/>
                </a:solidFill>
                <a:latin typeface=""/>
              </a:rPr>
              <a:t>int </a:t>
            </a:r>
            <a:r>
              <a:rPr lang="en-US" sz="1600" dirty="0">
                <a:solidFill>
                  <a:srgbClr val="0000FF"/>
                </a:solidFill>
                <a:latin typeface=""/>
              </a:rPr>
              <a:t>main(</a:t>
            </a:r>
            <a:r>
              <a:rPr lang="en-US" sz="1600" dirty="0">
                <a:solidFill>
                  <a:srgbClr val="B00040"/>
                </a:solidFill>
                <a:latin typeface=""/>
              </a:rPr>
              <a:t>void)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600" dirty="0">
                <a:latin typeface=""/>
              </a:rPr>
              <a:t>  </a:t>
            </a:r>
            <a:r>
              <a:rPr lang="es-ES" sz="1600" dirty="0">
                <a:solidFill>
                  <a:srgbClr val="B00040"/>
                </a:solidFill>
                <a:latin typeface=""/>
              </a:rPr>
              <a:t>int x </a:t>
            </a:r>
            <a:r>
              <a:rPr lang="es-ES" sz="1600" dirty="0">
                <a:solidFill>
                  <a:srgbClr val="666666"/>
                </a:solidFill>
                <a:latin typeface=""/>
              </a:rPr>
              <a:t>= 0, y =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"/>
              </a:rPr>
              <a:t>  </a:t>
            </a:r>
            <a:r>
              <a:rPr lang="en-US" sz="1600" dirty="0">
                <a:solidFill>
                  <a:srgbClr val="B00040"/>
                </a:solidFill>
                <a:latin typeface=""/>
              </a:rPr>
              <a:t>int  m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600" dirty="0">
                <a:latin typeface=""/>
              </a:rPr>
              <a:t>  scanf(</a:t>
            </a:r>
            <a:r>
              <a:rPr lang="es-ES" sz="1600" dirty="0">
                <a:solidFill>
                  <a:srgbClr val="BA2121"/>
                </a:solidFill>
                <a:latin typeface=""/>
              </a:rPr>
              <a:t>"%d %d", </a:t>
            </a:r>
            <a:r>
              <a:rPr lang="es-ES" sz="1600" dirty="0">
                <a:solidFill>
                  <a:srgbClr val="666666"/>
                </a:solidFill>
                <a:latin typeface=""/>
              </a:rPr>
              <a:t>&amp;x, &amp;y);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"/>
              </a:rPr>
              <a:t>  m 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= 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max_num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(</a:t>
            </a:r>
            <a:r>
              <a:rPr lang="en-US" sz="1600" dirty="0" err="1">
                <a:solidFill>
                  <a:srgbClr val="666666"/>
                </a:solidFill>
                <a:latin typeface=""/>
              </a:rPr>
              <a:t>x,y</a:t>
            </a:r>
            <a:r>
              <a:rPr lang="en-US" sz="1600" dirty="0">
                <a:solidFill>
                  <a:srgbClr val="666666"/>
                </a:solidFill>
                <a:latin typeface="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"/>
              </a:rPr>
              <a:t>  </a:t>
            </a:r>
            <a:r>
              <a:rPr lang="en-US" sz="1600" dirty="0" err="1">
                <a:latin typeface=""/>
              </a:rPr>
              <a:t>printf</a:t>
            </a:r>
            <a:r>
              <a:rPr lang="en-US" sz="1600" dirty="0">
                <a:latin typeface="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"max(%</a:t>
            </a:r>
            <a:r>
              <a:rPr lang="en-US" sz="1600" dirty="0" err="1">
                <a:solidFill>
                  <a:srgbClr val="BA2121"/>
                </a:solidFill>
                <a:latin typeface=""/>
              </a:rPr>
              <a:t>d,%d</a:t>
            </a:r>
            <a:r>
              <a:rPr lang="en-US" sz="1600" dirty="0">
                <a:solidFill>
                  <a:srgbClr val="BA2121"/>
                </a:solidFill>
                <a:latin typeface=""/>
              </a:rPr>
              <a:t>) = %d</a:t>
            </a:r>
            <a:r>
              <a:rPr lang="en-US" sz="1600" b="1" dirty="0">
                <a:solidFill>
                  <a:srgbClr val="BB6622"/>
                </a:solidFill>
                <a:latin typeface=""/>
              </a:rPr>
              <a:t>\n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",</a:t>
            </a:r>
            <a:r>
              <a:rPr lang="en-US" sz="1600" b="1" dirty="0" err="1">
                <a:solidFill>
                  <a:srgbClr val="BA2121"/>
                </a:solidFill>
                <a:latin typeface=""/>
              </a:rPr>
              <a:t>x,y,m</a:t>
            </a:r>
            <a:r>
              <a:rPr lang="en-US" sz="1600" b="1" dirty="0">
                <a:solidFill>
                  <a:srgbClr val="BA2121"/>
                </a:solidFill>
                <a:latin typeface="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>
                <a:latin typeface=""/>
              </a:rPr>
              <a:t>  </a:t>
            </a:r>
            <a:r>
              <a:rPr lang="en-US" sz="1600" b="1" dirty="0">
                <a:solidFill>
                  <a:srgbClr val="008000"/>
                </a:solidFill>
                <a:latin typeface=""/>
              </a:rPr>
              <a:t>return </a:t>
            </a:r>
            <a:r>
              <a:rPr lang="en-US" sz="1600" b="1" dirty="0">
                <a:solidFill>
                  <a:srgbClr val="666666"/>
                </a:solidFill>
                <a:latin typeface=""/>
              </a:rPr>
              <a:t>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"/>
              </a:rPr>
              <a:t>}</a:t>
            </a:r>
          </a:p>
        </p:txBody>
      </p:sp>
      <p:pic>
        <p:nvPicPr>
          <p:cNvPr id="1026" name="Picture 2" descr="Уточнение структуры программы. Объявление функций.">
            <a:extLst>
              <a:ext uri="{FF2B5EF4-FFF2-40B4-BE49-F238E27FC236}">
                <a16:creationId xmlns:a16="http://schemas.microsoft.com/office/drawing/2014/main" id="{2A44080F-48FC-4076-A10B-5CEACC42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8" y="957792"/>
            <a:ext cx="332422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83662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158</TotalTime>
  <Words>1913</Words>
  <Application>Microsoft Office PowerPoint</Application>
  <PresentationFormat>Широкоэкранный</PresentationFormat>
  <Paragraphs>347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 Light</vt:lpstr>
      <vt:lpstr>Consolas</vt:lpstr>
      <vt:lpstr>Wingdings</vt:lpstr>
      <vt:lpstr>Метрополия</vt:lpstr>
      <vt:lpstr>Функции в Си</vt:lpstr>
      <vt:lpstr>Определение функции</vt:lpstr>
      <vt:lpstr>Определение функции</vt:lpstr>
      <vt:lpstr>Пример: Функция сложения двух вещественных чисел</vt:lpstr>
      <vt:lpstr>Зачем нужны функции</vt:lpstr>
      <vt:lpstr>Зачем нужны функции</vt:lpstr>
      <vt:lpstr>Вызов функции</vt:lpstr>
      <vt:lpstr>Вызов функции</vt:lpstr>
      <vt:lpstr>Где создавать свою  функцию</vt:lpstr>
      <vt:lpstr>Формальные и фактические параметры</vt:lpstr>
      <vt:lpstr>Передача аргументов</vt:lpstr>
      <vt:lpstr>Передача аргумента «по ссылке»</vt:lpstr>
      <vt:lpstr>Возврат в вызывающую функцию</vt:lpstr>
      <vt:lpstr>Возврат в вызывающую функцию</vt:lpstr>
      <vt:lpstr>Прототип функции</vt:lpstr>
      <vt:lpstr>Прототип функции</vt:lpstr>
      <vt:lpstr>Передача массива в качестве аргумента</vt:lpstr>
      <vt:lpstr>Рекурсивные функции</vt:lpstr>
      <vt:lpstr>Математические функции</vt:lpstr>
      <vt:lpstr>Презентация PowerPoint</vt:lpstr>
      <vt:lpstr>Задачи</vt:lpstr>
      <vt:lpstr>Найти НОД и НОК двух чисел.</vt:lpstr>
      <vt:lpstr>Найти максимальное простое, меньшее N, и минимальное простое, большее 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в Си</dc:title>
  <dc:creator>Денис Привезенцев</dc:creator>
  <cp:lastModifiedBy>Иван Потапов</cp:lastModifiedBy>
  <cp:revision>14</cp:revision>
  <dcterms:created xsi:type="dcterms:W3CDTF">2019-10-28T18:53:18Z</dcterms:created>
  <dcterms:modified xsi:type="dcterms:W3CDTF">2020-11-05T09:03:22Z</dcterms:modified>
</cp:coreProperties>
</file>