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7" r:id="rId2"/>
    <p:sldId id="257" r:id="rId3"/>
    <p:sldId id="258" r:id="rId4"/>
    <p:sldId id="259" r:id="rId5"/>
    <p:sldId id="261" r:id="rId6"/>
    <p:sldId id="304" r:id="rId7"/>
    <p:sldId id="306" r:id="rId8"/>
    <p:sldId id="307" r:id="rId9"/>
    <p:sldId id="308" r:id="rId10"/>
    <p:sldId id="315" r:id="rId11"/>
    <p:sldId id="268" r:id="rId12"/>
    <p:sldId id="312" r:id="rId13"/>
    <p:sldId id="291" r:id="rId14"/>
    <p:sldId id="301" r:id="rId15"/>
    <p:sldId id="267" r:id="rId16"/>
    <p:sldId id="30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109" d="100"/>
          <a:sy n="109" d="100"/>
        </p:scale>
        <p:origin x="-630"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4459A-23CF-400C-AA24-AA3D97194063}" type="datetimeFigureOut">
              <a:rPr lang="ru-RU" smtClean="0"/>
              <a:pPr/>
              <a:t>22.05.2023</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9700A-E814-465D-BB73-D96051648754}"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image4.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image4.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image4.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image4.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cstate="print">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cstate="print">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cstate="print">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759A0E88-84C0-4120-B161-61EF24291EDA}" type="datetimeFigureOut">
              <a:rPr lang="ru-RU" smtClean="0"/>
              <a:pPr/>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8F21945-1DF2-4AF1-85A2-9EA1C802EF3E}"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59A0E88-84C0-4120-B161-61EF24291EDA}" type="datetimeFigureOut">
              <a:rPr lang="ru-RU" smtClean="0"/>
              <a:pPr/>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F21945-1DF2-4AF1-85A2-9EA1C802EF3E}"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59A0E88-84C0-4120-B161-61EF24291EDA}" type="datetimeFigureOut">
              <a:rPr lang="ru-RU" smtClean="0"/>
              <a:pPr/>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F21945-1DF2-4AF1-85A2-9EA1C802EF3E}"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759A0E88-84C0-4120-B161-61EF24291EDA}" type="datetimeFigureOut">
              <a:rPr lang="ru-RU" smtClean="0"/>
              <a:pPr/>
              <a:t>22.05.2023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8F21945-1DF2-4AF1-85A2-9EA1C802EF3E}"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cstate="print">
              <a:alphaModFix amt="85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759A0E88-84C0-4120-B161-61EF24291EDA}" type="datetimeFigureOut">
              <a:rPr lang="ru-RU" smtClean="0"/>
              <a:pPr/>
              <a:t>22.05.2023</a:t>
            </a:fld>
            <a:endParaRPr lang="ru-RU"/>
          </a:p>
        </p:txBody>
      </p:sp>
      <p:sp>
        <p:nvSpPr>
          <p:cNvPr id="5" name="Footer Placeholder 4"/>
          <p:cNvSpPr>
            <a:spLocks noGrp="1"/>
          </p:cNvSpPr>
          <p:nvPr>
            <p:ph type="ftr" sz="quarter" idx="11"/>
          </p:nvPr>
        </p:nvSpPr>
        <p:spPr>
          <a:xfrm>
            <a:off x="2182708" y="6272784"/>
            <a:ext cx="6327648" cy="365125"/>
          </a:xfrm>
        </p:spPr>
        <p:txBody>
          <a:bodyPr/>
          <a:lstStyle/>
          <a:p>
            <a:endParaRPr lang="ru-RU"/>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cstate="print">
                <a:duotone>
                  <a:schemeClr val="accent1">
                    <a:shade val="45000"/>
                    <a:satMod val="135000"/>
                  </a:schemeClr>
                  <a:prstClr val="white"/>
                </a:duotone>
                <a:extLst>
                  <a:ext uri="{BEBA8EAE-BF5A-486C-A8C5-ECC9F3942E4B}">
                    <a14:imgProps xmln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8F21945-1DF2-4AF1-85A2-9EA1C802EF3E}"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59A0E88-84C0-4120-B161-61EF24291EDA}" type="datetimeFigureOut">
              <a:rPr lang="ru-RU" smtClean="0"/>
              <a:pPr/>
              <a:t>22.05.2023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8F21945-1DF2-4AF1-85A2-9EA1C802EF3E}"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759A0E88-84C0-4120-B161-61EF24291EDA}" type="datetimeFigureOut">
              <a:rPr lang="ru-RU" smtClean="0"/>
              <a:pPr/>
              <a:t>22.05.2023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8F21945-1DF2-4AF1-85A2-9EA1C802EF3E}"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759A0E88-84C0-4120-B161-61EF24291EDA}" type="datetimeFigureOut">
              <a:rPr lang="ru-RU" smtClean="0"/>
              <a:pPr/>
              <a:t>22.05.2023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8F21945-1DF2-4AF1-85A2-9EA1C802EF3E}"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9A0E88-84C0-4120-B161-61EF24291EDA}" type="datetimeFigureOut">
              <a:rPr lang="ru-RU" smtClean="0"/>
              <a:pPr/>
              <a:t>22.05.2023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8F21945-1DF2-4AF1-85A2-9EA1C802EF3E}"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59A0E88-84C0-4120-B161-61EF24291EDA}" type="datetimeFigureOut">
              <a:rPr lang="ru-RU" smtClean="0"/>
              <a:pPr/>
              <a:t>22.05.2023</a:t>
            </a:fld>
            <a:endParaRPr lang="ru-RU"/>
          </a:p>
        </p:txBody>
      </p:sp>
      <p:sp>
        <p:nvSpPr>
          <p:cNvPr id="6" name="Footer Placeholder 5"/>
          <p:cNvSpPr>
            <a:spLocks noGrp="1"/>
          </p:cNvSpPr>
          <p:nvPr>
            <p:ph type="ftr" sz="quarter" idx="11"/>
          </p:nvPr>
        </p:nvSpPr>
        <p:spPr/>
        <p:txBody>
          <a:bodyPr/>
          <a:lstStyle/>
          <a:p>
            <a:endParaRPr lang="ru-RU"/>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8F21945-1DF2-4AF1-85A2-9EA1C802EF3E}"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cstate="print">
              <a:alphaModFix amt="60000"/>
              <a:lum bright="70000" contrast="-70000"/>
              <a:extLst>
                <a:ext uri="{BEBA8EAE-BF5A-486C-A8C5-ECC9F3942E4B}">
                  <a14:imgProps xmlns="" xmlns:a14="http://schemas.microsoft.com/office/drawing/2010/main">
                    <a14:imgLayer r:embed="rId3">
                      <a14:imgEffect>
                        <a14:sharpenSoften amount="61000"/>
                      </a14:imgEffect>
                    </a14:imgLayer>
                  </a14:imgProps>
                </a:ext>
                <a:ext uri="{28A0092B-C50C-407E-A947-70E740481C1C}">
                  <a14:useLocalDpi xmlns=""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59A0E88-84C0-4120-B161-61EF24291EDA}" type="datetimeFigureOut">
              <a:rPr lang="ru-RU" smtClean="0"/>
              <a:pPr/>
              <a:t>22.05.2023</a:t>
            </a:fld>
            <a:endParaRPr lang="ru-RU"/>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cstate="print">
                <a:duotone>
                  <a:schemeClr val="accent1">
                    <a:shade val="45000"/>
                    <a:satMod val="135000"/>
                  </a:schemeClr>
                  <a:prstClr val="white"/>
                </a:duotone>
                <a:extLst>
                  <a:ext uri="{BEBA8EAE-BF5A-486C-A8C5-ECC9F3942E4B}">
                    <a14:imgProps xmlns="" xmlns:a14="http://schemas.microsoft.com/office/drawing/2010/main">
                      <a14:imgLayer r:embed="rId5">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8F21945-1DF2-4AF1-85A2-9EA1C802EF3E}"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image4.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59A0E88-84C0-4120-B161-61EF24291EDA}" type="datetimeFigureOut">
              <a:rPr lang="ru-RU" smtClean="0"/>
              <a:pPr/>
              <a:t>22.05.2023</a:t>
            </a:fld>
            <a:endParaRPr lang="ru-RU"/>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ru-RU"/>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cstate="print">
                <a:duotone>
                  <a:schemeClr val="accent1">
                    <a:shade val="45000"/>
                    <a:satMod val="135000"/>
                  </a:schemeClr>
                  <a:prstClr val="white"/>
                </a:duotone>
                <a:extLst>
                  <a:ext uri="{BEBA8EAE-BF5A-486C-A8C5-ECC9F3942E4B}">
                    <a14:imgProps xmlns="" xmlns:a14="http://schemas.microsoft.com/office/drawing/2010/main">
                      <a14:imgLayer r:embed="rId14">
                        <a14:imgEffect>
                          <a14:brightnessContrast bright="-40000" contrast="20000"/>
                        </a14:imgEffect>
                        <a14:imgEffect>
                          <a14:saturation sat="95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8F21945-1DF2-4AF1-85A2-9EA1C802EF3E}"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anose="05000000000000000000"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5pPr>
      <a:lvl6pPr marL="160020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6pPr>
      <a:lvl7pPr marL="1899920"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7pPr>
      <a:lvl8pPr marL="220027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8pPr>
      <a:lvl9pPr marL="2499995" indent="-228600" algn="l" defTabSz="914400" rtl="0" eaLnBrk="1" latinLnBrk="0" hangingPunct="1">
        <a:lnSpc>
          <a:spcPct val="90000"/>
        </a:lnSpc>
        <a:spcBef>
          <a:spcPts val="400"/>
        </a:spcBef>
        <a:spcAft>
          <a:spcPts val="200"/>
        </a:spcAft>
        <a:buClr>
          <a:schemeClr val="accent1">
            <a:lumMod val="75000"/>
          </a:schemeClr>
        </a:buClr>
        <a:buSzPct val="85000"/>
        <a:buFont typeface="Wingdings" panose="05000000000000000000"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922780" y="120015"/>
            <a:ext cx="8310880" cy="6631305"/>
          </a:xfrm>
          <a:prstGeom prst="rect">
            <a:avLst/>
          </a:prstGeom>
          <a:noFill/>
        </p:spPr>
        <p:txBody>
          <a:bodyPr wrap="square">
            <a:spAutoFit/>
          </a:bodyPr>
          <a:lstStyle/>
          <a:p>
            <a:pPr algn="ctr">
              <a:lnSpc>
                <a:spcPct val="107000"/>
              </a:lnSpc>
              <a:spcAft>
                <a:spcPts val="800"/>
              </a:spcAft>
            </a:pPr>
            <a:r>
              <a:rPr lang="ru-RU"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Министерство науки и высшего образования Российской Федерации</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Муромский институт (филиал)</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ts val="1200"/>
              </a:lnSpc>
              <a:spcAft>
                <a:spcPts val="800"/>
              </a:spcAft>
            </a:pPr>
            <a:r>
              <a:rPr lang="ru-RU"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федерального государственного бюджетного образовательного учреждения высшего </a:t>
            </a:r>
            <a:r>
              <a:rPr lang="ru-RU"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образования</a:t>
            </a:r>
            <a:endParaRPr lang="ru-RU" sz="16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ru-RU"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«Владимирский государственный университет </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Имени Александра Григорьевича и Николая Григорьевича Столетовых»</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(МИ </a:t>
            </a:r>
            <a:r>
              <a:rPr lang="ru-RU" sz="16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ВлГУ</a:t>
            </a:r>
            <a:r>
              <a:rPr lang="ru-RU"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Курсовая работа</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 курсу </a:t>
            </a:r>
            <a:r>
              <a:rPr lang="ru-RU"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«Теория автоматов и формальных языков»</a:t>
            </a:r>
          </a:p>
          <a:p>
            <a:pPr algn="ctr">
              <a:lnSpc>
                <a:spcPct val="107000"/>
              </a:lnSpc>
              <a:spcAft>
                <a:spcPts val="800"/>
              </a:spcAft>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Тема: </a:t>
            </a:r>
            <a:r>
              <a:rP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Транслятор с подмножества языка Ruby</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endParaRPr lang="en-US" alt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alt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Руководитель: </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Кульков Я.Ю.</a:t>
            </a:r>
          </a:p>
          <a:p>
            <a:pPr algn="ctr">
              <a:lnSpc>
                <a:spcPct val="107000"/>
              </a:lnSpc>
              <a:spcAft>
                <a:spcPts val="800"/>
              </a:spcAft>
            </a:pPr>
            <a:r>
              <a:rPr lang="ru-RU"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ru-RU"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Выполнил: </a:t>
            </a:r>
            <a:r>
              <a:rPr lang="ru-RU"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Носков М.Ю.</a:t>
            </a:r>
            <a:endParaRPr lang="ru-RU" sz="3600" dirty="0">
              <a:effectLst/>
              <a:ea typeface="Calibri" panose="020F0502020204030204" pitchFamily="34" charset="0"/>
              <a:cs typeface="Times New Roman" panose="02020603050405020304" pitchFamily="18" charset="0"/>
            </a:endParaRPr>
          </a:p>
          <a:p>
            <a:pPr algn="ctr">
              <a:lnSpc>
                <a:spcPct val="107000"/>
              </a:lnSpc>
              <a:spcAft>
                <a:spcPts val="800"/>
              </a:spcAft>
            </a:pPr>
            <a:endParaRPr lang="en-US" sz="1600" b="1" dirty="0">
              <a:solidFill>
                <a:srgbClr val="000000"/>
              </a:solidFill>
              <a:effectLst/>
              <a:ea typeface="Calibri" panose="020F0502020204030204" pitchFamily="34" charset="0"/>
              <a:cs typeface="Times New Roman" panose="02020603050405020304" pitchFamily="18" charset="0"/>
            </a:endParaRPr>
          </a:p>
          <a:p>
            <a:pPr algn="ctr">
              <a:lnSpc>
                <a:spcPct val="107000"/>
              </a:lnSpc>
              <a:spcAft>
                <a:spcPts val="800"/>
              </a:spcAft>
            </a:pPr>
            <a:endParaRPr lang="ru-RU" sz="16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Текстовое поле 100"/>
          <p:cNvSpPr txBox="1"/>
          <p:nvPr/>
        </p:nvSpPr>
        <p:spPr>
          <a:xfrm>
            <a:off x="3381829" y="355328"/>
            <a:ext cx="5080000" cy="368300"/>
          </a:xfrm>
          <a:prstGeom prst="rect">
            <a:avLst/>
          </a:prstGeom>
          <a:noFill/>
          <a:ln w="9525">
            <a:noFill/>
          </a:ln>
        </p:spPr>
        <p:txBody>
          <a:bodyPr>
            <a:spAutoFit/>
          </a:bodyPr>
          <a:lstStyle/>
          <a:p>
            <a:pPr indent="449580"/>
            <a:r>
              <a:rPr lang="ru-RU" altLang="en-US" dirty="0" smtClean="0"/>
              <a:t>                   Продолжение таблицы</a:t>
            </a:r>
            <a:endParaRPr lang="ru-RU" altLang="en-US" dirty="0"/>
          </a:p>
        </p:txBody>
      </p:sp>
      <p:graphicFrame>
        <p:nvGraphicFramePr>
          <p:cNvPr id="5" name="Таблица 4"/>
          <p:cNvGraphicFramePr>
            <a:graphicFrameLocks noGrp="1"/>
          </p:cNvGraphicFramePr>
          <p:nvPr/>
        </p:nvGraphicFramePr>
        <p:xfrm>
          <a:off x="3433762" y="892809"/>
          <a:ext cx="5324475" cy="5072380"/>
        </p:xfrm>
        <a:graphic>
          <a:graphicData uri="http://schemas.openxmlformats.org/drawingml/2006/table">
            <a:tbl>
              <a:tblPr/>
              <a:tblGrid>
                <a:gridCol w="4382882"/>
                <a:gridCol w="941593"/>
              </a:tblGrid>
              <a:tr h="231775">
                <a:tc>
                  <a:txBody>
                    <a:bodyPr/>
                    <a:lstStyle/>
                    <a:p>
                      <a:pPr>
                        <a:lnSpc>
                          <a:spcPct val="150000"/>
                        </a:lnSpc>
                        <a:spcAft>
                          <a:spcPts val="0"/>
                        </a:spcAft>
                      </a:pPr>
                      <a:r>
                        <a:rPr lang="ru-RU" sz="1400">
                          <a:latin typeface="Times New Roman"/>
                          <a:ea typeface="Times New Roman"/>
                          <a:cs typeface="Times New Roman"/>
                        </a:rPr>
                        <a:t>&lt;спис_опер&gt;::=&lt;опер&gt;\</a:t>
                      </a:r>
                      <a:r>
                        <a:rPr lang="en-US" sz="1400">
                          <a:latin typeface="Times New Roman"/>
                          <a:ea typeface="Times New Roman"/>
                          <a:cs typeface="Times New Roman"/>
                        </a:rPr>
                        <a:t>n</a:t>
                      </a:r>
                      <a:r>
                        <a:rPr lang="ru-RU" sz="1400">
                          <a:latin typeface="Times New Roman"/>
                          <a:ea typeface="Times New Roman"/>
                          <a:cs typeface="Times New Roman"/>
                        </a:rPr>
                        <a:t>  &lt;</a:t>
                      </a:r>
                      <a:r>
                        <a:rPr lang="en-US" sz="1400">
                          <a:latin typeface="Times New Roman"/>
                          <a:ea typeface="Times New Roman"/>
                          <a:cs typeface="Times New Roman"/>
                        </a:rPr>
                        <a:t>Z</a:t>
                      </a:r>
                      <a:r>
                        <a:rPr lang="ru-RU" sz="1400">
                          <a:latin typeface="Times New Roman"/>
                          <a:ea typeface="Times New Roman"/>
                          <a:cs typeface="Times New Roman"/>
                        </a:rPr>
                        <a:t>&gt;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select, </a:t>
                      </a:r>
                      <a:endParaRPr lang="ru-RU" sz="1200">
                        <a:latin typeface="Times New Roman"/>
                        <a:ea typeface="Times New Roman"/>
                        <a:cs typeface="Times New Roman"/>
                      </a:endParaRPr>
                    </a:p>
                    <a:p>
                      <a:pPr algn="ctr">
                        <a:spcAft>
                          <a:spcPts val="0"/>
                        </a:spcAft>
                      </a:pPr>
                      <a:r>
                        <a:rPr lang="en-US" sz="1400">
                          <a:latin typeface="Times New Roman"/>
                          <a:ea typeface="Times New Roman"/>
                          <a:cs typeface="Times New Roman"/>
                        </a:rPr>
                        <a:t>id</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210">
                <a:tc>
                  <a:txBody>
                    <a:bodyPr/>
                    <a:lstStyle/>
                    <a:p>
                      <a:pPr marL="266700" indent="-266700">
                        <a:lnSpc>
                          <a:spcPct val="150000"/>
                        </a:lnSpc>
                        <a:spcAft>
                          <a:spcPts val="0"/>
                        </a:spcAft>
                      </a:pPr>
                      <a:r>
                        <a:rPr lang="ru-RU" sz="1400">
                          <a:latin typeface="Times New Roman"/>
                          <a:ea typeface="Times New Roman"/>
                          <a:cs typeface="Times New Roman"/>
                        </a:rPr>
                        <a:t>&lt;</a:t>
                      </a:r>
                      <a:r>
                        <a:rPr lang="en-US" sz="1400">
                          <a:latin typeface="Times New Roman"/>
                          <a:ea typeface="Times New Roman"/>
                          <a:cs typeface="Times New Roman"/>
                        </a:rPr>
                        <a:t>Z</a:t>
                      </a:r>
                      <a:r>
                        <a:rPr lang="ru-RU" sz="1400">
                          <a:latin typeface="Times New Roman"/>
                          <a:ea typeface="Times New Roman"/>
                          <a:cs typeface="Times New Roman"/>
                        </a:rPr>
                        <a:t>&gt;::=  Ɛ </a:t>
                      </a:r>
                      <a:endParaRPr lang="ru-RU" sz="1200">
                        <a:latin typeface="Times New Roman"/>
                        <a:ea typeface="Times New Roman"/>
                        <a:cs typeface="Times New Roman"/>
                      </a:endParaRPr>
                    </a:p>
                    <a:p>
                      <a:pPr marL="266700" indent="-266700">
                        <a:lnSpc>
                          <a:spcPct val="150000"/>
                        </a:lnSpc>
                        <a:spcAft>
                          <a:spcPts val="0"/>
                        </a:spcAft>
                      </a:pPr>
                      <a:r>
                        <a:rPr lang="ru-RU" sz="1400">
                          <a:latin typeface="Times New Roman"/>
                          <a:ea typeface="Times New Roman"/>
                          <a:cs typeface="Times New Roman"/>
                        </a:rPr>
                        <a:t>&lt;</a:t>
                      </a:r>
                      <a:r>
                        <a:rPr lang="en-US" sz="1400">
                          <a:latin typeface="Times New Roman"/>
                          <a:ea typeface="Times New Roman"/>
                          <a:cs typeface="Times New Roman"/>
                        </a:rPr>
                        <a:t>Z</a:t>
                      </a:r>
                      <a:r>
                        <a:rPr lang="ru-RU" sz="1400">
                          <a:latin typeface="Times New Roman"/>
                          <a:ea typeface="Times New Roman"/>
                          <a:cs typeface="Times New Roman"/>
                        </a:rPr>
                        <a:t>&gt;::=  &lt;спис_опер&gt;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\n</a:t>
                      </a:r>
                      <a:endParaRPr lang="ru-RU" sz="1200">
                        <a:latin typeface="Times New Roman"/>
                        <a:ea typeface="Times New Roman"/>
                        <a:cs typeface="Times New Roman"/>
                      </a:endParaRPr>
                    </a:p>
                    <a:p>
                      <a:pPr algn="ctr">
                        <a:spcAft>
                          <a:spcPts val="0"/>
                        </a:spcAft>
                      </a:pPr>
                      <a:r>
                        <a:rPr lang="en-US" sz="1400">
                          <a:latin typeface="Times New Roman"/>
                          <a:ea typeface="Times New Roman"/>
                          <a:cs typeface="Times New Roman"/>
                        </a:rPr>
                        <a:t>select,id</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7025">
                <a:tc>
                  <a:txBody>
                    <a:bodyPr/>
                    <a:lstStyle/>
                    <a:p>
                      <a:pPr>
                        <a:lnSpc>
                          <a:spcPct val="150000"/>
                        </a:lnSpc>
                        <a:spcAft>
                          <a:spcPts val="0"/>
                        </a:spcAft>
                      </a:pPr>
                      <a:r>
                        <a:rPr lang="ru-RU" sz="1400">
                          <a:latin typeface="Times New Roman"/>
                          <a:ea typeface="Times New Roman"/>
                          <a:cs typeface="Times New Roman"/>
                        </a:rPr>
                        <a:t>&lt;опер&gt;::=&lt;условн.&gt;</a:t>
                      </a:r>
                      <a:endParaRPr lang="ru-RU" sz="1200">
                        <a:latin typeface="Times New Roman"/>
                        <a:ea typeface="Times New Roman"/>
                        <a:cs typeface="Times New Roman"/>
                      </a:endParaRPr>
                    </a:p>
                    <a:p>
                      <a:pPr>
                        <a:lnSpc>
                          <a:spcPct val="150000"/>
                        </a:lnSpc>
                        <a:spcAft>
                          <a:spcPts val="0"/>
                        </a:spcAft>
                      </a:pPr>
                      <a:r>
                        <a:rPr lang="ru-RU" sz="1400">
                          <a:latin typeface="Times New Roman"/>
                          <a:ea typeface="Times New Roman"/>
                          <a:cs typeface="Times New Roman"/>
                        </a:rPr>
                        <a:t>&lt;опер&gt;::= &lt;присв.&gt;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select </a:t>
                      </a:r>
                      <a:endParaRPr lang="ru-RU" sz="1200">
                        <a:latin typeface="Times New Roman"/>
                        <a:ea typeface="Times New Roman"/>
                        <a:cs typeface="Times New Roman"/>
                      </a:endParaRPr>
                    </a:p>
                    <a:p>
                      <a:pPr algn="ctr">
                        <a:spcAft>
                          <a:spcPts val="0"/>
                        </a:spcAft>
                      </a:pPr>
                      <a:r>
                        <a:rPr lang="en-US" sz="1400">
                          <a:latin typeface="Times New Roman"/>
                          <a:ea typeface="Times New Roman"/>
                          <a:cs typeface="Times New Roman"/>
                        </a:rPr>
                        <a:t>id</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625">
                <a:tc>
                  <a:txBody>
                    <a:bodyPr/>
                    <a:lstStyle/>
                    <a:p>
                      <a:pPr>
                        <a:lnSpc>
                          <a:spcPct val="150000"/>
                        </a:lnSpc>
                        <a:spcAft>
                          <a:spcPts val="0"/>
                        </a:spcAft>
                      </a:pPr>
                      <a:r>
                        <a:rPr lang="ru-RU" sz="1400">
                          <a:latin typeface="Times New Roman"/>
                          <a:ea typeface="Times New Roman"/>
                          <a:cs typeface="Times New Roman"/>
                        </a:rPr>
                        <a:t>&lt;условн.&gt;::= </a:t>
                      </a:r>
                      <a:r>
                        <a:rPr lang="en-US" sz="1400">
                          <a:latin typeface="Times New Roman"/>
                          <a:ea typeface="Times New Roman"/>
                          <a:cs typeface="Times New Roman"/>
                        </a:rPr>
                        <a:t>select case id</a:t>
                      </a:r>
                      <a:r>
                        <a:rPr lang="ru-RU" sz="1400">
                          <a:latin typeface="Times New Roman"/>
                          <a:ea typeface="Times New Roman"/>
                          <a:cs typeface="Times New Roman"/>
                        </a:rPr>
                        <a:t> \</a:t>
                      </a:r>
                      <a:r>
                        <a:rPr lang="en-US" sz="1400">
                          <a:latin typeface="Times New Roman"/>
                          <a:ea typeface="Times New Roman"/>
                          <a:cs typeface="Times New Roman"/>
                        </a:rPr>
                        <a:t>n</a:t>
                      </a:r>
                      <a:r>
                        <a:rPr lang="ru-RU" sz="1400">
                          <a:latin typeface="Times New Roman"/>
                          <a:ea typeface="Times New Roman"/>
                          <a:cs typeface="Times New Roman"/>
                        </a:rPr>
                        <a:t> &lt;вариант&gt; &lt;спис.вариантов&gt; </a:t>
                      </a:r>
                      <a:r>
                        <a:rPr lang="en-US" sz="1400">
                          <a:latin typeface="Times New Roman"/>
                          <a:ea typeface="Times New Roman"/>
                          <a:cs typeface="Times New Roman"/>
                        </a:rPr>
                        <a:t>end select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select </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210">
                <a:tc>
                  <a:txBody>
                    <a:bodyPr/>
                    <a:lstStyle/>
                    <a:p>
                      <a:pPr>
                        <a:lnSpc>
                          <a:spcPct val="150000"/>
                        </a:lnSpc>
                        <a:spcAft>
                          <a:spcPts val="0"/>
                        </a:spcAft>
                      </a:pPr>
                      <a:r>
                        <a:rPr lang="ru-RU" sz="1400">
                          <a:latin typeface="Times New Roman"/>
                          <a:ea typeface="Times New Roman"/>
                          <a:cs typeface="Times New Roman"/>
                        </a:rPr>
                        <a:t>&lt;спис.вариантов&gt;::=  &lt;вариант&gt;  &lt;</a:t>
                      </a:r>
                      <a:r>
                        <a:rPr lang="en-US" sz="1400">
                          <a:latin typeface="Times New Roman"/>
                          <a:ea typeface="Times New Roman"/>
                          <a:cs typeface="Times New Roman"/>
                        </a:rPr>
                        <a:t>X</a:t>
                      </a:r>
                      <a:r>
                        <a:rPr lang="ru-RU" sz="1400">
                          <a:latin typeface="Times New Roman"/>
                          <a:ea typeface="Times New Roman"/>
                          <a:cs typeface="Times New Roman"/>
                        </a:rPr>
                        <a:t>&gt;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case </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17195">
                <a:tc>
                  <a:txBody>
                    <a:bodyPr/>
                    <a:lstStyle/>
                    <a:p>
                      <a:pPr>
                        <a:lnSpc>
                          <a:spcPct val="150000"/>
                        </a:lnSpc>
                        <a:spcAft>
                          <a:spcPts val="0"/>
                        </a:spcAft>
                      </a:pPr>
                      <a:r>
                        <a:rPr lang="ru-RU" sz="1400">
                          <a:latin typeface="Times New Roman"/>
                          <a:ea typeface="Times New Roman"/>
                          <a:cs typeface="Times New Roman"/>
                        </a:rPr>
                        <a:t>&lt;</a:t>
                      </a:r>
                      <a:r>
                        <a:rPr lang="en-US" sz="1400">
                          <a:latin typeface="Times New Roman"/>
                          <a:ea typeface="Times New Roman"/>
                          <a:cs typeface="Times New Roman"/>
                        </a:rPr>
                        <a:t>X</a:t>
                      </a:r>
                      <a:r>
                        <a:rPr lang="ru-RU" sz="1400">
                          <a:latin typeface="Times New Roman"/>
                          <a:ea typeface="Times New Roman"/>
                          <a:cs typeface="Times New Roman"/>
                        </a:rPr>
                        <a:t>&gt;::=  Ɛ </a:t>
                      </a:r>
                      <a:endParaRPr lang="ru-RU" sz="1200">
                        <a:latin typeface="Times New Roman"/>
                        <a:ea typeface="Times New Roman"/>
                        <a:cs typeface="Times New Roman"/>
                      </a:endParaRPr>
                    </a:p>
                    <a:p>
                      <a:pPr>
                        <a:lnSpc>
                          <a:spcPct val="150000"/>
                        </a:lnSpc>
                        <a:spcAft>
                          <a:spcPts val="0"/>
                        </a:spcAft>
                      </a:pPr>
                      <a:r>
                        <a:rPr lang="ru-RU" sz="1400">
                          <a:latin typeface="Times New Roman"/>
                          <a:ea typeface="Times New Roman"/>
                          <a:cs typeface="Times New Roman"/>
                        </a:rPr>
                        <a:t>&lt;</a:t>
                      </a:r>
                      <a:r>
                        <a:rPr lang="en-US" sz="1400">
                          <a:latin typeface="Times New Roman"/>
                          <a:ea typeface="Times New Roman"/>
                          <a:cs typeface="Times New Roman"/>
                        </a:rPr>
                        <a:t>X</a:t>
                      </a:r>
                      <a:r>
                        <a:rPr lang="ru-RU" sz="1400">
                          <a:latin typeface="Times New Roman"/>
                          <a:ea typeface="Times New Roman"/>
                          <a:cs typeface="Times New Roman"/>
                        </a:rPr>
                        <a:t>&gt;::=  &lt;спис.вариантов&gt;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end</a:t>
                      </a:r>
                      <a:endParaRPr lang="ru-RU" sz="1200">
                        <a:latin typeface="Times New Roman"/>
                        <a:ea typeface="Times New Roman"/>
                        <a:cs typeface="Times New Roman"/>
                      </a:endParaRPr>
                    </a:p>
                    <a:p>
                      <a:pPr algn="ctr">
                        <a:spcAft>
                          <a:spcPts val="0"/>
                        </a:spcAft>
                      </a:pPr>
                      <a:r>
                        <a:rPr lang="en-US" sz="1400">
                          <a:latin typeface="Times New Roman"/>
                          <a:ea typeface="Times New Roman"/>
                          <a:cs typeface="Times New Roman"/>
                        </a:rPr>
                        <a:t>case </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7170">
                <a:tc>
                  <a:txBody>
                    <a:bodyPr/>
                    <a:lstStyle/>
                    <a:p>
                      <a:pPr marR="39370" algn="just">
                        <a:lnSpc>
                          <a:spcPct val="150000"/>
                        </a:lnSpc>
                        <a:spcBef>
                          <a:spcPts val="1260"/>
                        </a:spcBef>
                        <a:spcAft>
                          <a:spcPts val="0"/>
                        </a:spcAft>
                      </a:pPr>
                      <a:r>
                        <a:rPr lang="en-US" sz="1400">
                          <a:latin typeface="Times New Roman"/>
                          <a:ea typeface="Times New Roman"/>
                          <a:cs typeface="Times New Roman"/>
                        </a:rPr>
                        <a:t>&lt;</a:t>
                      </a:r>
                      <a:r>
                        <a:rPr lang="ru-RU" sz="1400">
                          <a:latin typeface="Times New Roman"/>
                          <a:ea typeface="Times New Roman"/>
                          <a:cs typeface="Times New Roman"/>
                        </a:rPr>
                        <a:t>вариант</a:t>
                      </a:r>
                      <a:r>
                        <a:rPr lang="en-US" sz="1400">
                          <a:latin typeface="Times New Roman"/>
                          <a:ea typeface="Times New Roman"/>
                          <a:cs typeface="Times New Roman"/>
                        </a:rPr>
                        <a:t>&gt;::=case &lt;S&gt; </a:t>
                      </a:r>
                      <a:endParaRPr lang="ru-RU" sz="1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case </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6535">
                <a:tc>
                  <a:txBody>
                    <a:bodyPr/>
                    <a:lstStyle/>
                    <a:p>
                      <a:pPr marR="39370">
                        <a:spcBef>
                          <a:spcPts val="1260"/>
                        </a:spcBef>
                        <a:spcAft>
                          <a:spcPts val="0"/>
                        </a:spcAft>
                      </a:pPr>
                      <a:r>
                        <a:rPr lang="ru-RU" sz="1400">
                          <a:latin typeface="Times New Roman"/>
                          <a:ea typeface="Times New Roman"/>
                          <a:cs typeface="Times New Roman"/>
                        </a:rPr>
                        <a:t> </a:t>
                      </a:r>
                      <a:r>
                        <a:rPr lang="en-US" sz="1400">
                          <a:latin typeface="Times New Roman"/>
                          <a:ea typeface="Times New Roman"/>
                          <a:cs typeface="Times New Roman"/>
                        </a:rPr>
                        <a:t>&lt;S&gt;::= lit &lt;W&gt; </a:t>
                      </a:r>
                      <a:endParaRPr lang="ru-RU" sz="1100">
                        <a:latin typeface="Times New Roman"/>
                        <a:ea typeface="Times New Roman"/>
                        <a:cs typeface="Times New Roman"/>
                      </a:endParaRPr>
                    </a:p>
                    <a:p>
                      <a:pPr marR="39370">
                        <a:spcBef>
                          <a:spcPts val="1260"/>
                        </a:spcBef>
                        <a:spcAft>
                          <a:spcPts val="0"/>
                        </a:spcAft>
                      </a:pPr>
                      <a:r>
                        <a:rPr lang="en-US" sz="1400">
                          <a:latin typeface="Times New Roman"/>
                          <a:ea typeface="Times New Roman"/>
                          <a:cs typeface="Times New Roman"/>
                        </a:rPr>
                        <a:t>&lt;S&gt;::= else \n &lt; </a:t>
                      </a:r>
                      <a:r>
                        <a:rPr lang="ru-RU" sz="1400">
                          <a:latin typeface="Times New Roman"/>
                          <a:ea typeface="Times New Roman"/>
                          <a:cs typeface="Times New Roman"/>
                        </a:rPr>
                        <a:t>спис</a:t>
                      </a:r>
                      <a:r>
                        <a:rPr lang="en-US" sz="1400">
                          <a:latin typeface="Times New Roman"/>
                          <a:ea typeface="Times New Roman"/>
                          <a:cs typeface="Times New Roman"/>
                        </a:rPr>
                        <a:t>_</a:t>
                      </a:r>
                      <a:r>
                        <a:rPr lang="ru-RU" sz="1400">
                          <a:latin typeface="Times New Roman"/>
                          <a:ea typeface="Times New Roman"/>
                          <a:cs typeface="Times New Roman"/>
                        </a:rPr>
                        <a:t>опер </a:t>
                      </a:r>
                      <a:r>
                        <a:rPr lang="en-US" sz="1400">
                          <a:latin typeface="Times New Roman"/>
                          <a:ea typeface="Times New Roman"/>
                          <a:cs typeface="Times New Roman"/>
                        </a:rPr>
                        <a:t>&gt;</a:t>
                      </a:r>
                      <a:endParaRPr lang="ru-RU" sz="1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lit</a:t>
                      </a:r>
                      <a:endParaRPr lang="ru-RU" sz="1200">
                        <a:latin typeface="Times New Roman"/>
                        <a:ea typeface="Times New Roman"/>
                        <a:cs typeface="Times New Roman"/>
                      </a:endParaRPr>
                    </a:p>
                    <a:p>
                      <a:pPr algn="ctr">
                        <a:spcAft>
                          <a:spcPts val="0"/>
                        </a:spcAft>
                      </a:pPr>
                      <a:r>
                        <a:rPr lang="en-US" sz="1400">
                          <a:latin typeface="Times New Roman"/>
                          <a:ea typeface="Times New Roman"/>
                          <a:cs typeface="Times New Roman"/>
                        </a:rPr>
                        <a:t>else</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6235">
                <a:tc>
                  <a:txBody>
                    <a:bodyPr/>
                    <a:lstStyle/>
                    <a:p>
                      <a:pPr algn="just">
                        <a:lnSpc>
                          <a:spcPct val="150000"/>
                        </a:lnSpc>
                        <a:spcAft>
                          <a:spcPts val="0"/>
                        </a:spcAft>
                      </a:pPr>
                      <a:r>
                        <a:rPr lang="en-US" sz="1400">
                          <a:latin typeface="Times New Roman"/>
                          <a:ea typeface="Times New Roman"/>
                          <a:cs typeface="Times New Roman"/>
                        </a:rPr>
                        <a:t> &lt;W&gt;::= \n &lt;</a:t>
                      </a:r>
                      <a:r>
                        <a:rPr lang="ru-RU" sz="1400">
                          <a:latin typeface="Times New Roman"/>
                          <a:ea typeface="Times New Roman"/>
                          <a:cs typeface="Times New Roman"/>
                        </a:rPr>
                        <a:t>спис_опер</a:t>
                      </a:r>
                      <a:r>
                        <a:rPr lang="en-US" sz="1400">
                          <a:latin typeface="Times New Roman"/>
                          <a:ea typeface="Times New Roman"/>
                          <a:cs typeface="Times New Roman"/>
                        </a:rPr>
                        <a:t>&gt; </a:t>
                      </a:r>
                      <a:endParaRPr lang="ru-RU" sz="1200">
                        <a:latin typeface="Times New Roman"/>
                        <a:ea typeface="Times New Roman"/>
                        <a:cs typeface="Times New Roman"/>
                      </a:endParaRPr>
                    </a:p>
                    <a:p>
                      <a:pPr algn="just">
                        <a:lnSpc>
                          <a:spcPct val="150000"/>
                        </a:lnSpc>
                        <a:spcAft>
                          <a:spcPts val="0"/>
                        </a:spcAft>
                      </a:pPr>
                      <a:r>
                        <a:rPr lang="en-US" sz="1400">
                          <a:latin typeface="Times New Roman"/>
                          <a:ea typeface="Times New Roman"/>
                          <a:cs typeface="Times New Roman"/>
                        </a:rPr>
                        <a:t>&lt;W&gt;::=  to lit \n &lt;</a:t>
                      </a:r>
                      <a:r>
                        <a:rPr lang="ru-RU" sz="1400">
                          <a:latin typeface="Times New Roman"/>
                          <a:ea typeface="Times New Roman"/>
                          <a:cs typeface="Times New Roman"/>
                        </a:rPr>
                        <a:t> спис_опер</a:t>
                      </a:r>
                      <a:r>
                        <a:rPr lang="en-US" sz="1400">
                          <a:latin typeface="Times New Roman"/>
                          <a:ea typeface="Times New Roman"/>
                          <a:cs typeface="Times New Roman"/>
                        </a:rPr>
                        <a:t>&gt;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\n</a:t>
                      </a:r>
                      <a:endParaRPr lang="ru-RU" sz="1200">
                        <a:latin typeface="Times New Roman"/>
                        <a:ea typeface="Times New Roman"/>
                        <a:cs typeface="Times New Roman"/>
                      </a:endParaRPr>
                    </a:p>
                    <a:p>
                      <a:pPr algn="ctr">
                        <a:spcAft>
                          <a:spcPts val="0"/>
                        </a:spcAft>
                      </a:pPr>
                      <a:r>
                        <a:rPr lang="en-US" sz="1400">
                          <a:latin typeface="Times New Roman"/>
                          <a:ea typeface="Times New Roman"/>
                          <a:cs typeface="Times New Roman"/>
                        </a:rPr>
                        <a:t>to </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9865">
                <a:tc>
                  <a:txBody>
                    <a:bodyPr/>
                    <a:lstStyle/>
                    <a:p>
                      <a:pPr>
                        <a:spcAft>
                          <a:spcPts val="0"/>
                        </a:spcAft>
                      </a:pPr>
                      <a:r>
                        <a:rPr lang="ru-RU" sz="1400">
                          <a:solidFill>
                            <a:srgbClr val="000000"/>
                          </a:solidFill>
                          <a:latin typeface="Times New Roman"/>
                          <a:ea typeface="Calibri"/>
                          <a:cs typeface="Times New Roman"/>
                        </a:rPr>
                        <a:t>&lt;присв.&gt;::=</a:t>
                      </a:r>
                      <a:r>
                        <a:rPr lang="en-US" sz="1400">
                          <a:solidFill>
                            <a:srgbClr val="000000"/>
                          </a:solidFill>
                          <a:latin typeface="Times New Roman"/>
                          <a:ea typeface="Calibri"/>
                          <a:cs typeface="Times New Roman"/>
                        </a:rPr>
                        <a:t>id</a:t>
                      </a:r>
                      <a:r>
                        <a:rPr lang="ru-RU" sz="1400">
                          <a:solidFill>
                            <a:srgbClr val="000000"/>
                          </a:solidFill>
                          <a:latin typeface="Times New Roman"/>
                          <a:ea typeface="Calibri"/>
                          <a:cs typeface="Times New Roman"/>
                        </a:rPr>
                        <a:t>= </a:t>
                      </a:r>
                      <a:r>
                        <a:rPr lang="en-US" sz="1400">
                          <a:solidFill>
                            <a:srgbClr val="000000"/>
                          </a:solidFill>
                          <a:latin typeface="Times New Roman"/>
                          <a:ea typeface="Calibri"/>
                          <a:cs typeface="Times New Roman"/>
                        </a:rPr>
                        <a:t>expr</a:t>
                      </a:r>
                      <a:r>
                        <a:rPr lang="ru-RU" sz="1400">
                          <a:solidFill>
                            <a:srgbClr val="000000"/>
                          </a:solidFill>
                          <a:latin typeface="Times New Roman"/>
                          <a:ea typeface="Calibri"/>
                          <a:cs typeface="Times New Roman"/>
                        </a:rPr>
                        <a:t> \</a:t>
                      </a:r>
                      <a:r>
                        <a:rPr lang="en-US" sz="1400">
                          <a:solidFill>
                            <a:srgbClr val="000000"/>
                          </a:solidFill>
                          <a:latin typeface="Times New Roman"/>
                          <a:ea typeface="Calibri"/>
                          <a:cs typeface="Times New Roman"/>
                        </a:rPr>
                        <a:t>n</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latin typeface="Times New Roman"/>
                          <a:ea typeface="Times New Roman"/>
                          <a:cs typeface="Times New Roman"/>
                        </a:rPr>
                        <a:t>id</a:t>
                      </a:r>
                      <a:endParaRPr lang="ru-RU"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Текстовое поле 102"/>
          <p:cNvSpPr txBox="1"/>
          <p:nvPr/>
        </p:nvSpPr>
        <p:spPr>
          <a:xfrm>
            <a:off x="4211320" y="396240"/>
            <a:ext cx="3003550" cy="368300"/>
          </a:xfrm>
          <a:prstGeom prst="rect">
            <a:avLst/>
          </a:prstGeom>
          <a:noFill/>
          <a:ln w="9525">
            <a:noFill/>
          </a:ln>
        </p:spPr>
        <p:txBody>
          <a:bodyPr wrap="square">
            <a:spAutoFit/>
          </a:bodyPr>
          <a:lstStyle/>
          <a:p>
            <a:pPr indent="449580"/>
            <a:r>
              <a:rPr lang="ru-RU" altLang="en-US" b="0">
                <a:solidFill>
                  <a:srgbClr val="000000"/>
                </a:solidFill>
                <a:latin typeface="Times New Roman" panose="02020603050405020304" pitchFamily="18" charset="0"/>
                <a:cs typeface="Helvetica" charset="0"/>
              </a:rPr>
              <a:t>4. Методика испытаний</a:t>
            </a:r>
          </a:p>
        </p:txBody>
      </p:sp>
      <p:sp>
        <p:nvSpPr>
          <p:cNvPr id="8" name="Текстовое поле 7"/>
          <p:cNvSpPr txBox="1"/>
          <p:nvPr/>
        </p:nvSpPr>
        <p:spPr>
          <a:xfrm>
            <a:off x="2153920" y="764540"/>
            <a:ext cx="7884160" cy="4247317"/>
          </a:xfrm>
          <a:prstGeom prst="rect">
            <a:avLst/>
          </a:prstGeom>
          <a:noFill/>
          <a:ln w="9525">
            <a:noFill/>
          </a:ln>
        </p:spPr>
        <p:txBody>
          <a:bodyPr wrap="square">
            <a:spAutoFit/>
          </a:bodyPr>
          <a:lstStyle/>
          <a:p>
            <a:pPr marL="457200" indent="441960">
              <a:lnSpc>
                <a:spcPct val="150000"/>
              </a:lnSpc>
              <a:spcAft>
                <a:spcPts val="0"/>
              </a:spcAft>
            </a:pPr>
            <a:r>
              <a:rPr lang="ru-RU" dirty="0" smtClean="0">
                <a:latin typeface="Times New Roman"/>
                <a:ea typeface="Times New Roman"/>
              </a:rPr>
              <a:t>Целью проведения тестирования является подтверждение реализации требуемой функциональной системы. Случаем, когда тестирование прошло успешно является совпадение с ожидаемым результатом. </a:t>
            </a:r>
            <a:endParaRPr lang="ru-RU" sz="1600" dirty="0" smtClean="0">
              <a:latin typeface="Times New Roman"/>
              <a:ea typeface="Times New Roman"/>
            </a:endParaRPr>
          </a:p>
          <a:p>
            <a:pPr marL="457200" indent="441960">
              <a:lnSpc>
                <a:spcPct val="150000"/>
              </a:lnSpc>
              <a:spcAft>
                <a:spcPts val="0"/>
              </a:spcAft>
            </a:pPr>
            <a:r>
              <a:rPr lang="ru-RU" dirty="0" smtClean="0">
                <a:latin typeface="Times New Roman"/>
                <a:ea typeface="Times New Roman"/>
              </a:rPr>
              <a:t>При прохождении всех элементов лексическим анализатором и при отсутствии ошибок, на экран выводится  текстовое сообщение об успешном выполнении анализа.</a:t>
            </a:r>
            <a:endParaRPr lang="ru-RU" sz="1600" dirty="0" smtClean="0">
              <a:latin typeface="Times New Roman"/>
              <a:ea typeface="Times New Roman"/>
            </a:endParaRPr>
          </a:p>
          <a:p>
            <a:pPr marL="457200" indent="441960">
              <a:lnSpc>
                <a:spcPct val="150000"/>
              </a:lnSpc>
              <a:spcAft>
                <a:spcPts val="0"/>
              </a:spcAft>
            </a:pPr>
            <a:r>
              <a:rPr lang="ru-RU" dirty="0" smtClean="0">
                <a:latin typeface="Times New Roman"/>
                <a:ea typeface="Times New Roman"/>
              </a:rPr>
              <a:t>При обнаружении ошибки анализатором, анализ завершает свою работу, и выводит сообщение на экран, содержащее ошибочный элемент, и элемент, ожидаемый в процессе анализа.</a:t>
            </a:r>
            <a:endParaRPr lang="ru-RU" sz="1600" dirty="0">
              <a:latin typeface="Times New Roman"/>
              <a:ea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Текстовое поле 102"/>
          <p:cNvSpPr txBox="1"/>
          <p:nvPr/>
        </p:nvSpPr>
        <p:spPr>
          <a:xfrm>
            <a:off x="4107815" y="189230"/>
            <a:ext cx="6456045" cy="368300"/>
          </a:xfrm>
          <a:prstGeom prst="rect">
            <a:avLst/>
          </a:prstGeom>
          <a:noFill/>
          <a:ln w="9525">
            <a:noFill/>
          </a:ln>
        </p:spPr>
        <p:txBody>
          <a:bodyPr wrap="square">
            <a:spAutoFit/>
          </a:bodyPr>
          <a:lstStyle/>
          <a:p>
            <a:pPr indent="449580"/>
            <a:r>
              <a:rPr lang="ru-RU" altLang="en-US" b="0">
                <a:solidFill>
                  <a:srgbClr val="000000"/>
                </a:solidFill>
                <a:latin typeface="Times New Roman" panose="02020603050405020304" pitchFamily="18" charset="0"/>
                <a:cs typeface="Helvetica" charset="0"/>
              </a:rPr>
              <a:t>4. Методика испытаний</a:t>
            </a:r>
          </a:p>
        </p:txBody>
      </p:sp>
      <p:sp>
        <p:nvSpPr>
          <p:cNvPr id="100" name="Текстовое поле 99"/>
          <p:cNvSpPr txBox="1"/>
          <p:nvPr/>
        </p:nvSpPr>
        <p:spPr>
          <a:xfrm>
            <a:off x="406037" y="435429"/>
            <a:ext cx="5080000" cy="1200329"/>
          </a:xfrm>
          <a:prstGeom prst="rect">
            <a:avLst/>
          </a:prstGeom>
          <a:noFill/>
          <a:ln w="9525">
            <a:noFill/>
          </a:ln>
        </p:spPr>
        <p:txBody>
          <a:bodyPr wrap="square">
            <a:spAutoFit/>
          </a:bodyPr>
          <a:lstStyle/>
          <a:p>
            <a:pPr indent="269875"/>
            <a:r>
              <a:rPr lang="en-US" b="0" dirty="0" err="1">
                <a:latin typeface="Times New Roman" panose="02020603050405020304" pitchFamily="18" charset="0"/>
              </a:rPr>
              <a:t>Примеры</a:t>
            </a:r>
            <a:r>
              <a:rPr lang="en-US" b="0" dirty="0">
                <a:latin typeface="Times New Roman" panose="02020603050405020304" pitchFamily="18" charset="0"/>
              </a:rPr>
              <a:t> </a:t>
            </a:r>
            <a:r>
              <a:rPr lang="en-US" b="0" dirty="0" err="1">
                <a:latin typeface="Times New Roman" panose="02020603050405020304" pitchFamily="18" charset="0"/>
              </a:rPr>
              <a:t>вывода</a:t>
            </a:r>
            <a:r>
              <a:rPr lang="en-US" b="0" dirty="0">
                <a:latin typeface="Times New Roman" panose="02020603050405020304" pitchFamily="18" charset="0"/>
              </a:rPr>
              <a:t> </a:t>
            </a:r>
            <a:r>
              <a:rPr lang="en-US" b="0" dirty="0" err="1">
                <a:latin typeface="Times New Roman" panose="02020603050405020304" pitchFamily="18" charset="0"/>
              </a:rPr>
              <a:t>ошибок</a:t>
            </a:r>
            <a:r>
              <a:rPr lang="en-US" b="0" dirty="0">
                <a:latin typeface="Times New Roman" panose="02020603050405020304" pitchFamily="18" charset="0"/>
              </a:rPr>
              <a:t>:</a:t>
            </a:r>
          </a:p>
          <a:p>
            <a:pPr lvl="0"/>
            <a:r>
              <a:rPr lang="en-US" b="0" dirty="0">
                <a:latin typeface="Times New Roman" panose="02020603050405020304" pitchFamily="18" charset="0"/>
              </a:rPr>
              <a:t>1) </a:t>
            </a:r>
            <a:r>
              <a:rPr lang="ru-RU" dirty="0" smtClean="0"/>
              <a:t>Ошибка в правиле </a:t>
            </a:r>
            <a:r>
              <a:rPr lang="en-US" dirty="0" smtClean="0"/>
              <a:t>&lt;</a:t>
            </a:r>
            <a:r>
              <a:rPr lang="ru-RU" dirty="0" err="1" smtClean="0"/>
              <a:t>присв</a:t>
            </a:r>
            <a:r>
              <a:rPr lang="en-US" dirty="0" smtClean="0"/>
              <a:t>&gt;:</a:t>
            </a:r>
            <a:endParaRPr lang="ru-RU" dirty="0" smtClean="0"/>
          </a:p>
          <a:p>
            <a:endParaRPr lang="en-US" b="0" dirty="0">
              <a:latin typeface="Times New Roman" panose="02020603050405020304" pitchFamily="18" charset="0"/>
            </a:endParaRPr>
          </a:p>
          <a:p>
            <a:r>
              <a:rPr lang="en-US" b="0" dirty="0">
                <a:latin typeface="Times New Roman" panose="02020603050405020304" pitchFamily="18" charset="0"/>
              </a:rPr>
              <a:t> </a:t>
            </a:r>
            <a:endParaRPr lang="ru-RU" altLang="en-US" dirty="0"/>
          </a:p>
        </p:txBody>
      </p:sp>
      <p:sp>
        <p:nvSpPr>
          <p:cNvPr id="101" name="Текстовое поле 100"/>
          <p:cNvSpPr txBox="1"/>
          <p:nvPr/>
        </p:nvSpPr>
        <p:spPr>
          <a:xfrm>
            <a:off x="388620" y="2950210"/>
            <a:ext cx="5080000" cy="2862322"/>
          </a:xfrm>
          <a:prstGeom prst="rect">
            <a:avLst/>
          </a:prstGeom>
          <a:noFill/>
          <a:ln w="9525">
            <a:noFill/>
          </a:ln>
        </p:spPr>
        <p:txBody>
          <a:bodyPr>
            <a:spAutoFit/>
          </a:bodyPr>
          <a:lstStyle/>
          <a:p>
            <a:pPr indent="0" algn="ctr"/>
            <a:endParaRPr lang="en-US" b="0" dirty="0">
              <a:latin typeface="Times New Roman" panose="02020603050405020304" pitchFamily="18" charset="0"/>
            </a:endParaRPr>
          </a:p>
          <a:p>
            <a:r>
              <a:rPr lang="en-US" b="0" dirty="0">
                <a:latin typeface="Times New Roman" panose="02020603050405020304" pitchFamily="18" charset="0"/>
              </a:rPr>
              <a:t> </a:t>
            </a:r>
          </a:p>
          <a:p>
            <a:r>
              <a:rPr lang="en-US" b="0" dirty="0" err="1">
                <a:latin typeface="Times New Roman" panose="02020603050405020304" pitchFamily="18" charset="0"/>
              </a:rPr>
              <a:t>Рисунок</a:t>
            </a:r>
            <a:r>
              <a:rPr lang="en-US" b="0" dirty="0">
                <a:latin typeface="Times New Roman" panose="02020603050405020304" pitchFamily="18" charset="0"/>
              </a:rPr>
              <a:t> </a:t>
            </a:r>
            <a:r>
              <a:rPr lang="ru-RU" b="0" dirty="0" smtClean="0">
                <a:latin typeface="Times New Roman" panose="02020603050405020304" pitchFamily="18" charset="0"/>
              </a:rPr>
              <a:t>1</a:t>
            </a:r>
            <a:r>
              <a:rPr lang="en-US" b="0" dirty="0" smtClean="0">
                <a:latin typeface="Times New Roman" panose="02020603050405020304" pitchFamily="18" charset="0"/>
              </a:rPr>
              <a:t> </a:t>
            </a:r>
            <a:r>
              <a:rPr lang="en-US" b="0" dirty="0">
                <a:latin typeface="Times New Roman" panose="02020603050405020304" pitchFamily="18" charset="0"/>
              </a:rPr>
              <a:t>- </a:t>
            </a:r>
            <a:r>
              <a:rPr lang="en-US" b="0" dirty="0" err="1">
                <a:latin typeface="Times New Roman" panose="02020603050405020304" pitchFamily="18" charset="0"/>
              </a:rPr>
              <a:t>Обнаружение</a:t>
            </a:r>
            <a:r>
              <a:rPr lang="en-US" b="0" dirty="0">
                <a:latin typeface="Times New Roman" panose="02020603050405020304" pitchFamily="18" charset="0"/>
              </a:rPr>
              <a:t> </a:t>
            </a:r>
            <a:r>
              <a:rPr lang="en-US" b="0" dirty="0" err="1">
                <a:latin typeface="Times New Roman" panose="02020603050405020304" pitchFamily="18" charset="0"/>
              </a:rPr>
              <a:t>ошибки</a:t>
            </a:r>
            <a:r>
              <a:rPr lang="en-US" b="0" dirty="0">
                <a:latin typeface="Times New Roman" panose="02020603050405020304" pitchFamily="18" charset="0"/>
              </a:rPr>
              <a:t> в </a:t>
            </a:r>
            <a:r>
              <a:rPr lang="en-US" b="0" dirty="0" err="1">
                <a:latin typeface="Times New Roman" panose="02020603050405020304" pitchFamily="18" charset="0"/>
              </a:rPr>
              <a:t>правиле</a:t>
            </a:r>
            <a:r>
              <a:rPr lang="en-US" b="0" dirty="0">
                <a:latin typeface="Times New Roman" panose="02020603050405020304" pitchFamily="18" charset="0"/>
              </a:rPr>
              <a:t> </a:t>
            </a:r>
            <a:r>
              <a:rPr lang="ru-RU" dirty="0" smtClean="0">
                <a:latin typeface="Times New Roman" panose="02020603050405020304" pitchFamily="18" charset="0"/>
              </a:rPr>
              <a:t>&lt;</a:t>
            </a:r>
            <a:r>
              <a:rPr lang="ru-RU" dirty="0" err="1" smtClean="0">
                <a:latin typeface="Times New Roman" panose="02020603050405020304" pitchFamily="18" charset="0"/>
              </a:rPr>
              <a:t>присв</a:t>
            </a:r>
            <a:r>
              <a:rPr lang="ru-RU" dirty="0" smtClean="0">
                <a:latin typeface="Times New Roman" panose="02020603050405020304" pitchFamily="18" charset="0"/>
              </a:rPr>
              <a:t>&gt;:</a:t>
            </a:r>
            <a:endParaRPr lang="en-US" b="0" dirty="0">
              <a:latin typeface="Times New Roman" panose="02020603050405020304" pitchFamily="18" charset="0"/>
            </a:endParaRPr>
          </a:p>
          <a:p>
            <a:r>
              <a:rPr lang="en-US" b="0" dirty="0">
                <a:latin typeface="Times New Roman" panose="02020603050405020304" pitchFamily="18" charset="0"/>
              </a:rPr>
              <a:t> </a:t>
            </a:r>
          </a:p>
          <a:p>
            <a:r>
              <a:rPr lang="ru-RU" dirty="0" smtClean="0">
                <a:latin typeface="Times New Roman" panose="02020603050405020304" pitchFamily="18" charset="0"/>
              </a:rPr>
              <a:t>Данная ошибка возникает в следующем правиле грамматики:</a:t>
            </a:r>
          </a:p>
          <a:p>
            <a:r>
              <a:rPr lang="ru-RU" dirty="0" smtClean="0">
                <a:latin typeface="Times New Roman" panose="02020603050405020304" pitchFamily="18" charset="0"/>
              </a:rPr>
              <a:t>&lt;</a:t>
            </a:r>
            <a:r>
              <a:rPr lang="ru-RU" dirty="0" err="1" smtClean="0">
                <a:latin typeface="Times New Roman" panose="02020603050405020304" pitchFamily="18" charset="0"/>
              </a:rPr>
              <a:t>присв</a:t>
            </a:r>
            <a:r>
              <a:rPr lang="ru-RU" dirty="0" smtClean="0">
                <a:latin typeface="Times New Roman" panose="02020603050405020304" pitchFamily="18" charset="0"/>
              </a:rPr>
              <a:t>.&gt;::</a:t>
            </a:r>
            <a:r>
              <a:rPr lang="ru-RU" dirty="0" err="1" smtClean="0">
                <a:latin typeface="Times New Roman" panose="02020603050405020304" pitchFamily="18" charset="0"/>
              </a:rPr>
              <a:t>=id=</a:t>
            </a:r>
            <a:r>
              <a:rPr lang="ru-RU" dirty="0" smtClean="0">
                <a:latin typeface="Times New Roman" panose="02020603050405020304" pitchFamily="18" charset="0"/>
              </a:rPr>
              <a:t> </a:t>
            </a:r>
            <a:r>
              <a:rPr lang="ru-RU" dirty="0" err="1" smtClean="0">
                <a:latin typeface="Times New Roman" panose="02020603050405020304" pitchFamily="18" charset="0"/>
              </a:rPr>
              <a:t>expr</a:t>
            </a:r>
            <a:r>
              <a:rPr lang="ru-RU" dirty="0" smtClean="0">
                <a:latin typeface="Times New Roman" panose="02020603050405020304" pitchFamily="18" charset="0"/>
              </a:rPr>
              <a:t> \</a:t>
            </a:r>
            <a:r>
              <a:rPr lang="ru-RU" dirty="0" err="1" smtClean="0">
                <a:latin typeface="Times New Roman" panose="02020603050405020304" pitchFamily="18" charset="0"/>
              </a:rPr>
              <a:t>n</a:t>
            </a:r>
            <a:endParaRPr lang="ru-RU" dirty="0" smtClean="0">
              <a:latin typeface="Times New Roman" panose="02020603050405020304" pitchFamily="18" charset="0"/>
            </a:endParaRPr>
          </a:p>
          <a:p>
            <a:r>
              <a:rPr lang="ru-RU" dirty="0" smtClean="0">
                <a:latin typeface="Times New Roman" panose="02020603050405020304" pitchFamily="18" charset="0"/>
              </a:rPr>
              <a:t>Согласно грамматике, после «=» может идти только «</a:t>
            </a:r>
            <a:r>
              <a:rPr lang="ru-RU" dirty="0" err="1" smtClean="0">
                <a:latin typeface="Times New Roman" panose="02020603050405020304" pitchFamily="18" charset="0"/>
              </a:rPr>
              <a:t>expr</a:t>
            </a:r>
            <a:r>
              <a:rPr lang="ru-RU" dirty="0" smtClean="0">
                <a:latin typeface="Times New Roman" panose="02020603050405020304" pitchFamily="18" charset="0"/>
              </a:rPr>
              <a:t>».</a:t>
            </a:r>
          </a:p>
        </p:txBody>
      </p:sp>
      <p:sp>
        <p:nvSpPr>
          <p:cNvPr id="4" name="Текстовое поле 3"/>
          <p:cNvSpPr txBox="1"/>
          <p:nvPr/>
        </p:nvSpPr>
        <p:spPr>
          <a:xfrm>
            <a:off x="5468620" y="1071880"/>
            <a:ext cx="7222490" cy="5262979"/>
          </a:xfrm>
          <a:prstGeom prst="rect">
            <a:avLst/>
          </a:prstGeom>
          <a:noFill/>
          <a:ln w="9525">
            <a:noFill/>
          </a:ln>
        </p:spPr>
        <p:txBody>
          <a:bodyPr wrap="square">
            <a:spAutoFit/>
          </a:bodyPr>
          <a:lstStyle/>
          <a:p>
            <a:pPr indent="269875"/>
            <a:r>
              <a:rPr lang="en-US" sz="1400" dirty="0" smtClean="0">
                <a:latin typeface="Times New Roman" panose="02020603050405020304" pitchFamily="18" charset="0"/>
              </a:rPr>
              <a:t>public void Assignment()// </a:t>
            </a:r>
            <a:r>
              <a:rPr lang="ru-RU" sz="1400" dirty="0" err="1" smtClean="0">
                <a:latin typeface="Times New Roman" panose="02020603050405020304" pitchFamily="18" charset="0"/>
              </a:rPr>
              <a:t>присв</a:t>
            </a:r>
            <a:endParaRPr lang="ru-RU" sz="1400" dirty="0" smtClean="0">
              <a:latin typeface="Times New Roman" panose="02020603050405020304" pitchFamily="18" charset="0"/>
            </a:endParaRPr>
          </a:p>
          <a:p>
            <a:pPr indent="269875"/>
            <a:r>
              <a:rPr lang="ru-RU" sz="1400" dirty="0" smtClean="0">
                <a:latin typeface="Times New Roman" panose="02020603050405020304" pitchFamily="18" charset="0"/>
              </a:rPr>
              <a:t>        {</a:t>
            </a:r>
          </a:p>
          <a:p>
            <a:pPr indent="269875"/>
            <a:r>
              <a:rPr lang="ru-RU" sz="1400" dirty="0" smtClean="0">
                <a:latin typeface="Times New Roman" panose="02020603050405020304" pitchFamily="18" charset="0"/>
              </a:rPr>
              <a:t>            </a:t>
            </a:r>
          </a:p>
          <a:p>
            <a:pPr indent="269875"/>
            <a:r>
              <a:rPr lang="ru-RU" sz="1400" dirty="0" smtClean="0">
                <a:latin typeface="Times New Roman" panose="02020603050405020304" pitchFamily="18" charset="0"/>
              </a:rPr>
              <a:t>            </a:t>
            </a:r>
            <a:r>
              <a:rPr lang="en-US" sz="1400" dirty="0" smtClean="0">
                <a:latin typeface="Times New Roman" panose="02020603050405020304" pitchFamily="18" charset="0"/>
              </a:rPr>
              <a:t>if (</a:t>
            </a:r>
            <a:r>
              <a:rPr lang="en-US" sz="1400" dirty="0" err="1" smtClean="0">
                <a:latin typeface="Times New Roman" panose="02020603050405020304" pitchFamily="18" charset="0"/>
              </a:rPr>
              <a:t>token.Type</a:t>
            </a:r>
            <a:r>
              <a:rPr lang="en-US" sz="1400" dirty="0" smtClean="0">
                <a:latin typeface="Times New Roman" panose="02020603050405020304" pitchFamily="18" charset="0"/>
              </a:rPr>
              <a:t> != </a:t>
            </a:r>
            <a:r>
              <a:rPr lang="en-US" sz="1400" dirty="0" err="1" smtClean="0">
                <a:latin typeface="Times New Roman" panose="02020603050405020304" pitchFamily="18" charset="0"/>
              </a:rPr>
              <a:t>Token.TokenType.IDENTIFIER</a:t>
            </a:r>
            <a:r>
              <a:rPr lang="en-US" sz="1400" dirty="0" smtClean="0">
                <a:latin typeface="Times New Roman" panose="02020603050405020304" pitchFamily="18" charset="0"/>
              </a:rPr>
              <a:t> )</a:t>
            </a:r>
          </a:p>
          <a:p>
            <a:pPr indent="269875"/>
            <a:r>
              <a:rPr lang="en-US" sz="1400" dirty="0" smtClean="0">
                <a:latin typeface="Times New Roman" panose="02020603050405020304" pitchFamily="18" charset="0"/>
              </a:rPr>
              <a:t>            {</a:t>
            </a:r>
          </a:p>
          <a:p>
            <a:pPr indent="269875"/>
            <a:r>
              <a:rPr lang="en-US" sz="1400" dirty="0" smtClean="0">
                <a:latin typeface="Times New Roman" panose="02020603050405020304" pitchFamily="18" charset="0"/>
              </a:rPr>
              <a:t>                Expression(</a:t>
            </a:r>
            <a:r>
              <a:rPr lang="en-US" sz="1400" dirty="0" err="1" smtClean="0">
                <a:latin typeface="Times New Roman" panose="02020603050405020304" pitchFamily="18" charset="0"/>
              </a:rPr>
              <a:t>Token.TokenType.IDENTIFIER</a:t>
            </a:r>
            <a:r>
              <a:rPr lang="en-US" sz="1400" dirty="0" smtClean="0">
                <a:latin typeface="Times New Roman" panose="02020603050405020304" pitchFamily="18" charset="0"/>
              </a:rPr>
              <a:t>, </a:t>
            </a:r>
            <a:r>
              <a:rPr lang="en-US" sz="1400" dirty="0" err="1" smtClean="0">
                <a:latin typeface="Times New Roman" panose="02020603050405020304" pitchFamily="18" charset="0"/>
              </a:rPr>
              <a:t>token.Type</a:t>
            </a:r>
            <a:r>
              <a:rPr lang="en-US" sz="1400" dirty="0" smtClean="0">
                <a:latin typeface="Times New Roman" panose="02020603050405020304" pitchFamily="18" charset="0"/>
              </a:rPr>
              <a:t>);</a:t>
            </a:r>
          </a:p>
          <a:p>
            <a:pPr indent="269875"/>
            <a:r>
              <a:rPr lang="en-US" sz="1400" dirty="0" smtClean="0">
                <a:latin typeface="Times New Roman" panose="02020603050405020304" pitchFamily="18" charset="0"/>
              </a:rPr>
              <a:t>            }</a:t>
            </a:r>
          </a:p>
          <a:p>
            <a:pPr indent="269875"/>
            <a:r>
              <a:rPr lang="en-US" sz="1400" dirty="0" smtClean="0">
                <a:latin typeface="Times New Roman" panose="02020603050405020304" pitchFamily="18" charset="0"/>
              </a:rPr>
              <a:t>            Next();</a:t>
            </a:r>
          </a:p>
          <a:p>
            <a:pPr indent="269875"/>
            <a:r>
              <a:rPr lang="en-US" sz="1400" dirty="0" smtClean="0">
                <a:latin typeface="Times New Roman" panose="02020603050405020304" pitchFamily="18" charset="0"/>
              </a:rPr>
              <a:t>            if (</a:t>
            </a:r>
            <a:r>
              <a:rPr lang="en-US" sz="1400" dirty="0" err="1" smtClean="0">
                <a:latin typeface="Times New Roman" panose="02020603050405020304" pitchFamily="18" charset="0"/>
              </a:rPr>
              <a:t>token.Type</a:t>
            </a:r>
            <a:r>
              <a:rPr lang="en-US" sz="1400" dirty="0" smtClean="0">
                <a:latin typeface="Times New Roman" panose="02020603050405020304" pitchFamily="18" charset="0"/>
              </a:rPr>
              <a:t> != </a:t>
            </a:r>
            <a:r>
              <a:rPr lang="en-US" sz="1400" dirty="0" err="1" smtClean="0">
                <a:latin typeface="Times New Roman" panose="02020603050405020304" pitchFamily="18" charset="0"/>
              </a:rPr>
              <a:t>Token.TokenType.EQUAL</a:t>
            </a:r>
            <a:r>
              <a:rPr lang="en-US" sz="1400" dirty="0" smtClean="0">
                <a:latin typeface="Times New Roman" panose="02020603050405020304" pitchFamily="18" charset="0"/>
              </a:rPr>
              <a:t>)</a:t>
            </a:r>
          </a:p>
          <a:p>
            <a:pPr indent="269875"/>
            <a:r>
              <a:rPr lang="en-US" sz="1400" dirty="0" smtClean="0">
                <a:latin typeface="Times New Roman" panose="02020603050405020304" pitchFamily="18" charset="0"/>
              </a:rPr>
              <a:t>            {</a:t>
            </a:r>
          </a:p>
          <a:p>
            <a:pPr indent="269875"/>
            <a:r>
              <a:rPr lang="en-US" sz="1400" dirty="0" smtClean="0">
                <a:latin typeface="Times New Roman" panose="02020603050405020304" pitchFamily="18" charset="0"/>
              </a:rPr>
              <a:t>                Expression(</a:t>
            </a:r>
            <a:r>
              <a:rPr lang="en-US" sz="1400" dirty="0" err="1" smtClean="0">
                <a:latin typeface="Times New Roman" panose="02020603050405020304" pitchFamily="18" charset="0"/>
              </a:rPr>
              <a:t>Token.TokenType.EQUAL</a:t>
            </a:r>
            <a:r>
              <a:rPr lang="en-US" sz="1400" dirty="0" smtClean="0">
                <a:latin typeface="Times New Roman" panose="02020603050405020304" pitchFamily="18" charset="0"/>
              </a:rPr>
              <a:t>, </a:t>
            </a:r>
            <a:r>
              <a:rPr lang="en-US" sz="1400" dirty="0" err="1" smtClean="0">
                <a:latin typeface="Times New Roman" panose="02020603050405020304" pitchFamily="18" charset="0"/>
              </a:rPr>
              <a:t>token.Type</a:t>
            </a:r>
            <a:r>
              <a:rPr lang="en-US" sz="1400" dirty="0" smtClean="0">
                <a:latin typeface="Times New Roman" panose="02020603050405020304" pitchFamily="18" charset="0"/>
              </a:rPr>
              <a:t>);</a:t>
            </a:r>
          </a:p>
          <a:p>
            <a:pPr indent="269875"/>
            <a:r>
              <a:rPr lang="en-US" sz="1400" dirty="0" smtClean="0">
                <a:latin typeface="Times New Roman" panose="02020603050405020304" pitchFamily="18" charset="0"/>
              </a:rPr>
              <a:t>            }</a:t>
            </a:r>
          </a:p>
          <a:p>
            <a:pPr indent="269875"/>
            <a:r>
              <a:rPr lang="en-US" sz="1400" dirty="0" smtClean="0">
                <a:latin typeface="Times New Roman" panose="02020603050405020304" pitchFamily="18" charset="0"/>
              </a:rPr>
              <a:t>            Next();</a:t>
            </a:r>
          </a:p>
          <a:p>
            <a:pPr indent="269875"/>
            <a:r>
              <a:rPr lang="en-US" sz="1400" dirty="0" smtClean="0">
                <a:latin typeface="Times New Roman" panose="02020603050405020304" pitchFamily="18" charset="0"/>
              </a:rPr>
              <a:t>            if(</a:t>
            </a:r>
            <a:r>
              <a:rPr lang="en-US" sz="1400" dirty="0" err="1" smtClean="0">
                <a:latin typeface="Times New Roman" panose="02020603050405020304" pitchFamily="18" charset="0"/>
              </a:rPr>
              <a:t>token.Type</a:t>
            </a:r>
            <a:r>
              <a:rPr lang="en-US" sz="1400" dirty="0" smtClean="0">
                <a:latin typeface="Times New Roman" panose="02020603050405020304" pitchFamily="18" charset="0"/>
              </a:rPr>
              <a:t> == </a:t>
            </a:r>
            <a:r>
              <a:rPr lang="en-US" sz="1400" dirty="0" err="1" smtClean="0">
                <a:latin typeface="Times New Roman" panose="02020603050405020304" pitchFamily="18" charset="0"/>
              </a:rPr>
              <a:t>Token.TokenType.IDENTIFIER</a:t>
            </a:r>
            <a:r>
              <a:rPr lang="en-US" sz="1400" dirty="0" smtClean="0">
                <a:latin typeface="Times New Roman" panose="02020603050405020304" pitchFamily="18" charset="0"/>
              </a:rPr>
              <a:t> || </a:t>
            </a:r>
            <a:r>
              <a:rPr lang="en-US" sz="1400" dirty="0" err="1" smtClean="0">
                <a:latin typeface="Times New Roman" panose="02020603050405020304" pitchFamily="18" charset="0"/>
              </a:rPr>
              <a:t>token.Type</a:t>
            </a:r>
            <a:r>
              <a:rPr lang="en-US" sz="1400" dirty="0" smtClean="0">
                <a:latin typeface="Times New Roman" panose="02020603050405020304" pitchFamily="18" charset="0"/>
              </a:rPr>
              <a:t> == </a:t>
            </a:r>
            <a:r>
              <a:rPr lang="en-US" sz="1400" dirty="0" err="1" smtClean="0">
                <a:latin typeface="Times New Roman" panose="02020603050405020304" pitchFamily="18" charset="0"/>
              </a:rPr>
              <a:t>Token.TokenType.NUMBER</a:t>
            </a:r>
            <a:r>
              <a:rPr lang="en-US" sz="1400" dirty="0" smtClean="0">
                <a:latin typeface="Times New Roman" panose="02020603050405020304" pitchFamily="18" charset="0"/>
              </a:rPr>
              <a:t>)</a:t>
            </a:r>
          </a:p>
          <a:p>
            <a:pPr indent="269875"/>
            <a:r>
              <a:rPr lang="en-US" sz="1400" dirty="0" smtClean="0">
                <a:latin typeface="Times New Roman" panose="02020603050405020304" pitchFamily="18" charset="0"/>
              </a:rPr>
              <a:t>            {</a:t>
            </a:r>
          </a:p>
          <a:p>
            <a:pPr indent="269875"/>
            <a:r>
              <a:rPr lang="en-US" sz="1400" dirty="0" smtClean="0">
                <a:latin typeface="Times New Roman" panose="02020603050405020304" pitchFamily="18" charset="0"/>
              </a:rPr>
              <a:t>                Skip();</a:t>
            </a:r>
          </a:p>
          <a:p>
            <a:pPr indent="269875"/>
            <a:r>
              <a:rPr lang="en-US" sz="1400" dirty="0" smtClean="0">
                <a:latin typeface="Times New Roman" panose="02020603050405020304" pitchFamily="18" charset="0"/>
              </a:rPr>
              <a:t>                Next();</a:t>
            </a:r>
          </a:p>
          <a:p>
            <a:pPr indent="269875"/>
            <a:r>
              <a:rPr lang="en-US" sz="1400" dirty="0" smtClean="0">
                <a:latin typeface="Times New Roman" panose="02020603050405020304" pitchFamily="18" charset="0"/>
              </a:rPr>
              <a:t>            }</a:t>
            </a:r>
          </a:p>
          <a:p>
            <a:pPr indent="269875"/>
            <a:r>
              <a:rPr lang="en-US" sz="1400" dirty="0" smtClean="0">
                <a:latin typeface="Times New Roman" panose="02020603050405020304" pitchFamily="18" charset="0"/>
              </a:rPr>
              <a:t>            else</a:t>
            </a:r>
          </a:p>
          <a:p>
            <a:pPr indent="269875"/>
            <a:r>
              <a:rPr lang="en-US" sz="1400" dirty="0" smtClean="0">
                <a:latin typeface="Times New Roman" panose="02020603050405020304" pitchFamily="18" charset="0"/>
              </a:rPr>
              <a:t>            {</a:t>
            </a:r>
          </a:p>
          <a:p>
            <a:pPr indent="269875"/>
            <a:r>
              <a:rPr lang="en-US" sz="1400" dirty="0" smtClean="0">
                <a:latin typeface="Times New Roman" panose="02020603050405020304" pitchFamily="18" charset="0"/>
              </a:rPr>
              <a:t>                Expression(</a:t>
            </a:r>
            <a:r>
              <a:rPr lang="en-US" sz="1400" dirty="0" err="1" smtClean="0">
                <a:latin typeface="Times New Roman" panose="02020603050405020304" pitchFamily="18" charset="0"/>
              </a:rPr>
              <a:t>Token.TokenType.IDENTIFIER</a:t>
            </a:r>
            <a:r>
              <a:rPr lang="en-US" sz="1400" dirty="0" smtClean="0">
                <a:latin typeface="Times New Roman" panose="02020603050405020304" pitchFamily="18" charset="0"/>
              </a:rPr>
              <a:t>, </a:t>
            </a:r>
            <a:r>
              <a:rPr lang="en-US" sz="1400" dirty="0" err="1" smtClean="0">
                <a:latin typeface="Times New Roman" panose="02020603050405020304" pitchFamily="18" charset="0"/>
              </a:rPr>
              <a:t>token.Type</a:t>
            </a:r>
            <a:r>
              <a:rPr lang="en-US" sz="1400" dirty="0" smtClean="0">
                <a:latin typeface="Times New Roman" panose="02020603050405020304" pitchFamily="18" charset="0"/>
              </a:rPr>
              <a:t>);</a:t>
            </a:r>
          </a:p>
          <a:p>
            <a:pPr indent="269875"/>
            <a:r>
              <a:rPr lang="en-US" sz="1400" dirty="0" smtClean="0">
                <a:latin typeface="Times New Roman" panose="02020603050405020304" pitchFamily="18" charset="0"/>
              </a:rPr>
              <a:t>            }         </a:t>
            </a:r>
          </a:p>
          <a:p>
            <a:pPr indent="269875"/>
            <a:r>
              <a:rPr lang="en-US" sz="1400" dirty="0" smtClean="0">
                <a:latin typeface="Times New Roman" panose="02020603050405020304" pitchFamily="18" charset="0"/>
              </a:rPr>
              <a:t>         }</a:t>
            </a:r>
          </a:p>
        </p:txBody>
      </p:sp>
      <p:pic>
        <p:nvPicPr>
          <p:cNvPr id="7" name="Рисунок 6"/>
          <p:cNvPicPr/>
          <p:nvPr/>
        </p:nvPicPr>
        <p:blipFill>
          <a:blip r:embed="rId2" cstate="print"/>
          <a:srcRect/>
          <a:stretch>
            <a:fillRect/>
          </a:stretch>
        </p:blipFill>
        <p:spPr bwMode="auto">
          <a:xfrm>
            <a:off x="555716" y="1288869"/>
            <a:ext cx="3789861" cy="221415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Текстовое поле 102"/>
          <p:cNvSpPr txBox="1"/>
          <p:nvPr/>
        </p:nvSpPr>
        <p:spPr>
          <a:xfrm>
            <a:off x="3745230" y="374650"/>
            <a:ext cx="6456045" cy="368300"/>
          </a:xfrm>
          <a:prstGeom prst="rect">
            <a:avLst/>
          </a:prstGeom>
          <a:noFill/>
          <a:ln w="9525">
            <a:noFill/>
          </a:ln>
        </p:spPr>
        <p:txBody>
          <a:bodyPr wrap="square">
            <a:spAutoFit/>
          </a:bodyPr>
          <a:lstStyle/>
          <a:p>
            <a:pPr indent="449580"/>
            <a:r>
              <a:rPr lang="ru-RU" altLang="en-US" b="0">
                <a:solidFill>
                  <a:srgbClr val="000000"/>
                </a:solidFill>
                <a:latin typeface="Times New Roman" panose="02020603050405020304" pitchFamily="18" charset="0"/>
                <a:cs typeface="Helvetica" charset="0"/>
              </a:rPr>
              <a:t>5. Руководство пользователя</a:t>
            </a:r>
          </a:p>
        </p:txBody>
      </p:sp>
      <p:sp>
        <p:nvSpPr>
          <p:cNvPr id="108" name="Текстовое поле 107"/>
          <p:cNvSpPr txBox="1"/>
          <p:nvPr/>
        </p:nvSpPr>
        <p:spPr>
          <a:xfrm>
            <a:off x="302260" y="1026795"/>
            <a:ext cx="5080000" cy="4616648"/>
          </a:xfrm>
          <a:prstGeom prst="rect">
            <a:avLst/>
          </a:prstGeom>
          <a:noFill/>
          <a:ln w="9525">
            <a:noFill/>
          </a:ln>
        </p:spPr>
        <p:txBody>
          <a:bodyPr>
            <a:spAutoFit/>
          </a:bodyPr>
          <a:lstStyle/>
          <a:p>
            <a:r>
              <a:rPr lang="ru-RU" sz="1400" dirty="0" smtClean="0"/>
              <a:t>Данное приложение создано для выполнения лексического и синтаксического анализа подмножества языка </a:t>
            </a:r>
            <a:r>
              <a:rPr lang="en-US" sz="1400" dirty="0" smtClean="0"/>
              <a:t>Visual Basic</a:t>
            </a:r>
            <a:r>
              <a:rPr lang="ru-RU" sz="1400" dirty="0" smtClean="0"/>
              <a:t>. Приложение имеет поддержку синтаксического разбора на основе </a:t>
            </a:r>
            <a:r>
              <a:rPr lang="en-US" sz="1400" dirty="0" smtClean="0"/>
              <a:t>LL</a:t>
            </a:r>
            <a:r>
              <a:rPr lang="ru-RU" sz="1400" dirty="0" smtClean="0"/>
              <a:t>(</a:t>
            </a:r>
            <a:r>
              <a:rPr lang="en-US" sz="1400" dirty="0" smtClean="0"/>
              <a:t>k</a:t>
            </a:r>
            <a:r>
              <a:rPr lang="ru-RU" sz="1400" dirty="0" smtClean="0"/>
              <a:t>)-грамматик, сложный арифметический оператор, оператор выбора </a:t>
            </a:r>
            <a:r>
              <a:rPr lang="en-US" sz="1400" dirty="0" smtClean="0"/>
              <a:t>select</a:t>
            </a:r>
            <a:r>
              <a:rPr lang="ru-RU" sz="1400" dirty="0" smtClean="0"/>
              <a:t>…..</a:t>
            </a:r>
            <a:r>
              <a:rPr lang="en-US" sz="1400" dirty="0" smtClean="0"/>
              <a:t>case</a:t>
            </a:r>
            <a:r>
              <a:rPr lang="ru-RU" sz="1400" dirty="0" smtClean="0"/>
              <a:t>. </a:t>
            </a:r>
          </a:p>
          <a:p>
            <a:r>
              <a:rPr lang="ru-RU" sz="1400" dirty="0" smtClean="0"/>
              <a:t>При открытии приложения пользователь может видеть: кнопку «Открыть файл», с помощью которой пользователь может добавить код, используя файл. Также на форме присутствует кнопка «Запуск лексического анализа», которая проводит лексический анализ кода, введенного пользователем, стоит помнить, что это кнопка работает только после записи кода в программу. Кнопка «Классифицировать лексемы» выводит на экран весь список лексем, полученных при выполнении лексического анализа, и делит их на отдельные группы. При нажатии кнопки «Реализация нисходящего анализа», проводится нисходящий анализ введенного кода, с использованием полученных при реализации классификации лексем. В случае, если список лексем соответствует грамматике выводится сообщение «Анализ проведен успешно», иначе выведется сообщение с ошибкой.</a:t>
            </a:r>
            <a:endParaRPr lang="ru-RU" sz="1400" dirty="0"/>
          </a:p>
        </p:txBody>
      </p:sp>
      <p:pic>
        <p:nvPicPr>
          <p:cNvPr id="5" name="Рисунок 4"/>
          <p:cNvPicPr/>
          <p:nvPr/>
        </p:nvPicPr>
        <p:blipFill>
          <a:blip r:embed="rId2" cstate="print"/>
          <a:srcRect/>
          <a:stretch>
            <a:fillRect/>
          </a:stretch>
        </p:blipFill>
        <p:spPr bwMode="auto">
          <a:xfrm>
            <a:off x="5358766" y="1341120"/>
            <a:ext cx="6667772" cy="32959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Текстовое поле 102"/>
          <p:cNvSpPr txBox="1"/>
          <p:nvPr/>
        </p:nvSpPr>
        <p:spPr>
          <a:xfrm>
            <a:off x="3745230" y="374650"/>
            <a:ext cx="6456045" cy="368300"/>
          </a:xfrm>
          <a:prstGeom prst="rect">
            <a:avLst/>
          </a:prstGeom>
          <a:noFill/>
          <a:ln w="9525">
            <a:noFill/>
          </a:ln>
        </p:spPr>
        <p:txBody>
          <a:bodyPr wrap="square">
            <a:spAutoFit/>
          </a:bodyPr>
          <a:lstStyle/>
          <a:p>
            <a:pPr indent="449580"/>
            <a:r>
              <a:rPr lang="ru-RU" altLang="en-US" b="0">
                <a:solidFill>
                  <a:srgbClr val="000000"/>
                </a:solidFill>
                <a:latin typeface="Times New Roman" panose="02020603050405020304" pitchFamily="18" charset="0"/>
                <a:cs typeface="Helvetica" charset="0"/>
              </a:rPr>
              <a:t>6. Руководство программиста</a:t>
            </a:r>
          </a:p>
        </p:txBody>
      </p:sp>
      <p:sp>
        <p:nvSpPr>
          <p:cNvPr id="101" name="Текстовое поле 100"/>
          <p:cNvSpPr txBox="1"/>
          <p:nvPr/>
        </p:nvSpPr>
        <p:spPr>
          <a:xfrm>
            <a:off x="504825" y="985203"/>
            <a:ext cx="11155952" cy="2119747"/>
          </a:xfrm>
          <a:prstGeom prst="rect">
            <a:avLst/>
          </a:prstGeom>
          <a:noFill/>
          <a:ln w="9525">
            <a:noFill/>
          </a:ln>
        </p:spPr>
        <p:txBody>
          <a:bodyPr wrap="square">
            <a:spAutoFit/>
          </a:bodyPr>
          <a:lstStyle/>
          <a:p>
            <a:pPr indent="355600">
              <a:lnSpc>
                <a:spcPct val="150000"/>
              </a:lnSpc>
            </a:pPr>
            <a:r>
              <a:rPr lang="ru-RU" dirty="0" smtClean="0">
                <a:latin typeface="Times New Roman" panose="02020603050405020304" pitchFamily="18" charset="0"/>
              </a:rPr>
              <a:t>Входными данными для транслятора является текст программы, полученный от пользователя, с синтаксисом подмножества языка программирования VB. Выходными данными транслятора являются таблица лексического разбора программы, список ключевых слов, разделителей, идентификаторов и литералов, используемых в программе после выполнения лексического анализа. В случае обнаружения ошибки в одном из анализаторов программа может вывести сообщение об обнаружении ошибки синтаксическим анализатором.</a:t>
            </a:r>
            <a:endParaRPr lang="ru-RU"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93239" y="316257"/>
            <a:ext cx="8500590" cy="4247317"/>
          </a:xfrm>
          <a:prstGeom prst="rect">
            <a:avLst/>
          </a:prstGeom>
          <a:noFill/>
        </p:spPr>
        <p:txBody>
          <a:bodyPr wrap="square">
            <a:spAutoFit/>
          </a:bodyPr>
          <a:lstStyle/>
          <a:p>
            <a:pPr indent="450215" algn="just">
              <a:lnSpc>
                <a:spcPct val="150000"/>
              </a:lnSpc>
              <a:spcAft>
                <a:spcPts val="0"/>
              </a:spcAft>
            </a:pPr>
            <a:r>
              <a:rPr lang="ru-RU" dirty="0" smtClean="0">
                <a:latin typeface="Times New Roman"/>
                <a:ea typeface="Times New Roman"/>
              </a:rPr>
              <a:t>В результате работы создано компилятор программы на подмножестве языка </a:t>
            </a:r>
            <a:r>
              <a:rPr lang="en-US" dirty="0" smtClean="0">
                <a:latin typeface="Times New Roman"/>
                <a:ea typeface="Times New Roman"/>
              </a:rPr>
              <a:t>Visual Basic</a:t>
            </a:r>
            <a:r>
              <a:rPr lang="ru-RU" dirty="0" smtClean="0">
                <a:latin typeface="Times New Roman"/>
                <a:ea typeface="Times New Roman"/>
              </a:rPr>
              <a:t>. Данная программа может выполнять лексический , синтаксический разборы, а так же разбор сложного арифметического выражения. Для синтаксического разбора был использован метод </a:t>
            </a:r>
            <a:r>
              <a:rPr lang="en-US" dirty="0" smtClean="0">
                <a:latin typeface="Times New Roman"/>
                <a:ea typeface="Times New Roman"/>
              </a:rPr>
              <a:t>LR</a:t>
            </a:r>
            <a:r>
              <a:rPr lang="ru-RU" dirty="0" smtClean="0">
                <a:latin typeface="Times New Roman"/>
                <a:ea typeface="Times New Roman"/>
              </a:rPr>
              <a:t>(</a:t>
            </a:r>
            <a:r>
              <a:rPr lang="en-US" dirty="0" smtClean="0">
                <a:latin typeface="Times New Roman"/>
                <a:ea typeface="Times New Roman"/>
              </a:rPr>
              <a:t>k</a:t>
            </a:r>
            <a:r>
              <a:rPr lang="ru-RU" dirty="0" smtClean="0">
                <a:latin typeface="Times New Roman"/>
                <a:ea typeface="Times New Roman"/>
              </a:rPr>
              <a:t>)-грамматик. Для разбора сложного арифметического выражения использован метод Бауэра-Замельзона. </a:t>
            </a:r>
            <a:endParaRPr lang="ru-RU" sz="1600" dirty="0" smtClean="0">
              <a:latin typeface="Times New Roman"/>
              <a:ea typeface="Times New Roman"/>
            </a:endParaRPr>
          </a:p>
          <a:p>
            <a:pPr indent="450215" algn="just">
              <a:lnSpc>
                <a:spcPct val="150000"/>
              </a:lnSpc>
              <a:spcAft>
                <a:spcPts val="0"/>
              </a:spcAft>
            </a:pPr>
            <a:r>
              <a:rPr lang="ru-RU" dirty="0" smtClean="0">
                <a:latin typeface="Times New Roman"/>
                <a:ea typeface="Times New Roman"/>
              </a:rPr>
              <a:t>В ходе работы была составлена грамматика подмножества языка </a:t>
            </a:r>
            <a:r>
              <a:rPr lang="en-US" dirty="0" smtClean="0">
                <a:latin typeface="Times New Roman"/>
                <a:ea typeface="Times New Roman"/>
              </a:rPr>
              <a:t>Visual Basic</a:t>
            </a:r>
            <a:r>
              <a:rPr lang="ru-RU" dirty="0" smtClean="0">
                <a:latin typeface="Times New Roman"/>
                <a:ea typeface="Times New Roman"/>
              </a:rPr>
              <a:t>, реализованы методы лексического и синтаксического разбора полученного кода, а также выполнено тестирование программы. </a:t>
            </a:r>
            <a:endParaRPr lang="ru-RU" sz="1600" dirty="0" smtClean="0">
              <a:latin typeface="Times New Roman"/>
              <a:ea typeface="Times New Roman"/>
            </a:endParaRPr>
          </a:p>
          <a:p>
            <a:pPr indent="450215" algn="just">
              <a:lnSpc>
                <a:spcPct val="150000"/>
              </a:lnSpc>
              <a:spcAft>
                <a:spcPts val="0"/>
              </a:spcAft>
            </a:pPr>
            <a:r>
              <a:rPr lang="ru-RU" dirty="0" smtClean="0">
                <a:latin typeface="Times New Roman"/>
                <a:ea typeface="Times New Roman"/>
              </a:rPr>
              <a:t>Подводя итоги, можно считать, что разработанный транслятор соответствует требованиям технического задания.</a:t>
            </a:r>
            <a:endParaRPr lang="ru-RU" sz="1600" dirty="0">
              <a:latin typeface="Times New Roman"/>
              <a:ea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922780" y="120015"/>
            <a:ext cx="8310880" cy="6631305"/>
          </a:xfrm>
          <a:prstGeom prst="rect">
            <a:avLst/>
          </a:prstGeom>
          <a:noFill/>
        </p:spPr>
        <p:txBody>
          <a:bodyPr wrap="square">
            <a:spAutoFit/>
          </a:bodyPr>
          <a:lstStyle/>
          <a:p>
            <a:pPr algn="ctr">
              <a:lnSpc>
                <a:spcPct val="107000"/>
              </a:lnSpc>
              <a:spcAft>
                <a:spcPts val="800"/>
              </a:spcAft>
            </a:pPr>
            <a:r>
              <a:rPr lang="ru-RU"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Министерство науки и высшего образования Российской Федерации</a:t>
            </a:r>
            <a:endParaRPr lang="ru-RU"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Муромский институт (филиал)</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ts val="1200"/>
              </a:lnSpc>
              <a:spcAft>
                <a:spcPts val="800"/>
              </a:spcAft>
            </a:pPr>
            <a:r>
              <a:rPr lang="ru-RU"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федерального государственного бюджетного образовательного учреждения высшего образования</a:t>
            </a:r>
          </a:p>
          <a:p>
            <a:pPr algn="ctr">
              <a:lnSpc>
                <a:spcPts val="1200"/>
              </a:lnSpc>
              <a:spcAft>
                <a:spcPts val="800"/>
              </a:spcAft>
            </a:pPr>
            <a:endParaRPr lang="ru-RU" sz="16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ru-RU"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«Владимирский государственный университет </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Имени Александра Григорьевича и Николая Григорьевича Столетовых»</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(МИ </a:t>
            </a:r>
            <a:r>
              <a:rPr lang="ru-RU" sz="16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ВлГУ</a:t>
            </a:r>
            <a:r>
              <a:rPr lang="ru-RU"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Курсовая работа</a:t>
            </a:r>
            <a:endParaRPr lang="en-US" sz="3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 курсу </a:t>
            </a:r>
            <a:r>
              <a:rPr lang="ru-RU"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«Теория автоматов и формальных языков»</a:t>
            </a:r>
          </a:p>
          <a:p>
            <a:pPr algn="ctr">
              <a:lnSpc>
                <a:spcPct val="107000"/>
              </a:lnSpc>
              <a:spcAft>
                <a:spcPts val="800"/>
              </a:spcAft>
            </a:pP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Тема: </a:t>
            </a:r>
            <a:r>
              <a:rPr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Транслятор с подмножества языка Ruby</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endPar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07000"/>
              </a:lnSpc>
              <a:spcAft>
                <a:spcPts val="800"/>
              </a:spcAft>
            </a:pPr>
            <a:endParaRPr lang="en-US" alt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alt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Руководитель: </a:t>
            </a:r>
            <a:r>
              <a:rPr lang="ru-RU"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Кульков Я.Ю.</a:t>
            </a:r>
          </a:p>
          <a:p>
            <a:pPr algn="ctr">
              <a:lnSpc>
                <a:spcPct val="107000"/>
              </a:lnSpc>
              <a:spcAft>
                <a:spcPts val="800"/>
              </a:spcAft>
            </a:pPr>
            <a:r>
              <a:rPr lang="ru-RU"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ru-RU"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Выполнил: </a:t>
            </a:r>
            <a:r>
              <a:rPr lang="ru-RU"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Носков М.Ю</a:t>
            </a:r>
            <a:endParaRPr lang="ru-RU" sz="3600" dirty="0">
              <a:effectLst/>
              <a:ea typeface="Calibri" panose="020F0502020204030204" pitchFamily="34" charset="0"/>
              <a:cs typeface="Times New Roman" panose="02020603050405020304" pitchFamily="18" charset="0"/>
            </a:endParaRPr>
          </a:p>
          <a:p>
            <a:pPr algn="ctr">
              <a:lnSpc>
                <a:spcPct val="107000"/>
              </a:lnSpc>
              <a:spcAft>
                <a:spcPts val="800"/>
              </a:spcAft>
            </a:pPr>
            <a:endParaRPr lang="en-US" sz="1600" b="1" dirty="0">
              <a:solidFill>
                <a:srgbClr val="000000"/>
              </a:solidFill>
              <a:effectLst/>
              <a:ea typeface="Calibri" panose="020F0502020204030204" pitchFamily="34" charset="0"/>
              <a:cs typeface="Times New Roman" panose="02020603050405020304" pitchFamily="18" charset="0"/>
            </a:endParaRPr>
          </a:p>
          <a:p>
            <a:pPr algn="ctr">
              <a:lnSpc>
                <a:spcPct val="107000"/>
              </a:lnSpc>
              <a:spcAft>
                <a:spcPts val="800"/>
              </a:spcAft>
            </a:pPr>
            <a:endParaRPr lang="ru-RU" sz="16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61447" y="1877397"/>
            <a:ext cx="7270376" cy="1754326"/>
          </a:xfrm>
          <a:prstGeom prst="rect">
            <a:avLst/>
          </a:prstGeom>
          <a:noFill/>
        </p:spPr>
        <p:txBody>
          <a:bodyPr wrap="square">
            <a:spAutoFit/>
          </a:bodyPr>
          <a:lstStyle/>
          <a:p>
            <a:pPr indent="450215" algn="just">
              <a:lnSpc>
                <a:spcPct val="150000"/>
              </a:lnSpc>
              <a:spcAft>
                <a:spcPts val="800"/>
              </a:spcAft>
            </a:pPr>
            <a:r>
              <a:rPr lang="ru-RU"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 данной курсовой работе необходимо было спроектировать транслятор подмножества языка</a:t>
            </a:r>
            <a:r>
              <a:rPr lang="en-US"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Visual Basic. </a:t>
            </a:r>
            <a:r>
              <a:rPr lang="ru-RU"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В качестве средств разработки приложения была использована среда </a:t>
            </a:r>
            <a:r>
              <a:rPr lang="ru-RU" sz="1800" dirty="0" err="1"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Microsoft</a:t>
            </a:r>
            <a:r>
              <a:rPr lang="ru-RU"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Visual </a:t>
            </a:r>
            <a:r>
              <a:rPr lang="ru-RU"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Studio</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2022. </a:t>
            </a:r>
            <a:r>
              <a:rPr lang="ru-RU"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Язык разработки </a:t>
            </a:r>
            <a:r>
              <a:rPr lang="ru-RU" sz="18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34695" y="525780"/>
            <a:ext cx="10415270" cy="3426579"/>
          </a:xfrm>
          <a:prstGeom prst="rect">
            <a:avLst/>
          </a:prstGeom>
          <a:noFill/>
        </p:spPr>
        <p:txBody>
          <a:bodyPr wrap="square">
            <a:spAutoFit/>
          </a:bodyPr>
          <a:lstStyle/>
          <a:p>
            <a:pPr lvl="0" indent="0">
              <a:lnSpc>
                <a:spcPct val="150000"/>
              </a:lnSpc>
              <a:spcAft>
                <a:spcPts val="800"/>
              </a:spcAft>
              <a:buFont typeface="+mj-lt"/>
              <a:buNone/>
            </a:pPr>
            <a:r>
              <a:rPr lang="ru-R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Введение</a:t>
            </a:r>
          </a:p>
          <a:p>
            <a:pPr lvl="0" indent="0">
              <a:lnSpc>
                <a:spcPct val="150000"/>
              </a:lnSpc>
              <a:spcAft>
                <a:spcPts val="800"/>
              </a:spcAft>
              <a:buFont typeface="+mj-lt"/>
              <a:buNone/>
            </a:pPr>
            <a:r>
              <a:rPr lang="ru-R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Несмотря на то , что в наше время разработан огромное количество различных языков и их трансляторов, процесс создания новых приложений не останавливается. Это связано с тем, что технологии производства вычислительных систем крайне быстро развиваются, и трансляторы быстро устаревают. Идея транслятора легла в основу создания многих языков программирования, например Visual Basic - процедурного языка с элементами компонентной и структурной парадигмой программирования.</a:t>
            </a:r>
            <a:endParaRPr lang="ru-RU"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4405" y="123190"/>
            <a:ext cx="10282555" cy="6610985"/>
          </a:xfrm>
          <a:prstGeom prst="rect">
            <a:avLst/>
          </a:prstGeom>
          <a:noFill/>
        </p:spPr>
        <p:txBody>
          <a:bodyPr wrap="square">
            <a:spAutoFit/>
          </a:bodyPr>
          <a:lstStyle/>
          <a:p>
            <a:pPr indent="450215">
              <a:lnSpc>
                <a:spcPct val="150000"/>
              </a:lnSpc>
            </a:pPr>
            <a:r>
              <a:rPr lang="ru-RU" sz="2000" dirty="0">
                <a:solidFill>
                  <a:srgbClr val="000000"/>
                </a:solidFill>
                <a:effectLst/>
                <a:latin typeface="Times New Roman" panose="02020603050405020304" pitchFamily="18" charset="0"/>
                <a:ea typeface="Times New Roman" panose="02020603050405020304" pitchFamily="18" charset="0"/>
              </a:rPr>
              <a:t>1. </a:t>
            </a:r>
            <a:r>
              <a:rPr lang="ru-RU" sz="2000" b="1" dirty="0">
                <a:solidFill>
                  <a:srgbClr val="000000"/>
                </a:solidFill>
                <a:effectLst/>
                <a:latin typeface="Times New Roman" panose="02020603050405020304" pitchFamily="18" charset="0"/>
                <a:ea typeface="Times New Roman" panose="02020603050405020304" pitchFamily="18" charset="0"/>
              </a:rPr>
              <a:t>Анализ технического задания</a:t>
            </a:r>
          </a:p>
          <a:p>
            <a:pPr indent="450215">
              <a:lnSpc>
                <a:spcPct val="150000"/>
              </a:lnSpc>
            </a:pPr>
            <a:r>
              <a:rPr lang="ru-RU" sz="2000" dirty="0">
                <a:solidFill>
                  <a:srgbClr val="000000"/>
                </a:solidFill>
                <a:effectLst/>
                <a:latin typeface="Times New Roman" panose="02020603050405020304" pitchFamily="18" charset="0"/>
                <a:ea typeface="Times New Roman" panose="02020603050405020304" pitchFamily="18" charset="0"/>
              </a:rPr>
              <a:t> </a:t>
            </a:r>
          </a:p>
          <a:p>
            <a:pPr indent="450215" algn="just">
              <a:lnSpc>
                <a:spcPct val="150000"/>
              </a:lnSpc>
              <a:spcAft>
                <a:spcPts val="800"/>
              </a:spcAft>
            </a:pPr>
            <a:r>
              <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В данной курсовой работе необходимо реализовать транслятор подмножества языка </a:t>
            </a:r>
            <a:r>
              <a:rPr lang="ru-RU" sz="18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Ruby</a:t>
            </a:r>
            <a:r>
              <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indent="450215" algn="just">
              <a:lnSpc>
                <a:spcPct val="150000"/>
              </a:lnSpc>
              <a:spcAft>
                <a:spcPts val="800"/>
              </a:spcAft>
            </a:pPr>
            <a:r>
              <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Исходя из темы курсовой работы, необходимо, чтобы в программе поддерживались:</a:t>
            </a:r>
          </a:p>
          <a:p>
            <a:pPr indent="450215" algn="just">
              <a:lnSpc>
                <a:spcPct val="150000"/>
              </a:lnSpc>
              <a:spcAft>
                <a:spcPts val="800"/>
              </a:spcAft>
            </a:pPr>
            <a:r>
              <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1)развёрнутая диагностика ошибок.</a:t>
            </a:r>
          </a:p>
          <a:p>
            <a:pPr indent="450215" algn="just">
              <a:lnSpc>
                <a:spcPct val="150000"/>
              </a:lnSpc>
              <a:spcAft>
                <a:spcPts val="800"/>
              </a:spcAft>
            </a:pPr>
            <a:r>
              <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2)реализация класса транслятора.</a:t>
            </a:r>
          </a:p>
          <a:p>
            <a:pPr indent="450215" algn="just">
              <a:lnSpc>
                <a:spcPct val="150000"/>
              </a:lnSpc>
              <a:spcAft>
                <a:spcPts val="800"/>
              </a:spcAft>
            </a:pPr>
            <a:r>
              <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3)синтаксический разбор – на основе LL(k)-грамматик.</a:t>
            </a:r>
          </a:p>
          <a:p>
            <a:pPr indent="450215" algn="just">
              <a:lnSpc>
                <a:spcPct val="150000"/>
              </a:lnSpc>
              <a:spcAft>
                <a:spcPts val="800"/>
              </a:spcAft>
            </a:pPr>
            <a:r>
              <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4)разбор арифметических выражений выполненный </a:t>
            </a:r>
            <a:r>
              <a:rPr lang="ru-RU"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методом Бауэра-Замельзона..</a:t>
            </a:r>
            <a:endPar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spcAft>
                <a:spcPts val="800"/>
              </a:spcAft>
            </a:pPr>
            <a:r>
              <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В языке поддерживаются:</a:t>
            </a:r>
          </a:p>
          <a:p>
            <a:pPr indent="450215" algn="just">
              <a:lnSpc>
                <a:spcPct val="150000"/>
              </a:lnSpc>
              <a:spcAft>
                <a:spcPts val="800"/>
              </a:spcAft>
            </a:pPr>
            <a:r>
              <a:rPr lang="ru-RU"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ru-RU"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идентификаторы</a:t>
            </a:r>
            <a:r>
              <a:rPr lang="ru-RU"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значащие первые 8 </a:t>
            </a:r>
            <a:r>
              <a:rPr lang="ru-RU"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символов.</a:t>
            </a:r>
            <a:endPar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spcAft>
                <a:spcPts val="800"/>
              </a:spcAft>
            </a:pPr>
            <a:r>
              <a:rPr lang="ru-RU"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 не менее трех директив описания переменных..</a:t>
            </a:r>
            <a:endPar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spcAft>
                <a:spcPts val="800"/>
              </a:spcAft>
            </a:pPr>
            <a:r>
              <a:rPr lang="ru-RU"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сложный </a:t>
            </a:r>
            <a:r>
              <a:rPr lang="ru-RU"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арифметический оператор..</a:t>
            </a:r>
            <a:endPar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spcAft>
                <a:spcPts val="800"/>
              </a:spcAft>
            </a:pPr>
            <a:r>
              <a:rPr lang="ru-RU" sz="18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ru-RU"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оператор выбора </a:t>
            </a:r>
            <a:r>
              <a:rPr lang="en-US"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select … case</a:t>
            </a:r>
            <a:endParaRPr lang="ru-RU"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Текстовое поле 100"/>
          <p:cNvSpPr txBox="1"/>
          <p:nvPr/>
        </p:nvSpPr>
        <p:spPr>
          <a:xfrm>
            <a:off x="3556000" y="128905"/>
            <a:ext cx="5080000" cy="368300"/>
          </a:xfrm>
          <a:prstGeom prst="rect">
            <a:avLst/>
          </a:prstGeom>
          <a:noFill/>
          <a:ln w="9525">
            <a:noFill/>
          </a:ln>
        </p:spPr>
        <p:txBody>
          <a:bodyPr>
            <a:spAutoFit/>
          </a:bodyPr>
          <a:lstStyle/>
          <a:p>
            <a:pPr indent="449580"/>
            <a:r>
              <a:rPr lang="ru-RU" altLang="en-US"/>
              <a:t>2. Описание грамматики языка</a:t>
            </a:r>
          </a:p>
        </p:txBody>
      </p:sp>
      <p:sp>
        <p:nvSpPr>
          <p:cNvPr id="100" name="Текстовое поле 99"/>
          <p:cNvSpPr txBox="1"/>
          <p:nvPr/>
        </p:nvSpPr>
        <p:spPr>
          <a:xfrm>
            <a:off x="2569210" y="804545"/>
            <a:ext cx="7469505" cy="3416320"/>
          </a:xfrm>
          <a:prstGeom prst="rect">
            <a:avLst/>
          </a:prstGeom>
          <a:noFill/>
          <a:ln w="9525">
            <a:noFill/>
          </a:ln>
        </p:spPr>
        <p:txBody>
          <a:bodyPr wrap="square">
            <a:spAutoFit/>
          </a:bodyPr>
          <a:lstStyle/>
          <a:p>
            <a:pPr indent="355600"/>
            <a:r>
              <a:rPr lang="ru-RU" dirty="0" smtClean="0">
                <a:latin typeface="Times New Roman" panose="02020603050405020304" pitchFamily="18" charset="0"/>
              </a:rPr>
              <a:t>Для краткости название языка сократим до VB. Базовые символы языка VB - специализированные символы,  цифры, а также буквы.  Эти наборы символов представляют алфавит языка  VB.   Как и любой другой язык, язык VB имеет свой алфавит,  в который включены 26 букв латинского алфавита, цифры от 0 до 9, арифметические операции (+ , - , *, /, \, ^ ), знаки отношений (&lt;, &gt;, =),  разделительные знаки [: , ; ‘ “ . ( ) ] , другие знаки (# , $ , @ , ! , ? , &amp; , _ , </a:t>
            </a:r>
            <a:r>
              <a:rPr lang="ru-RU" dirty="0" smtClean="0">
                <a:latin typeface="Times New Roman" panose="02020603050405020304" pitchFamily="18" charset="0"/>
              </a:rPr>
              <a:t>%.).</a:t>
            </a:r>
          </a:p>
          <a:p>
            <a:pPr indent="355600"/>
            <a:endParaRPr lang="en-US" b="0" dirty="0">
              <a:latin typeface="Times New Roman" panose="02020603050405020304" pitchFamily="18" charset="0"/>
            </a:endParaRPr>
          </a:p>
          <a:p>
            <a:pPr indent="355600"/>
            <a:r>
              <a:rPr lang="ru-RU" altLang="en-US" dirty="0"/>
              <a:t>С помощью перечисленных символов образуются величины, выражения и операторы, которые составляют элементы языка. При построении элементов языка используются элементарные конструкции, которые включают в себя имена, числа и строки.</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Текстовое поле 100"/>
          <p:cNvSpPr txBox="1"/>
          <p:nvPr/>
        </p:nvSpPr>
        <p:spPr>
          <a:xfrm>
            <a:off x="3556000" y="128905"/>
            <a:ext cx="5080000" cy="368300"/>
          </a:xfrm>
          <a:prstGeom prst="rect">
            <a:avLst/>
          </a:prstGeom>
          <a:noFill/>
          <a:ln w="9525">
            <a:noFill/>
          </a:ln>
        </p:spPr>
        <p:txBody>
          <a:bodyPr>
            <a:spAutoFit/>
          </a:bodyPr>
          <a:lstStyle/>
          <a:p>
            <a:pPr indent="449580"/>
            <a:r>
              <a:rPr lang="ru-RU" altLang="en-US"/>
              <a:t>2. Описание грамматики языка</a:t>
            </a:r>
          </a:p>
        </p:txBody>
      </p:sp>
      <p:sp>
        <p:nvSpPr>
          <p:cNvPr id="100" name="Текстовое поле 99"/>
          <p:cNvSpPr txBox="1"/>
          <p:nvPr/>
        </p:nvSpPr>
        <p:spPr>
          <a:xfrm>
            <a:off x="1478915" y="497205"/>
            <a:ext cx="9481820" cy="4524315"/>
          </a:xfrm>
          <a:prstGeom prst="rect">
            <a:avLst/>
          </a:prstGeom>
          <a:noFill/>
          <a:ln w="9525">
            <a:noFill/>
          </a:ln>
        </p:spPr>
        <p:txBody>
          <a:bodyPr wrap="square">
            <a:spAutoFit/>
          </a:bodyPr>
          <a:lstStyle/>
          <a:p>
            <a:pPr indent="355600"/>
            <a:r>
              <a:rPr lang="en-US" dirty="0" smtClean="0">
                <a:latin typeface="Times New Roman" panose="02020603050405020304" pitchFamily="18" charset="0"/>
              </a:rPr>
              <a:t> G=( N, T, P, &lt;</a:t>
            </a:r>
            <a:r>
              <a:rPr lang="ru-RU" dirty="0" smtClean="0">
                <a:latin typeface="Times New Roman" panose="02020603050405020304" pitchFamily="18" charset="0"/>
              </a:rPr>
              <a:t>программа&gt;) </a:t>
            </a:r>
            <a:endParaRPr lang="ru-RU" dirty="0" smtClean="0">
              <a:latin typeface="Times New Roman" panose="02020603050405020304" pitchFamily="18" charset="0"/>
            </a:endParaRPr>
          </a:p>
          <a:p>
            <a:pPr indent="355600"/>
            <a:r>
              <a:rPr lang="ru-RU" dirty="0" smtClean="0">
                <a:latin typeface="Times New Roman" panose="02020603050405020304" pitchFamily="18" charset="0"/>
              </a:rPr>
              <a:t> </a:t>
            </a:r>
            <a:r>
              <a:rPr lang="ru-RU" dirty="0" smtClean="0">
                <a:latin typeface="Times New Roman" panose="02020603050405020304" pitchFamily="18" charset="0"/>
              </a:rPr>
              <a:t>Т </a:t>
            </a:r>
            <a:r>
              <a:rPr lang="ru-RU" dirty="0" smtClean="0">
                <a:latin typeface="Times New Roman" panose="02020603050405020304" pitchFamily="18" charset="0"/>
              </a:rPr>
              <a:t>= { </a:t>
            </a:r>
            <a:r>
              <a:rPr lang="en-US" dirty="0" smtClean="0">
                <a:latin typeface="Times New Roman" panose="02020603050405020304" pitchFamily="18" charset="0"/>
              </a:rPr>
              <a:t>Dim, as, select, case, else, end, +, -, //, *, =&gt;, &lt;, ==, &gt;=, &lt;=, != ,=, (, ), </a:t>
            </a:r>
            <a:r>
              <a:rPr lang="en-US" dirty="0" err="1" smtClean="0">
                <a:latin typeface="Times New Roman" panose="02020603050405020304" pitchFamily="18" charset="0"/>
              </a:rPr>
              <a:t>id,lit</a:t>
            </a:r>
            <a:r>
              <a:rPr lang="en-US" dirty="0" smtClean="0">
                <a:latin typeface="Times New Roman" panose="02020603050405020304" pitchFamily="18" charset="0"/>
              </a:rPr>
              <a:t>}  </a:t>
            </a:r>
            <a:r>
              <a:rPr lang="ru-RU" dirty="0" smtClean="0">
                <a:latin typeface="Times New Roman" panose="02020603050405020304" pitchFamily="18" charset="0"/>
              </a:rPr>
              <a:t>     	</a:t>
            </a:r>
            <a:r>
              <a:rPr lang="en-US" dirty="0" smtClean="0">
                <a:latin typeface="Times New Roman" panose="02020603050405020304" pitchFamily="18" charset="0"/>
              </a:rPr>
              <a:t>N</a:t>
            </a:r>
            <a:r>
              <a:rPr lang="en-US" dirty="0" smtClean="0">
                <a:latin typeface="Times New Roman" panose="02020603050405020304" pitchFamily="18" charset="0"/>
              </a:rPr>
              <a:t>={&lt;</a:t>
            </a:r>
            <a:r>
              <a:rPr lang="ru-RU" dirty="0" smtClean="0">
                <a:latin typeface="Times New Roman" panose="02020603050405020304" pitchFamily="18" charset="0"/>
              </a:rPr>
              <a:t>программа&gt;,&lt;</a:t>
            </a:r>
            <a:r>
              <a:rPr lang="ru-RU" dirty="0" err="1" smtClean="0">
                <a:latin typeface="Times New Roman" panose="02020603050405020304" pitchFamily="18" charset="0"/>
              </a:rPr>
              <a:t>спис_опис</a:t>
            </a:r>
            <a:r>
              <a:rPr lang="ru-RU" dirty="0" smtClean="0">
                <a:latin typeface="Times New Roman" panose="02020603050405020304" pitchFamily="18" charset="0"/>
              </a:rPr>
              <a:t>&gt;,&lt;спис_опер&gt;,&lt;опис&gt;,&lt;тип&gt;, &lt;</a:t>
            </a:r>
            <a:r>
              <a:rPr lang="ru-RU" dirty="0" err="1" smtClean="0">
                <a:latin typeface="Times New Roman" panose="02020603050405020304" pitchFamily="18" charset="0"/>
              </a:rPr>
              <a:t>спис_перем</a:t>
            </a:r>
            <a:r>
              <a:rPr lang="ru-RU" dirty="0" smtClean="0">
                <a:latin typeface="Times New Roman" panose="02020603050405020304" pitchFamily="18" charset="0"/>
              </a:rPr>
              <a:t>&gt;,&lt;опер&gt;, &lt;тип&gt;,&lt;</a:t>
            </a:r>
            <a:r>
              <a:rPr lang="ru-RU" dirty="0" err="1" smtClean="0">
                <a:latin typeface="Times New Roman" panose="02020603050405020304" pitchFamily="18" charset="0"/>
              </a:rPr>
              <a:t>условн</a:t>
            </a:r>
            <a:r>
              <a:rPr lang="ru-RU" dirty="0" smtClean="0">
                <a:latin typeface="Times New Roman" panose="02020603050405020304" pitchFamily="18" charset="0"/>
              </a:rPr>
              <a:t>.&gt;, &lt;</a:t>
            </a:r>
            <a:r>
              <a:rPr lang="ru-RU" dirty="0" err="1" smtClean="0">
                <a:latin typeface="Times New Roman" panose="02020603050405020304" pitchFamily="18" charset="0"/>
              </a:rPr>
              <a:t>блок.опер</a:t>
            </a:r>
            <a:r>
              <a:rPr lang="ru-RU" dirty="0" smtClean="0">
                <a:latin typeface="Times New Roman" panose="02020603050405020304" pitchFamily="18" charset="0"/>
              </a:rPr>
              <a:t>&gt;,&lt;</a:t>
            </a:r>
            <a:r>
              <a:rPr lang="ru-RU" dirty="0" err="1" smtClean="0">
                <a:latin typeface="Times New Roman" panose="02020603050405020304" pitchFamily="18" charset="0"/>
              </a:rPr>
              <a:t>присв</a:t>
            </a:r>
            <a:r>
              <a:rPr lang="ru-RU" dirty="0" smtClean="0">
                <a:latin typeface="Times New Roman" panose="02020603050405020304" pitchFamily="18" charset="0"/>
              </a:rPr>
              <a:t>.&gt; ,&lt;вариант&gt; }  </a:t>
            </a:r>
            <a:endParaRPr lang="ru-RU" dirty="0" smtClean="0">
              <a:latin typeface="Times New Roman" panose="02020603050405020304" pitchFamily="18" charset="0"/>
            </a:endParaRPr>
          </a:p>
          <a:p>
            <a:pPr indent="355600"/>
            <a:r>
              <a:rPr lang="en-US" dirty="0" smtClean="0">
                <a:latin typeface="Times New Roman" panose="02020603050405020304" pitchFamily="18" charset="0"/>
              </a:rPr>
              <a:t>P </a:t>
            </a:r>
            <a:r>
              <a:rPr lang="en-US" dirty="0" smtClean="0">
                <a:latin typeface="Times New Roman" panose="02020603050405020304" pitchFamily="18" charset="0"/>
              </a:rPr>
              <a:t>={ &lt;</a:t>
            </a:r>
            <a:r>
              <a:rPr lang="ru-RU" dirty="0" smtClean="0">
                <a:latin typeface="Times New Roman" panose="02020603050405020304" pitchFamily="18" charset="0"/>
              </a:rPr>
              <a:t>программа&gt;::=</a:t>
            </a:r>
            <a:r>
              <a:rPr lang="en-US" dirty="0" smtClean="0">
                <a:latin typeface="Times New Roman" panose="02020603050405020304" pitchFamily="18" charset="0"/>
              </a:rPr>
              <a:t>Dim &lt;</a:t>
            </a:r>
            <a:r>
              <a:rPr lang="ru-RU" dirty="0" err="1" smtClean="0">
                <a:latin typeface="Times New Roman" panose="02020603050405020304" pitchFamily="18" charset="0"/>
              </a:rPr>
              <a:t>спис_опис</a:t>
            </a:r>
            <a:r>
              <a:rPr lang="ru-RU" dirty="0" smtClean="0">
                <a:latin typeface="Times New Roman" panose="02020603050405020304" pitchFamily="18" charset="0"/>
              </a:rPr>
              <a:t>&gt;  \</a:t>
            </a:r>
            <a:r>
              <a:rPr lang="en-US" dirty="0" smtClean="0">
                <a:latin typeface="Times New Roman" panose="02020603050405020304" pitchFamily="18" charset="0"/>
              </a:rPr>
              <a:t>n  &lt;</a:t>
            </a:r>
            <a:r>
              <a:rPr lang="ru-RU" dirty="0" smtClean="0">
                <a:latin typeface="Times New Roman" panose="02020603050405020304" pitchFamily="18" charset="0"/>
              </a:rPr>
              <a:t>спис_опер&gt;\</a:t>
            </a:r>
            <a:r>
              <a:rPr lang="en-US" dirty="0" smtClean="0">
                <a:latin typeface="Times New Roman" panose="02020603050405020304" pitchFamily="18" charset="0"/>
              </a:rPr>
              <a:t>n</a:t>
            </a:r>
            <a:endParaRPr lang="ru-RU" dirty="0" smtClean="0">
              <a:latin typeface="Times New Roman" panose="02020603050405020304" pitchFamily="18" charset="0"/>
            </a:endParaRPr>
          </a:p>
          <a:p>
            <a:pPr indent="355600"/>
            <a:r>
              <a:rPr lang="en-US" dirty="0" smtClean="0">
                <a:latin typeface="Times New Roman" panose="02020603050405020304" pitchFamily="18" charset="0"/>
              </a:rPr>
              <a:t>&lt;</a:t>
            </a:r>
            <a:r>
              <a:rPr lang="ru-RU" dirty="0" err="1" smtClean="0">
                <a:latin typeface="Times New Roman" panose="02020603050405020304" pitchFamily="18" charset="0"/>
              </a:rPr>
              <a:t>спис_опис</a:t>
            </a:r>
            <a:r>
              <a:rPr lang="ru-RU" dirty="0" smtClean="0">
                <a:latin typeface="Times New Roman" panose="02020603050405020304" pitchFamily="18" charset="0"/>
              </a:rPr>
              <a:t>&gt; ::=&lt;опис&gt; | &lt;</a:t>
            </a:r>
            <a:r>
              <a:rPr lang="ru-RU" dirty="0" err="1" smtClean="0">
                <a:latin typeface="Times New Roman" panose="02020603050405020304" pitchFamily="18" charset="0"/>
              </a:rPr>
              <a:t>спис_опис</a:t>
            </a:r>
            <a:r>
              <a:rPr lang="ru-RU" dirty="0" smtClean="0">
                <a:latin typeface="Times New Roman" panose="02020603050405020304" pitchFamily="18" charset="0"/>
              </a:rPr>
              <a:t>&gt; &lt;</a:t>
            </a:r>
            <a:r>
              <a:rPr lang="ru-RU" dirty="0" err="1" smtClean="0">
                <a:latin typeface="Times New Roman" panose="02020603050405020304" pitchFamily="18" charset="0"/>
              </a:rPr>
              <a:t>опис</a:t>
            </a:r>
            <a:r>
              <a:rPr lang="ru-RU" dirty="0" smtClean="0">
                <a:latin typeface="Times New Roman" panose="02020603050405020304" pitchFamily="18" charset="0"/>
              </a:rPr>
              <a:t>&gt;</a:t>
            </a:r>
          </a:p>
          <a:p>
            <a:pPr indent="355600"/>
            <a:r>
              <a:rPr lang="ru-RU" dirty="0" smtClean="0">
                <a:latin typeface="Times New Roman" panose="02020603050405020304" pitchFamily="18" charset="0"/>
              </a:rPr>
              <a:t>&lt;</a:t>
            </a:r>
            <a:r>
              <a:rPr lang="ru-RU" dirty="0" smtClean="0">
                <a:latin typeface="Times New Roman" panose="02020603050405020304" pitchFamily="18" charset="0"/>
              </a:rPr>
              <a:t>опис&gt;::=&lt;</a:t>
            </a:r>
            <a:r>
              <a:rPr lang="ru-RU" dirty="0" err="1" smtClean="0">
                <a:latin typeface="Times New Roman" panose="02020603050405020304" pitchFamily="18" charset="0"/>
              </a:rPr>
              <a:t>спис_перем</a:t>
            </a:r>
            <a:r>
              <a:rPr lang="ru-RU" dirty="0" smtClean="0">
                <a:latin typeface="Times New Roman" panose="02020603050405020304" pitchFamily="18" charset="0"/>
              </a:rPr>
              <a:t>&gt; </a:t>
            </a:r>
            <a:r>
              <a:rPr lang="en-US" dirty="0" smtClean="0">
                <a:latin typeface="Times New Roman" panose="02020603050405020304" pitchFamily="18" charset="0"/>
              </a:rPr>
              <a:t>as &lt;</a:t>
            </a:r>
            <a:r>
              <a:rPr lang="ru-RU" dirty="0" smtClean="0">
                <a:latin typeface="Times New Roman" panose="02020603050405020304" pitchFamily="18" charset="0"/>
              </a:rPr>
              <a:t>тип</a:t>
            </a:r>
            <a:r>
              <a:rPr lang="ru-RU" dirty="0" smtClean="0">
                <a:latin typeface="Times New Roman" panose="02020603050405020304" pitchFamily="18" charset="0"/>
              </a:rPr>
              <a:t>&gt;</a:t>
            </a:r>
          </a:p>
          <a:p>
            <a:pPr indent="355600"/>
            <a:r>
              <a:rPr lang="ru-RU" dirty="0" smtClean="0">
                <a:latin typeface="Times New Roman" panose="02020603050405020304" pitchFamily="18" charset="0"/>
              </a:rPr>
              <a:t>&lt;</a:t>
            </a:r>
            <a:r>
              <a:rPr lang="ru-RU" dirty="0" err="1" smtClean="0">
                <a:latin typeface="Times New Roman" panose="02020603050405020304" pitchFamily="18" charset="0"/>
              </a:rPr>
              <a:t>спис_перем</a:t>
            </a:r>
            <a:r>
              <a:rPr lang="ru-RU" dirty="0" smtClean="0">
                <a:latin typeface="Times New Roman" panose="02020603050405020304" pitchFamily="18" charset="0"/>
              </a:rPr>
              <a:t>&gt;::=</a:t>
            </a:r>
            <a:r>
              <a:rPr lang="en-US" dirty="0" smtClean="0">
                <a:latin typeface="Times New Roman" panose="02020603050405020304" pitchFamily="18" charset="0"/>
              </a:rPr>
              <a:t>id  |&lt;</a:t>
            </a:r>
            <a:r>
              <a:rPr lang="ru-RU" dirty="0" err="1" smtClean="0">
                <a:latin typeface="Times New Roman" panose="02020603050405020304" pitchFamily="18" charset="0"/>
              </a:rPr>
              <a:t>спис_перем</a:t>
            </a:r>
            <a:r>
              <a:rPr lang="ru-RU" dirty="0" smtClean="0">
                <a:latin typeface="Times New Roman" panose="02020603050405020304" pitchFamily="18" charset="0"/>
              </a:rPr>
              <a:t>&gt;,</a:t>
            </a:r>
            <a:r>
              <a:rPr lang="en-US" dirty="0" smtClean="0">
                <a:latin typeface="Times New Roman" panose="02020603050405020304" pitchFamily="18" charset="0"/>
              </a:rPr>
              <a:t>id</a:t>
            </a:r>
            <a:endParaRPr lang="ru-RU" dirty="0" smtClean="0">
              <a:latin typeface="Times New Roman" panose="02020603050405020304" pitchFamily="18" charset="0"/>
            </a:endParaRPr>
          </a:p>
          <a:p>
            <a:pPr indent="355600"/>
            <a:r>
              <a:rPr lang="en-US" dirty="0" smtClean="0">
                <a:latin typeface="Times New Roman" panose="02020603050405020304" pitchFamily="18" charset="0"/>
              </a:rPr>
              <a:t>&lt;</a:t>
            </a:r>
            <a:r>
              <a:rPr lang="ru-RU" dirty="0" smtClean="0">
                <a:latin typeface="Times New Roman" panose="02020603050405020304" pitchFamily="18" charset="0"/>
              </a:rPr>
              <a:t>тип&gt;::= </a:t>
            </a:r>
            <a:r>
              <a:rPr lang="en-US" dirty="0" smtClean="0">
                <a:latin typeface="Times New Roman" panose="02020603050405020304" pitchFamily="18" charset="0"/>
              </a:rPr>
              <a:t>integer | long | </a:t>
            </a:r>
            <a:r>
              <a:rPr lang="en-US" dirty="0" smtClean="0">
                <a:latin typeface="Times New Roman" panose="02020603050405020304" pitchFamily="18" charset="0"/>
              </a:rPr>
              <a:t>double</a:t>
            </a:r>
            <a:endParaRPr lang="ru-RU" dirty="0" smtClean="0">
              <a:latin typeface="Times New Roman" panose="02020603050405020304" pitchFamily="18" charset="0"/>
            </a:endParaRPr>
          </a:p>
          <a:p>
            <a:pPr indent="355600"/>
            <a:r>
              <a:rPr lang="en-US" dirty="0" smtClean="0">
                <a:latin typeface="Times New Roman" panose="02020603050405020304" pitchFamily="18" charset="0"/>
              </a:rPr>
              <a:t>&lt;</a:t>
            </a:r>
            <a:r>
              <a:rPr lang="ru-RU" dirty="0" smtClean="0">
                <a:latin typeface="Times New Roman" panose="02020603050405020304" pitchFamily="18" charset="0"/>
              </a:rPr>
              <a:t>спис_опер&gt;::= &lt;опер&gt;\</a:t>
            </a:r>
            <a:r>
              <a:rPr lang="en-US" dirty="0" smtClean="0">
                <a:latin typeface="Times New Roman" panose="02020603050405020304" pitchFamily="18" charset="0"/>
              </a:rPr>
              <a:t>n | &lt;</a:t>
            </a:r>
            <a:r>
              <a:rPr lang="ru-RU" dirty="0" smtClean="0">
                <a:latin typeface="Times New Roman" panose="02020603050405020304" pitchFamily="18" charset="0"/>
              </a:rPr>
              <a:t>спис_опер&gt; \</a:t>
            </a:r>
            <a:r>
              <a:rPr lang="en-US" dirty="0" smtClean="0">
                <a:latin typeface="Times New Roman" panose="02020603050405020304" pitchFamily="18" charset="0"/>
              </a:rPr>
              <a:t>n&lt;</a:t>
            </a:r>
            <a:r>
              <a:rPr lang="ru-RU" dirty="0" smtClean="0">
                <a:latin typeface="Times New Roman" panose="02020603050405020304" pitchFamily="18" charset="0"/>
              </a:rPr>
              <a:t>опер&gt;\</a:t>
            </a:r>
            <a:r>
              <a:rPr lang="en-US" dirty="0" smtClean="0">
                <a:latin typeface="Times New Roman" panose="02020603050405020304" pitchFamily="18" charset="0"/>
              </a:rPr>
              <a:t>n </a:t>
            </a:r>
            <a:endParaRPr lang="ru-RU" dirty="0" smtClean="0">
              <a:latin typeface="Times New Roman" panose="02020603050405020304" pitchFamily="18" charset="0"/>
            </a:endParaRPr>
          </a:p>
          <a:p>
            <a:pPr indent="355600"/>
            <a:r>
              <a:rPr lang="en-US" dirty="0" smtClean="0">
                <a:latin typeface="Times New Roman" panose="02020603050405020304" pitchFamily="18" charset="0"/>
              </a:rPr>
              <a:t>&lt;</a:t>
            </a:r>
            <a:r>
              <a:rPr lang="ru-RU" dirty="0" smtClean="0">
                <a:latin typeface="Times New Roman" panose="02020603050405020304" pitchFamily="18" charset="0"/>
              </a:rPr>
              <a:t>опер&gt;::=&lt;</a:t>
            </a:r>
            <a:r>
              <a:rPr lang="ru-RU" dirty="0" err="1" smtClean="0">
                <a:latin typeface="Times New Roman" panose="02020603050405020304" pitchFamily="18" charset="0"/>
              </a:rPr>
              <a:t>условн</a:t>
            </a:r>
            <a:r>
              <a:rPr lang="ru-RU" dirty="0" smtClean="0">
                <a:latin typeface="Times New Roman" panose="02020603050405020304" pitchFamily="18" charset="0"/>
              </a:rPr>
              <a:t>.&gt; | &lt;</a:t>
            </a:r>
            <a:r>
              <a:rPr lang="ru-RU" dirty="0" err="1" smtClean="0">
                <a:latin typeface="Times New Roman" panose="02020603050405020304" pitchFamily="18" charset="0"/>
              </a:rPr>
              <a:t>присв</a:t>
            </a:r>
            <a:r>
              <a:rPr lang="ru-RU" dirty="0" smtClean="0">
                <a:latin typeface="Times New Roman" panose="02020603050405020304" pitchFamily="18" charset="0"/>
              </a:rPr>
              <a:t>.&gt;</a:t>
            </a:r>
          </a:p>
          <a:p>
            <a:pPr indent="355600"/>
            <a:r>
              <a:rPr lang="ru-RU" dirty="0" smtClean="0">
                <a:latin typeface="Times New Roman" panose="02020603050405020304" pitchFamily="18" charset="0"/>
              </a:rPr>
              <a:t>&lt;</a:t>
            </a:r>
            <a:r>
              <a:rPr lang="ru-RU" dirty="0" err="1" smtClean="0">
                <a:latin typeface="Times New Roman" panose="02020603050405020304" pitchFamily="18" charset="0"/>
              </a:rPr>
              <a:t>условн</a:t>
            </a:r>
            <a:r>
              <a:rPr lang="ru-RU" dirty="0" smtClean="0">
                <a:latin typeface="Times New Roman" panose="02020603050405020304" pitchFamily="18" charset="0"/>
              </a:rPr>
              <a:t>.&gt;::= </a:t>
            </a:r>
            <a:r>
              <a:rPr lang="en-US" dirty="0" smtClean="0">
                <a:latin typeface="Times New Roman" panose="02020603050405020304" pitchFamily="18" charset="0"/>
              </a:rPr>
              <a:t>select case id \n &lt;</a:t>
            </a:r>
            <a:r>
              <a:rPr lang="ru-RU" dirty="0" smtClean="0">
                <a:latin typeface="Times New Roman" panose="02020603050405020304" pitchFamily="18" charset="0"/>
              </a:rPr>
              <a:t>вариант&gt; &lt;</a:t>
            </a:r>
            <a:r>
              <a:rPr lang="ru-RU" dirty="0" err="1" smtClean="0">
                <a:latin typeface="Times New Roman" panose="02020603050405020304" pitchFamily="18" charset="0"/>
              </a:rPr>
              <a:t>спис.вариантов</a:t>
            </a:r>
            <a:r>
              <a:rPr lang="ru-RU" dirty="0" smtClean="0">
                <a:latin typeface="Times New Roman" panose="02020603050405020304" pitchFamily="18" charset="0"/>
              </a:rPr>
              <a:t>&gt; </a:t>
            </a:r>
            <a:r>
              <a:rPr lang="en-US" dirty="0" smtClean="0">
                <a:latin typeface="Times New Roman" panose="02020603050405020304" pitchFamily="18" charset="0"/>
              </a:rPr>
              <a:t>end </a:t>
            </a:r>
            <a:r>
              <a:rPr lang="en-US" dirty="0" smtClean="0">
                <a:latin typeface="Times New Roman" panose="02020603050405020304" pitchFamily="18" charset="0"/>
              </a:rPr>
              <a:t>select</a:t>
            </a:r>
            <a:endParaRPr lang="ru-RU" dirty="0" smtClean="0">
              <a:latin typeface="Times New Roman" panose="02020603050405020304" pitchFamily="18" charset="0"/>
            </a:endParaRPr>
          </a:p>
          <a:p>
            <a:pPr indent="355600"/>
            <a:r>
              <a:rPr lang="en-US" dirty="0" smtClean="0">
                <a:latin typeface="Times New Roman" panose="02020603050405020304" pitchFamily="18" charset="0"/>
              </a:rPr>
              <a:t>&lt;</a:t>
            </a:r>
            <a:r>
              <a:rPr lang="ru-RU" dirty="0" err="1" smtClean="0">
                <a:latin typeface="Times New Roman" panose="02020603050405020304" pitchFamily="18" charset="0"/>
              </a:rPr>
              <a:t>спис.вариантов</a:t>
            </a:r>
            <a:r>
              <a:rPr lang="ru-RU" dirty="0" smtClean="0">
                <a:latin typeface="Times New Roman" panose="02020603050405020304" pitchFamily="18" charset="0"/>
              </a:rPr>
              <a:t>&gt;::= &lt;вариант&gt; | &lt;</a:t>
            </a:r>
            <a:r>
              <a:rPr lang="ru-RU" dirty="0" err="1" smtClean="0">
                <a:latin typeface="Times New Roman" panose="02020603050405020304" pitchFamily="18" charset="0"/>
              </a:rPr>
              <a:t>вариант</a:t>
            </a:r>
            <a:r>
              <a:rPr lang="ru-RU" dirty="0" smtClean="0">
                <a:latin typeface="Times New Roman" panose="02020603050405020304" pitchFamily="18" charset="0"/>
              </a:rPr>
              <a:t>&gt; &lt;</a:t>
            </a:r>
            <a:r>
              <a:rPr lang="ru-RU" dirty="0" err="1" smtClean="0">
                <a:latin typeface="Times New Roman" panose="02020603050405020304" pitchFamily="18" charset="0"/>
              </a:rPr>
              <a:t>спис.вариантов</a:t>
            </a:r>
            <a:r>
              <a:rPr lang="ru-RU" dirty="0" smtClean="0">
                <a:latin typeface="Times New Roman" panose="02020603050405020304" pitchFamily="18" charset="0"/>
              </a:rPr>
              <a:t>&gt; | </a:t>
            </a:r>
            <a:r>
              <a:rPr lang="en-US" dirty="0" smtClean="0">
                <a:latin typeface="Times New Roman" panose="02020603050405020304" pitchFamily="18" charset="0"/>
              </a:rPr>
              <a:t>Ɛ</a:t>
            </a:r>
            <a:endParaRPr lang="ru-RU" dirty="0" smtClean="0">
              <a:latin typeface="Times New Roman" panose="02020603050405020304" pitchFamily="18" charset="0"/>
            </a:endParaRPr>
          </a:p>
          <a:p>
            <a:pPr indent="355600"/>
            <a:r>
              <a:rPr lang="en-US" dirty="0" smtClean="0">
                <a:latin typeface="Times New Roman" panose="02020603050405020304" pitchFamily="18" charset="0"/>
              </a:rPr>
              <a:t>&lt;</a:t>
            </a:r>
            <a:r>
              <a:rPr lang="ru-RU" dirty="0" smtClean="0">
                <a:latin typeface="Times New Roman" panose="02020603050405020304" pitchFamily="18" charset="0"/>
              </a:rPr>
              <a:t>вариант&gt;::= </a:t>
            </a:r>
            <a:r>
              <a:rPr lang="en-US" dirty="0" smtClean="0">
                <a:latin typeface="Times New Roman" panose="02020603050405020304" pitchFamily="18" charset="0"/>
              </a:rPr>
              <a:t>case lit \n &lt; </a:t>
            </a:r>
            <a:r>
              <a:rPr lang="ru-RU" dirty="0" smtClean="0">
                <a:latin typeface="Times New Roman" panose="02020603050405020304" pitchFamily="18" charset="0"/>
              </a:rPr>
              <a:t>спис_опер.&gt; | </a:t>
            </a:r>
            <a:r>
              <a:rPr lang="en-US" dirty="0" smtClean="0">
                <a:latin typeface="Times New Roman" panose="02020603050405020304" pitchFamily="18" charset="0"/>
              </a:rPr>
              <a:t>case lit to lit \n &lt; </a:t>
            </a:r>
            <a:r>
              <a:rPr lang="ru-RU" dirty="0" smtClean="0">
                <a:latin typeface="Times New Roman" panose="02020603050405020304" pitchFamily="18" charset="0"/>
              </a:rPr>
              <a:t>спис_опер.&gt; |   </a:t>
            </a:r>
            <a:r>
              <a:rPr lang="en-US" dirty="0" smtClean="0">
                <a:latin typeface="Times New Roman" panose="02020603050405020304" pitchFamily="18" charset="0"/>
              </a:rPr>
              <a:t>case else \n  &lt; </a:t>
            </a:r>
            <a:r>
              <a:rPr lang="ru-RU" dirty="0" smtClean="0">
                <a:latin typeface="Times New Roman" panose="02020603050405020304" pitchFamily="18" charset="0"/>
              </a:rPr>
              <a:t>спис_опер</a:t>
            </a:r>
            <a:r>
              <a:rPr lang="ru-RU" dirty="0" smtClean="0">
                <a:latin typeface="Times New Roman" panose="02020603050405020304" pitchFamily="18" charset="0"/>
              </a:rPr>
              <a:t>.&gt;</a:t>
            </a:r>
          </a:p>
          <a:p>
            <a:pPr indent="355600"/>
            <a:r>
              <a:rPr lang="ru-RU" dirty="0" smtClean="0">
                <a:latin typeface="Times New Roman" panose="02020603050405020304" pitchFamily="18" charset="0"/>
              </a:rPr>
              <a:t>&lt;</a:t>
            </a:r>
            <a:r>
              <a:rPr lang="ru-RU" dirty="0" err="1" smtClean="0">
                <a:latin typeface="Times New Roman" panose="02020603050405020304" pitchFamily="18" charset="0"/>
              </a:rPr>
              <a:t>присв</a:t>
            </a:r>
            <a:r>
              <a:rPr lang="ru-RU" dirty="0" smtClean="0">
                <a:latin typeface="Times New Roman" panose="02020603050405020304" pitchFamily="18" charset="0"/>
              </a:rPr>
              <a:t>.&gt;::=</a:t>
            </a:r>
            <a:r>
              <a:rPr lang="en-US" dirty="0" smtClean="0">
                <a:latin typeface="Times New Roman" panose="02020603050405020304" pitchFamily="18" charset="0"/>
              </a:rPr>
              <a:t>id= </a:t>
            </a:r>
            <a:r>
              <a:rPr lang="en-US" dirty="0" err="1" smtClean="0">
                <a:latin typeface="Times New Roman" panose="02020603050405020304" pitchFamily="18" charset="0"/>
              </a:rPr>
              <a:t>expr</a:t>
            </a:r>
            <a:r>
              <a:rPr lang="en-US" dirty="0" smtClean="0">
                <a:latin typeface="Times New Roman" panose="02020603050405020304" pitchFamily="18" charset="0"/>
              </a:rPr>
              <a:t>}</a:t>
            </a:r>
            <a:endParaRPr lang="en-US" b="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Текстовое поле 100"/>
          <p:cNvSpPr txBox="1"/>
          <p:nvPr/>
        </p:nvSpPr>
        <p:spPr>
          <a:xfrm>
            <a:off x="3556000" y="128905"/>
            <a:ext cx="5080000" cy="368300"/>
          </a:xfrm>
          <a:prstGeom prst="rect">
            <a:avLst/>
          </a:prstGeom>
          <a:noFill/>
          <a:ln w="9525">
            <a:noFill/>
          </a:ln>
        </p:spPr>
        <p:txBody>
          <a:bodyPr>
            <a:spAutoFit/>
          </a:bodyPr>
          <a:lstStyle/>
          <a:p>
            <a:pPr indent="449580"/>
            <a:r>
              <a:rPr lang="ru-RU" altLang="en-US"/>
              <a:t>2. Описание грамматики языка</a:t>
            </a:r>
          </a:p>
        </p:txBody>
      </p:sp>
      <p:pic>
        <p:nvPicPr>
          <p:cNvPr id="1026" name="Picture 2"/>
          <p:cNvPicPr>
            <a:picLocks noChangeAspect="1" noChangeArrowheads="1"/>
          </p:cNvPicPr>
          <p:nvPr/>
        </p:nvPicPr>
        <p:blipFill>
          <a:blip r:embed="rId2" cstate="print"/>
          <a:srcRect/>
          <a:stretch>
            <a:fillRect/>
          </a:stretch>
        </p:blipFill>
        <p:spPr bwMode="auto">
          <a:xfrm>
            <a:off x="2890838" y="757238"/>
            <a:ext cx="6410325" cy="53435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Текстовое поле 100"/>
          <p:cNvSpPr txBox="1"/>
          <p:nvPr/>
        </p:nvSpPr>
        <p:spPr>
          <a:xfrm>
            <a:off x="3556000" y="128905"/>
            <a:ext cx="5080000" cy="368300"/>
          </a:xfrm>
          <a:prstGeom prst="rect">
            <a:avLst/>
          </a:prstGeom>
          <a:noFill/>
          <a:ln w="9525">
            <a:noFill/>
          </a:ln>
        </p:spPr>
        <p:txBody>
          <a:bodyPr>
            <a:spAutoFit/>
          </a:bodyPr>
          <a:lstStyle/>
          <a:p>
            <a:pPr indent="449580"/>
            <a:r>
              <a:rPr lang="ru-RU" altLang="en-US"/>
              <a:t>2. Описание грамматики языка</a:t>
            </a:r>
          </a:p>
        </p:txBody>
      </p:sp>
      <p:sp>
        <p:nvSpPr>
          <p:cNvPr id="100" name="Текстовое поле 99"/>
          <p:cNvSpPr txBox="1"/>
          <p:nvPr/>
        </p:nvSpPr>
        <p:spPr>
          <a:xfrm>
            <a:off x="2132421" y="-436305"/>
            <a:ext cx="6741795" cy="8402300"/>
          </a:xfrm>
          <a:prstGeom prst="rect">
            <a:avLst/>
          </a:prstGeom>
          <a:noFill/>
          <a:ln w="9525">
            <a:noFill/>
          </a:ln>
        </p:spPr>
        <p:txBody>
          <a:bodyPr wrap="square">
            <a:spAutoFit/>
          </a:bodyPr>
          <a:lstStyle/>
          <a:p>
            <a:pPr indent="355600"/>
            <a:endParaRPr lang="ru-RU" b="0" dirty="0" smtClean="0">
              <a:latin typeface="Times New Roman" panose="02020603050405020304" pitchFamily="18" charset="0"/>
            </a:endParaRPr>
          </a:p>
          <a:p>
            <a:pPr indent="355600"/>
            <a:endParaRPr lang="ru-RU" dirty="0" smtClean="0">
              <a:latin typeface="Times New Roman" panose="02020603050405020304" pitchFamily="18" charset="0"/>
            </a:endParaRPr>
          </a:p>
          <a:p>
            <a:pPr indent="355600"/>
            <a:endParaRPr lang="ru-RU" b="0" dirty="0" smtClean="0">
              <a:latin typeface="Times New Roman" panose="02020603050405020304" pitchFamily="18" charset="0"/>
            </a:endParaRPr>
          </a:p>
          <a:p>
            <a:pPr indent="355600"/>
            <a:endParaRPr lang="ru-RU" dirty="0" smtClean="0">
              <a:latin typeface="Times New Roman" panose="02020603050405020304" pitchFamily="18" charset="0"/>
            </a:endParaRPr>
          </a:p>
          <a:p>
            <a:pPr algn="just"/>
            <a:r>
              <a:rPr lang="ru-RU" dirty="0" smtClean="0">
                <a:latin typeface="Times New Roman" panose="02020603050405020304" pitchFamily="18" charset="0"/>
              </a:rPr>
              <a:t>Избавимся </a:t>
            </a:r>
            <a:r>
              <a:rPr lang="ru-RU" dirty="0" smtClean="0">
                <a:latin typeface="Times New Roman" panose="02020603050405020304" pitchFamily="18" charset="0"/>
              </a:rPr>
              <a:t>от левой рекурсии и левой факторизации: </a:t>
            </a:r>
            <a:endParaRPr lang="ru-RU" dirty="0" smtClean="0">
              <a:latin typeface="Times New Roman" panose="02020603050405020304" pitchFamily="18" charset="0"/>
            </a:endParaRPr>
          </a:p>
          <a:p>
            <a:pPr algn="just"/>
            <a:r>
              <a:rPr lang="ru-RU" dirty="0" smtClean="0">
                <a:latin typeface="Times New Roman" panose="02020603050405020304" pitchFamily="18" charset="0"/>
              </a:rPr>
              <a:t> </a:t>
            </a:r>
            <a:r>
              <a:rPr lang="ru-RU" dirty="0" smtClean="0">
                <a:latin typeface="Times New Roman" pitchFamily="18" charset="0"/>
                <a:cs typeface="Times New Roman" pitchFamily="18" charset="0"/>
              </a:rPr>
              <a:t>&lt;</a:t>
            </a:r>
            <a:r>
              <a:rPr lang="ru-RU" dirty="0" err="1" smtClean="0">
                <a:latin typeface="Times New Roman" pitchFamily="18" charset="0"/>
                <a:cs typeface="Times New Roman" pitchFamily="18" charset="0"/>
              </a:rPr>
              <a:t>спис_опис</a:t>
            </a:r>
            <a:r>
              <a:rPr lang="ru-RU" dirty="0" smtClean="0">
                <a:latin typeface="Times New Roman" pitchFamily="18" charset="0"/>
                <a:cs typeface="Times New Roman" pitchFamily="18" charset="0"/>
              </a:rPr>
              <a:t>&gt; ::=&lt;опис&gt; |  &lt;</a:t>
            </a:r>
            <a:r>
              <a:rPr lang="ru-RU" dirty="0" err="1" smtClean="0">
                <a:latin typeface="Times New Roman" pitchFamily="18" charset="0"/>
                <a:cs typeface="Times New Roman" pitchFamily="18" charset="0"/>
              </a:rPr>
              <a:t>спис_опис</a:t>
            </a:r>
            <a:r>
              <a:rPr lang="ru-RU" dirty="0" smtClean="0">
                <a:latin typeface="Times New Roman" pitchFamily="18" charset="0"/>
                <a:cs typeface="Times New Roman" pitchFamily="18" charset="0"/>
              </a:rPr>
              <a:t>&gt; &lt;</a:t>
            </a:r>
            <a:r>
              <a:rPr lang="ru-RU" dirty="0" err="1" smtClean="0">
                <a:latin typeface="Times New Roman" pitchFamily="18" charset="0"/>
                <a:cs typeface="Times New Roman" pitchFamily="18" charset="0"/>
              </a:rPr>
              <a:t>опис</a:t>
            </a:r>
            <a:r>
              <a:rPr lang="ru-RU" dirty="0" smtClean="0">
                <a:latin typeface="Times New Roman" pitchFamily="18" charset="0"/>
                <a:cs typeface="Times New Roman" pitchFamily="18" charset="0"/>
              </a:rPr>
              <a:t>&gt;</a:t>
            </a:r>
          </a:p>
          <a:p>
            <a:pPr algn="just"/>
            <a:r>
              <a:rPr lang="ru-RU" dirty="0" smtClean="0">
                <a:latin typeface="Times New Roman" pitchFamily="18" charset="0"/>
                <a:cs typeface="Times New Roman" pitchFamily="18" charset="0"/>
              </a:rPr>
              <a:t> &lt;</a:t>
            </a:r>
            <a:r>
              <a:rPr lang="ru-RU" dirty="0" err="1" smtClean="0">
                <a:latin typeface="Times New Roman" pitchFamily="18" charset="0"/>
                <a:cs typeface="Times New Roman" pitchFamily="18" charset="0"/>
              </a:rPr>
              <a:t>спис_опис</a:t>
            </a:r>
            <a:r>
              <a:rPr lang="ru-RU" dirty="0" smtClean="0">
                <a:latin typeface="Times New Roman" pitchFamily="18" charset="0"/>
                <a:cs typeface="Times New Roman" pitchFamily="18" charset="0"/>
              </a:rPr>
              <a:t>&gt;::= &lt;опис&gt;  &lt;доп.опер&gt;</a:t>
            </a:r>
          </a:p>
          <a:p>
            <a:pPr algn="just"/>
            <a:r>
              <a:rPr lang="ru-RU" dirty="0" smtClean="0">
                <a:latin typeface="Times New Roman" pitchFamily="18" charset="0"/>
                <a:cs typeface="Times New Roman" pitchFamily="18" charset="0"/>
              </a:rPr>
              <a:t> &lt;доп.опер&gt;::= Ɛ | &lt;</a:t>
            </a:r>
            <a:r>
              <a:rPr lang="ru-RU" dirty="0" err="1" smtClean="0">
                <a:latin typeface="Times New Roman" pitchFamily="18" charset="0"/>
                <a:cs typeface="Times New Roman" pitchFamily="18" charset="0"/>
              </a:rPr>
              <a:t>спис_опис</a:t>
            </a:r>
            <a:r>
              <a:rPr lang="ru-RU" dirty="0" smtClean="0">
                <a:latin typeface="Times New Roman" pitchFamily="18" charset="0"/>
                <a:cs typeface="Times New Roman" pitchFamily="18" charset="0"/>
              </a:rPr>
              <a:t>&gt;</a:t>
            </a:r>
          </a:p>
          <a:p>
            <a:pPr algn="just"/>
            <a:r>
              <a:rPr lang="ru-RU" dirty="0" smtClean="0">
                <a:latin typeface="Times New Roman" pitchFamily="18" charset="0"/>
                <a:cs typeface="Times New Roman" pitchFamily="18" charset="0"/>
              </a:rPr>
              <a:t>&lt;</a:t>
            </a:r>
            <a:r>
              <a:rPr lang="ru-RU" dirty="0" err="1" smtClean="0">
                <a:latin typeface="Times New Roman" pitchFamily="18" charset="0"/>
                <a:cs typeface="Times New Roman" pitchFamily="18" charset="0"/>
              </a:rPr>
              <a:t>спис_перем</a:t>
            </a:r>
            <a:r>
              <a:rPr lang="ru-RU" dirty="0" smtClean="0">
                <a:latin typeface="Times New Roman" pitchFamily="18" charset="0"/>
                <a:cs typeface="Times New Roman" pitchFamily="18" charset="0"/>
              </a:rPr>
              <a:t>&gt; ::=	</a:t>
            </a:r>
            <a:r>
              <a:rPr lang="ru-RU" dirty="0" err="1" smtClean="0">
                <a:latin typeface="Times New Roman" pitchFamily="18" charset="0"/>
                <a:cs typeface="Times New Roman" pitchFamily="18" charset="0"/>
              </a:rPr>
              <a:t>id</a:t>
            </a:r>
            <a:r>
              <a:rPr lang="ru-RU" dirty="0" smtClean="0">
                <a:latin typeface="Times New Roman" pitchFamily="18" charset="0"/>
                <a:cs typeface="Times New Roman" pitchFamily="18" charset="0"/>
              </a:rPr>
              <a:t>  |&lt;</a:t>
            </a:r>
            <a:r>
              <a:rPr lang="ru-RU" dirty="0" err="1" smtClean="0">
                <a:latin typeface="Times New Roman" pitchFamily="18" charset="0"/>
                <a:cs typeface="Times New Roman" pitchFamily="18" charset="0"/>
              </a:rPr>
              <a:t>спис_перем</a:t>
            </a:r>
            <a:r>
              <a:rPr lang="ru-RU" dirty="0" smtClean="0">
                <a:latin typeface="Times New Roman" pitchFamily="18" charset="0"/>
                <a:cs typeface="Times New Roman" pitchFamily="18" charset="0"/>
              </a:rPr>
              <a:t>&gt;, </a:t>
            </a:r>
            <a:r>
              <a:rPr lang="ru-RU" dirty="0" err="1" smtClean="0">
                <a:latin typeface="Times New Roman" pitchFamily="18" charset="0"/>
                <a:cs typeface="Times New Roman" pitchFamily="18" charset="0"/>
              </a:rPr>
              <a:t>id</a:t>
            </a:r>
            <a:endParaRPr lang="ru-RU" dirty="0" smtClean="0">
              <a:latin typeface="Times New Roman" pitchFamily="18" charset="0"/>
              <a:cs typeface="Times New Roman" pitchFamily="18" charset="0"/>
            </a:endParaRPr>
          </a:p>
          <a:p>
            <a:pPr algn="just"/>
            <a:r>
              <a:rPr lang="ru-RU" dirty="0" smtClean="0">
                <a:latin typeface="Times New Roman" pitchFamily="18" charset="0"/>
                <a:cs typeface="Times New Roman" pitchFamily="18" charset="0"/>
              </a:rPr>
              <a:t> &lt;</a:t>
            </a:r>
            <a:r>
              <a:rPr lang="ru-RU" dirty="0" err="1" smtClean="0">
                <a:latin typeface="Times New Roman" pitchFamily="18" charset="0"/>
                <a:cs typeface="Times New Roman" pitchFamily="18" charset="0"/>
              </a:rPr>
              <a:t>спис_перем</a:t>
            </a:r>
            <a:r>
              <a:rPr lang="ru-RU" dirty="0" smtClean="0">
                <a:latin typeface="Times New Roman" pitchFamily="18" charset="0"/>
                <a:cs typeface="Times New Roman" pitchFamily="18" charset="0"/>
              </a:rPr>
              <a:t>&gt; ::=</a:t>
            </a:r>
            <a:r>
              <a:rPr lang="en-US" dirty="0" smtClean="0">
                <a:latin typeface="Times New Roman" pitchFamily="18" charset="0"/>
                <a:cs typeface="Times New Roman" pitchFamily="18" charset="0"/>
              </a:rPr>
              <a:t>id</a:t>
            </a:r>
            <a:r>
              <a:rPr lang="ru-RU" dirty="0" smtClean="0">
                <a:latin typeface="Times New Roman" pitchFamily="18" charset="0"/>
                <a:cs typeface="Times New Roman" pitchFamily="18" charset="0"/>
              </a:rPr>
              <a:t>  &lt;</a:t>
            </a:r>
            <a:r>
              <a:rPr lang="en-US" dirty="0" smtClean="0">
                <a:latin typeface="Times New Roman" pitchFamily="18" charset="0"/>
                <a:cs typeface="Times New Roman" pitchFamily="18" charset="0"/>
              </a:rPr>
              <a:t>U</a:t>
            </a:r>
            <a:r>
              <a:rPr lang="ru-RU" dirty="0" smtClean="0">
                <a:latin typeface="Times New Roman" pitchFamily="18" charset="0"/>
                <a:cs typeface="Times New Roman" pitchFamily="18" charset="0"/>
              </a:rPr>
              <a:t>&gt;</a:t>
            </a:r>
          </a:p>
          <a:p>
            <a:pPr algn="just"/>
            <a:r>
              <a:rPr lang="ru-RU" dirty="0" smtClean="0">
                <a:latin typeface="Times New Roman" pitchFamily="18" charset="0"/>
                <a:cs typeface="Times New Roman" pitchFamily="18" charset="0"/>
              </a:rPr>
              <a:t> &lt;</a:t>
            </a:r>
            <a:r>
              <a:rPr lang="en-US" dirty="0" smtClean="0">
                <a:latin typeface="Times New Roman" pitchFamily="18" charset="0"/>
                <a:cs typeface="Times New Roman" pitchFamily="18" charset="0"/>
              </a:rPr>
              <a:t>U</a:t>
            </a:r>
            <a:r>
              <a:rPr lang="ru-RU" dirty="0" smtClean="0">
                <a:latin typeface="Times New Roman" pitchFamily="18" charset="0"/>
                <a:cs typeface="Times New Roman" pitchFamily="18" charset="0"/>
              </a:rPr>
              <a:t>&gt;::= Ɛ | , </a:t>
            </a:r>
            <a:r>
              <a:rPr lang="en-US" dirty="0" smtClean="0">
                <a:latin typeface="Times New Roman" pitchFamily="18" charset="0"/>
                <a:cs typeface="Times New Roman" pitchFamily="18" charset="0"/>
              </a:rPr>
              <a:t>id</a:t>
            </a:r>
            <a:r>
              <a:rPr lang="ru-RU" dirty="0" smtClean="0">
                <a:latin typeface="Times New Roman" pitchFamily="18" charset="0"/>
                <a:cs typeface="Times New Roman" pitchFamily="18" charset="0"/>
              </a:rPr>
              <a:t> &lt;</a:t>
            </a:r>
            <a:r>
              <a:rPr lang="ru-RU" dirty="0" err="1" smtClean="0">
                <a:latin typeface="Times New Roman" pitchFamily="18" charset="0"/>
                <a:cs typeface="Times New Roman" pitchFamily="18" charset="0"/>
              </a:rPr>
              <a:t>спис_перем</a:t>
            </a:r>
            <a:r>
              <a:rPr lang="ru-RU" dirty="0" smtClean="0">
                <a:latin typeface="Times New Roman" pitchFamily="18" charset="0"/>
                <a:cs typeface="Times New Roman" pitchFamily="18" charset="0"/>
              </a:rPr>
              <a:t>&gt;</a:t>
            </a:r>
          </a:p>
          <a:p>
            <a:pPr algn="just"/>
            <a:r>
              <a:rPr lang="ru-RU" dirty="0" smtClean="0">
                <a:latin typeface="Times New Roman" pitchFamily="18" charset="0"/>
                <a:cs typeface="Times New Roman" pitchFamily="18" charset="0"/>
              </a:rPr>
              <a:t>&lt;спис_опер&gt;::= &lt;опер&gt;\</a:t>
            </a:r>
            <a:r>
              <a:rPr lang="en-US" dirty="0" smtClean="0">
                <a:latin typeface="Times New Roman" pitchFamily="18" charset="0"/>
                <a:cs typeface="Times New Roman" pitchFamily="18" charset="0"/>
              </a:rPr>
              <a:t>n | &lt;</a:t>
            </a:r>
            <a:r>
              <a:rPr lang="ru-RU" dirty="0" smtClean="0">
                <a:latin typeface="Times New Roman" pitchFamily="18" charset="0"/>
                <a:cs typeface="Times New Roman" pitchFamily="18" charset="0"/>
              </a:rPr>
              <a:t>спис_опер&gt; \</a:t>
            </a:r>
            <a:r>
              <a:rPr lang="en-US" dirty="0" smtClean="0">
                <a:latin typeface="Times New Roman" pitchFamily="18" charset="0"/>
                <a:cs typeface="Times New Roman" pitchFamily="18" charset="0"/>
              </a:rPr>
              <a:t>n &lt;</a:t>
            </a:r>
            <a:r>
              <a:rPr lang="ru-RU" dirty="0" smtClean="0">
                <a:latin typeface="Times New Roman" pitchFamily="18" charset="0"/>
                <a:cs typeface="Times New Roman" pitchFamily="18" charset="0"/>
              </a:rPr>
              <a:t>опер&gt;\</a:t>
            </a:r>
            <a:r>
              <a:rPr lang="en-US" dirty="0" smtClean="0">
                <a:latin typeface="Times New Roman" pitchFamily="18" charset="0"/>
                <a:cs typeface="Times New Roman" pitchFamily="18" charset="0"/>
              </a:rPr>
              <a:t>n</a:t>
            </a:r>
          </a:p>
          <a:p>
            <a:pPr algn="just"/>
            <a:r>
              <a:rPr lang="en-US" dirty="0" smtClean="0">
                <a:latin typeface="Times New Roman" pitchFamily="18" charset="0"/>
                <a:cs typeface="Times New Roman" pitchFamily="18" charset="0"/>
              </a:rPr>
              <a:t> &lt;</a:t>
            </a:r>
            <a:r>
              <a:rPr lang="ru-RU" dirty="0" smtClean="0">
                <a:latin typeface="Times New Roman" pitchFamily="18" charset="0"/>
                <a:cs typeface="Times New Roman" pitchFamily="18" charset="0"/>
              </a:rPr>
              <a:t>спис_опер&gt;::=&lt;опер&gt;\</a:t>
            </a:r>
            <a:r>
              <a:rPr lang="en-US" dirty="0" smtClean="0">
                <a:latin typeface="Times New Roman" pitchFamily="18" charset="0"/>
                <a:cs typeface="Times New Roman" pitchFamily="18" charset="0"/>
              </a:rPr>
              <a:t>n  &lt;Z&gt;</a:t>
            </a:r>
          </a:p>
          <a:p>
            <a:pPr algn="just"/>
            <a:r>
              <a:rPr lang="en-US" dirty="0" smtClean="0">
                <a:latin typeface="Times New Roman" pitchFamily="18" charset="0"/>
                <a:cs typeface="Times New Roman" pitchFamily="18" charset="0"/>
              </a:rPr>
              <a:t> &lt;Z&gt;::= Ɛ | &lt;</a:t>
            </a:r>
            <a:r>
              <a:rPr lang="ru-RU" dirty="0" smtClean="0">
                <a:latin typeface="Times New Roman" pitchFamily="18" charset="0"/>
                <a:cs typeface="Times New Roman" pitchFamily="18" charset="0"/>
              </a:rPr>
              <a:t>спис_опер</a:t>
            </a:r>
            <a:r>
              <a:rPr lang="ru-RU" dirty="0" smtClean="0">
                <a:latin typeface="Times New Roman" pitchFamily="18" charset="0"/>
                <a:cs typeface="Times New Roman" pitchFamily="18" charset="0"/>
              </a:rPr>
              <a:t>&gt;</a:t>
            </a:r>
          </a:p>
          <a:p>
            <a:pPr algn="just"/>
            <a:r>
              <a:rPr lang="ru-RU" dirty="0" smtClean="0">
                <a:latin typeface="Times New Roman" pitchFamily="18" charset="0"/>
                <a:cs typeface="Times New Roman" pitchFamily="18" charset="0"/>
              </a:rPr>
              <a:t>&lt;</a:t>
            </a:r>
            <a:r>
              <a:rPr lang="ru-RU" dirty="0" err="1" smtClean="0">
                <a:latin typeface="Times New Roman" pitchFamily="18" charset="0"/>
                <a:cs typeface="Times New Roman" pitchFamily="18" charset="0"/>
              </a:rPr>
              <a:t>спис.вариантов</a:t>
            </a:r>
            <a:r>
              <a:rPr lang="ru-RU" dirty="0" smtClean="0">
                <a:latin typeface="Times New Roman" pitchFamily="18" charset="0"/>
                <a:cs typeface="Times New Roman" pitchFamily="18" charset="0"/>
              </a:rPr>
              <a:t>&gt;::= &lt;вариант&gt; | &lt;</a:t>
            </a:r>
            <a:r>
              <a:rPr lang="ru-RU" dirty="0" err="1" smtClean="0">
                <a:latin typeface="Times New Roman" pitchFamily="18" charset="0"/>
                <a:cs typeface="Times New Roman" pitchFamily="18" charset="0"/>
              </a:rPr>
              <a:t>вариант</a:t>
            </a:r>
            <a:r>
              <a:rPr lang="ru-RU" dirty="0" smtClean="0">
                <a:latin typeface="Times New Roman" pitchFamily="18" charset="0"/>
                <a:cs typeface="Times New Roman" pitchFamily="18" charset="0"/>
              </a:rPr>
              <a:t>&gt;  &lt;</a:t>
            </a:r>
            <a:r>
              <a:rPr lang="ru-RU" dirty="0" err="1" smtClean="0">
                <a:latin typeface="Times New Roman" pitchFamily="18" charset="0"/>
                <a:cs typeface="Times New Roman" pitchFamily="18" charset="0"/>
              </a:rPr>
              <a:t>спис.вариантов</a:t>
            </a:r>
            <a:r>
              <a:rPr lang="ru-RU" dirty="0" smtClean="0">
                <a:latin typeface="Times New Roman" pitchFamily="18" charset="0"/>
                <a:cs typeface="Times New Roman" pitchFamily="18" charset="0"/>
              </a:rPr>
              <a:t>&gt; |  Ɛ</a:t>
            </a:r>
          </a:p>
          <a:p>
            <a:pPr algn="just"/>
            <a:r>
              <a:rPr lang="ru-RU" dirty="0" smtClean="0">
                <a:latin typeface="Times New Roman" pitchFamily="18" charset="0"/>
                <a:cs typeface="Times New Roman" pitchFamily="18" charset="0"/>
              </a:rPr>
              <a:t> &lt;</a:t>
            </a:r>
            <a:r>
              <a:rPr lang="ru-RU" dirty="0" err="1" smtClean="0">
                <a:latin typeface="Times New Roman" pitchFamily="18" charset="0"/>
                <a:cs typeface="Times New Roman" pitchFamily="18" charset="0"/>
              </a:rPr>
              <a:t>спис.вариантов</a:t>
            </a:r>
            <a:r>
              <a:rPr lang="ru-RU" dirty="0" smtClean="0">
                <a:latin typeface="Times New Roman" pitchFamily="18" charset="0"/>
                <a:cs typeface="Times New Roman" pitchFamily="18" charset="0"/>
              </a:rPr>
              <a:t>&gt;::=  &lt;вариант&gt;  &lt;X&gt; </a:t>
            </a:r>
          </a:p>
          <a:p>
            <a:pPr algn="just"/>
            <a:r>
              <a:rPr lang="ru-RU" dirty="0" smtClean="0">
                <a:latin typeface="Times New Roman" pitchFamily="18" charset="0"/>
                <a:cs typeface="Times New Roman" pitchFamily="18" charset="0"/>
              </a:rPr>
              <a:t> &lt;X&gt;::=  Ɛ | &lt;</a:t>
            </a:r>
            <a:r>
              <a:rPr lang="ru-RU" dirty="0" err="1" smtClean="0">
                <a:latin typeface="Times New Roman" pitchFamily="18" charset="0"/>
                <a:cs typeface="Times New Roman" pitchFamily="18" charset="0"/>
              </a:rPr>
              <a:t>спис.вариантов</a:t>
            </a:r>
            <a:r>
              <a:rPr lang="ru-RU" dirty="0" smtClean="0">
                <a:latin typeface="Times New Roman" pitchFamily="18" charset="0"/>
                <a:cs typeface="Times New Roman" pitchFamily="18" charset="0"/>
              </a:rPr>
              <a:t>&gt; </a:t>
            </a:r>
            <a:endParaRPr lang="ru-RU" dirty="0" smtClean="0">
              <a:latin typeface="Times New Roman" pitchFamily="18" charset="0"/>
              <a:cs typeface="Times New Roman" pitchFamily="18" charset="0"/>
            </a:endParaRPr>
          </a:p>
          <a:p>
            <a:pPr algn="just"/>
            <a:r>
              <a:rPr lang="ru-RU" dirty="0" smtClean="0">
                <a:latin typeface="Times New Roman" pitchFamily="18" charset="0"/>
                <a:cs typeface="Times New Roman" pitchFamily="18" charset="0"/>
              </a:rPr>
              <a:t>&lt;вариант&gt;::= </a:t>
            </a:r>
            <a:r>
              <a:rPr lang="en-US" dirty="0" smtClean="0">
                <a:latin typeface="Times New Roman" pitchFamily="18" charset="0"/>
                <a:cs typeface="Times New Roman" pitchFamily="18" charset="0"/>
              </a:rPr>
              <a:t>case lit \n &lt;</a:t>
            </a:r>
            <a:r>
              <a:rPr lang="ru-RU" dirty="0" smtClean="0">
                <a:latin typeface="Times New Roman" pitchFamily="18" charset="0"/>
                <a:cs typeface="Times New Roman" pitchFamily="18" charset="0"/>
              </a:rPr>
              <a:t>блок опер.&gt; | </a:t>
            </a:r>
            <a:r>
              <a:rPr lang="en-US" dirty="0" smtClean="0">
                <a:latin typeface="Times New Roman" pitchFamily="18" charset="0"/>
                <a:cs typeface="Times New Roman" pitchFamily="18" charset="0"/>
              </a:rPr>
              <a:t>case lit to lit \n &lt;</a:t>
            </a:r>
            <a:r>
              <a:rPr lang="ru-RU" dirty="0" smtClean="0">
                <a:latin typeface="Times New Roman" pitchFamily="18" charset="0"/>
                <a:cs typeface="Times New Roman" pitchFamily="18" charset="0"/>
              </a:rPr>
              <a:t>блок опер.&gt; |   </a:t>
            </a:r>
          </a:p>
          <a:p>
            <a:pPr algn="just"/>
            <a:r>
              <a:rPr lang="ru-RU"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case  else \n  &lt;</a:t>
            </a:r>
            <a:r>
              <a:rPr lang="ru-RU" dirty="0" smtClean="0">
                <a:latin typeface="Times New Roman" pitchFamily="18" charset="0"/>
                <a:cs typeface="Times New Roman" pitchFamily="18" charset="0"/>
              </a:rPr>
              <a:t>блок опер.&gt;</a:t>
            </a:r>
          </a:p>
          <a:p>
            <a:pPr algn="just"/>
            <a:r>
              <a:rPr lang="ru-RU" dirty="0" smtClean="0">
                <a:latin typeface="Times New Roman" pitchFamily="18" charset="0"/>
                <a:cs typeface="Times New Roman" pitchFamily="18" charset="0"/>
              </a:rPr>
              <a:t>&lt;вариант&gt;::= </a:t>
            </a:r>
            <a:r>
              <a:rPr lang="en-US" dirty="0" smtClean="0">
                <a:latin typeface="Times New Roman" pitchFamily="18" charset="0"/>
                <a:cs typeface="Times New Roman" pitchFamily="18" charset="0"/>
              </a:rPr>
              <a:t>case lit  &lt;W&gt; |  case  else \n  &lt;</a:t>
            </a:r>
            <a:r>
              <a:rPr lang="ru-RU" dirty="0" smtClean="0">
                <a:latin typeface="Times New Roman" pitchFamily="18" charset="0"/>
                <a:cs typeface="Times New Roman" pitchFamily="18" charset="0"/>
              </a:rPr>
              <a:t>блок опер.&gt;</a:t>
            </a:r>
          </a:p>
          <a:p>
            <a:pPr algn="just"/>
            <a:r>
              <a:rPr lang="ru-RU" dirty="0" smtClean="0">
                <a:latin typeface="Times New Roman" pitchFamily="18" charset="0"/>
                <a:cs typeface="Times New Roman" pitchFamily="18" charset="0"/>
              </a:rPr>
              <a:t>&lt;</a:t>
            </a:r>
            <a:r>
              <a:rPr lang="en-US" dirty="0" smtClean="0">
                <a:latin typeface="Times New Roman" pitchFamily="18" charset="0"/>
                <a:cs typeface="Times New Roman" pitchFamily="18" charset="0"/>
              </a:rPr>
              <a:t>W&gt;::= \n &lt;</a:t>
            </a:r>
            <a:r>
              <a:rPr lang="ru-RU" dirty="0" smtClean="0">
                <a:latin typeface="Times New Roman" pitchFamily="18" charset="0"/>
                <a:cs typeface="Times New Roman" pitchFamily="18" charset="0"/>
              </a:rPr>
              <a:t>блок опер&gt; | </a:t>
            </a:r>
            <a:r>
              <a:rPr lang="en-US" dirty="0" smtClean="0">
                <a:latin typeface="Times New Roman" pitchFamily="18" charset="0"/>
                <a:cs typeface="Times New Roman" pitchFamily="18" charset="0"/>
              </a:rPr>
              <a:t>to lit \n &lt;</a:t>
            </a:r>
            <a:r>
              <a:rPr lang="ru-RU" dirty="0" smtClean="0">
                <a:latin typeface="Times New Roman" pitchFamily="18" charset="0"/>
                <a:cs typeface="Times New Roman" pitchFamily="18" charset="0"/>
              </a:rPr>
              <a:t>блок опер.&gt;</a:t>
            </a:r>
          </a:p>
          <a:p>
            <a:pPr algn="just"/>
            <a:r>
              <a:rPr lang="ru-RU" dirty="0" smtClean="0">
                <a:latin typeface="Times New Roman" pitchFamily="18" charset="0"/>
                <a:cs typeface="Times New Roman" pitchFamily="18" charset="0"/>
              </a:rPr>
              <a:t>&lt;вариант&gt;::=</a:t>
            </a:r>
            <a:r>
              <a:rPr lang="en-US" dirty="0" smtClean="0">
                <a:latin typeface="Times New Roman" pitchFamily="18" charset="0"/>
                <a:cs typeface="Times New Roman" pitchFamily="18" charset="0"/>
              </a:rPr>
              <a:t>case &lt;S&gt; </a:t>
            </a:r>
          </a:p>
          <a:p>
            <a:pPr algn="just"/>
            <a:r>
              <a:rPr lang="en-US" dirty="0" smtClean="0">
                <a:latin typeface="Times New Roman" pitchFamily="18" charset="0"/>
                <a:cs typeface="Times New Roman" pitchFamily="18" charset="0"/>
              </a:rPr>
              <a:t>&lt;S&gt;::= lit &lt;W&gt; | else \n &lt;</a:t>
            </a:r>
            <a:r>
              <a:rPr lang="ru-RU" dirty="0" smtClean="0">
                <a:latin typeface="Times New Roman" pitchFamily="18" charset="0"/>
                <a:cs typeface="Times New Roman" pitchFamily="18" charset="0"/>
              </a:rPr>
              <a:t>блок опер&gt;</a:t>
            </a:r>
          </a:p>
          <a:p>
            <a:endParaRPr lang="ru-RU" dirty="0" smtClean="0">
              <a:latin typeface="Times New Roman" pitchFamily="18" charset="0"/>
              <a:cs typeface="Times New Roman" pitchFamily="18" charset="0"/>
            </a:endParaRPr>
          </a:p>
          <a:p>
            <a:endParaRPr lang="ru-RU" dirty="0" smtClean="0">
              <a:latin typeface="Times New Roman" pitchFamily="18" charset="0"/>
              <a:cs typeface="Times New Roman" pitchFamily="18" charset="0"/>
            </a:endParaRPr>
          </a:p>
          <a:p>
            <a:endParaRPr lang="ru-RU" dirty="0" smtClean="0">
              <a:latin typeface="Times New Roman" pitchFamily="18" charset="0"/>
              <a:cs typeface="Times New Roman" pitchFamily="18" charset="0"/>
            </a:endParaRPr>
          </a:p>
          <a:p>
            <a:endParaRPr lang="ru-RU" dirty="0" smtClean="0">
              <a:cs typeface="Calibri" pitchFamily="34" charset="0"/>
            </a:endParaRPr>
          </a:p>
          <a:p>
            <a:endParaRPr lang="ru-RU" dirty="0" smtClean="0"/>
          </a:p>
          <a:p>
            <a:pPr marL="342900" indent="-342900"/>
            <a:endParaRPr lang="ru-RU"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Текстовое поле 100"/>
          <p:cNvSpPr txBox="1"/>
          <p:nvPr/>
        </p:nvSpPr>
        <p:spPr>
          <a:xfrm>
            <a:off x="3556000" y="128905"/>
            <a:ext cx="5080000" cy="368300"/>
          </a:xfrm>
          <a:prstGeom prst="rect">
            <a:avLst/>
          </a:prstGeom>
          <a:noFill/>
          <a:ln w="9525">
            <a:noFill/>
          </a:ln>
        </p:spPr>
        <p:txBody>
          <a:bodyPr>
            <a:spAutoFit/>
          </a:bodyPr>
          <a:lstStyle/>
          <a:p>
            <a:pPr indent="449580" algn="ctr"/>
            <a:r>
              <a:rPr lang="ru-RU" altLang="en-US" dirty="0"/>
              <a:t>2. Описание грамматики языка</a:t>
            </a:r>
          </a:p>
        </p:txBody>
      </p:sp>
      <p:graphicFrame>
        <p:nvGraphicFramePr>
          <p:cNvPr id="4" name="Таблица 3"/>
          <p:cNvGraphicFramePr>
            <a:graphicFrameLocks noGrp="1"/>
          </p:cNvGraphicFramePr>
          <p:nvPr/>
        </p:nvGraphicFramePr>
        <p:xfrm>
          <a:off x="3433762" y="870859"/>
          <a:ext cx="5753781" cy="4989010"/>
        </p:xfrm>
        <a:graphic>
          <a:graphicData uri="http://schemas.openxmlformats.org/drawingml/2006/table">
            <a:tbl>
              <a:tblPr/>
              <a:tblGrid>
                <a:gridCol w="4736268"/>
                <a:gridCol w="1017513"/>
              </a:tblGrid>
              <a:tr h="554900">
                <a:tc rowSpan="2">
                  <a:txBody>
                    <a:bodyPr/>
                    <a:lstStyle/>
                    <a:p>
                      <a:pPr>
                        <a:spcAft>
                          <a:spcPts val="0"/>
                        </a:spcAft>
                      </a:pPr>
                      <a:endParaRPr lang="ru-RU" sz="1400" dirty="0">
                        <a:latin typeface="Times New Roman"/>
                        <a:ea typeface="Times New Roman"/>
                        <a:cs typeface="Times New Roman"/>
                      </a:endParaRPr>
                    </a:p>
                    <a:p>
                      <a:pPr>
                        <a:spcAft>
                          <a:spcPts val="0"/>
                        </a:spcAft>
                      </a:pPr>
                      <a:r>
                        <a:rPr lang="ru-RU" sz="1400" dirty="0">
                          <a:latin typeface="Times New Roman"/>
                          <a:ea typeface="Times New Roman"/>
                          <a:cs typeface="Times New Roman"/>
                        </a:rPr>
                        <a:t>Правила грамматики</a:t>
                      </a:r>
                      <a:endParaRPr lang="ru-RU"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400" dirty="0">
                          <a:latin typeface="Times New Roman"/>
                          <a:ea typeface="Times New Roman"/>
                          <a:cs typeface="Times New Roman"/>
                        </a:rPr>
                        <a:t>  </a:t>
                      </a:r>
                      <a:endParaRPr lang="ru-RU" sz="1400" dirty="0" smtClean="0">
                        <a:latin typeface="Times New Roman"/>
                        <a:ea typeface="Times New Roman"/>
                        <a:cs typeface="Times New Roman"/>
                      </a:endParaRPr>
                    </a:p>
                    <a:p>
                      <a:pPr>
                        <a:spcAft>
                          <a:spcPts val="0"/>
                        </a:spcAft>
                      </a:pPr>
                      <a:r>
                        <a:rPr lang="ru-RU" sz="1400" dirty="0" smtClean="0">
                          <a:latin typeface="Cambria Math"/>
                          <a:ea typeface="Times New Roman"/>
                          <a:cs typeface="Cambria Math"/>
                        </a:rPr>
                        <a:t>         ∪</a:t>
                      </a:r>
                    </a:p>
                    <a:p>
                      <a:pPr>
                        <a:spcAft>
                          <a:spcPts val="0"/>
                        </a:spcAft>
                      </a:pPr>
                      <a:endParaRPr lang="ru-RU" sz="1400" dirty="0" smtClean="0">
                        <a:latin typeface="Cambria Math"/>
                        <a:ea typeface="Times New Roman"/>
                        <a:cs typeface="Cambria Math"/>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3022">
                <a:tc vMerge="1">
                  <a:txBody>
                    <a:bodyPr/>
                    <a:lstStyle/>
                    <a:p>
                      <a:endParaRPr lang="ru-RU"/>
                    </a:p>
                  </a:txBody>
                  <a:tcPr/>
                </a:tc>
                <a:tc>
                  <a:txBody>
                    <a:bodyPr/>
                    <a:lstStyle/>
                    <a:p>
                      <a:pPr>
                        <a:spcAft>
                          <a:spcPts val="0"/>
                        </a:spcAft>
                      </a:pPr>
                      <a:endParaRPr lang="ru-RU" sz="14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533">
                <a:tc>
                  <a:txBody>
                    <a:bodyPr/>
                    <a:lstStyle/>
                    <a:p>
                      <a:pPr>
                        <a:lnSpc>
                          <a:spcPct val="150000"/>
                        </a:lnSpc>
                        <a:spcAft>
                          <a:spcPts val="0"/>
                        </a:spcAft>
                      </a:pPr>
                      <a:r>
                        <a:rPr lang="ru-RU" sz="1400">
                          <a:latin typeface="Times New Roman"/>
                          <a:ea typeface="Times New Roman"/>
                          <a:cs typeface="Times New Roman"/>
                        </a:rPr>
                        <a:t>&lt;программа&gt;::=</a:t>
                      </a:r>
                      <a:r>
                        <a:rPr lang="en-US" sz="1400">
                          <a:latin typeface="Times New Roman"/>
                          <a:ea typeface="Times New Roman"/>
                          <a:cs typeface="Times New Roman"/>
                        </a:rPr>
                        <a:t>Dim</a:t>
                      </a:r>
                      <a:r>
                        <a:rPr lang="ru-RU" sz="1400">
                          <a:latin typeface="Times New Roman"/>
                          <a:ea typeface="Times New Roman"/>
                          <a:cs typeface="Times New Roman"/>
                        </a:rPr>
                        <a:t> &lt;спис_опис&gt;  \</a:t>
                      </a:r>
                      <a:r>
                        <a:rPr lang="en-US" sz="1400">
                          <a:latin typeface="Times New Roman"/>
                          <a:ea typeface="Times New Roman"/>
                          <a:cs typeface="Times New Roman"/>
                        </a:rPr>
                        <a:t>n</a:t>
                      </a:r>
                      <a:r>
                        <a:rPr lang="ru-RU" sz="1400">
                          <a:latin typeface="Times New Roman"/>
                          <a:ea typeface="Times New Roman"/>
                          <a:cs typeface="Times New Roman"/>
                        </a:rPr>
                        <a:t>  &lt;спис_опер&gt;\</a:t>
                      </a:r>
                      <a:r>
                        <a:rPr lang="en-US" sz="1400">
                          <a:latin typeface="Times New Roman"/>
                          <a:ea typeface="Times New Roman"/>
                          <a:cs typeface="Times New Roman"/>
                        </a:rPr>
                        <a:t>n</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76885" algn="ctr"/>
                          <a:tab pos="807720" algn="l"/>
                        </a:tabLst>
                      </a:pPr>
                      <a:r>
                        <a:rPr lang="en-US" sz="1400">
                          <a:latin typeface="Times New Roman"/>
                          <a:ea typeface="Times New Roman"/>
                          <a:cs typeface="Times New Roman"/>
                        </a:rPr>
                        <a:t>Dim </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533">
                <a:tc>
                  <a:txBody>
                    <a:bodyPr/>
                    <a:lstStyle/>
                    <a:p>
                      <a:pPr>
                        <a:lnSpc>
                          <a:spcPct val="150000"/>
                        </a:lnSpc>
                        <a:spcAft>
                          <a:spcPts val="0"/>
                        </a:spcAft>
                      </a:pPr>
                      <a:r>
                        <a:rPr lang="ru-RU" sz="1400">
                          <a:latin typeface="Times New Roman"/>
                          <a:ea typeface="Times New Roman"/>
                          <a:cs typeface="Times New Roman"/>
                        </a:rPr>
                        <a:t>&lt;спис_опис&gt;::= &lt;опис&gt;  &lt;доп.опер&gt;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tabLst>
                          <a:tab pos="476885" algn="ctr"/>
                          <a:tab pos="807720" algn="l"/>
                        </a:tabLst>
                      </a:pPr>
                      <a:r>
                        <a:rPr lang="en-US" sz="1400">
                          <a:latin typeface="Times New Roman"/>
                          <a:ea typeface="Times New Roman"/>
                          <a:cs typeface="Times New Roman"/>
                        </a:rPr>
                        <a:t>id</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9066">
                <a:tc>
                  <a:txBody>
                    <a:bodyPr/>
                    <a:lstStyle/>
                    <a:p>
                      <a:pPr>
                        <a:lnSpc>
                          <a:spcPct val="150000"/>
                        </a:lnSpc>
                        <a:spcAft>
                          <a:spcPts val="0"/>
                        </a:spcAft>
                      </a:pPr>
                      <a:r>
                        <a:rPr lang="ru-RU" sz="1400">
                          <a:latin typeface="Times New Roman"/>
                          <a:ea typeface="Times New Roman"/>
                          <a:cs typeface="Times New Roman"/>
                        </a:rPr>
                        <a:t>&lt;доп.опер&gt;::=  Ɛ </a:t>
                      </a:r>
                      <a:endParaRPr lang="ru-RU" sz="1200">
                        <a:latin typeface="Times New Roman"/>
                        <a:ea typeface="Times New Roman"/>
                        <a:cs typeface="Times New Roman"/>
                      </a:endParaRPr>
                    </a:p>
                    <a:p>
                      <a:pPr>
                        <a:lnSpc>
                          <a:spcPct val="150000"/>
                        </a:lnSpc>
                        <a:spcAft>
                          <a:spcPts val="0"/>
                        </a:spcAft>
                      </a:pPr>
                      <a:r>
                        <a:rPr lang="ru-RU" sz="1400">
                          <a:latin typeface="Times New Roman"/>
                          <a:ea typeface="Times New Roman"/>
                          <a:cs typeface="Times New Roman"/>
                        </a:rPr>
                        <a:t> &lt;доп.опер&gt;::=  &lt;спис_опис&gt;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\n,</a:t>
                      </a:r>
                      <a:endParaRPr lang="ru-RU" sz="1200">
                        <a:latin typeface="Times New Roman"/>
                        <a:ea typeface="Times New Roman"/>
                        <a:cs typeface="Times New Roman"/>
                      </a:endParaRPr>
                    </a:p>
                    <a:p>
                      <a:pPr algn="ctr">
                        <a:spcAft>
                          <a:spcPts val="0"/>
                        </a:spcAft>
                      </a:pPr>
                      <a:r>
                        <a:rPr lang="en-US" sz="1400">
                          <a:latin typeface="Times New Roman"/>
                          <a:ea typeface="Times New Roman"/>
                          <a:cs typeface="Times New Roman"/>
                        </a:rPr>
                        <a:t>id</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533">
                <a:tc>
                  <a:txBody>
                    <a:bodyPr/>
                    <a:lstStyle/>
                    <a:p>
                      <a:pPr>
                        <a:lnSpc>
                          <a:spcPct val="150000"/>
                        </a:lnSpc>
                        <a:spcAft>
                          <a:spcPts val="0"/>
                        </a:spcAft>
                      </a:pPr>
                      <a:r>
                        <a:rPr lang="ru-RU" sz="1400">
                          <a:latin typeface="Times New Roman"/>
                          <a:ea typeface="Times New Roman"/>
                          <a:cs typeface="Times New Roman"/>
                        </a:rPr>
                        <a:t>&lt;опис&gt;::=&lt;спис_перем&gt; </a:t>
                      </a:r>
                      <a:r>
                        <a:rPr lang="en-US" sz="1400">
                          <a:latin typeface="Times New Roman"/>
                          <a:ea typeface="Times New Roman"/>
                          <a:cs typeface="Times New Roman"/>
                        </a:rPr>
                        <a:t>as</a:t>
                      </a:r>
                      <a:r>
                        <a:rPr lang="ru-RU" sz="1400">
                          <a:latin typeface="Times New Roman"/>
                          <a:ea typeface="Times New Roman"/>
                          <a:cs typeface="Times New Roman"/>
                        </a:rPr>
                        <a:t> &lt;тип&gt;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id</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4533">
                <a:tc>
                  <a:txBody>
                    <a:bodyPr/>
                    <a:lstStyle/>
                    <a:p>
                      <a:pPr>
                        <a:lnSpc>
                          <a:spcPct val="150000"/>
                        </a:lnSpc>
                        <a:spcAft>
                          <a:spcPts val="0"/>
                        </a:spcAft>
                      </a:pPr>
                      <a:r>
                        <a:rPr lang="ru-RU" sz="1400">
                          <a:latin typeface="Times New Roman"/>
                          <a:ea typeface="Times New Roman"/>
                          <a:cs typeface="Times New Roman"/>
                        </a:rPr>
                        <a:t>&lt;спис_перем&gt; ::=</a:t>
                      </a:r>
                      <a:r>
                        <a:rPr lang="en-US" sz="1400">
                          <a:latin typeface="Times New Roman"/>
                          <a:ea typeface="Times New Roman"/>
                          <a:cs typeface="Times New Roman"/>
                        </a:rPr>
                        <a:t>id</a:t>
                      </a:r>
                      <a:r>
                        <a:rPr lang="ru-RU" sz="1400">
                          <a:latin typeface="Times New Roman"/>
                          <a:ea typeface="Times New Roman"/>
                          <a:cs typeface="Times New Roman"/>
                        </a:rPr>
                        <a:t>  &lt;</a:t>
                      </a:r>
                      <a:r>
                        <a:rPr lang="en-US" sz="1400">
                          <a:latin typeface="Times New Roman"/>
                          <a:ea typeface="Times New Roman"/>
                          <a:cs typeface="Times New Roman"/>
                        </a:rPr>
                        <a:t>U</a:t>
                      </a:r>
                      <a:r>
                        <a:rPr lang="ru-RU" sz="1400">
                          <a:latin typeface="Times New Roman"/>
                          <a:ea typeface="Times New Roman"/>
                          <a:cs typeface="Times New Roman"/>
                        </a:rPr>
                        <a:t>&gt;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id</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9066">
                <a:tc>
                  <a:txBody>
                    <a:bodyPr/>
                    <a:lstStyle/>
                    <a:p>
                      <a:pPr>
                        <a:lnSpc>
                          <a:spcPct val="150000"/>
                        </a:lnSpc>
                        <a:spcAft>
                          <a:spcPts val="0"/>
                        </a:spcAft>
                      </a:pPr>
                      <a:r>
                        <a:rPr lang="ru-RU" sz="1400">
                          <a:latin typeface="Times New Roman"/>
                          <a:ea typeface="Times New Roman"/>
                          <a:cs typeface="Times New Roman"/>
                        </a:rPr>
                        <a:t>&lt;</a:t>
                      </a:r>
                      <a:r>
                        <a:rPr lang="en-US" sz="1400">
                          <a:latin typeface="Times New Roman"/>
                          <a:ea typeface="Times New Roman"/>
                          <a:cs typeface="Times New Roman"/>
                        </a:rPr>
                        <a:t>U</a:t>
                      </a:r>
                      <a:r>
                        <a:rPr lang="ru-RU" sz="1400">
                          <a:latin typeface="Times New Roman"/>
                          <a:ea typeface="Times New Roman"/>
                          <a:cs typeface="Times New Roman"/>
                        </a:rPr>
                        <a:t>&gt;::=  Ɛ </a:t>
                      </a:r>
                      <a:endParaRPr lang="ru-RU" sz="1200">
                        <a:latin typeface="Times New Roman"/>
                        <a:ea typeface="Times New Roman"/>
                        <a:cs typeface="Times New Roman"/>
                      </a:endParaRPr>
                    </a:p>
                    <a:p>
                      <a:pPr>
                        <a:lnSpc>
                          <a:spcPct val="150000"/>
                        </a:lnSpc>
                        <a:spcAft>
                          <a:spcPts val="0"/>
                        </a:spcAft>
                      </a:pPr>
                      <a:r>
                        <a:rPr lang="ru-RU" sz="1400">
                          <a:latin typeface="Times New Roman"/>
                          <a:ea typeface="Times New Roman"/>
                          <a:cs typeface="Times New Roman"/>
                        </a:rPr>
                        <a:t>&lt;</a:t>
                      </a:r>
                      <a:r>
                        <a:rPr lang="en-US" sz="1400">
                          <a:latin typeface="Times New Roman"/>
                          <a:ea typeface="Times New Roman"/>
                          <a:cs typeface="Times New Roman"/>
                        </a:rPr>
                        <a:t>U</a:t>
                      </a:r>
                      <a:r>
                        <a:rPr lang="ru-RU" sz="1400">
                          <a:latin typeface="Times New Roman"/>
                          <a:ea typeface="Times New Roman"/>
                          <a:cs typeface="Times New Roman"/>
                        </a:rPr>
                        <a:t>&gt;::= , </a:t>
                      </a:r>
                      <a:r>
                        <a:rPr lang="en-US" sz="1400">
                          <a:latin typeface="Times New Roman"/>
                          <a:ea typeface="Times New Roman"/>
                          <a:cs typeface="Times New Roman"/>
                        </a:rPr>
                        <a:t>id</a:t>
                      </a:r>
                      <a:r>
                        <a:rPr lang="ru-RU" sz="1400">
                          <a:latin typeface="Times New Roman"/>
                          <a:ea typeface="Times New Roman"/>
                          <a:cs typeface="Times New Roman"/>
                        </a:rPr>
                        <a:t> &lt;спис_перем&gt;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as</a:t>
                      </a:r>
                      <a:endParaRPr lang="ru-RU" sz="1200">
                        <a:latin typeface="Times New Roman"/>
                        <a:ea typeface="Times New Roman"/>
                        <a:cs typeface="Times New Roman"/>
                      </a:endParaRPr>
                    </a:p>
                    <a:p>
                      <a:pPr algn="ctr">
                        <a:spcAft>
                          <a:spcPts val="0"/>
                        </a:spcAft>
                      </a:pPr>
                      <a:r>
                        <a:rPr lang="ru-RU" sz="1400">
                          <a:latin typeface="Times New Roman"/>
                          <a:ea typeface="Times New Roman"/>
                          <a:cs typeface="Times New Roman"/>
                        </a:rPr>
                        <a:t>, </a:t>
                      </a:r>
                      <a:r>
                        <a:rPr lang="en-US" sz="1400">
                          <a:latin typeface="Times New Roman"/>
                          <a:ea typeface="Times New Roman"/>
                          <a:cs typeface="Times New Roman"/>
                        </a:rPr>
                        <a:t>id</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3600">
                <a:tc>
                  <a:txBody>
                    <a:bodyPr/>
                    <a:lstStyle/>
                    <a:p>
                      <a:pPr>
                        <a:lnSpc>
                          <a:spcPct val="150000"/>
                        </a:lnSpc>
                        <a:spcAft>
                          <a:spcPts val="0"/>
                        </a:spcAft>
                      </a:pPr>
                      <a:r>
                        <a:rPr lang="en-US" sz="1400">
                          <a:latin typeface="Times New Roman"/>
                          <a:ea typeface="Times New Roman"/>
                          <a:cs typeface="Times New Roman"/>
                        </a:rPr>
                        <a:t>&lt;</a:t>
                      </a:r>
                      <a:r>
                        <a:rPr lang="ru-RU" sz="1400">
                          <a:latin typeface="Times New Roman"/>
                          <a:ea typeface="Times New Roman"/>
                          <a:cs typeface="Times New Roman"/>
                        </a:rPr>
                        <a:t>тип</a:t>
                      </a:r>
                      <a:r>
                        <a:rPr lang="en-US" sz="1400">
                          <a:latin typeface="Times New Roman"/>
                          <a:ea typeface="Times New Roman"/>
                          <a:cs typeface="Times New Roman"/>
                        </a:rPr>
                        <a:t>&gt;::= integer</a:t>
                      </a:r>
                      <a:endParaRPr lang="ru-RU" sz="1200">
                        <a:latin typeface="Times New Roman"/>
                        <a:ea typeface="Times New Roman"/>
                        <a:cs typeface="Times New Roman"/>
                      </a:endParaRPr>
                    </a:p>
                    <a:p>
                      <a:pPr>
                        <a:lnSpc>
                          <a:spcPct val="150000"/>
                        </a:lnSpc>
                        <a:spcAft>
                          <a:spcPts val="0"/>
                        </a:spcAft>
                      </a:pPr>
                      <a:r>
                        <a:rPr lang="en-US" sz="1400">
                          <a:latin typeface="Times New Roman"/>
                          <a:ea typeface="Times New Roman"/>
                          <a:cs typeface="Times New Roman"/>
                        </a:rPr>
                        <a:t>&lt;</a:t>
                      </a:r>
                      <a:r>
                        <a:rPr lang="ru-RU" sz="1400">
                          <a:latin typeface="Times New Roman"/>
                          <a:ea typeface="Times New Roman"/>
                          <a:cs typeface="Times New Roman"/>
                        </a:rPr>
                        <a:t>тип</a:t>
                      </a:r>
                      <a:r>
                        <a:rPr lang="en-US" sz="1400">
                          <a:latin typeface="Times New Roman"/>
                          <a:ea typeface="Times New Roman"/>
                          <a:cs typeface="Times New Roman"/>
                        </a:rPr>
                        <a:t>&gt;::= long </a:t>
                      </a:r>
                      <a:endParaRPr lang="ru-RU" sz="1200">
                        <a:latin typeface="Times New Roman"/>
                        <a:ea typeface="Times New Roman"/>
                        <a:cs typeface="Times New Roman"/>
                      </a:endParaRPr>
                    </a:p>
                    <a:p>
                      <a:pPr>
                        <a:lnSpc>
                          <a:spcPct val="150000"/>
                        </a:lnSpc>
                        <a:spcAft>
                          <a:spcPts val="0"/>
                        </a:spcAft>
                      </a:pPr>
                      <a:r>
                        <a:rPr lang="en-US" sz="1400">
                          <a:latin typeface="Times New Roman"/>
                          <a:ea typeface="Times New Roman"/>
                          <a:cs typeface="Times New Roman"/>
                        </a:rPr>
                        <a:t>&lt;</a:t>
                      </a:r>
                      <a:r>
                        <a:rPr lang="ru-RU" sz="1400">
                          <a:latin typeface="Times New Roman"/>
                          <a:ea typeface="Times New Roman"/>
                          <a:cs typeface="Times New Roman"/>
                        </a:rPr>
                        <a:t>тип</a:t>
                      </a:r>
                      <a:r>
                        <a:rPr lang="en-US" sz="1400">
                          <a:latin typeface="Times New Roman"/>
                          <a:ea typeface="Times New Roman"/>
                          <a:cs typeface="Times New Roman"/>
                        </a:rPr>
                        <a:t>&gt;::= double</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a:latin typeface="Times New Roman"/>
                          <a:ea typeface="Times New Roman"/>
                          <a:cs typeface="Times New Roman"/>
                        </a:rPr>
                        <a:t>integer</a:t>
                      </a:r>
                      <a:endParaRPr lang="ru-RU" sz="1200">
                        <a:latin typeface="Times New Roman"/>
                        <a:ea typeface="Times New Roman"/>
                        <a:cs typeface="Times New Roman"/>
                      </a:endParaRPr>
                    </a:p>
                    <a:p>
                      <a:pPr algn="ctr">
                        <a:spcAft>
                          <a:spcPts val="0"/>
                        </a:spcAft>
                      </a:pPr>
                      <a:r>
                        <a:rPr lang="en-US" sz="1400">
                          <a:latin typeface="Times New Roman"/>
                          <a:ea typeface="Times New Roman"/>
                          <a:cs typeface="Times New Roman"/>
                        </a:rPr>
                        <a:t>long</a:t>
                      </a:r>
                      <a:endParaRPr lang="ru-RU" sz="1200">
                        <a:latin typeface="Times New Roman"/>
                        <a:ea typeface="Times New Roman"/>
                        <a:cs typeface="Times New Roman"/>
                      </a:endParaRPr>
                    </a:p>
                    <a:p>
                      <a:pPr algn="ctr">
                        <a:spcAft>
                          <a:spcPts val="0"/>
                        </a:spcAft>
                      </a:pPr>
                      <a:r>
                        <a:rPr lang="en-US" sz="1400">
                          <a:latin typeface="Times New Roman"/>
                          <a:ea typeface="Times New Roman"/>
                          <a:cs typeface="Times New Roman"/>
                        </a:rPr>
                        <a:t>double</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6044">
                <a:tc>
                  <a:txBody>
                    <a:bodyPr/>
                    <a:lstStyle/>
                    <a:p>
                      <a:pPr>
                        <a:lnSpc>
                          <a:spcPct val="150000"/>
                        </a:lnSpc>
                        <a:spcAft>
                          <a:spcPts val="0"/>
                        </a:spcAft>
                      </a:pPr>
                      <a:r>
                        <a:rPr lang="ru-RU" sz="1400">
                          <a:latin typeface="Times New Roman"/>
                          <a:ea typeface="Times New Roman"/>
                          <a:cs typeface="Times New Roman"/>
                        </a:rPr>
                        <a:t>&lt;спис_опер&gt;::=&lt;опер&gt;\</a:t>
                      </a:r>
                      <a:r>
                        <a:rPr lang="en-US" sz="1400">
                          <a:latin typeface="Times New Roman"/>
                          <a:ea typeface="Times New Roman"/>
                          <a:cs typeface="Times New Roman"/>
                        </a:rPr>
                        <a:t>n</a:t>
                      </a:r>
                      <a:r>
                        <a:rPr lang="ru-RU" sz="1400">
                          <a:latin typeface="Times New Roman"/>
                          <a:ea typeface="Times New Roman"/>
                          <a:cs typeface="Times New Roman"/>
                        </a:rPr>
                        <a:t>  &lt;</a:t>
                      </a:r>
                      <a:r>
                        <a:rPr lang="en-US" sz="1400">
                          <a:latin typeface="Times New Roman"/>
                          <a:ea typeface="Times New Roman"/>
                          <a:cs typeface="Times New Roman"/>
                        </a:rPr>
                        <a:t>Z</a:t>
                      </a:r>
                      <a:r>
                        <a:rPr lang="ru-RU" sz="1400">
                          <a:latin typeface="Times New Roman"/>
                          <a:ea typeface="Times New Roman"/>
                          <a:cs typeface="Times New Roman"/>
                        </a:rPr>
                        <a:t>&gt;</a:t>
                      </a:r>
                      <a:endParaRPr lang="ru-RU" sz="12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dirty="0">
                          <a:latin typeface="Times New Roman"/>
                          <a:ea typeface="Times New Roman"/>
                          <a:cs typeface="Times New Roman"/>
                        </a:rPr>
                        <a:t>select, </a:t>
                      </a:r>
                      <a:endParaRPr lang="ru-RU" sz="1200" dirty="0">
                        <a:latin typeface="Times New Roman"/>
                        <a:ea typeface="Times New Roman"/>
                        <a:cs typeface="Times New Roman"/>
                      </a:endParaRPr>
                    </a:p>
                    <a:p>
                      <a:pPr algn="ctr">
                        <a:spcAft>
                          <a:spcPts val="0"/>
                        </a:spcAft>
                      </a:pPr>
                      <a:r>
                        <a:rPr lang="en-US" sz="1400" dirty="0">
                          <a:latin typeface="Times New Roman"/>
                          <a:ea typeface="Times New Roman"/>
                          <a:cs typeface="Times New Roman"/>
                        </a:rPr>
                        <a:t>id</a:t>
                      </a:r>
                      <a:endParaRPr lang="ru-RU" sz="12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229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8325394" y="905691"/>
            <a:ext cx="628650" cy="209550"/>
          </a:xfrm>
          <a:prstGeom prst="rect">
            <a:avLst/>
          </a:prstGeom>
          <a:noFill/>
        </p:spPr>
      </p:pic>
      <p:pic>
        <p:nvPicPr>
          <p:cNvPr id="12289"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25395" y="1236617"/>
            <a:ext cx="762000" cy="20955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Дерево">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Дерево">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Дерево">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TM03090434[[fn=Дерево]]</Template>
  <TotalTime>50</TotalTime>
  <Words>1166</Words>
  <Application>Microsoft Office PowerPoint</Application>
  <PresentationFormat>Произвольный</PresentationFormat>
  <Paragraphs>199</Paragraphs>
  <Slides>16</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Дерево</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Дмитрий Марвин</dc:creator>
  <cp:lastModifiedBy>Пользователь</cp:lastModifiedBy>
  <cp:revision>40</cp:revision>
  <dcterms:created xsi:type="dcterms:W3CDTF">2021-04-10T08:42:00Z</dcterms:created>
  <dcterms:modified xsi:type="dcterms:W3CDTF">2023-05-22T11:27:20Z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BC30A38317FE4472B9E26005CD41A7F6</vt:lpwstr>
  </property>
  <property fmtid="{D5CDD505-2E9C-101B-9397-08002B2CF9AE}" pid="3" name="KSOProductBuildVer">
    <vt:lpwstr>1049-11.2.0.11214</vt:lpwstr>
  </property>
</Properties>
</file>