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ru-RU"/>
              <a:t>Образец заголовка</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dirty="0"/>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E5E0FA7-C445-42F7-AF66-A4F5A6FC8A9C}" type="datetimeFigureOut">
              <a:rPr lang="en-US" dirty="0"/>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85AC5C5-1A57-4420-8AFB-CE41693A794B}" type="datetimeFigureOut">
              <a:rPr lang="en-US" dirty="0"/>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A4C08AF-84E6-4329-8E67-FEA434B47075}" type="datetimeFigureOut">
              <a:rPr lang="en-US" dirty="0"/>
              <a:t>5/27/2023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ru-RU"/>
              <a:t>Образец заголовка</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8593667" y="6272784"/>
            <a:ext cx="2644309" cy="365125"/>
          </a:xfrm>
        </p:spPr>
        <p:txBody>
          <a:bodyPr/>
          <a:lstStyle/>
          <a:p>
            <a:fld id="{4F6EE328-6AFF-436B-881F-213D56084544}" type="datetimeFigureOut">
              <a:rPr lang="en-US" dirty="0"/>
              <a:t>5/27/2023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dirty="0"/>
              <a:t>5/27/2023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dirty="0"/>
              <a:t>5/27/2023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872C98D-A273-4547-9B92-97D7769F71A6}" type="datetimeFigureOut">
              <a:rPr lang="en-US" dirty="0"/>
              <a:t>5/27/2023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dirty="0"/>
              <a:t>5/27/2023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a:t>Образец заголовка</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1480828-6983-48AD-9E27-CBD3696F837E}" type="datetimeFigureOut">
              <a:rPr lang="en-US" dirty="0"/>
              <a:t>5/27/2023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2C5EFB91-0324-450E-B17F-36DC0ECCE413}" type="datetimeFigureOut">
              <a:rPr lang="en-US" dirty="0"/>
              <a:t>5/27/2023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E37674-C1BA-4107-9B06-6D4CAC3A3DF5}" type="datetimeFigureOut">
              <a:rPr lang="en-US" dirty="0"/>
              <a:t>5/27/2023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C88417-A777-F6EF-D42F-10F382A802AF}"/>
              </a:ext>
            </a:extLst>
          </p:cNvPr>
          <p:cNvSpPr>
            <a:spLocks noGrp="1"/>
          </p:cNvSpPr>
          <p:nvPr>
            <p:ph type="ctrTitle"/>
          </p:nvPr>
        </p:nvSpPr>
        <p:spPr>
          <a:xfrm>
            <a:off x="891540" y="163067"/>
            <a:ext cx="9966960" cy="1417320"/>
          </a:xfrm>
        </p:spPr>
        <p:txBody>
          <a:bodyPr/>
          <a:lstStyle/>
          <a:p>
            <a:pPr algn="ctr">
              <a:lnSpc>
                <a:spcPct val="107000"/>
              </a:lnSpc>
              <a:spcAft>
                <a:spcPts val="800"/>
              </a:spcAft>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Министерство науки и высшего образования Российской Федерации</a:t>
            </a:r>
            <a:br>
              <a:rPr lang="ru-RU" sz="900" dirty="0">
                <a:effectLst/>
                <a:latin typeface="Times New Roman" panose="02020603050405020304" pitchFamily="18" charset="0"/>
                <a:ea typeface="Calibri" panose="020F0502020204030204" pitchFamily="34" charset="0"/>
                <a:cs typeface="Times New Roman" panose="02020603050405020304" pitchFamily="18" charset="0"/>
              </a:rPr>
            </a:br>
            <a:r>
              <a:rPr lang="ru-RU"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Муромский институт (филиал)</a:t>
            </a:r>
            <a:br>
              <a:rPr lang="ru-RU" sz="1400" dirty="0">
                <a:effectLst/>
                <a:latin typeface="Times New Roman" panose="02020603050405020304" pitchFamily="18" charset="0"/>
                <a:ea typeface="Calibri" panose="020F0502020204030204" pitchFamily="34" charset="0"/>
                <a:cs typeface="Times New Roman" panose="02020603050405020304" pitchFamily="18" charset="0"/>
              </a:rPr>
            </a:b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федерального государственного бюджетного образовательного учреждения высшего образования</a:t>
            </a:r>
            <a:br>
              <a:rPr lang="ru-RU" sz="1400" dirty="0">
                <a:effectLst/>
                <a:ea typeface="Calibri" panose="020F0502020204030204" pitchFamily="34" charset="0"/>
                <a:cs typeface="Times New Roman" panose="02020603050405020304" pitchFamily="18" charset="0"/>
              </a:rPr>
            </a:br>
            <a:r>
              <a:rPr lang="ru-RU"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«Владимирский государственный университет </a:t>
            </a:r>
            <a:br>
              <a:rPr lang="ru-RU" sz="1400" dirty="0">
                <a:effectLst/>
                <a:latin typeface="Times New Roman" panose="02020603050405020304" pitchFamily="18" charset="0"/>
                <a:ea typeface="Calibri" panose="020F0502020204030204" pitchFamily="34" charset="0"/>
                <a:cs typeface="Times New Roman" panose="02020603050405020304" pitchFamily="18" charset="0"/>
              </a:rPr>
            </a:br>
            <a:r>
              <a:rPr lang="ru-RU"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Имени Александра Григорьевича и Николая Григорьевича Столетовых»</a:t>
            </a:r>
            <a:br>
              <a:rPr lang="ru-RU" sz="1400" dirty="0">
                <a:effectLst/>
                <a:latin typeface="Times New Roman" panose="02020603050405020304" pitchFamily="18" charset="0"/>
                <a:ea typeface="Calibri" panose="020F0502020204030204" pitchFamily="34" charset="0"/>
                <a:cs typeface="Times New Roman" panose="02020603050405020304" pitchFamily="18" charset="0"/>
              </a:rPr>
            </a:br>
            <a:r>
              <a:rPr lang="ru-RU"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(МИ </a:t>
            </a:r>
            <a:r>
              <a:rPr lang="ru-RU" sz="14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ВлГУ</a:t>
            </a:r>
            <a:r>
              <a:rPr lang="ru-RU"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ru-RU" sz="2000" b="0" dirty="0"/>
          </a:p>
        </p:txBody>
      </p:sp>
      <p:sp>
        <p:nvSpPr>
          <p:cNvPr id="3" name="Подзаголовок 2">
            <a:extLst>
              <a:ext uri="{FF2B5EF4-FFF2-40B4-BE49-F238E27FC236}">
                <a16:creationId xmlns:a16="http://schemas.microsoft.com/office/drawing/2014/main" id="{F9539661-D956-18EB-3D1F-F2FA4D6D570E}"/>
              </a:ext>
            </a:extLst>
          </p:cNvPr>
          <p:cNvSpPr>
            <a:spLocks noGrp="1"/>
          </p:cNvSpPr>
          <p:nvPr>
            <p:ph type="subTitle" idx="1"/>
          </p:nvPr>
        </p:nvSpPr>
        <p:spPr>
          <a:xfrm>
            <a:off x="2252472" y="1737360"/>
            <a:ext cx="7367016" cy="3383280"/>
          </a:xfrm>
        </p:spPr>
        <p:txBody>
          <a:bodyPr>
            <a:noAutofit/>
          </a:bodyPr>
          <a:lstStyle/>
          <a:p>
            <a:pPr algn="ctr">
              <a:lnSpc>
                <a:spcPct val="107000"/>
              </a:lnSpc>
              <a:spcAft>
                <a:spcPts val="800"/>
              </a:spcAft>
            </a:pPr>
            <a:r>
              <a:rPr lang="ru-RU" sz="4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Курсовая работа</a:t>
            </a:r>
          </a:p>
          <a:p>
            <a:pPr algn="ctr">
              <a:lnSpc>
                <a:spcPct val="107000"/>
              </a:lnSpc>
              <a:spcAft>
                <a:spcPts val="800"/>
              </a:spcAft>
            </a:pPr>
            <a:r>
              <a:rPr lang="ru-RU"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По курсу </a:t>
            </a:r>
            <a:r>
              <a:rPr lang="ru-RU"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«Теория автоматов и формальных языков»</a:t>
            </a:r>
          </a:p>
          <a:p>
            <a:pPr algn="ctr">
              <a:lnSpc>
                <a:spcPct val="107000"/>
              </a:lnSpc>
              <a:spcAft>
                <a:spcPts val="800"/>
              </a:spcAft>
            </a:pPr>
            <a:r>
              <a:rPr lang="ru-RU"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Тема: Транслятор с подмножества языка </a:t>
            </a:r>
            <a:r>
              <a:rPr lang="ru-RU"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С</a:t>
            </a:r>
            <a:endPar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r">
              <a:lnSpc>
                <a:spcPct val="107000"/>
              </a:lnSpc>
              <a:spcAft>
                <a:spcPts val="800"/>
              </a:spcAft>
            </a:pPr>
            <a:endParaRPr lang="ru-RU" sz="1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r">
              <a:lnSpc>
                <a:spcPct val="107000"/>
              </a:lnSpc>
              <a:spcAft>
                <a:spcPts val="800"/>
              </a:spcAft>
            </a:pPr>
            <a:r>
              <a:rPr lang="ru-RU" sz="1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Руководитель: Кульков Я.Ю.</a:t>
            </a:r>
          </a:p>
          <a:p>
            <a:pPr algn="r">
              <a:lnSpc>
                <a:spcPct val="107000"/>
              </a:lnSpc>
              <a:spcAft>
                <a:spcPts val="800"/>
              </a:spcAft>
            </a:pPr>
            <a:r>
              <a:rPr lang="ru-RU"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ru-RU"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Выполнил: Антипин </a:t>
            </a:r>
            <a:r>
              <a:rPr lang="ru-RU" sz="1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Д</a:t>
            </a:r>
            <a:r>
              <a:rPr lang="ru-RU"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ru-RU" sz="1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Д</a:t>
            </a:r>
            <a:r>
              <a:rPr lang="ru-RU"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u-RU" sz="3600" b="1" dirty="0">
              <a:effectLst/>
              <a:ea typeface="Calibri" panose="020F0502020204030204" pitchFamily="34" charset="0"/>
              <a:cs typeface="Times New Roman" panose="02020603050405020304" pitchFamily="18" charset="0"/>
            </a:endParaRPr>
          </a:p>
          <a:p>
            <a:pPr algn="r">
              <a:lnSpc>
                <a:spcPct val="107000"/>
              </a:lnSpc>
              <a:spcAft>
                <a:spcPts val="800"/>
              </a:spcAft>
            </a:pPr>
            <a:endParaRPr lang="en-US" sz="16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752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18C0B3D-0B41-110C-043B-20F196B87A44}"/>
              </a:ext>
            </a:extLst>
          </p:cNvPr>
          <p:cNvSpPr>
            <a:spLocks noGrp="1"/>
          </p:cNvSpPr>
          <p:nvPr>
            <p:ph idx="1"/>
          </p:nvPr>
        </p:nvSpPr>
        <p:spPr>
          <a:xfrm>
            <a:off x="137693" y="905522"/>
            <a:ext cx="11916614" cy="5266678"/>
          </a:xfrm>
        </p:spPr>
        <p:txBody>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Работа сканера заключается в моделировании различных конечных автоматов для распознавания идентификаторов, зарезервированных слов, констант и разделителей.</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В процессе получения на вход символа, цикл производит проверку.</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Если символ не является ни буквой, и не цифрой, следовательно, цикл присваивает ему значение «Идентификатор». В случае, если на вход получена цифра, анализатор классифицирует ее как «Литерал». Если на вход получен символ «\</a:t>
            </a:r>
            <a:r>
              <a:rPr lang="en-US" sz="1800" dirty="0">
                <a:effectLst/>
                <a:latin typeface="Times New Roman" panose="02020603050405020304" pitchFamily="18" charset="0"/>
                <a:ea typeface="Times New Roman" panose="02020603050405020304" pitchFamily="18" charset="0"/>
              </a:rPr>
              <a:t>n</a:t>
            </a:r>
            <a:r>
              <a:rPr lang="ru-RU" sz="1800" dirty="0">
                <a:effectLst/>
                <a:latin typeface="Times New Roman" panose="02020603050405020304" pitchFamily="18" charset="0"/>
                <a:ea typeface="Times New Roman" panose="02020603050405020304" pitchFamily="18" charset="0"/>
              </a:rPr>
              <a:t>», программа инициализирует ее как «Конец строки». В противном случае присваивается значение «Разделитель».</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Результатом работы сканера является последовательность кодов лексем. Эту последовательность обычно называют таблицей стандартных символов, так как в ней хранятся стандартизованные представления лексем. Информация в этой таблице расположена в том же порядке, что и в исходной программе. </a:t>
            </a:r>
          </a:p>
        </p:txBody>
      </p:sp>
      <p:sp>
        <p:nvSpPr>
          <p:cNvPr id="4" name="Заголовок 1">
            <a:extLst>
              <a:ext uri="{FF2B5EF4-FFF2-40B4-BE49-F238E27FC236}">
                <a16:creationId xmlns:a16="http://schemas.microsoft.com/office/drawing/2014/main" id="{9ED50F77-86A4-56D8-842F-4AD36D74F690}"/>
              </a:ext>
            </a:extLst>
          </p:cNvPr>
          <p:cNvSpPr txBox="1">
            <a:spLocks/>
          </p:cNvSpPr>
          <p:nvPr/>
        </p:nvSpPr>
        <p:spPr>
          <a:xfrm>
            <a:off x="137693" y="259672"/>
            <a:ext cx="9814175" cy="8322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ru-RU" sz="2800" dirty="0">
                <a:cs typeface="Times New Roman" panose="02020603050405020304" pitchFamily="18" charset="0"/>
              </a:rPr>
              <a:t>3.2  Описание работы сканера</a:t>
            </a:r>
            <a:br>
              <a:rPr lang="ru-RU" sz="2800" dirty="0">
                <a:latin typeface="Calibri Light" panose="020F0302020204030204" pitchFamily="34" charset="0"/>
                <a:cs typeface="Times New Roman" panose="02020603050405020304" pitchFamily="18" charset="0"/>
              </a:rPr>
            </a:br>
            <a:endParaRPr lang="ru-RU" sz="2800" dirty="0"/>
          </a:p>
        </p:txBody>
      </p:sp>
    </p:spTree>
    <p:extLst>
      <p:ext uri="{BB962C8B-B14F-4D97-AF65-F5344CB8AC3E}">
        <p14:creationId xmlns:p14="http://schemas.microsoft.com/office/powerpoint/2010/main" val="1774308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E7537FE-029C-3B3E-3C8E-945BA427221E}"/>
              </a:ext>
            </a:extLst>
          </p:cNvPr>
          <p:cNvSpPr>
            <a:spLocks noGrp="1"/>
          </p:cNvSpPr>
          <p:nvPr>
            <p:ph idx="1"/>
          </p:nvPr>
        </p:nvSpPr>
        <p:spPr>
          <a:xfrm>
            <a:off x="1247401" y="961008"/>
            <a:ext cx="10058400" cy="5637320"/>
          </a:xfrm>
        </p:spPr>
        <p:txBody>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Синтаксический анализ является частью компилятора, которая взаимодействует с синтаксическими конструкциями языка, с помощью токенов.</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Токен – некая структура данных, которая состоит из имени и набора необязательных произвольных атрибутов. Имя токена представляет собой абстрактный символ, который в свою очередь представляет тип лексической единицы, например, &lt;ключевое слово&gt;, &lt;название переменной&gt;, и т.п. </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Синтаксический анализ, взаимодействующий с синтаксическими конструкциями языка с помощью токенов, является частью компилятора. </a:t>
            </a:r>
          </a:p>
          <a:p>
            <a:pPr>
              <a:lnSpc>
                <a:spcPct val="150000"/>
              </a:lnSpc>
            </a:pPr>
            <a:r>
              <a:rPr lang="ru-RU" sz="1800" dirty="0">
                <a:effectLst/>
                <a:latin typeface="Times New Roman" panose="02020603050405020304" pitchFamily="18" charset="0"/>
                <a:ea typeface="Times New Roman" panose="02020603050405020304" pitchFamily="18" charset="0"/>
              </a:rPr>
              <a:t>Лексический анализ использует токены для </a:t>
            </a:r>
            <a:r>
              <a:rPr lang="ru-RU" sz="1800" dirty="0" err="1">
                <a:effectLst/>
                <a:latin typeface="Times New Roman" panose="02020603050405020304" pitchFamily="18" charset="0"/>
                <a:ea typeface="Times New Roman" panose="02020603050405020304" pitchFamily="18" charset="0"/>
              </a:rPr>
              <a:t>токенизации</a:t>
            </a:r>
            <a:r>
              <a:rPr lang="ru-RU" sz="1800" dirty="0">
                <a:effectLst/>
                <a:latin typeface="Times New Roman" panose="02020603050405020304" pitchFamily="18" charset="0"/>
                <a:ea typeface="Times New Roman" panose="02020603050405020304" pitchFamily="18" charset="0"/>
              </a:rPr>
              <a:t>, то есть классификации разделов строки входных символов. Большинство методов анализа данных используют нисходящие или восходящие алгоритмы.</a:t>
            </a:r>
            <a:endParaRPr lang="ru-RU" dirty="0"/>
          </a:p>
        </p:txBody>
      </p:sp>
      <p:sp>
        <p:nvSpPr>
          <p:cNvPr id="4" name="Заголовок 1">
            <a:extLst>
              <a:ext uri="{FF2B5EF4-FFF2-40B4-BE49-F238E27FC236}">
                <a16:creationId xmlns:a16="http://schemas.microsoft.com/office/drawing/2014/main" id="{572A5B93-87BA-0331-E368-7B4ACE7183F1}"/>
              </a:ext>
            </a:extLst>
          </p:cNvPr>
          <p:cNvSpPr txBox="1">
            <a:spLocks/>
          </p:cNvSpPr>
          <p:nvPr/>
        </p:nvSpPr>
        <p:spPr>
          <a:xfrm>
            <a:off x="137693" y="259672"/>
            <a:ext cx="9814175" cy="832281"/>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ru-RU" sz="2800" dirty="0">
                <a:cs typeface="Times New Roman" panose="02020603050405020304" pitchFamily="18" charset="0"/>
              </a:rPr>
              <a:t>3.2  Описание работы синтаксического анализатора</a:t>
            </a:r>
            <a:br>
              <a:rPr lang="ru-RU" sz="2800" dirty="0">
                <a:latin typeface="Calibri Light" panose="020F0302020204030204" pitchFamily="34" charset="0"/>
                <a:cs typeface="Times New Roman" panose="02020603050405020304" pitchFamily="18" charset="0"/>
              </a:rPr>
            </a:br>
            <a:endParaRPr lang="ru-RU" sz="2800" dirty="0"/>
          </a:p>
        </p:txBody>
      </p:sp>
    </p:spTree>
    <p:extLst>
      <p:ext uri="{BB962C8B-B14F-4D97-AF65-F5344CB8AC3E}">
        <p14:creationId xmlns:p14="http://schemas.microsoft.com/office/powerpoint/2010/main" val="3060165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96C283-D9D2-944F-A64C-D42AE8365DD4}"/>
              </a:ext>
            </a:extLst>
          </p:cNvPr>
          <p:cNvSpPr>
            <a:spLocks noGrp="1"/>
          </p:cNvSpPr>
          <p:nvPr>
            <p:ph type="title"/>
          </p:nvPr>
        </p:nvSpPr>
        <p:spPr>
          <a:xfrm>
            <a:off x="182081" y="0"/>
            <a:ext cx="3209189" cy="1161821"/>
          </a:xfrm>
        </p:spPr>
        <p:txBody>
          <a:bodyPr>
            <a:normAutofit/>
          </a:bodyPr>
          <a:lstStyle/>
          <a:p>
            <a:r>
              <a:rPr lang="ru-RU" sz="2800" dirty="0"/>
              <a:t>4 Тестирование</a:t>
            </a:r>
          </a:p>
        </p:txBody>
      </p:sp>
      <p:sp>
        <p:nvSpPr>
          <p:cNvPr id="3" name="Объект 2">
            <a:extLst>
              <a:ext uri="{FF2B5EF4-FFF2-40B4-BE49-F238E27FC236}">
                <a16:creationId xmlns:a16="http://schemas.microsoft.com/office/drawing/2014/main" id="{DE619A5F-5A3C-9DB2-276A-674558638495}"/>
              </a:ext>
            </a:extLst>
          </p:cNvPr>
          <p:cNvSpPr>
            <a:spLocks noGrp="1"/>
          </p:cNvSpPr>
          <p:nvPr>
            <p:ph idx="1"/>
          </p:nvPr>
        </p:nvSpPr>
        <p:spPr>
          <a:xfrm>
            <a:off x="6875845" y="1570993"/>
            <a:ext cx="4895946" cy="4050792"/>
          </a:xfrm>
        </p:spPr>
        <p:txBody>
          <a:bodyPr/>
          <a:lstStyle/>
          <a:p>
            <a:pPr marL="0" indent="0" algn="just">
              <a:lnSpc>
                <a:spcPct val="150000"/>
              </a:lnSpc>
              <a:buNone/>
            </a:pPr>
            <a:r>
              <a:rPr lang="ru-RU" dirty="0">
                <a:effectLst/>
                <a:latin typeface="Times New Roman" panose="02020603050405020304" pitchFamily="18" charset="0"/>
                <a:ea typeface="Times New Roman" panose="02020603050405020304" pitchFamily="18" charset="0"/>
              </a:rPr>
              <a:t>Проверка лексического анализатора осуществляется путём ввода корректного текста на языке </a:t>
            </a:r>
            <a:r>
              <a:rPr lang="en-US" dirty="0">
                <a:effectLst/>
                <a:latin typeface="Times New Roman" panose="02020603050405020304" pitchFamily="18" charset="0"/>
                <a:ea typeface="Times New Roman" panose="02020603050405020304" pitchFamily="18" charset="0"/>
              </a:rPr>
              <a:t>C</a:t>
            </a:r>
            <a:r>
              <a:rPr lang="ru-RU" dirty="0">
                <a:effectLst/>
                <a:latin typeface="Times New Roman" panose="02020603050405020304" pitchFamily="18" charset="0"/>
                <a:ea typeface="Times New Roman" panose="02020603050405020304" pitchFamily="18" charset="0"/>
              </a:rPr>
              <a:t>. Ввод корректных лексем, заполнит пустые таблицы приложения данными как на рисунке 1-2.</a:t>
            </a:r>
          </a:p>
          <a:p>
            <a:endParaRPr lang="ru-RU" dirty="0"/>
          </a:p>
        </p:txBody>
      </p:sp>
      <p:pic>
        <p:nvPicPr>
          <p:cNvPr id="4" name="Рисунок 3">
            <a:extLst>
              <a:ext uri="{FF2B5EF4-FFF2-40B4-BE49-F238E27FC236}">
                <a16:creationId xmlns:a16="http://schemas.microsoft.com/office/drawing/2014/main" id="{04134FD1-3932-C185-F5D2-25BC2183FC47}"/>
              </a:ext>
            </a:extLst>
          </p:cNvPr>
          <p:cNvPicPr>
            <a:picLocks noChangeAspect="1"/>
          </p:cNvPicPr>
          <p:nvPr/>
        </p:nvPicPr>
        <p:blipFill>
          <a:blip r:embed="rId2"/>
          <a:stretch>
            <a:fillRect/>
          </a:stretch>
        </p:blipFill>
        <p:spPr>
          <a:xfrm>
            <a:off x="168676" y="1260629"/>
            <a:ext cx="6445188" cy="2902998"/>
          </a:xfrm>
          <a:prstGeom prst="rect">
            <a:avLst/>
          </a:prstGeom>
        </p:spPr>
      </p:pic>
      <p:pic>
        <p:nvPicPr>
          <p:cNvPr id="5" name="Рисунок 4">
            <a:extLst>
              <a:ext uri="{FF2B5EF4-FFF2-40B4-BE49-F238E27FC236}">
                <a16:creationId xmlns:a16="http://schemas.microsoft.com/office/drawing/2014/main" id="{A933794F-1124-EF36-A00C-E2EE27FCDD05}"/>
              </a:ext>
            </a:extLst>
          </p:cNvPr>
          <p:cNvPicPr>
            <a:picLocks noChangeAspect="1"/>
          </p:cNvPicPr>
          <p:nvPr/>
        </p:nvPicPr>
        <p:blipFill>
          <a:blip r:embed="rId3"/>
          <a:stretch>
            <a:fillRect/>
          </a:stretch>
        </p:blipFill>
        <p:spPr>
          <a:xfrm>
            <a:off x="6096000" y="4261282"/>
            <a:ext cx="5772041" cy="2345536"/>
          </a:xfrm>
          <a:prstGeom prst="rect">
            <a:avLst/>
          </a:prstGeom>
        </p:spPr>
      </p:pic>
      <p:sp>
        <p:nvSpPr>
          <p:cNvPr id="6" name="TextBox 5">
            <a:extLst>
              <a:ext uri="{FF2B5EF4-FFF2-40B4-BE49-F238E27FC236}">
                <a16:creationId xmlns:a16="http://schemas.microsoft.com/office/drawing/2014/main" id="{787D1054-6277-1488-D108-63E749ED06FC}"/>
              </a:ext>
            </a:extLst>
          </p:cNvPr>
          <p:cNvSpPr txBox="1"/>
          <p:nvPr/>
        </p:nvSpPr>
        <p:spPr>
          <a:xfrm>
            <a:off x="2547891" y="4261282"/>
            <a:ext cx="1251752"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Рисунок 1</a:t>
            </a:r>
          </a:p>
        </p:txBody>
      </p:sp>
      <p:sp>
        <p:nvSpPr>
          <p:cNvPr id="7" name="TextBox 6">
            <a:extLst>
              <a:ext uri="{FF2B5EF4-FFF2-40B4-BE49-F238E27FC236}">
                <a16:creationId xmlns:a16="http://schemas.microsoft.com/office/drawing/2014/main" id="{5E5FBD7D-CE69-DF0F-AD2B-7906C453C550}"/>
              </a:ext>
            </a:extLst>
          </p:cNvPr>
          <p:cNvSpPr txBox="1"/>
          <p:nvPr/>
        </p:nvSpPr>
        <p:spPr>
          <a:xfrm>
            <a:off x="4844248" y="6335141"/>
            <a:ext cx="1251752"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Рисунок 2</a:t>
            </a:r>
          </a:p>
        </p:txBody>
      </p:sp>
    </p:spTree>
    <p:extLst>
      <p:ext uri="{BB962C8B-B14F-4D97-AF65-F5344CB8AC3E}">
        <p14:creationId xmlns:p14="http://schemas.microsoft.com/office/powerpoint/2010/main" val="1851438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2C1B2C6-3B68-231A-5D14-D472D40B75DC}"/>
              </a:ext>
            </a:extLst>
          </p:cNvPr>
          <p:cNvSpPr>
            <a:spLocks noGrp="1"/>
          </p:cNvSpPr>
          <p:nvPr>
            <p:ph idx="1"/>
          </p:nvPr>
        </p:nvSpPr>
        <p:spPr>
          <a:xfrm>
            <a:off x="688749" y="1154971"/>
            <a:ext cx="4371523" cy="2145927"/>
          </a:xfrm>
        </p:spPr>
        <p:txBody>
          <a:bodyPr>
            <a:normAutofit/>
          </a:bodyPr>
          <a:lstStyle/>
          <a:p>
            <a:pPr marL="0" indent="457200">
              <a:lnSpc>
                <a:spcPct val="170000"/>
              </a:lnSpc>
              <a:spcBef>
                <a:spcPts val="0"/>
              </a:spcBef>
              <a:buNone/>
            </a:pPr>
            <a:r>
              <a:rPr lang="ru-RU" sz="1800" dirty="0">
                <a:effectLst/>
                <a:latin typeface="Times New Roman" panose="02020603050405020304" pitchFamily="18" charset="0"/>
                <a:ea typeface="Times New Roman" panose="02020603050405020304" pitchFamily="18" charset="0"/>
              </a:rPr>
              <a:t>При вводе символа, неразрешённого грамматикой языка, выводится сообщение с ошибкой в виде диалогового окна (рисунок 3).</a:t>
            </a:r>
          </a:p>
          <a:p>
            <a:endParaRPr lang="ru-RU" sz="800" dirty="0"/>
          </a:p>
        </p:txBody>
      </p:sp>
      <p:sp>
        <p:nvSpPr>
          <p:cNvPr id="4" name="Заголовок 1">
            <a:extLst>
              <a:ext uri="{FF2B5EF4-FFF2-40B4-BE49-F238E27FC236}">
                <a16:creationId xmlns:a16="http://schemas.microsoft.com/office/drawing/2014/main" id="{60DF0C0E-E066-16D6-7829-5ECAC98C580B}"/>
              </a:ext>
            </a:extLst>
          </p:cNvPr>
          <p:cNvSpPr>
            <a:spLocks noGrp="1"/>
          </p:cNvSpPr>
          <p:nvPr>
            <p:ph type="title"/>
          </p:nvPr>
        </p:nvSpPr>
        <p:spPr>
          <a:xfrm>
            <a:off x="182081" y="0"/>
            <a:ext cx="3209189" cy="1161821"/>
          </a:xfrm>
        </p:spPr>
        <p:txBody>
          <a:bodyPr>
            <a:normAutofit/>
          </a:bodyPr>
          <a:lstStyle/>
          <a:p>
            <a:r>
              <a:rPr lang="ru-RU" sz="2800" dirty="0"/>
              <a:t>4 Тестирование</a:t>
            </a:r>
          </a:p>
        </p:txBody>
      </p:sp>
      <p:pic>
        <p:nvPicPr>
          <p:cNvPr id="5" name="Рисунок 4">
            <a:extLst>
              <a:ext uri="{FF2B5EF4-FFF2-40B4-BE49-F238E27FC236}">
                <a16:creationId xmlns:a16="http://schemas.microsoft.com/office/drawing/2014/main" id="{E8FD840F-5F91-C612-6C88-792FEB70BA3D}"/>
              </a:ext>
            </a:extLst>
          </p:cNvPr>
          <p:cNvPicPr>
            <a:picLocks noChangeAspect="1"/>
          </p:cNvPicPr>
          <p:nvPr/>
        </p:nvPicPr>
        <p:blipFill>
          <a:blip r:embed="rId2"/>
          <a:stretch>
            <a:fillRect/>
          </a:stretch>
        </p:blipFill>
        <p:spPr>
          <a:xfrm>
            <a:off x="5801700" y="844775"/>
            <a:ext cx="4132466" cy="2130832"/>
          </a:xfrm>
          <a:prstGeom prst="rect">
            <a:avLst/>
          </a:prstGeom>
        </p:spPr>
      </p:pic>
      <p:sp>
        <p:nvSpPr>
          <p:cNvPr id="6" name="TextBox 5">
            <a:extLst>
              <a:ext uri="{FF2B5EF4-FFF2-40B4-BE49-F238E27FC236}">
                <a16:creationId xmlns:a16="http://schemas.microsoft.com/office/drawing/2014/main" id="{B50B1614-C9C9-88CD-E5DE-90733261FAA3}"/>
              </a:ext>
            </a:extLst>
          </p:cNvPr>
          <p:cNvSpPr txBox="1"/>
          <p:nvPr/>
        </p:nvSpPr>
        <p:spPr>
          <a:xfrm>
            <a:off x="5864431" y="4129568"/>
            <a:ext cx="4824283" cy="1883657"/>
          </a:xfrm>
          <a:prstGeom prst="rect">
            <a:avLst/>
          </a:prstGeom>
          <a:noFill/>
        </p:spPr>
        <p:txBody>
          <a:bodyPr wrap="square" rtlCol="0">
            <a:spAutoFit/>
          </a:bodyPr>
          <a:lstStyle/>
          <a:p>
            <a:pPr indent="450215">
              <a:lnSpc>
                <a:spcPct val="150000"/>
              </a:lnSpc>
            </a:pPr>
            <a:r>
              <a:rPr lang="ru-RU" sz="2000" dirty="0">
                <a:effectLst/>
                <a:latin typeface="Times New Roman" panose="02020603050405020304" pitchFamily="18" charset="0"/>
                <a:ea typeface="Times New Roman" panose="02020603050405020304" pitchFamily="18" charset="0"/>
              </a:rPr>
              <a:t>При вводе цифры перед ключевым словом аналогично выводится сообщение с ошибкой в виде диалогового окна (рисунок ).</a:t>
            </a:r>
          </a:p>
        </p:txBody>
      </p:sp>
      <p:sp>
        <p:nvSpPr>
          <p:cNvPr id="7" name="TextBox 6">
            <a:extLst>
              <a:ext uri="{FF2B5EF4-FFF2-40B4-BE49-F238E27FC236}">
                <a16:creationId xmlns:a16="http://schemas.microsoft.com/office/drawing/2014/main" id="{EB565D65-2595-48F6-D37A-8AA1D38560CA}"/>
              </a:ext>
            </a:extLst>
          </p:cNvPr>
          <p:cNvSpPr txBox="1"/>
          <p:nvPr/>
        </p:nvSpPr>
        <p:spPr>
          <a:xfrm>
            <a:off x="7410999" y="3059668"/>
            <a:ext cx="1731146"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Рисунок 3</a:t>
            </a:r>
          </a:p>
        </p:txBody>
      </p:sp>
      <p:pic>
        <p:nvPicPr>
          <p:cNvPr id="8" name="Рисунок 7">
            <a:extLst>
              <a:ext uri="{FF2B5EF4-FFF2-40B4-BE49-F238E27FC236}">
                <a16:creationId xmlns:a16="http://schemas.microsoft.com/office/drawing/2014/main" id="{8355881C-D1BC-E543-7EC1-F72F25697D9B}"/>
              </a:ext>
            </a:extLst>
          </p:cNvPr>
          <p:cNvPicPr>
            <a:picLocks noChangeAspect="1"/>
          </p:cNvPicPr>
          <p:nvPr/>
        </p:nvPicPr>
        <p:blipFill>
          <a:blip r:embed="rId3"/>
          <a:stretch>
            <a:fillRect/>
          </a:stretch>
        </p:blipFill>
        <p:spPr>
          <a:xfrm>
            <a:off x="892295" y="3927587"/>
            <a:ext cx="4290898" cy="1973872"/>
          </a:xfrm>
          <a:prstGeom prst="rect">
            <a:avLst/>
          </a:prstGeom>
        </p:spPr>
      </p:pic>
      <p:sp>
        <p:nvSpPr>
          <p:cNvPr id="9" name="TextBox 8">
            <a:extLst>
              <a:ext uri="{FF2B5EF4-FFF2-40B4-BE49-F238E27FC236}">
                <a16:creationId xmlns:a16="http://schemas.microsoft.com/office/drawing/2014/main" id="{6A07FB3B-9B19-FE1E-8B17-760CE44D4F80}"/>
              </a:ext>
            </a:extLst>
          </p:cNvPr>
          <p:cNvSpPr txBox="1"/>
          <p:nvPr/>
        </p:nvSpPr>
        <p:spPr>
          <a:xfrm>
            <a:off x="2396971" y="5901459"/>
            <a:ext cx="2130640"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Рисунок 4</a:t>
            </a:r>
          </a:p>
        </p:txBody>
      </p:sp>
    </p:spTree>
    <p:extLst>
      <p:ext uri="{BB962C8B-B14F-4D97-AF65-F5344CB8AC3E}">
        <p14:creationId xmlns:p14="http://schemas.microsoft.com/office/powerpoint/2010/main" val="57455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E924081-52C9-5313-536F-2C7AAE76C6D5}"/>
              </a:ext>
            </a:extLst>
          </p:cNvPr>
          <p:cNvSpPr>
            <a:spLocks noGrp="1"/>
          </p:cNvSpPr>
          <p:nvPr>
            <p:ph idx="1"/>
          </p:nvPr>
        </p:nvSpPr>
        <p:spPr>
          <a:xfrm>
            <a:off x="182081" y="1161821"/>
            <a:ext cx="6405151" cy="4911571"/>
          </a:xfrm>
        </p:spPr>
        <p:txBody>
          <a:bodyPr>
            <a:normAutofit fontScale="92500" lnSpcReduction="10000"/>
          </a:bodyPr>
          <a:lstStyle/>
          <a:p>
            <a:pPr indent="182880">
              <a:lnSpc>
                <a:spcPct val="150000"/>
              </a:lnSpc>
            </a:pPr>
            <a:r>
              <a:rPr lang="ru-RU" dirty="0">
                <a:effectLst/>
                <a:latin typeface="Times New Roman" panose="02020603050405020304" pitchFamily="18" charset="0"/>
                <a:ea typeface="Times New Roman" panose="02020603050405020304" pitchFamily="18" charset="0"/>
              </a:rPr>
              <a:t>Запуск исполняемого файла приложения откроет главное окно с программой (рисунок 5). Пользователь может взаимодействовать с приложением благодаря кнопкам «Выбрать файл», «Запустить». Кнопка «Запустить» запустит транслятор и пользователь увидит заполненные таблицы.</a:t>
            </a:r>
          </a:p>
          <a:p>
            <a:pPr indent="182880">
              <a:lnSpc>
                <a:spcPct val="150000"/>
              </a:lnSpc>
            </a:pPr>
            <a:r>
              <a:rPr lang="ru-RU" sz="1800" dirty="0">
                <a:effectLst/>
                <a:latin typeface="Times New Roman" panose="02020603050405020304" pitchFamily="18" charset="0"/>
                <a:ea typeface="Times New Roman" panose="02020603050405020304" pitchFamily="18" charset="0"/>
              </a:rPr>
              <a:t>Для того чтобы посмотреть вторую часть лексического анализа следует нажать на вкладку «ТСС таблица» (рисунок 6).</a:t>
            </a:r>
          </a:p>
          <a:p>
            <a:pPr indent="182880">
              <a:lnSpc>
                <a:spcPct val="150000"/>
              </a:lnSpc>
            </a:pPr>
            <a:r>
              <a:rPr lang="ru-RU" sz="1800" dirty="0">
                <a:effectLst/>
                <a:latin typeface="Times New Roman" panose="02020603050405020304" pitchFamily="18" charset="0"/>
                <a:ea typeface="Times New Roman" panose="02020603050405020304" pitchFamily="18" charset="0"/>
              </a:rPr>
              <a:t>Кнопка «Выбрать файл» откроет новое диалоговое окно, где пользователь может считать код из файла формата «.</a:t>
            </a:r>
            <a:r>
              <a:rPr lang="ru-RU" sz="1800" dirty="0" err="1">
                <a:effectLst/>
                <a:latin typeface="Times New Roman" panose="02020603050405020304" pitchFamily="18" charset="0"/>
                <a:ea typeface="Times New Roman" panose="02020603050405020304" pitchFamily="18" charset="0"/>
              </a:rPr>
              <a:t>txt</a:t>
            </a:r>
            <a:r>
              <a:rPr lang="ru-RU" sz="1800" dirty="0">
                <a:effectLst/>
                <a:latin typeface="Times New Roman" panose="02020603050405020304" pitchFamily="18" charset="0"/>
                <a:ea typeface="Times New Roman" panose="02020603050405020304" pitchFamily="18" charset="0"/>
              </a:rPr>
              <a:t>» (рисунок 7).</a:t>
            </a:r>
          </a:p>
          <a:p>
            <a:pPr>
              <a:lnSpc>
                <a:spcPct val="150000"/>
              </a:lnSpc>
            </a:pPr>
            <a:endParaRPr lang="ru-RU" dirty="0">
              <a:effectLst/>
              <a:latin typeface="Times New Roman" panose="02020603050405020304" pitchFamily="18" charset="0"/>
              <a:ea typeface="Times New Roman" panose="02020603050405020304" pitchFamily="18" charset="0"/>
            </a:endParaRPr>
          </a:p>
          <a:p>
            <a:endParaRPr lang="ru-RU" dirty="0"/>
          </a:p>
        </p:txBody>
      </p:sp>
      <p:sp>
        <p:nvSpPr>
          <p:cNvPr id="4" name="Заголовок 1">
            <a:extLst>
              <a:ext uri="{FF2B5EF4-FFF2-40B4-BE49-F238E27FC236}">
                <a16:creationId xmlns:a16="http://schemas.microsoft.com/office/drawing/2014/main" id="{29BD9B6B-9362-02C7-95EF-7B20A0A5CE6E}"/>
              </a:ext>
            </a:extLst>
          </p:cNvPr>
          <p:cNvSpPr>
            <a:spLocks noGrp="1"/>
          </p:cNvSpPr>
          <p:nvPr>
            <p:ph type="title"/>
          </p:nvPr>
        </p:nvSpPr>
        <p:spPr>
          <a:xfrm>
            <a:off x="182081" y="0"/>
            <a:ext cx="5650548" cy="1161821"/>
          </a:xfrm>
        </p:spPr>
        <p:txBody>
          <a:bodyPr>
            <a:normAutofit/>
          </a:bodyPr>
          <a:lstStyle/>
          <a:p>
            <a:r>
              <a:rPr lang="ru-RU" sz="2800" dirty="0"/>
              <a:t>5 Руководство пользователя</a:t>
            </a:r>
          </a:p>
        </p:txBody>
      </p:sp>
      <p:pic>
        <p:nvPicPr>
          <p:cNvPr id="5" name="Рисунок 4">
            <a:extLst>
              <a:ext uri="{FF2B5EF4-FFF2-40B4-BE49-F238E27FC236}">
                <a16:creationId xmlns:a16="http://schemas.microsoft.com/office/drawing/2014/main" id="{56A420B7-A45B-E7F2-06BF-38C2020395DE}"/>
              </a:ext>
            </a:extLst>
          </p:cNvPr>
          <p:cNvPicPr>
            <a:picLocks noChangeAspect="1"/>
          </p:cNvPicPr>
          <p:nvPr/>
        </p:nvPicPr>
        <p:blipFill rotWithShape="1">
          <a:blip r:embed="rId2"/>
          <a:srcRect t="2094" b="1095"/>
          <a:stretch/>
        </p:blipFill>
        <p:spPr bwMode="auto">
          <a:xfrm>
            <a:off x="6912452" y="248872"/>
            <a:ext cx="5161004" cy="2100580"/>
          </a:xfrm>
          <a:prstGeom prst="rect">
            <a:avLst/>
          </a:prstGeom>
          <a:ln>
            <a:noFill/>
          </a:ln>
          <a:extLst>
            <a:ext uri="{53640926-AAD7-44D8-BBD7-CCE9431645EC}">
              <a14:shadowObscured xmlns:a14="http://schemas.microsoft.com/office/drawing/2010/main"/>
            </a:ext>
          </a:extLst>
        </p:spPr>
      </p:pic>
      <p:pic>
        <p:nvPicPr>
          <p:cNvPr id="6" name="Рисунок 5">
            <a:extLst>
              <a:ext uri="{FF2B5EF4-FFF2-40B4-BE49-F238E27FC236}">
                <a16:creationId xmlns:a16="http://schemas.microsoft.com/office/drawing/2014/main" id="{1E7681F6-F4B1-D745-DF9E-1915DA4D5AE2}"/>
              </a:ext>
            </a:extLst>
          </p:cNvPr>
          <p:cNvPicPr>
            <a:picLocks noChangeAspect="1"/>
          </p:cNvPicPr>
          <p:nvPr/>
        </p:nvPicPr>
        <p:blipFill rotWithShape="1">
          <a:blip r:embed="rId3"/>
          <a:srcRect t="2011" b="922"/>
          <a:stretch/>
        </p:blipFill>
        <p:spPr bwMode="auto">
          <a:xfrm>
            <a:off x="7007029" y="2233459"/>
            <a:ext cx="4693565" cy="1906941"/>
          </a:xfrm>
          <a:prstGeom prst="rect">
            <a:avLst/>
          </a:prstGeom>
          <a:ln>
            <a:noFill/>
          </a:ln>
          <a:extLst>
            <a:ext uri="{53640926-AAD7-44D8-BBD7-CCE9431645EC}">
              <a14:shadowObscured xmlns:a14="http://schemas.microsoft.com/office/drawing/2010/main"/>
            </a:ext>
          </a:extLst>
        </p:spPr>
      </p:pic>
      <p:pic>
        <p:nvPicPr>
          <p:cNvPr id="7" name="Рисунок 6">
            <a:extLst>
              <a:ext uri="{FF2B5EF4-FFF2-40B4-BE49-F238E27FC236}">
                <a16:creationId xmlns:a16="http://schemas.microsoft.com/office/drawing/2014/main" id="{20AF2E17-9863-C868-1C56-0D7D27D5736C}"/>
              </a:ext>
            </a:extLst>
          </p:cNvPr>
          <p:cNvPicPr>
            <a:picLocks noChangeAspect="1"/>
          </p:cNvPicPr>
          <p:nvPr/>
        </p:nvPicPr>
        <p:blipFill>
          <a:blip r:embed="rId4"/>
          <a:stretch>
            <a:fillRect/>
          </a:stretch>
        </p:blipFill>
        <p:spPr>
          <a:xfrm>
            <a:off x="6634167" y="4140400"/>
            <a:ext cx="3827222" cy="2368700"/>
          </a:xfrm>
          <a:prstGeom prst="rect">
            <a:avLst/>
          </a:prstGeom>
        </p:spPr>
      </p:pic>
      <p:sp>
        <p:nvSpPr>
          <p:cNvPr id="8" name="TextBox 7">
            <a:extLst>
              <a:ext uri="{FF2B5EF4-FFF2-40B4-BE49-F238E27FC236}">
                <a16:creationId xmlns:a16="http://schemas.microsoft.com/office/drawing/2014/main" id="{BC4A80E9-DDE6-A2A4-02E9-4FB129DEB4AD}"/>
              </a:ext>
            </a:extLst>
          </p:cNvPr>
          <p:cNvSpPr txBox="1"/>
          <p:nvPr/>
        </p:nvSpPr>
        <p:spPr>
          <a:xfrm>
            <a:off x="8069802" y="0"/>
            <a:ext cx="2485747"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Рисунок 6</a:t>
            </a:r>
          </a:p>
        </p:txBody>
      </p:sp>
      <p:sp>
        <p:nvSpPr>
          <p:cNvPr id="9" name="TextBox 8">
            <a:extLst>
              <a:ext uri="{FF2B5EF4-FFF2-40B4-BE49-F238E27FC236}">
                <a16:creationId xmlns:a16="http://schemas.microsoft.com/office/drawing/2014/main" id="{84412B54-ACAB-8E19-B7E7-8CF9155FCEE7}"/>
              </a:ext>
            </a:extLst>
          </p:cNvPr>
          <p:cNvSpPr txBox="1"/>
          <p:nvPr/>
        </p:nvSpPr>
        <p:spPr>
          <a:xfrm>
            <a:off x="10628051" y="4213579"/>
            <a:ext cx="2485747"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Рисунок 7</a:t>
            </a:r>
          </a:p>
        </p:txBody>
      </p:sp>
      <p:sp>
        <p:nvSpPr>
          <p:cNvPr id="10" name="TextBox 9">
            <a:extLst>
              <a:ext uri="{FF2B5EF4-FFF2-40B4-BE49-F238E27FC236}">
                <a16:creationId xmlns:a16="http://schemas.microsoft.com/office/drawing/2014/main" id="{82E5CF22-569E-0FB6-7551-25FA1EC3921F}"/>
              </a:ext>
            </a:extLst>
          </p:cNvPr>
          <p:cNvSpPr txBox="1"/>
          <p:nvPr/>
        </p:nvSpPr>
        <p:spPr>
          <a:xfrm>
            <a:off x="5470125" y="6146881"/>
            <a:ext cx="2485747" cy="369332"/>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Рисунок 8</a:t>
            </a:r>
          </a:p>
        </p:txBody>
      </p:sp>
    </p:spTree>
    <p:extLst>
      <p:ext uri="{BB962C8B-B14F-4D97-AF65-F5344CB8AC3E}">
        <p14:creationId xmlns:p14="http://schemas.microsoft.com/office/powerpoint/2010/main" val="3224815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40DDB5B-5F5F-152E-DA2C-A50937911DC5}"/>
              </a:ext>
            </a:extLst>
          </p:cNvPr>
          <p:cNvSpPr>
            <a:spLocks noGrp="1"/>
          </p:cNvSpPr>
          <p:nvPr>
            <p:ph idx="1"/>
          </p:nvPr>
        </p:nvSpPr>
        <p:spPr>
          <a:xfrm>
            <a:off x="217592" y="1411550"/>
            <a:ext cx="10910656" cy="4760650"/>
          </a:xfrm>
        </p:spPr>
        <p:txBody>
          <a:bodyPr>
            <a:normAutofit/>
          </a:bodyPr>
          <a:lstStyle/>
          <a:p>
            <a:pPr indent="457200" algn="just">
              <a:lnSpc>
                <a:spcPct val="150000"/>
              </a:lnSpc>
              <a:buNone/>
            </a:pPr>
            <a:r>
              <a:rPr lang="ru-RU" dirty="0">
                <a:effectLst/>
                <a:latin typeface="Times New Roman" panose="02020603050405020304" pitchFamily="18" charset="0"/>
                <a:ea typeface="Times New Roman" panose="02020603050405020304" pitchFamily="18" charset="0"/>
              </a:rPr>
              <a:t>На основе проведенного анализа технического задания, в ходе курсовой работы был разработан транслятор с подмножества языка </a:t>
            </a:r>
            <a:r>
              <a:rPr lang="en-US" dirty="0">
                <a:effectLst/>
                <a:latin typeface="Times New Roman" panose="02020603050405020304" pitchFamily="18" charset="0"/>
                <a:ea typeface="Times New Roman" panose="02020603050405020304" pitchFamily="18" charset="0"/>
              </a:rPr>
              <a:t>C</a:t>
            </a:r>
            <a:r>
              <a:rPr lang="ru-RU" dirty="0">
                <a:effectLst/>
                <a:latin typeface="Times New Roman" panose="02020603050405020304" pitchFamily="18" charset="0"/>
                <a:ea typeface="Times New Roman" panose="02020603050405020304" pitchFamily="18" charset="0"/>
              </a:rPr>
              <a:t>, соответствующий всем требования технического задания. Приложение реализовано в среде разработки Visual Studio при помощи типизированного, объектно-ориентированного языка программирования C#.</a:t>
            </a:r>
          </a:p>
          <a:p>
            <a:pPr indent="457200" algn="just">
              <a:lnSpc>
                <a:spcPct val="150000"/>
              </a:lnSpc>
              <a:buNone/>
            </a:pPr>
            <a:r>
              <a:rPr lang="ru-RU" dirty="0">
                <a:effectLst/>
                <a:latin typeface="Times New Roman" panose="02020603050405020304" pitchFamily="18" charset="0"/>
                <a:ea typeface="Times New Roman" panose="02020603050405020304" pitchFamily="18" charset="0"/>
              </a:rPr>
              <a:t>Разработанное приложение производит лексический анализ. Над разработанным приложением проведены тесты, результаты тестирования соответствуют ожидаемым результатам.</a:t>
            </a:r>
          </a:p>
          <a:p>
            <a:pPr marL="0" indent="457200" algn="just">
              <a:lnSpc>
                <a:spcPct val="150000"/>
              </a:lnSpc>
              <a:buNone/>
            </a:pPr>
            <a:r>
              <a:rPr lang="ru-RU" dirty="0">
                <a:effectLst/>
                <a:latin typeface="Times New Roman" panose="02020603050405020304" pitchFamily="18" charset="0"/>
                <a:ea typeface="Times New Roman" panose="02020603050405020304" pitchFamily="18" charset="0"/>
              </a:rPr>
              <a:t>Программа разработана для операционной системы Windows и не требует дополнительного программного обеспечения для работы</a:t>
            </a:r>
            <a:endParaRPr lang="ru-RU" sz="2400" dirty="0"/>
          </a:p>
        </p:txBody>
      </p:sp>
      <p:sp>
        <p:nvSpPr>
          <p:cNvPr id="4" name="Заголовок 1">
            <a:extLst>
              <a:ext uri="{FF2B5EF4-FFF2-40B4-BE49-F238E27FC236}">
                <a16:creationId xmlns:a16="http://schemas.microsoft.com/office/drawing/2014/main" id="{5C30C1E7-8202-6F7B-9F59-0B7E9C79091A}"/>
              </a:ext>
            </a:extLst>
          </p:cNvPr>
          <p:cNvSpPr>
            <a:spLocks noGrp="1"/>
          </p:cNvSpPr>
          <p:nvPr>
            <p:ph type="title"/>
          </p:nvPr>
        </p:nvSpPr>
        <p:spPr>
          <a:xfrm>
            <a:off x="324124" y="104889"/>
            <a:ext cx="5650548" cy="1161821"/>
          </a:xfrm>
        </p:spPr>
        <p:txBody>
          <a:bodyPr>
            <a:normAutofit/>
          </a:bodyPr>
          <a:lstStyle/>
          <a:p>
            <a:r>
              <a:rPr lang="ru-RU" sz="2800" dirty="0"/>
              <a:t>Заключение</a:t>
            </a:r>
          </a:p>
        </p:txBody>
      </p:sp>
    </p:spTree>
    <p:extLst>
      <p:ext uri="{BB962C8B-B14F-4D97-AF65-F5344CB8AC3E}">
        <p14:creationId xmlns:p14="http://schemas.microsoft.com/office/powerpoint/2010/main" val="1469366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C88417-A777-F6EF-D42F-10F382A802AF}"/>
              </a:ext>
            </a:extLst>
          </p:cNvPr>
          <p:cNvSpPr>
            <a:spLocks noGrp="1"/>
          </p:cNvSpPr>
          <p:nvPr>
            <p:ph type="ctrTitle"/>
          </p:nvPr>
        </p:nvSpPr>
        <p:spPr>
          <a:xfrm>
            <a:off x="891540" y="163067"/>
            <a:ext cx="9966960" cy="1417320"/>
          </a:xfrm>
        </p:spPr>
        <p:txBody>
          <a:bodyPr/>
          <a:lstStyle/>
          <a:p>
            <a:pPr algn="ctr">
              <a:lnSpc>
                <a:spcPct val="107000"/>
              </a:lnSpc>
              <a:spcAft>
                <a:spcPts val="800"/>
              </a:spcAft>
            </a:pP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Министерство науки и высшего образования Российской Федерации</a:t>
            </a:r>
            <a:br>
              <a:rPr lang="ru-RU" sz="900" dirty="0">
                <a:effectLst/>
                <a:latin typeface="Times New Roman" panose="02020603050405020304" pitchFamily="18" charset="0"/>
                <a:ea typeface="Calibri" panose="020F0502020204030204" pitchFamily="34" charset="0"/>
                <a:cs typeface="Times New Roman" panose="02020603050405020304" pitchFamily="18" charset="0"/>
              </a:rPr>
            </a:br>
            <a:r>
              <a:rPr lang="ru-RU"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Муромский институт (филиал)</a:t>
            </a:r>
            <a:br>
              <a:rPr lang="ru-RU" sz="1400" dirty="0">
                <a:effectLst/>
                <a:latin typeface="Times New Roman" panose="02020603050405020304" pitchFamily="18" charset="0"/>
                <a:ea typeface="Calibri" panose="020F0502020204030204" pitchFamily="34" charset="0"/>
                <a:cs typeface="Times New Roman" panose="02020603050405020304" pitchFamily="18" charset="0"/>
              </a:rPr>
            </a:br>
            <a:r>
              <a:rPr lang="ru-RU"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федерального государственного бюджетного образовательного учреждения высшего образования</a:t>
            </a:r>
            <a:br>
              <a:rPr lang="ru-RU" sz="1400" dirty="0">
                <a:effectLst/>
                <a:ea typeface="Calibri" panose="020F0502020204030204" pitchFamily="34" charset="0"/>
                <a:cs typeface="Times New Roman" panose="02020603050405020304" pitchFamily="18" charset="0"/>
              </a:rPr>
            </a:br>
            <a:r>
              <a:rPr lang="ru-RU"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«Владимирский государственный университет </a:t>
            </a:r>
            <a:br>
              <a:rPr lang="ru-RU" sz="1400" dirty="0">
                <a:effectLst/>
                <a:latin typeface="Times New Roman" panose="02020603050405020304" pitchFamily="18" charset="0"/>
                <a:ea typeface="Calibri" panose="020F0502020204030204" pitchFamily="34" charset="0"/>
                <a:cs typeface="Times New Roman" panose="02020603050405020304" pitchFamily="18" charset="0"/>
              </a:rPr>
            </a:br>
            <a:r>
              <a:rPr lang="ru-RU"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Имени Александра Григорьевича и Николая Григорьевича Столетовых»</a:t>
            </a:r>
            <a:br>
              <a:rPr lang="ru-RU" sz="1400" dirty="0">
                <a:effectLst/>
                <a:latin typeface="Times New Roman" panose="02020603050405020304" pitchFamily="18" charset="0"/>
                <a:ea typeface="Calibri" panose="020F0502020204030204" pitchFamily="34" charset="0"/>
                <a:cs typeface="Times New Roman" panose="02020603050405020304" pitchFamily="18" charset="0"/>
              </a:rPr>
            </a:br>
            <a:r>
              <a:rPr lang="ru-RU"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(МИ </a:t>
            </a:r>
            <a:r>
              <a:rPr lang="ru-RU" sz="14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ВлГУ</a:t>
            </a:r>
            <a:r>
              <a:rPr lang="ru-RU"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ru-RU" sz="2000" b="0" dirty="0"/>
          </a:p>
        </p:txBody>
      </p:sp>
      <p:sp>
        <p:nvSpPr>
          <p:cNvPr id="3" name="Подзаголовок 2">
            <a:extLst>
              <a:ext uri="{FF2B5EF4-FFF2-40B4-BE49-F238E27FC236}">
                <a16:creationId xmlns:a16="http://schemas.microsoft.com/office/drawing/2014/main" id="{F9539661-D956-18EB-3D1F-F2FA4D6D570E}"/>
              </a:ext>
            </a:extLst>
          </p:cNvPr>
          <p:cNvSpPr>
            <a:spLocks noGrp="1"/>
          </p:cNvSpPr>
          <p:nvPr>
            <p:ph type="subTitle" idx="1"/>
          </p:nvPr>
        </p:nvSpPr>
        <p:spPr>
          <a:xfrm>
            <a:off x="2252472" y="1737360"/>
            <a:ext cx="7367016" cy="3383280"/>
          </a:xfrm>
        </p:spPr>
        <p:txBody>
          <a:bodyPr>
            <a:noAutofit/>
          </a:bodyPr>
          <a:lstStyle/>
          <a:p>
            <a:pPr algn="ctr">
              <a:lnSpc>
                <a:spcPct val="107000"/>
              </a:lnSpc>
              <a:spcAft>
                <a:spcPts val="800"/>
              </a:spcAft>
            </a:pPr>
            <a:r>
              <a:rPr lang="ru-RU" sz="4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Курсовая работа</a:t>
            </a:r>
          </a:p>
          <a:p>
            <a:pPr algn="ctr">
              <a:lnSpc>
                <a:spcPct val="107000"/>
              </a:lnSpc>
              <a:spcAft>
                <a:spcPts val="800"/>
              </a:spcAft>
            </a:pPr>
            <a:r>
              <a:rPr lang="ru-RU"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По курсу </a:t>
            </a:r>
            <a:r>
              <a:rPr lang="ru-RU"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«Теория автоматов и формальных языков»</a:t>
            </a:r>
          </a:p>
          <a:p>
            <a:pPr algn="ctr">
              <a:lnSpc>
                <a:spcPct val="107000"/>
              </a:lnSpc>
              <a:spcAft>
                <a:spcPts val="800"/>
              </a:spcAft>
            </a:pPr>
            <a:r>
              <a:rPr lang="ru-RU"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Тема: Транслятор с подмножества языка </a:t>
            </a:r>
            <a:r>
              <a:rPr lang="ru-RU"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С</a:t>
            </a:r>
            <a:endPar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r">
              <a:lnSpc>
                <a:spcPct val="107000"/>
              </a:lnSpc>
              <a:spcAft>
                <a:spcPts val="800"/>
              </a:spcAft>
            </a:pPr>
            <a:endParaRPr lang="ru-RU" sz="1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r">
              <a:lnSpc>
                <a:spcPct val="107000"/>
              </a:lnSpc>
              <a:spcAft>
                <a:spcPts val="800"/>
              </a:spcAft>
            </a:pPr>
            <a:r>
              <a:rPr lang="ru-RU" sz="1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Руководитель: Кульков Я.Ю.</a:t>
            </a:r>
          </a:p>
          <a:p>
            <a:pPr algn="r">
              <a:lnSpc>
                <a:spcPct val="107000"/>
              </a:lnSpc>
              <a:spcAft>
                <a:spcPts val="800"/>
              </a:spcAft>
            </a:pPr>
            <a:r>
              <a:rPr lang="ru-RU"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ru-RU"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Выполнил: Антипин </a:t>
            </a:r>
            <a:r>
              <a:rPr lang="ru-RU" sz="1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Д</a:t>
            </a:r>
            <a:r>
              <a:rPr lang="ru-RU"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ru-RU" sz="1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Д</a:t>
            </a:r>
            <a:r>
              <a:rPr lang="ru-RU"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u-RU" sz="3600" b="1" dirty="0">
              <a:effectLst/>
              <a:ea typeface="Calibri" panose="020F0502020204030204" pitchFamily="34" charset="0"/>
              <a:cs typeface="Times New Roman" panose="02020603050405020304" pitchFamily="18" charset="0"/>
            </a:endParaRPr>
          </a:p>
          <a:p>
            <a:pPr algn="r">
              <a:lnSpc>
                <a:spcPct val="107000"/>
              </a:lnSpc>
              <a:spcAft>
                <a:spcPts val="800"/>
              </a:spcAft>
            </a:pPr>
            <a:endParaRPr lang="en-US" sz="16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36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EC3AB0B-71DD-A305-EDD6-956FDBC9AAEB}"/>
              </a:ext>
            </a:extLst>
          </p:cNvPr>
          <p:cNvSpPr>
            <a:spLocks noGrp="1"/>
          </p:cNvSpPr>
          <p:nvPr>
            <p:ph idx="1"/>
          </p:nvPr>
        </p:nvSpPr>
        <p:spPr>
          <a:xfrm>
            <a:off x="1066800" y="1064966"/>
            <a:ext cx="10058400" cy="4050792"/>
          </a:xfrm>
        </p:spPr>
        <p:txBody>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Целью данной курсовой работы является разработка транслятора с подмножества языка </a:t>
            </a:r>
            <a:r>
              <a:rPr lang="en-US" sz="1800" dirty="0">
                <a:effectLst/>
                <a:latin typeface="Times New Roman" panose="02020603050405020304" pitchFamily="18" charset="0"/>
                <a:ea typeface="Times New Roman" panose="02020603050405020304" pitchFamily="18" charset="0"/>
              </a:rPr>
              <a:t>C</a:t>
            </a:r>
            <a:r>
              <a:rPr lang="ru-RU" sz="1800" dirty="0">
                <a:effectLst/>
                <a:latin typeface="Times New Roman" panose="02020603050405020304" pitchFamily="18" charset="0"/>
                <a:ea typeface="Times New Roman" panose="02020603050405020304" pitchFamily="18" charset="0"/>
              </a:rPr>
              <a:t> Данная программа будет реализовано на языке программирования C# в среде разработки «Microsoft Visual Studio 2019». </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Пользовательский интерфейс программы реализован с помощью </a:t>
            </a:r>
            <a:r>
              <a:rPr lang="en-US" sz="1800" dirty="0">
                <a:effectLst/>
                <a:latin typeface="Times New Roman" panose="02020603050405020304" pitchFamily="18" charset="0"/>
                <a:ea typeface="Times New Roman" panose="02020603050405020304" pitchFamily="18" charset="0"/>
              </a:rPr>
              <a:t>Windows Forms.</a:t>
            </a:r>
            <a:endParaRPr lang="ru-RU" sz="1800" dirty="0">
              <a:effectLst/>
              <a:latin typeface="Times New Roman" panose="02020603050405020304" pitchFamily="18" charset="0"/>
              <a:ea typeface="Times New Roman" panose="02020603050405020304" pitchFamily="18" charset="0"/>
            </a:endParaRPr>
          </a:p>
          <a:p>
            <a:endParaRPr lang="ru-RU" dirty="0"/>
          </a:p>
        </p:txBody>
      </p:sp>
    </p:spTree>
    <p:extLst>
      <p:ext uri="{BB962C8B-B14F-4D97-AF65-F5344CB8AC3E}">
        <p14:creationId xmlns:p14="http://schemas.microsoft.com/office/powerpoint/2010/main" val="4023356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8A1CB9-BF85-426D-23C7-548DA7DC900E}"/>
              </a:ext>
            </a:extLst>
          </p:cNvPr>
          <p:cNvSpPr>
            <a:spLocks noGrp="1"/>
          </p:cNvSpPr>
          <p:nvPr>
            <p:ph type="title"/>
          </p:nvPr>
        </p:nvSpPr>
        <p:spPr>
          <a:xfrm>
            <a:off x="414528" y="243840"/>
            <a:ext cx="2229612" cy="669036"/>
          </a:xfrm>
        </p:spPr>
        <p:txBody>
          <a:bodyPr>
            <a:normAutofit/>
          </a:bodyPr>
          <a:lstStyle/>
          <a:p>
            <a:r>
              <a:rPr lang="ru-RU" sz="2800" dirty="0"/>
              <a:t>Введение</a:t>
            </a:r>
          </a:p>
        </p:txBody>
      </p:sp>
      <p:sp>
        <p:nvSpPr>
          <p:cNvPr id="3" name="Объект 2">
            <a:extLst>
              <a:ext uri="{FF2B5EF4-FFF2-40B4-BE49-F238E27FC236}">
                <a16:creationId xmlns:a16="http://schemas.microsoft.com/office/drawing/2014/main" id="{6DC412B1-9EDF-4B76-BBE7-1E76C4AA768C}"/>
              </a:ext>
            </a:extLst>
          </p:cNvPr>
          <p:cNvSpPr>
            <a:spLocks noGrp="1"/>
          </p:cNvSpPr>
          <p:nvPr>
            <p:ph idx="1"/>
          </p:nvPr>
        </p:nvSpPr>
        <p:spPr>
          <a:xfrm>
            <a:off x="220979" y="912876"/>
            <a:ext cx="11843773" cy="5259324"/>
          </a:xfrm>
        </p:spPr>
        <p:txBody>
          <a:bodyPr>
            <a:normAutofit fontScale="92500" lnSpcReduction="20000"/>
          </a:bodyPr>
          <a:lstStyle/>
          <a:p>
            <a:pPr algn="just">
              <a:lnSpc>
                <a:spcPct val="150000"/>
              </a:lnSpc>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Транслятор (англ.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translator</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 переводчик) — это программа-переводчик. Она преобразует программу, написанную на одном из языков высокого уровня, в программу, состоящую из машинных команд.</a:t>
            </a:r>
          </a:p>
          <a:p>
            <a:pPr algn="just">
              <a:lnSpc>
                <a:spcPct val="150000"/>
              </a:lnSpc>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Исходными данными для работы транслятора служит текст входной программы – некоторая последовательность предложений входного языка программирования, удовлетворяющая синтаксическим требованиям.</a:t>
            </a:r>
          </a:p>
          <a:p>
            <a:pPr algn="just">
              <a:lnSpc>
                <a:spcPct val="150000"/>
              </a:lnSpc>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В процессе трансляции выполняется анализ исходной программы, а затем синтез выполнимой формы данной программы. В зависимости от числа просмотров исходной программы, выполняемых компилятором, трансляторы разделяются на однопроходные, двухпроходные и трансляторы, использующие более двух проходов.</a:t>
            </a:r>
          </a:p>
          <a:p>
            <a:pPr algn="just">
              <a:lnSpc>
                <a:spcPct val="150000"/>
              </a:lnSpc>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На основе проведенного анализа, актуальность темы работы находится на этапе учебных целей. Разбор реализации лексического, синтаксического анализа, сложного арифметического выражения, даёт возможность понять как устроен транслятор подмножества для языка программирования на стороне разработчика.</a:t>
            </a:r>
          </a:p>
          <a:p>
            <a:pPr algn="just">
              <a:lnSpc>
                <a:spcPct val="150000"/>
              </a:lnSpc>
            </a:pPr>
            <a:endParaRPr lang="ru-RU" sz="1800" dirty="0">
              <a:effectLst/>
              <a:latin typeface="Times New Roman" panose="02020603050405020304" pitchFamily="18" charset="0"/>
              <a:ea typeface="Times New Roman" panose="02020603050405020304" pitchFamily="18" charset="0"/>
            </a:endParaRPr>
          </a:p>
          <a:p>
            <a:endParaRPr lang="ru-RU" dirty="0"/>
          </a:p>
        </p:txBody>
      </p:sp>
    </p:spTree>
    <p:extLst>
      <p:ext uri="{BB962C8B-B14F-4D97-AF65-F5344CB8AC3E}">
        <p14:creationId xmlns:p14="http://schemas.microsoft.com/office/powerpoint/2010/main" val="1125087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E3E851-71E2-675C-B82C-38B6107DA7BA}"/>
              </a:ext>
            </a:extLst>
          </p:cNvPr>
          <p:cNvSpPr>
            <a:spLocks noGrp="1"/>
          </p:cNvSpPr>
          <p:nvPr>
            <p:ph type="title"/>
          </p:nvPr>
        </p:nvSpPr>
        <p:spPr>
          <a:xfrm>
            <a:off x="333002" y="122645"/>
            <a:ext cx="6325251" cy="1126310"/>
          </a:xfrm>
        </p:spPr>
        <p:txBody>
          <a:bodyPr>
            <a:normAutofit/>
          </a:bodyPr>
          <a:lstStyle/>
          <a:p>
            <a:r>
              <a:rPr lang="ru-RU" sz="2800" dirty="0"/>
              <a:t>1 Анализ технического задания</a:t>
            </a:r>
          </a:p>
        </p:txBody>
      </p:sp>
      <p:sp>
        <p:nvSpPr>
          <p:cNvPr id="3" name="Объект 2">
            <a:extLst>
              <a:ext uri="{FF2B5EF4-FFF2-40B4-BE49-F238E27FC236}">
                <a16:creationId xmlns:a16="http://schemas.microsoft.com/office/drawing/2014/main" id="{BE6DC451-9ABB-619E-6D10-044C7A82172D}"/>
              </a:ext>
            </a:extLst>
          </p:cNvPr>
          <p:cNvSpPr>
            <a:spLocks noGrp="1"/>
          </p:cNvSpPr>
          <p:nvPr>
            <p:ph idx="1"/>
          </p:nvPr>
        </p:nvSpPr>
        <p:spPr>
          <a:xfrm>
            <a:off x="333003" y="1071978"/>
            <a:ext cx="7035464" cy="4092605"/>
          </a:xfrm>
        </p:spPr>
        <p:txBody>
          <a:bodyPr/>
          <a:lstStyle/>
          <a:p>
            <a:pPr marL="0" indent="0">
              <a:buNone/>
            </a:pPr>
            <a:r>
              <a:rPr lang="ru-RU" dirty="0">
                <a:latin typeface="Times New Roman" panose="02020603050405020304" pitchFamily="18" charset="0"/>
                <a:cs typeface="Times New Roman" panose="02020603050405020304" pitchFamily="18" charset="0"/>
              </a:rPr>
              <a:t>На основании технического задания необходимо реализовать:</a:t>
            </a:r>
          </a:p>
          <a:p>
            <a:pPr marL="342900" marR="140335" lvl="0" indent="-342900" algn="just">
              <a:lnSpc>
                <a:spcPct val="150000"/>
              </a:lnSpc>
              <a:spcAft>
                <a:spcPts val="0"/>
              </a:spcAft>
              <a:buClrTx/>
              <a:buFont typeface="+mj-lt"/>
              <a:buAutoNum type="arabicParenR"/>
              <a:tabLst>
                <a:tab pos="1187450" algn="l"/>
                <a:tab pos="2091690" algn="l"/>
                <a:tab pos="3061335" algn="l"/>
                <a:tab pos="4086860" algn="l"/>
                <a:tab pos="5219065" algn="l"/>
                <a:tab pos="5507355" algn="l"/>
              </a:tabLst>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Язык для трансляции – С;</a:t>
            </a:r>
          </a:p>
          <a:p>
            <a:pPr marL="342900" marR="140335" lvl="0" indent="-342900" algn="just">
              <a:lnSpc>
                <a:spcPct val="150000"/>
              </a:lnSpc>
              <a:spcAft>
                <a:spcPts val="0"/>
              </a:spcAft>
              <a:buClrTx/>
              <a:buFont typeface="+mj-lt"/>
              <a:buAutoNum type="arabicParenR"/>
              <a:tabLst>
                <a:tab pos="1187450" algn="l"/>
                <a:tab pos="2091690" algn="l"/>
                <a:tab pos="3061335" algn="l"/>
                <a:tab pos="4086860" algn="l"/>
                <a:tab pos="5219065" algn="l"/>
                <a:tab pos="5507355" algn="l"/>
              </a:tabLst>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Развернутая диагностика ошибок.</a:t>
            </a:r>
          </a:p>
          <a:p>
            <a:pPr marL="342900" marR="140335" lvl="0" indent="-342900" algn="just">
              <a:lnSpc>
                <a:spcPct val="150000"/>
              </a:lnSpc>
              <a:spcAft>
                <a:spcPts val="0"/>
              </a:spcAft>
              <a:buClrTx/>
              <a:buFont typeface="+mj-lt"/>
              <a:buAutoNum type="arabicParenR"/>
              <a:tabLst>
                <a:tab pos="1187450" algn="l"/>
                <a:tab pos="2091690" algn="l"/>
                <a:tab pos="3061335" algn="l"/>
                <a:tab pos="4086860" algn="l"/>
                <a:tab pos="5219065" algn="l"/>
                <a:tab pos="5507355" algn="l"/>
              </a:tabLst>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Реализация класса транслятора.</a:t>
            </a:r>
          </a:p>
          <a:p>
            <a:pPr marL="342900" marR="140335" lvl="0" indent="-342900" algn="just">
              <a:lnSpc>
                <a:spcPct val="150000"/>
              </a:lnSpc>
              <a:spcAft>
                <a:spcPts val="0"/>
              </a:spcAft>
              <a:buClrTx/>
              <a:buFont typeface="+mj-lt"/>
              <a:buAutoNum type="arabicParenR"/>
              <a:tabLst>
                <a:tab pos="1187450" algn="l"/>
                <a:tab pos="2091690" algn="l"/>
                <a:tab pos="3061335" algn="l"/>
                <a:tab pos="4086860" algn="l"/>
                <a:tab pos="5219065" algn="l"/>
                <a:tab pos="5507355" algn="l"/>
              </a:tabLst>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Синтаксический разбор – на основе L</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k</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)-грамматик. </a:t>
            </a:r>
          </a:p>
          <a:p>
            <a:pPr marL="342900" marR="140335" lvl="0" indent="-342900" algn="just">
              <a:lnSpc>
                <a:spcPct val="150000"/>
              </a:lnSpc>
              <a:spcAft>
                <a:spcPts val="0"/>
              </a:spcAft>
              <a:buClrTx/>
              <a:buFont typeface="+mj-lt"/>
              <a:buAutoNum type="arabicParenR"/>
              <a:tabLst>
                <a:tab pos="1187450" algn="l"/>
                <a:tab pos="2091690" algn="l"/>
                <a:tab pos="3061335" algn="l"/>
                <a:tab pos="4086860" algn="l"/>
                <a:tab pos="5219065" algn="l"/>
                <a:tab pos="5507355" algn="l"/>
              </a:tabLst>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Разбор выражений, выполненный методом </a:t>
            </a:r>
            <a:r>
              <a:rPr lang="ru-RU" dirty="0" err="1">
                <a:effectLst/>
                <a:latin typeface="Times New Roman" panose="02020603050405020304" pitchFamily="18" charset="0"/>
                <a:ea typeface="Times New Roman" panose="02020603050405020304" pitchFamily="18" charset="0"/>
                <a:cs typeface="Times New Roman" panose="02020603050405020304" pitchFamily="18" charset="0"/>
              </a:rPr>
              <a:t>Дейкстры</a:t>
            </a: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a:t>
            </a:r>
          </a:p>
          <a:p>
            <a:endParaRPr lang="ru-RU" dirty="0"/>
          </a:p>
        </p:txBody>
      </p:sp>
      <p:sp>
        <p:nvSpPr>
          <p:cNvPr id="4" name="TextBox 3">
            <a:extLst>
              <a:ext uri="{FF2B5EF4-FFF2-40B4-BE49-F238E27FC236}">
                <a16:creationId xmlns:a16="http://schemas.microsoft.com/office/drawing/2014/main" id="{92564172-65AC-5A52-180E-7429E3C3635B}"/>
              </a:ext>
            </a:extLst>
          </p:cNvPr>
          <p:cNvSpPr txBox="1"/>
          <p:nvPr/>
        </p:nvSpPr>
        <p:spPr>
          <a:xfrm>
            <a:off x="7368467" y="1853213"/>
            <a:ext cx="4736325" cy="4062651"/>
          </a:xfrm>
          <a:prstGeom prst="rect">
            <a:avLst/>
          </a:prstGeom>
          <a:noFill/>
        </p:spPr>
        <p:txBody>
          <a:bodyPr wrap="square" rtlCol="0">
            <a:spAutoFit/>
          </a:bodyPr>
          <a:lstStyle/>
          <a:p>
            <a:pPr marR="140335" indent="424815" algn="just">
              <a:lnSpc>
                <a:spcPct val="150000"/>
              </a:lnSpc>
              <a:tabLst>
                <a:tab pos="1187450" algn="l"/>
                <a:tab pos="2091690" algn="l"/>
                <a:tab pos="3061335" algn="l"/>
                <a:tab pos="4086860" algn="l"/>
                <a:tab pos="5219065" algn="l"/>
                <a:tab pos="5507355" algn="l"/>
              </a:tabLst>
            </a:pPr>
            <a:r>
              <a:rPr lang="ru-RU" sz="2000" dirty="0">
                <a:effectLst/>
                <a:latin typeface="Times New Roman" panose="02020603050405020304" pitchFamily="18" charset="0"/>
                <a:ea typeface="Times New Roman" panose="02020603050405020304" pitchFamily="18" charset="0"/>
              </a:rPr>
              <a:t>В языке поддерживаются:</a:t>
            </a:r>
          </a:p>
          <a:p>
            <a:pPr marL="342900" marR="140335" lvl="0" indent="-342900" algn="just">
              <a:lnSpc>
                <a:spcPct val="150000"/>
              </a:lnSpc>
              <a:spcAft>
                <a:spcPts val="0"/>
              </a:spcAft>
              <a:buFont typeface="+mj-lt"/>
              <a:buAutoNum type="arabicParenR"/>
              <a:tabLst>
                <a:tab pos="1187450" algn="l"/>
                <a:tab pos="2091690" algn="l"/>
                <a:tab pos="3061335" algn="l"/>
                <a:tab pos="4086860" algn="l"/>
                <a:tab pos="5219065" algn="l"/>
                <a:tab pos="5507355" algn="l"/>
              </a:tabLst>
            </a:pPr>
            <a:r>
              <a:rPr lang="ru-RU" sz="2000" dirty="0">
                <a:effectLst/>
                <a:latin typeface="Times New Roman" panose="02020603050405020304" pitchFamily="18" charset="0"/>
                <a:ea typeface="Times New Roman" panose="02020603050405020304" pitchFamily="18" charset="0"/>
              </a:rPr>
              <a:t>Идентификаторы, значащие первые 8 символов. </a:t>
            </a:r>
          </a:p>
          <a:p>
            <a:pPr marL="342900" marR="140335" lvl="0" indent="-342900" algn="just">
              <a:lnSpc>
                <a:spcPct val="150000"/>
              </a:lnSpc>
              <a:spcAft>
                <a:spcPts val="0"/>
              </a:spcAft>
              <a:buFont typeface="+mj-lt"/>
              <a:buAutoNum type="arabicParenR"/>
              <a:tabLst>
                <a:tab pos="1187450" algn="l"/>
                <a:tab pos="2091690" algn="l"/>
                <a:tab pos="3061335" algn="l"/>
                <a:tab pos="4086860" algn="l"/>
                <a:tab pos="5219065" algn="l"/>
                <a:tab pos="5507355" algn="l"/>
              </a:tabLst>
            </a:pPr>
            <a:r>
              <a:rPr lang="ru-RU" sz="2000" dirty="0">
                <a:effectLst/>
                <a:latin typeface="Times New Roman" panose="02020603050405020304" pitchFamily="18" charset="0"/>
                <a:ea typeface="Times New Roman" panose="02020603050405020304" pitchFamily="18" charset="0"/>
              </a:rPr>
              <a:t>Не менее трех директив описания переменных.</a:t>
            </a:r>
          </a:p>
          <a:p>
            <a:pPr marL="342900" marR="140335" lvl="0" indent="-342900" algn="just">
              <a:lnSpc>
                <a:spcPct val="150000"/>
              </a:lnSpc>
              <a:spcAft>
                <a:spcPts val="0"/>
              </a:spcAft>
              <a:buFont typeface="+mj-lt"/>
              <a:buAutoNum type="arabicParenR"/>
              <a:tabLst>
                <a:tab pos="1187450" algn="l"/>
                <a:tab pos="2091690" algn="l"/>
                <a:tab pos="3061335" algn="l"/>
                <a:tab pos="4086860" algn="l"/>
                <a:tab pos="5219065" algn="l"/>
                <a:tab pos="5507355" algn="l"/>
              </a:tabLst>
            </a:pPr>
            <a:r>
              <a:rPr lang="ru-RU" sz="2000" dirty="0">
                <a:effectLst/>
                <a:latin typeface="Times New Roman" panose="02020603050405020304" pitchFamily="18" charset="0"/>
                <a:ea typeface="Times New Roman" panose="02020603050405020304" pitchFamily="18" charset="0"/>
              </a:rPr>
              <a:t>Сложный арифметический оператор.</a:t>
            </a:r>
          </a:p>
          <a:p>
            <a:pPr marL="342900" marR="140335" lvl="0" indent="-342900" algn="just">
              <a:lnSpc>
                <a:spcPct val="150000"/>
              </a:lnSpc>
              <a:spcAft>
                <a:spcPts val="0"/>
              </a:spcAft>
              <a:buFont typeface="+mj-lt"/>
              <a:buAutoNum type="arabicParenR"/>
              <a:tabLst>
                <a:tab pos="1187450" algn="l"/>
                <a:tab pos="2091690" algn="l"/>
                <a:tab pos="3061335" algn="l"/>
                <a:tab pos="4086860" algn="l"/>
                <a:tab pos="5219065" algn="l"/>
                <a:tab pos="5507355" algn="l"/>
              </a:tabLst>
            </a:pPr>
            <a:r>
              <a:rPr lang="ru-RU" sz="2000" dirty="0">
                <a:effectLst/>
                <a:latin typeface="Times New Roman" panose="02020603050405020304" pitchFamily="18" charset="0"/>
                <a:ea typeface="Times New Roman" panose="02020603050405020304" pitchFamily="18" charset="0"/>
              </a:rPr>
              <a:t>Простое логическое выражение</a:t>
            </a:r>
          </a:p>
          <a:p>
            <a:pPr marL="342900" marR="140335" lvl="0" indent="-342900" algn="just">
              <a:lnSpc>
                <a:spcPct val="150000"/>
              </a:lnSpc>
              <a:spcAft>
                <a:spcPts val="0"/>
              </a:spcAft>
              <a:buFont typeface="+mj-lt"/>
              <a:buAutoNum type="arabicParenR"/>
              <a:tabLst>
                <a:tab pos="1187450" algn="l"/>
                <a:tab pos="2091690" algn="l"/>
                <a:tab pos="3061335" algn="l"/>
                <a:tab pos="4086860" algn="l"/>
                <a:tab pos="5219065" algn="l"/>
                <a:tab pos="5507355" algn="l"/>
              </a:tabLst>
            </a:pPr>
            <a:r>
              <a:rPr lang="ru-RU" sz="2000" dirty="0">
                <a:effectLst/>
                <a:latin typeface="Times New Roman" panose="02020603050405020304" pitchFamily="18" charset="0"/>
                <a:ea typeface="Times New Roman" panose="02020603050405020304" pitchFamily="18" charset="0"/>
              </a:rPr>
              <a:t>Оператор цикла </a:t>
            </a:r>
            <a:r>
              <a:rPr lang="en-US" sz="2000" dirty="0">
                <a:effectLst/>
                <a:latin typeface="Times New Roman" panose="02020603050405020304" pitchFamily="18" charset="0"/>
                <a:ea typeface="Times New Roman" panose="02020603050405020304" pitchFamily="18" charset="0"/>
              </a:rPr>
              <a:t>for</a:t>
            </a:r>
            <a:r>
              <a:rPr lang="ru-RU" sz="2000" dirty="0">
                <a:effectLst/>
                <a:latin typeface="Times New Roman" panose="02020603050405020304" pitchFamily="18" charset="0"/>
                <a:ea typeface="Times New Roman" panose="02020603050405020304" pitchFamily="18" charset="0"/>
              </a:rPr>
              <a:t>(…) {..}</a:t>
            </a:r>
          </a:p>
          <a:p>
            <a:endParaRPr lang="ru-RU" dirty="0"/>
          </a:p>
        </p:txBody>
      </p:sp>
    </p:spTree>
    <p:extLst>
      <p:ext uri="{BB962C8B-B14F-4D97-AF65-F5344CB8AC3E}">
        <p14:creationId xmlns:p14="http://schemas.microsoft.com/office/powerpoint/2010/main" val="51214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24AB0F-A14A-B658-A585-1492C2DC32A8}"/>
              </a:ext>
            </a:extLst>
          </p:cNvPr>
          <p:cNvSpPr>
            <a:spLocks noGrp="1"/>
          </p:cNvSpPr>
          <p:nvPr>
            <p:ph type="title"/>
          </p:nvPr>
        </p:nvSpPr>
        <p:spPr>
          <a:xfrm>
            <a:off x="226469" y="300198"/>
            <a:ext cx="6183208" cy="771203"/>
          </a:xfrm>
        </p:spPr>
        <p:txBody>
          <a:bodyPr>
            <a:normAutofit/>
          </a:bodyPr>
          <a:lstStyle/>
          <a:p>
            <a:r>
              <a:rPr lang="en-US" sz="2800" dirty="0"/>
              <a:t>2 </a:t>
            </a:r>
            <a:r>
              <a:rPr lang="ru-RU" sz="2800" dirty="0"/>
              <a:t>Описание грамматики языка</a:t>
            </a:r>
          </a:p>
        </p:txBody>
      </p:sp>
      <p:sp>
        <p:nvSpPr>
          <p:cNvPr id="3" name="Объект 2">
            <a:extLst>
              <a:ext uri="{FF2B5EF4-FFF2-40B4-BE49-F238E27FC236}">
                <a16:creationId xmlns:a16="http://schemas.microsoft.com/office/drawing/2014/main" id="{E1353ABB-C587-8A04-6DF1-6C19745CC5B8}"/>
              </a:ext>
            </a:extLst>
          </p:cNvPr>
          <p:cNvSpPr>
            <a:spLocks noGrp="1"/>
          </p:cNvSpPr>
          <p:nvPr>
            <p:ph idx="1"/>
          </p:nvPr>
        </p:nvSpPr>
        <p:spPr>
          <a:xfrm>
            <a:off x="133165" y="1071401"/>
            <a:ext cx="11931588" cy="5100799"/>
          </a:xfrm>
        </p:spPr>
        <p:txBody>
          <a:bodyPr/>
          <a:lstStyle/>
          <a:p>
            <a:pPr marL="0" indent="0" algn="just">
              <a:lnSpc>
                <a:spcPct val="150000"/>
              </a:lnSpc>
              <a:buNone/>
            </a:pPr>
            <a:r>
              <a:rPr lang="ru-RU"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Как и любой другой язык, язык </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t>
            </a:r>
            <a:r>
              <a:rPr lang="ru-RU"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имеет свой алфавит, в который включены 32 буквы латинского алфавита, цифры от 0 до 9, арифметические операции (+ , - , *, /, %), знаки отношений (&lt;, &gt;, ==, !=), разделительные знаки [:, , ; ‘ ,“ , ( ), {}, |, / ].</a:t>
            </a:r>
            <a:endParaRPr lang="ru-RU"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ru-RU" dirty="0">
                <a:solidFill>
                  <a:srgbClr val="000000"/>
                </a:solidFill>
                <a:effectLst/>
                <a:latin typeface="Times New Roman" panose="02020603050405020304" pitchFamily="18" charset="0"/>
                <a:ea typeface="Times New Roman" panose="02020603050405020304" pitchFamily="18" charset="0"/>
              </a:rPr>
              <a:t>Программа, написанная на языке </a:t>
            </a:r>
            <a:r>
              <a:rPr lang="en-US" dirty="0">
                <a:solidFill>
                  <a:srgbClr val="000000"/>
                </a:solidFill>
                <a:effectLst/>
                <a:latin typeface="Times New Roman" panose="02020603050405020304" pitchFamily="18" charset="0"/>
                <a:ea typeface="Times New Roman" panose="02020603050405020304" pitchFamily="18" charset="0"/>
              </a:rPr>
              <a:t>C</a:t>
            </a:r>
            <a:r>
              <a:rPr lang="ru-RU" dirty="0">
                <a:solidFill>
                  <a:srgbClr val="000000"/>
                </a:solidFill>
                <a:effectLst/>
                <a:latin typeface="Times New Roman" panose="02020603050405020304" pitchFamily="18" charset="0"/>
                <a:ea typeface="Times New Roman" panose="02020603050405020304" pitchFamily="18" charset="0"/>
              </a:rPr>
              <a:t>, состоит из операторов. Каждый оператор вызывает выполнение некоторых действий на соответствующем шаге выполнения программы.</a:t>
            </a:r>
            <a:endParaRPr lang="ru-RU" dirty="0">
              <a:effectLst/>
              <a:latin typeface="Times New Roman" panose="02020603050405020304" pitchFamily="18" charset="0"/>
              <a:ea typeface="Times New Roman" panose="02020603050405020304" pitchFamily="18" charset="0"/>
            </a:endParaRPr>
          </a:p>
          <a:p>
            <a:endParaRPr lang="ru-RU" dirty="0"/>
          </a:p>
        </p:txBody>
      </p:sp>
    </p:spTree>
    <p:extLst>
      <p:ext uri="{BB962C8B-B14F-4D97-AF65-F5344CB8AC3E}">
        <p14:creationId xmlns:p14="http://schemas.microsoft.com/office/powerpoint/2010/main" val="1184081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5A48A1-5587-084D-8CDE-ED27103F3AEF}"/>
              </a:ext>
            </a:extLst>
          </p:cNvPr>
          <p:cNvSpPr>
            <a:spLocks noGrp="1"/>
          </p:cNvSpPr>
          <p:nvPr>
            <p:ph type="title"/>
          </p:nvPr>
        </p:nvSpPr>
        <p:spPr>
          <a:xfrm>
            <a:off x="270858" y="266329"/>
            <a:ext cx="6387395" cy="558139"/>
          </a:xfrm>
        </p:spPr>
        <p:txBody>
          <a:bodyPr>
            <a:normAutofit/>
          </a:bodyPr>
          <a:lstStyle/>
          <a:p>
            <a:r>
              <a:rPr lang="en-US" sz="2800" dirty="0"/>
              <a:t>2 </a:t>
            </a:r>
            <a:r>
              <a:rPr lang="ru-RU" sz="2800" dirty="0"/>
              <a:t>Описание грамматики языка</a:t>
            </a:r>
          </a:p>
        </p:txBody>
      </p:sp>
      <p:sp>
        <p:nvSpPr>
          <p:cNvPr id="3" name="Объект 2">
            <a:extLst>
              <a:ext uri="{FF2B5EF4-FFF2-40B4-BE49-F238E27FC236}">
                <a16:creationId xmlns:a16="http://schemas.microsoft.com/office/drawing/2014/main" id="{D72DCE11-E2D9-5EF8-7E2C-302D7D31CD7F}"/>
              </a:ext>
            </a:extLst>
          </p:cNvPr>
          <p:cNvSpPr>
            <a:spLocks noGrp="1"/>
          </p:cNvSpPr>
          <p:nvPr>
            <p:ph idx="1"/>
          </p:nvPr>
        </p:nvSpPr>
        <p:spPr>
          <a:xfrm>
            <a:off x="1411549" y="1047566"/>
            <a:ext cx="11292396" cy="5544105"/>
          </a:xfrm>
        </p:spPr>
        <p:txBody>
          <a:bodyPr>
            <a:normAutofit fontScale="62500" lnSpcReduction="20000"/>
          </a:bodyPr>
          <a:lstStyle/>
          <a:p>
            <a:pPr marL="0" indent="0">
              <a:buNone/>
            </a:pPr>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 &lt;программа&gt;}</a:t>
            </a:r>
          </a:p>
          <a:p>
            <a:pPr marL="0" indent="0">
              <a:lnSpc>
                <a:spcPct val="150000"/>
              </a:lnSpc>
              <a:buNone/>
            </a:pPr>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T = {Main,  int, for, =, *,  +, &lt;,  ;, {, }, , , string, char }</a:t>
            </a:r>
            <a:endPar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  = {&lt;</a:t>
            </a:r>
            <a:r>
              <a:rPr lang="ru-RU" sz="2500" b="1" dirty="0" err="1">
                <a:effectLst/>
                <a:latin typeface="Times New Roman" panose="02020603050405020304" pitchFamily="18" charset="0"/>
                <a:ea typeface="Times New Roman" panose="02020603050405020304" pitchFamily="18" charset="0"/>
                <a:cs typeface="Times New Roman" panose="02020603050405020304" pitchFamily="18" charset="0"/>
              </a:rPr>
              <a:t>спис</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 объяв.&gt;, &lt;</a:t>
            </a:r>
            <a:r>
              <a:rPr lang="ru-RU" sz="2500" b="1" dirty="0" err="1">
                <a:effectLst/>
                <a:latin typeface="Times New Roman" panose="02020603050405020304" pitchFamily="18" charset="0"/>
                <a:ea typeface="Times New Roman" panose="02020603050405020304" pitchFamily="18" charset="0"/>
                <a:cs typeface="Times New Roman" panose="02020603050405020304" pitchFamily="18" charset="0"/>
              </a:rPr>
              <a:t>спис</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 опер&gt;, &lt;</a:t>
            </a:r>
            <a:r>
              <a:rPr lang="ru-RU" sz="2500" b="1" dirty="0" err="1">
                <a:effectLst/>
                <a:latin typeface="Times New Roman" panose="02020603050405020304" pitchFamily="18" charset="0"/>
                <a:ea typeface="Times New Roman" panose="02020603050405020304" pitchFamily="18" charset="0"/>
                <a:cs typeface="Times New Roman" panose="02020603050405020304" pitchFamily="18" charset="0"/>
              </a:rPr>
              <a:t>спис</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 операнд.&gt;, &lt;</a:t>
            </a:r>
            <a:r>
              <a:rPr lang="ru-RU" sz="2500" b="1" dirty="0" err="1">
                <a:effectLst/>
                <a:latin typeface="Times New Roman" panose="02020603050405020304" pitchFamily="18" charset="0"/>
                <a:ea typeface="Times New Roman" panose="02020603050405020304" pitchFamily="18" charset="0"/>
                <a:cs typeface="Times New Roman" panose="02020603050405020304" pitchFamily="18" charset="0"/>
              </a:rPr>
              <a:t>спис</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500" b="1" dirty="0" err="1">
                <a:effectLst/>
                <a:latin typeface="Times New Roman" panose="02020603050405020304" pitchFamily="18" charset="0"/>
                <a:ea typeface="Times New Roman" panose="02020603050405020304" pitchFamily="18" charset="0"/>
                <a:cs typeface="Times New Roman" panose="02020603050405020304" pitchFamily="18" charset="0"/>
              </a:rPr>
              <a:t>перем</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.&gt;, &lt;</a:t>
            </a:r>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id</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&gt;, &lt;</a:t>
            </a:r>
            <a:r>
              <a:rPr lang="ru-RU" sz="2500" b="1" dirty="0" err="1">
                <a:effectLst/>
                <a:latin typeface="Times New Roman" panose="02020603050405020304" pitchFamily="18" charset="0"/>
                <a:ea typeface="Times New Roman" panose="02020603050405020304" pitchFamily="18" charset="0"/>
                <a:cs typeface="Times New Roman" panose="02020603050405020304" pitchFamily="18" charset="0"/>
              </a:rPr>
              <a:t>присв</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&gt;, &lt;цикл&gt;, &lt;тип&gt;, &lt;знак&gt;, &lt;программа&gt;, &lt;объявление&gt;, &lt;операнд&gt;, &lt;</a:t>
            </a:r>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expr</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&gt; }</a:t>
            </a:r>
          </a:p>
          <a:p>
            <a:pPr marL="0" indent="0">
              <a:buNone/>
            </a:pPr>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 = {</a:t>
            </a:r>
          </a:p>
          <a:p>
            <a:pPr marL="0" indent="0">
              <a:buNone/>
            </a:pP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&lt;Программа&gt; ::= </a:t>
            </a:r>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Main</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(){&lt;</a:t>
            </a:r>
            <a:r>
              <a:rPr lang="ru-RU" sz="2500" b="1" dirty="0" err="1">
                <a:effectLst/>
                <a:latin typeface="Times New Roman" panose="02020603050405020304" pitchFamily="18" charset="0"/>
                <a:ea typeface="Times New Roman" panose="02020603050405020304" pitchFamily="18" charset="0"/>
                <a:cs typeface="Times New Roman" panose="02020603050405020304" pitchFamily="18" charset="0"/>
              </a:rPr>
              <a:t>спис</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 опер.&gt;}</a:t>
            </a:r>
          </a:p>
          <a:p>
            <a:pPr marL="0" indent="0">
              <a:buNone/>
            </a:pP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&lt;тип&gt;::= </a:t>
            </a:r>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int</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string</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char </a:t>
            </a:r>
            <a:endPar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&lt;</a:t>
            </a:r>
            <a:r>
              <a:rPr lang="ru-RU" sz="2500" b="1" dirty="0" err="1">
                <a:effectLst/>
                <a:latin typeface="Times New Roman" panose="02020603050405020304" pitchFamily="18" charset="0"/>
                <a:ea typeface="Times New Roman" panose="02020603050405020304" pitchFamily="18" charset="0"/>
                <a:cs typeface="Times New Roman" panose="02020603050405020304" pitchFamily="18" charset="0"/>
              </a:rPr>
              <a:t>спис</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 объяв.&gt; ::= &lt;тип&gt; &lt;объявление.&gt; | &lt;тип&gt; &lt;объявление.&gt; &lt;</a:t>
            </a:r>
            <a:r>
              <a:rPr lang="ru-RU" sz="2500" b="1" dirty="0" err="1">
                <a:effectLst/>
                <a:latin typeface="Times New Roman" panose="02020603050405020304" pitchFamily="18" charset="0"/>
                <a:ea typeface="Times New Roman" panose="02020603050405020304" pitchFamily="18" charset="0"/>
                <a:cs typeface="Times New Roman" panose="02020603050405020304" pitchFamily="18" charset="0"/>
              </a:rPr>
              <a:t>спис</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 объяв&gt;</a:t>
            </a:r>
          </a:p>
          <a:p>
            <a:pPr marL="0" indent="0">
              <a:buNone/>
            </a:pP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&lt;объявление.&gt; ::= </a:t>
            </a:r>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id</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id</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 &lt;</a:t>
            </a:r>
            <a:r>
              <a:rPr lang="ru-RU" sz="2500" b="1" dirty="0" err="1">
                <a:effectLst/>
                <a:latin typeface="Times New Roman" panose="02020603050405020304" pitchFamily="18" charset="0"/>
                <a:ea typeface="Times New Roman" panose="02020603050405020304" pitchFamily="18" charset="0"/>
                <a:cs typeface="Times New Roman" panose="02020603050405020304" pitchFamily="18" charset="0"/>
              </a:rPr>
              <a:t>обьяв</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&gt;</a:t>
            </a:r>
          </a:p>
          <a:p>
            <a:pPr marL="0" indent="0">
              <a:buNone/>
            </a:pP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&lt;</a:t>
            </a:r>
            <a:r>
              <a:rPr lang="ru-RU" sz="2500" b="1" dirty="0" err="1">
                <a:effectLst/>
                <a:latin typeface="Times New Roman" panose="02020603050405020304" pitchFamily="18" charset="0"/>
                <a:ea typeface="Times New Roman" panose="02020603050405020304" pitchFamily="18" charset="0"/>
                <a:cs typeface="Times New Roman" panose="02020603050405020304" pitchFamily="18" charset="0"/>
              </a:rPr>
              <a:t>спис</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 опер.&gt; ::= &lt;опер.&gt; | &lt;опер&gt;  &lt;</a:t>
            </a:r>
            <a:r>
              <a:rPr lang="ru-RU" sz="2500" b="1" dirty="0" err="1">
                <a:effectLst/>
                <a:latin typeface="Times New Roman" panose="02020603050405020304" pitchFamily="18" charset="0"/>
                <a:ea typeface="Times New Roman" panose="02020603050405020304" pitchFamily="18" charset="0"/>
                <a:cs typeface="Times New Roman" panose="02020603050405020304" pitchFamily="18" charset="0"/>
              </a:rPr>
              <a:t>спис</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 опер.&gt;  </a:t>
            </a:r>
          </a:p>
          <a:p>
            <a:pPr marL="0" indent="0">
              <a:buNone/>
            </a:pP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&lt;</a:t>
            </a:r>
            <a:r>
              <a:rPr lang="ru-RU" sz="2500" b="1" dirty="0" err="1">
                <a:effectLst/>
                <a:latin typeface="Times New Roman" panose="02020603050405020304" pitchFamily="18" charset="0"/>
                <a:ea typeface="Times New Roman" panose="02020603050405020304" pitchFamily="18" charset="0"/>
                <a:cs typeface="Times New Roman" panose="02020603050405020304" pitchFamily="18" charset="0"/>
              </a:rPr>
              <a:t>присв</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.&gt; ::= </a:t>
            </a:r>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id</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expr</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buNone/>
            </a:pP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&lt; опер&gt; ::= &lt;</a:t>
            </a:r>
            <a:r>
              <a:rPr lang="ru-RU" sz="2500" b="1" dirty="0" err="1">
                <a:effectLst/>
                <a:latin typeface="Times New Roman" panose="02020603050405020304" pitchFamily="18" charset="0"/>
                <a:ea typeface="Times New Roman" panose="02020603050405020304" pitchFamily="18" charset="0"/>
                <a:cs typeface="Times New Roman" panose="02020603050405020304" pitchFamily="18" charset="0"/>
              </a:rPr>
              <a:t>присв</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.&gt; | &lt;цикл&gt; | &lt;</a:t>
            </a:r>
            <a:r>
              <a:rPr lang="ru-RU" sz="2500" b="1" dirty="0" err="1">
                <a:effectLst/>
                <a:latin typeface="Times New Roman" panose="02020603050405020304" pitchFamily="18" charset="0"/>
                <a:ea typeface="Times New Roman" panose="02020603050405020304" pitchFamily="18" charset="0"/>
                <a:cs typeface="Times New Roman" panose="02020603050405020304" pitchFamily="18" charset="0"/>
              </a:rPr>
              <a:t>спис.объяв</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&gt;</a:t>
            </a:r>
          </a:p>
          <a:p>
            <a:pPr marL="0" indent="0">
              <a:buNone/>
            </a:pP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&lt;</a:t>
            </a:r>
            <a:r>
              <a:rPr lang="ru-RU" sz="2500" b="1" dirty="0" err="1">
                <a:effectLst/>
                <a:latin typeface="Times New Roman" panose="02020603050405020304" pitchFamily="18" charset="0"/>
                <a:ea typeface="Times New Roman" panose="02020603050405020304" pitchFamily="18" charset="0"/>
                <a:cs typeface="Times New Roman" panose="02020603050405020304" pitchFamily="18" charset="0"/>
              </a:rPr>
              <a:t>дв.опер</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&gt;::= </a:t>
            </a:r>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id</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&lt;</a:t>
            </a:r>
            <a:r>
              <a:rPr lang="ru-RU" sz="2500" b="1" dirty="0" err="1">
                <a:effectLst/>
                <a:latin typeface="Times New Roman" panose="02020603050405020304" pitchFamily="18" charset="0"/>
                <a:ea typeface="Times New Roman" panose="02020603050405020304" pitchFamily="18" charset="0"/>
                <a:cs typeface="Times New Roman" panose="02020603050405020304" pitchFamily="18" charset="0"/>
              </a:rPr>
              <a:t>дв.знак</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&gt;</a:t>
            </a:r>
          </a:p>
          <a:p>
            <a:pPr marL="0" indent="0">
              <a:buNone/>
            </a:pP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&lt;</a:t>
            </a:r>
            <a:r>
              <a:rPr lang="ru-RU" sz="2500" b="1" dirty="0" err="1">
                <a:effectLst/>
                <a:latin typeface="Times New Roman" panose="02020603050405020304" pitchFamily="18" charset="0"/>
                <a:ea typeface="Times New Roman" panose="02020603050405020304" pitchFamily="18" charset="0"/>
                <a:cs typeface="Times New Roman" panose="02020603050405020304" pitchFamily="18" charset="0"/>
              </a:rPr>
              <a:t>дв.знак</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&gt;::= ++ | --</a:t>
            </a:r>
          </a:p>
          <a:p>
            <a:pPr marL="0" indent="0">
              <a:buNone/>
            </a:pP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&lt;операнд&gt;::=</a:t>
            </a:r>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lit </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id</a:t>
            </a:r>
            <a:endPar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&lt;цикл&gt; ::= </a:t>
            </a:r>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for </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id</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=&lt;операнд&gt;; &lt;операнд&gt;&lt;знак&gt; &lt;операнд&gt;; &lt;</a:t>
            </a:r>
            <a:r>
              <a:rPr lang="ru-RU" sz="2500" b="1" dirty="0" err="1">
                <a:effectLst/>
                <a:latin typeface="Times New Roman" panose="02020603050405020304" pitchFamily="18" charset="0"/>
                <a:ea typeface="Times New Roman" panose="02020603050405020304" pitchFamily="18" charset="0"/>
                <a:cs typeface="Times New Roman" panose="02020603050405020304" pitchFamily="18" charset="0"/>
              </a:rPr>
              <a:t>дв</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 опер.&gt;){ &lt;</a:t>
            </a:r>
            <a:r>
              <a:rPr lang="ru-RU" sz="2500" b="1" dirty="0" err="1">
                <a:effectLst/>
                <a:latin typeface="Times New Roman" panose="02020603050405020304" pitchFamily="18" charset="0"/>
                <a:ea typeface="Times New Roman" panose="02020603050405020304" pitchFamily="18" charset="0"/>
                <a:cs typeface="Times New Roman" panose="02020603050405020304" pitchFamily="18" charset="0"/>
              </a:rPr>
              <a:t>спис</a:t>
            </a: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 опер.&gt;} </a:t>
            </a:r>
          </a:p>
          <a:p>
            <a:pPr marL="0" indent="0">
              <a:buNone/>
            </a:pPr>
            <a:r>
              <a:rPr lang="ru-RU" sz="2500" b="1" dirty="0">
                <a:effectLst/>
                <a:latin typeface="Times New Roman" panose="02020603050405020304" pitchFamily="18" charset="0"/>
                <a:ea typeface="Times New Roman" panose="02020603050405020304" pitchFamily="18" charset="0"/>
                <a:cs typeface="Times New Roman" panose="02020603050405020304" pitchFamily="18" charset="0"/>
              </a:rPr>
              <a:t>&lt;знак&gt;::= + | * | - | / | &lt; | = | &gt; </a:t>
            </a:r>
          </a:p>
          <a:p>
            <a:endParaRPr lang="ru-RU" sz="1800" dirty="0">
              <a:effectLst/>
              <a:latin typeface="Times New Roman" panose="02020603050405020304" pitchFamily="18" charset="0"/>
              <a:ea typeface="Times New Roman" panose="02020603050405020304" pitchFamily="18" charset="0"/>
            </a:endParaRPr>
          </a:p>
          <a:p>
            <a:endParaRPr lang="ru-RU" dirty="0"/>
          </a:p>
        </p:txBody>
      </p:sp>
    </p:spTree>
    <p:extLst>
      <p:ext uri="{BB962C8B-B14F-4D97-AF65-F5344CB8AC3E}">
        <p14:creationId xmlns:p14="http://schemas.microsoft.com/office/powerpoint/2010/main" val="1415677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40B338CA-4213-196C-6FB4-DA5F6CFCAF58}"/>
              </a:ext>
            </a:extLst>
          </p:cNvPr>
          <p:cNvSpPr>
            <a:spLocks noGrp="1"/>
          </p:cNvSpPr>
          <p:nvPr>
            <p:ph type="title"/>
          </p:nvPr>
        </p:nvSpPr>
        <p:spPr>
          <a:xfrm>
            <a:off x="270858" y="266329"/>
            <a:ext cx="6387395" cy="558139"/>
          </a:xfrm>
        </p:spPr>
        <p:txBody>
          <a:bodyPr>
            <a:normAutofit/>
          </a:bodyPr>
          <a:lstStyle/>
          <a:p>
            <a:r>
              <a:rPr lang="en-US" sz="2800" dirty="0"/>
              <a:t>2 </a:t>
            </a:r>
            <a:r>
              <a:rPr lang="ru-RU" sz="2800" dirty="0"/>
              <a:t>Описание грамматики языка</a:t>
            </a:r>
          </a:p>
        </p:txBody>
      </p:sp>
      <p:sp>
        <p:nvSpPr>
          <p:cNvPr id="13" name="Объект 2">
            <a:extLst>
              <a:ext uri="{FF2B5EF4-FFF2-40B4-BE49-F238E27FC236}">
                <a16:creationId xmlns:a16="http://schemas.microsoft.com/office/drawing/2014/main" id="{D5338BAD-1A56-E38D-165B-22A0DFB0D0C4}"/>
              </a:ext>
            </a:extLst>
          </p:cNvPr>
          <p:cNvSpPr>
            <a:spLocks noGrp="1"/>
          </p:cNvSpPr>
          <p:nvPr>
            <p:ph idx="1"/>
          </p:nvPr>
        </p:nvSpPr>
        <p:spPr>
          <a:xfrm>
            <a:off x="1274389" y="1786707"/>
            <a:ext cx="10254671" cy="3908038"/>
          </a:xfrm>
        </p:spPr>
        <p:txBody>
          <a:bodyPr>
            <a:normAutofit/>
          </a:bodyPr>
          <a:lstStyle/>
          <a:p>
            <a:pPr marL="0" indent="0">
              <a:lnSpc>
                <a:spcPct val="150000"/>
              </a:lnSpc>
              <a:buNone/>
            </a:pPr>
            <a:r>
              <a:rPr lang="ru-RU" sz="1800" dirty="0">
                <a:effectLst/>
                <a:latin typeface="Times New Roman" panose="02020603050405020304" pitchFamily="18" charset="0"/>
                <a:ea typeface="Times New Roman" panose="02020603050405020304" pitchFamily="18" charset="0"/>
              </a:rPr>
              <a:t>Восходящий разбор предназначен для построения дерева разбора. Мы можем представить себе этот процесс как "свертку" исходной строки к стартовому не терминалу грамматики. Каждый шаг свертки заключается в сопоставлении некоторой подстроки и правой части какого-то правила грамматики, затем происходит замена этой подстроки на не терминал, являющийся левой частью правила. Восходящий разбор менее интуитивно понятный, чем нисходящий, но зато позволяет разбирать больше грамматик.</a:t>
            </a:r>
          </a:p>
          <a:p>
            <a:endParaRPr lang="ru-RU" sz="1800" dirty="0">
              <a:effectLst/>
              <a:latin typeface="Times New Roman" panose="02020603050405020304" pitchFamily="18" charset="0"/>
              <a:ea typeface="Times New Roman" panose="02020603050405020304" pitchFamily="18" charset="0"/>
            </a:endParaRPr>
          </a:p>
          <a:p>
            <a:endParaRPr lang="ru-RU" dirty="0"/>
          </a:p>
        </p:txBody>
      </p:sp>
    </p:spTree>
    <p:extLst>
      <p:ext uri="{BB962C8B-B14F-4D97-AF65-F5344CB8AC3E}">
        <p14:creationId xmlns:p14="http://schemas.microsoft.com/office/powerpoint/2010/main" val="404865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552C9B-B1B7-68BB-9B6B-66E4A1AA6B72}"/>
              </a:ext>
            </a:extLst>
          </p:cNvPr>
          <p:cNvSpPr>
            <a:spLocks noGrp="1"/>
          </p:cNvSpPr>
          <p:nvPr>
            <p:ph type="title"/>
          </p:nvPr>
        </p:nvSpPr>
        <p:spPr>
          <a:xfrm>
            <a:off x="137693" y="259672"/>
            <a:ext cx="9814175" cy="1408176"/>
          </a:xfrm>
        </p:spPr>
        <p:txBody>
          <a:bodyPr>
            <a:normAutofit/>
          </a:bodyPr>
          <a:lstStyle/>
          <a:p>
            <a:r>
              <a:rPr lang="ru-RU" sz="2800" dirty="0">
                <a:cs typeface="Times New Roman" panose="02020603050405020304" pitchFamily="18" charset="0"/>
              </a:rPr>
              <a:t>3 </a:t>
            </a:r>
            <a:r>
              <a:rPr lang="ru-RU" sz="2800" dirty="0">
                <a:effectLst/>
                <a:cs typeface="Times New Roman" panose="02020603050405020304" pitchFamily="18" charset="0"/>
              </a:rPr>
              <a:t>Разработка архитектуры системы и алгоритмов</a:t>
            </a:r>
            <a:br>
              <a:rPr lang="ru-RU" sz="2800" b="1" dirty="0">
                <a:effectLst/>
                <a:latin typeface="Calibri Light" panose="020F0302020204030204" pitchFamily="34" charset="0"/>
                <a:cs typeface="Times New Roman" panose="02020603050405020304" pitchFamily="18" charset="0"/>
              </a:rPr>
            </a:br>
            <a:endParaRPr lang="ru-RU" sz="2800" dirty="0"/>
          </a:p>
        </p:txBody>
      </p:sp>
      <p:sp>
        <p:nvSpPr>
          <p:cNvPr id="3" name="Объект 2">
            <a:extLst>
              <a:ext uri="{FF2B5EF4-FFF2-40B4-BE49-F238E27FC236}">
                <a16:creationId xmlns:a16="http://schemas.microsoft.com/office/drawing/2014/main" id="{82582A98-C7FC-2C83-4FD5-E81F53BD5451}"/>
              </a:ext>
            </a:extLst>
          </p:cNvPr>
          <p:cNvSpPr>
            <a:spLocks noGrp="1"/>
          </p:cNvSpPr>
          <p:nvPr>
            <p:ph idx="1"/>
          </p:nvPr>
        </p:nvSpPr>
        <p:spPr>
          <a:xfrm>
            <a:off x="1740022" y="1430236"/>
            <a:ext cx="9426517" cy="4757499"/>
          </a:xfrm>
        </p:spPr>
        <p:txBody>
          <a:bodyPr/>
          <a:lstStyle/>
          <a:p>
            <a:pPr marL="0" indent="0" algn="just">
              <a:lnSpc>
                <a:spcPct val="150000"/>
              </a:lnSpc>
              <a:buNone/>
            </a:pPr>
            <a:r>
              <a:rPr lang="ru-RU" sz="1800" dirty="0">
                <a:effectLst/>
                <a:latin typeface="Times New Roman" panose="02020603050405020304" pitchFamily="18" charset="0"/>
                <a:ea typeface="Times New Roman" panose="02020603050405020304" pitchFamily="18" charset="0"/>
              </a:rPr>
              <a:t>Для реализации транслятора с подмножеством для языка </a:t>
            </a:r>
            <a:r>
              <a:rPr lang="en-US" sz="1800" dirty="0">
                <a:effectLst/>
                <a:latin typeface="Times New Roman" panose="02020603050405020304" pitchFamily="18" charset="0"/>
                <a:ea typeface="Times New Roman" panose="02020603050405020304" pitchFamily="18" charset="0"/>
              </a:rPr>
              <a:t>C</a:t>
            </a:r>
            <a:r>
              <a:rPr lang="ru-RU" sz="1800" dirty="0">
                <a:effectLst/>
                <a:latin typeface="Times New Roman" panose="02020603050405020304" pitchFamily="18" charset="0"/>
                <a:ea typeface="Times New Roman" panose="02020603050405020304" pitchFamily="18" charset="0"/>
              </a:rPr>
              <a:t> требуется разработать алгоритм лексического, синтаксического анализатора, а также разбор сложного арифметического выражения.</a:t>
            </a:r>
          </a:p>
          <a:p>
            <a:endParaRPr lang="ru-RU" dirty="0"/>
          </a:p>
        </p:txBody>
      </p:sp>
    </p:spTree>
    <p:extLst>
      <p:ext uri="{BB962C8B-B14F-4D97-AF65-F5344CB8AC3E}">
        <p14:creationId xmlns:p14="http://schemas.microsoft.com/office/powerpoint/2010/main" val="85315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79DD8FA-E3D1-FD28-27FC-89DD05BCDA61}"/>
              </a:ext>
            </a:extLst>
          </p:cNvPr>
          <p:cNvSpPr>
            <a:spLocks noGrp="1"/>
          </p:cNvSpPr>
          <p:nvPr>
            <p:ph idx="1"/>
          </p:nvPr>
        </p:nvSpPr>
        <p:spPr>
          <a:xfrm>
            <a:off x="137692" y="1251395"/>
            <a:ext cx="11793895" cy="5060627"/>
          </a:xfrm>
        </p:spPr>
        <p:txBody>
          <a:bodyPr/>
          <a:lstStyle/>
          <a:p>
            <a:pPr marL="342900" lvl="0" indent="-342900">
              <a:lnSpc>
                <a:spcPct val="150000"/>
              </a:lnSpc>
              <a:buClr>
                <a:srgbClr val="000000"/>
              </a:buClr>
              <a:buFont typeface="+mj-lt"/>
              <a:buAutoNum type="arabicPeriod"/>
            </a:pPr>
            <a:r>
              <a:rPr lang="ru-RU" sz="1800" dirty="0">
                <a:effectLst/>
                <a:latin typeface="Times New Roman" panose="02020603050405020304" pitchFamily="18" charset="0"/>
                <a:ea typeface="Times New Roman" panose="02020603050405020304" pitchFamily="18" charset="0"/>
              </a:rPr>
              <a:t>На вход алгоритм получает исходную строку, которую в дальнейшем считывает посимвольно.</a:t>
            </a:r>
          </a:p>
          <a:p>
            <a:pPr marL="342900" lvl="0" indent="-342900">
              <a:lnSpc>
                <a:spcPct val="150000"/>
              </a:lnSpc>
              <a:buClr>
                <a:srgbClr val="000000"/>
              </a:buClr>
              <a:buFont typeface="+mj-lt"/>
              <a:buAutoNum type="arabicPeriod"/>
            </a:pPr>
            <a:r>
              <a:rPr lang="ru-RU" sz="1800" dirty="0">
                <a:effectLst/>
                <a:latin typeface="Times New Roman" panose="02020603050405020304" pitchFamily="18" charset="0"/>
                <a:ea typeface="Times New Roman" panose="02020603050405020304" pitchFamily="18" charset="0"/>
              </a:rPr>
              <a:t>До тех пор, пока не будет достигнут конец входной строки или получена ошибка лексического анализа, считываем очередной символ анализируемой строки, определяем и переходим из текущего состояния диаграммы в другое, выполняя при этом соответствующие действия. Состояние, в которое попадаем, на данный момент, становится текущим.</a:t>
            </a:r>
          </a:p>
          <a:p>
            <a:pPr marL="342900" indent="-342900">
              <a:lnSpc>
                <a:spcPct val="150000"/>
              </a:lnSpc>
              <a:buClrTx/>
              <a:buFont typeface="+mj-lt"/>
              <a:buAutoNum type="arabicPeriod"/>
            </a:pPr>
            <a:r>
              <a:rPr lang="ru-RU" sz="1800" dirty="0">
                <a:effectLst/>
                <a:latin typeface="Times New Roman" panose="02020603050405020304" pitchFamily="18" charset="0"/>
                <a:ea typeface="Times New Roman" panose="02020603050405020304" pitchFamily="18" charset="0"/>
              </a:rPr>
              <a:t>Выходной строка с лексемой формируется в состояния, где выходная строка удовлетворяет определённым условиям. Тип лексемы изменятся в зависимости от текущего состояния. В каждом состояние выходная лексема проверяется на наличие ошибок, если встретилась ошибка – работа лексического анализатора прекращается. При успешном проведенном лексическом анализе, анализатор вернёт список всех найденных лексем, в виде отношения: Лексема – тип.  Для первого этапа разбора предварительные типы лексем: идентификатор, разделитель, литерал </a:t>
            </a:r>
            <a:endParaRPr lang="ru-RU" dirty="0"/>
          </a:p>
        </p:txBody>
      </p:sp>
      <p:sp>
        <p:nvSpPr>
          <p:cNvPr id="4" name="Заголовок 1">
            <a:extLst>
              <a:ext uri="{FF2B5EF4-FFF2-40B4-BE49-F238E27FC236}">
                <a16:creationId xmlns:a16="http://schemas.microsoft.com/office/drawing/2014/main" id="{BDF1EE22-66A1-17DD-B0DB-F8315655D460}"/>
              </a:ext>
            </a:extLst>
          </p:cNvPr>
          <p:cNvSpPr>
            <a:spLocks noGrp="1"/>
          </p:cNvSpPr>
          <p:nvPr>
            <p:ph type="title"/>
          </p:nvPr>
        </p:nvSpPr>
        <p:spPr>
          <a:xfrm>
            <a:off x="137693" y="259672"/>
            <a:ext cx="9814175" cy="1408176"/>
          </a:xfrm>
        </p:spPr>
        <p:txBody>
          <a:bodyPr>
            <a:normAutofit/>
          </a:bodyPr>
          <a:lstStyle/>
          <a:p>
            <a:r>
              <a:rPr lang="ru-RU" sz="2800" dirty="0">
                <a:cs typeface="Times New Roman" panose="02020603050405020304" pitchFamily="18" charset="0"/>
              </a:rPr>
              <a:t>3.1  </a:t>
            </a:r>
            <a:r>
              <a:rPr lang="ru-RU" sz="2800" dirty="0">
                <a:effectLst/>
                <a:cs typeface="Times New Roman" panose="02020603050405020304" pitchFamily="18" charset="0"/>
              </a:rPr>
              <a:t>Описание работы лексического анализатора</a:t>
            </a:r>
            <a:br>
              <a:rPr lang="ru-RU" sz="2800" b="1" dirty="0">
                <a:effectLst/>
                <a:latin typeface="Calibri Light" panose="020F0302020204030204" pitchFamily="34" charset="0"/>
                <a:cs typeface="Times New Roman" panose="02020603050405020304" pitchFamily="18" charset="0"/>
              </a:rPr>
            </a:br>
            <a:endParaRPr lang="ru-RU" sz="2800" dirty="0"/>
          </a:p>
        </p:txBody>
      </p:sp>
    </p:spTree>
    <p:extLst>
      <p:ext uri="{BB962C8B-B14F-4D97-AF65-F5344CB8AC3E}">
        <p14:creationId xmlns:p14="http://schemas.microsoft.com/office/powerpoint/2010/main" val="2752651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Дерево">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TM03090434[[fn=Дерево]]</Template>
  <TotalTime>92</TotalTime>
  <Words>1478</Words>
  <Application>Microsoft Office PowerPoint</Application>
  <PresentationFormat>Широкоэкранный</PresentationFormat>
  <Paragraphs>92</Paragraphs>
  <Slides>16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16</vt:i4>
      </vt:variant>
    </vt:vector>
  </HeadingPairs>
  <TitlesOfParts>
    <vt:vector size="22" baseType="lpstr">
      <vt:lpstr>Calibri Light</vt:lpstr>
      <vt:lpstr>Georgia</vt:lpstr>
      <vt:lpstr>Times New Roman</vt:lpstr>
      <vt:lpstr>Trebuchet MS</vt:lpstr>
      <vt:lpstr>Wingdings</vt:lpstr>
      <vt:lpstr>Дерево</vt:lpstr>
      <vt:lpstr>Министерство науки и высшего образования Российской Федерации Муромский институт (филиал) федерального государственного бюджетного образовательного учреждения высшего образования «Владимирский государственный университет  Имени Александра Григорьевича и Николая Григорьевича Столетовых» (МИ ВлГУ) </vt:lpstr>
      <vt:lpstr>Презентация PowerPoint</vt:lpstr>
      <vt:lpstr>Введение</vt:lpstr>
      <vt:lpstr>1 Анализ технического задания</vt:lpstr>
      <vt:lpstr>2 Описание грамматики языка</vt:lpstr>
      <vt:lpstr>2 Описание грамматики языка</vt:lpstr>
      <vt:lpstr>2 Описание грамматики языка</vt:lpstr>
      <vt:lpstr>3 Разработка архитектуры системы и алгоритмов </vt:lpstr>
      <vt:lpstr>3.1  Описание работы лексического анализатора </vt:lpstr>
      <vt:lpstr>Презентация PowerPoint</vt:lpstr>
      <vt:lpstr>Презентация PowerPoint</vt:lpstr>
      <vt:lpstr>4 Тестирование</vt:lpstr>
      <vt:lpstr>4 Тестирование</vt:lpstr>
      <vt:lpstr>5 Руководство пользователя</vt:lpstr>
      <vt:lpstr>Заключение</vt:lpstr>
      <vt:lpstr>Министерство науки и высшего образования Российской Федерации Муромский институт (филиал) федерального государственного бюджетного образовательного учреждения высшего образования «Владимирский государственный университет  Имени Александра Григорьевича и Николая Григорьевича Столетовых» (МИ ВлГУ)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Министерство науки и высшего образования Российской Федерации Муромский институт (филиал) федерального государственного бюджетного образовательного учреждения высшего образования «Владимирский государственный университет  Имени Александра Григорьевича и Николая Григорьевича Столетовых» (МИ ВлГУ) </dc:title>
  <dc:creator>Даниил Антипин</dc:creator>
  <cp:lastModifiedBy>Даниил Антипин</cp:lastModifiedBy>
  <cp:revision>1</cp:revision>
  <dcterms:created xsi:type="dcterms:W3CDTF">2023-05-27T03:44:08Z</dcterms:created>
  <dcterms:modified xsi:type="dcterms:W3CDTF">2023-05-27T05:16:35Z</dcterms:modified>
</cp:coreProperties>
</file>