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82" r:id="rId8"/>
    <p:sldId id="261" r:id="rId9"/>
    <p:sldId id="262" r:id="rId10"/>
    <p:sldId id="266" r:id="rId11"/>
    <p:sldId id="277" r:id="rId12"/>
    <p:sldId id="280" r:id="rId13"/>
    <p:sldId id="283" r:id="rId14"/>
    <p:sldId id="28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F8CEB-2270-4306-ABF3-E290042A113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1F44D-9753-469C-B046-1DAA80FDEB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F44D-9753-469C-B046-1DAA80FDEB06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68E-4FA8-4219-87B5-20CBEA77B24F}" type="datetime1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41B7-36A5-4F88-A833-A12733507AC7}" type="datetime1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AA0F-A174-4870-B0EE-50159D2F03FF}" type="datetime1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7B6E-A757-4011-B009-3E253BC188EB}" type="datetime1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3BF4-B8D2-4E5D-AA31-478205750E04}" type="datetime1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CC3F-504D-4DAC-AAF8-9C189DBBA4BA}" type="datetime1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9E-DE25-4813-9A7D-3C32C089C00A}" type="datetime1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EA4E-F7F3-4C9B-963B-BCE137C075C4}" type="datetime1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A211-8223-4603-BCA9-EBDEB516BD52}" type="datetime1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DF1C-8FA0-4FDC-B7BE-EA4B7A8A037D}" type="datetime1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5D6-92E9-4084-B399-0F96DC07425B}" type="datetime1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816-5CAA-4467-904F-D78DBF71A95E}" type="datetime1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6467-8A2F-4133-B67E-23BF007684F5}" type="datetime1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5B0-BF5A-408E-87FC-F2612EBE26C2}" type="datetime1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A22-8A3E-4632-84D0-50C5C3476E80}" type="datetime1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DD8-343A-4999-BC7B-7D6BBAC131C3}" type="datetime1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A4C4-EF8E-4A7C-88CE-4EA5FD4B0ADD}" type="datetime1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1825" y="2607398"/>
            <a:ext cx="8915399" cy="1599281"/>
          </a:xfrm>
        </p:spPr>
        <p:txBody>
          <a:bodyPr>
            <a:noAutofit/>
          </a:bodyPr>
          <a:lstStyle/>
          <a:p>
            <a:pPr marR="71755" algn="ctr" defTabSz="0" hangingPunct="0">
              <a:spcAft>
                <a:spcPts val="0"/>
              </a:spcAft>
            </a:pPr>
            <a:r>
              <a:rPr lang="ru-RU" sz="3600" dirty="0">
                <a:solidFill>
                  <a:schemeClr val="tx1"/>
                </a:solidFill>
              </a:rPr>
              <a:t>Курсовая работа </a:t>
            </a:r>
            <a:br>
              <a:rPr lang="ru-RU" sz="3000" dirty="0">
                <a:solidFill>
                  <a:schemeClr val="tx1"/>
                </a:solidFill>
              </a:rPr>
            </a:b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По дисциплине: «Распределенные системы обработки данных »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Тема работы: «Распределённая  ИС «Мессенджер»»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2848" y="169117"/>
            <a:ext cx="10813408" cy="1189900"/>
          </a:xfrm>
        </p:spPr>
        <p:txBody>
          <a:bodyPr>
            <a:normAutofit/>
          </a:bodyPr>
          <a:lstStyle/>
          <a:p>
            <a:pPr marL="71755" marR="71755" algn="ctr" hangingPunct="0"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14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Муромский институт (филиал) 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Федерального государственного бюджетного образовательного учреждения высшего образования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«Владимирский государственный университет имени Александра Григорьевича и Николая Григорьевича Столетовых»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Факультет Информационных Технологий и Радиоэлектроники Кафедра программной инженерии</a:t>
            </a:r>
            <a:endParaRPr lang="en-US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Объект 2"/>
          <p:cNvSpPr txBox="1"/>
          <p:nvPr/>
        </p:nvSpPr>
        <p:spPr>
          <a:xfrm>
            <a:off x="9605892" y="4780803"/>
            <a:ext cx="1828800" cy="1599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tx1"/>
                </a:solidFill>
              </a:rPr>
              <a:t>Группа </a:t>
            </a:r>
            <a:endParaRPr lang="ru-RU" sz="1600" dirty="0">
              <a:solidFill>
                <a:schemeClr val="tx1"/>
              </a:solidFill>
            </a:endParaRPr>
          </a:p>
          <a:p>
            <a:r>
              <a:rPr lang="ru-RU" sz="1600" dirty="0">
                <a:solidFill>
                  <a:schemeClr val="tx1"/>
                </a:solidFill>
              </a:rPr>
              <a:t>ПИН – 121</a:t>
            </a:r>
            <a:endParaRPr lang="ru-RU" sz="1600" dirty="0">
              <a:solidFill>
                <a:schemeClr val="tx1"/>
              </a:solidFill>
            </a:endParaRPr>
          </a:p>
          <a:p>
            <a:r>
              <a:rPr lang="ru-RU" sz="1600" dirty="0">
                <a:solidFill>
                  <a:schemeClr val="tx1"/>
                </a:solidFill>
              </a:rPr>
              <a:t>Студент </a:t>
            </a:r>
            <a:endParaRPr lang="ru-RU" sz="1600" dirty="0">
              <a:solidFill>
                <a:schemeClr val="tx1"/>
              </a:solidFill>
            </a:endParaRPr>
          </a:p>
          <a:p>
            <a:r>
              <a:rPr lang="ru-RU" sz="1600" dirty="0">
                <a:solidFill>
                  <a:schemeClr val="tx1"/>
                </a:solidFill>
              </a:rPr>
              <a:t>Ермилов М.В.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  <p:sp>
        <p:nvSpPr>
          <p:cNvPr id="7" name="Объект 2"/>
          <p:cNvSpPr txBox="1"/>
          <p:nvPr/>
        </p:nvSpPr>
        <p:spPr>
          <a:xfrm>
            <a:off x="1981534" y="5548720"/>
            <a:ext cx="8763196" cy="47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</a:rPr>
              <a:t>Страница, доступная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администратору</a:t>
            </a:r>
            <a:endParaRPr lang="ru-RU" dirty="0">
              <a:solidFill>
                <a:schemeClr val="tx1"/>
              </a:solidFill>
            </a:endParaRPr>
          </a:p>
          <a:p>
            <a:pPr marL="0" indent="0" algn="ctr">
              <a:buFont typeface="Wingdings 3" panose="05040102010807070707" charset="2"/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/>
          <p:nvPr/>
        </p:nvSpPr>
        <p:spPr>
          <a:xfrm>
            <a:off x="2594781" y="597524"/>
            <a:ext cx="8911687" cy="642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Демонстрация работы приложения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19" name="Изображение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8625" y="1379220"/>
            <a:ext cx="6789420" cy="3777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  <p:sp>
        <p:nvSpPr>
          <p:cNvPr id="3" name="Заголовок 1"/>
          <p:cNvSpPr txBox="1"/>
          <p:nvPr/>
        </p:nvSpPr>
        <p:spPr>
          <a:xfrm>
            <a:off x="2594781" y="597524"/>
            <a:ext cx="8911687" cy="642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Демонстрация работы приложения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8" name="Объект 2"/>
          <p:cNvSpPr txBox="1"/>
          <p:nvPr/>
        </p:nvSpPr>
        <p:spPr>
          <a:xfrm>
            <a:off x="1964495" y="5223011"/>
            <a:ext cx="8763196" cy="47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</a:rPr>
              <a:t>Страница, доступная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пользователям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5" name="Изображени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87040" y="1445260"/>
            <a:ext cx="6718300" cy="3777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  <p:sp>
        <p:nvSpPr>
          <p:cNvPr id="3" name="Заголовок 1"/>
          <p:cNvSpPr txBox="1"/>
          <p:nvPr/>
        </p:nvSpPr>
        <p:spPr>
          <a:xfrm>
            <a:off x="2594781" y="597524"/>
            <a:ext cx="8911687" cy="642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Демонстрация работы приложения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8" name="Объект 2"/>
          <p:cNvSpPr txBox="1"/>
          <p:nvPr/>
        </p:nvSpPr>
        <p:spPr>
          <a:xfrm>
            <a:off x="1383323" y="5826476"/>
            <a:ext cx="9282439" cy="7306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</a:rPr>
              <a:t>Демонстрация чата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7" name="Изображение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6850" y="1644650"/>
            <a:ext cx="6718300" cy="3777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7891" y="1487156"/>
            <a:ext cx="8915400" cy="50844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tx1"/>
                </a:solidFill>
              </a:rPr>
              <a:t>В ходе выполнения курсового проекта была разработана распределенная информационная система для месенджера с использованием технологии ASP.NET Core MVC, созданы концептуальная, логическая и физическая модели данных. В результате работы создано приложение для общения пользователей с возможностью получения отчетов на основе информации из БД. В приложении реализованы хранение изображений, валидация данных и генерация отчётов в соответствии с тематикой работы.</a:t>
            </a:r>
            <a:endParaRPr lang="ru-RU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sz="2000" dirty="0">
                <a:solidFill>
                  <a:schemeClr val="tx1"/>
                </a:solidFill>
              </a:rPr>
              <a:t>Подводя итоги, можно считать, что разработанное приложение соответствует требованиям технического задания.</a:t>
            </a:r>
            <a:endParaRPr lang="ru-RU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sz="2000">
                <a:solidFill>
                  <a:schemeClr val="tx1"/>
                </a:solidFill>
              </a:rPr>
              <a:t>Для подробного ознакомления с данным приложением можно использовать ссылку на репозиторий данного проекта: https://github.com/m9agrest/Messenger</a:t>
            </a:r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5" name="Заголовок 1"/>
          <p:cNvSpPr txBox="1"/>
          <p:nvPr/>
        </p:nvSpPr>
        <p:spPr>
          <a:xfrm>
            <a:off x="2745325" y="776510"/>
            <a:ext cx="8911687" cy="5362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500" dirty="0">
                <a:solidFill>
                  <a:schemeClr val="tx1"/>
                </a:solidFill>
              </a:rPr>
              <a:t>Заключение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534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Цели и задачи курсовой работы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4813" y="1838324"/>
            <a:ext cx="9012762" cy="3760219"/>
          </a:xfrm>
        </p:spPr>
        <p:txBody>
          <a:bodyPr>
            <a:normAutofit fontScale="85000"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1"/>
                </a:solidFill>
              </a:rPr>
              <a:t>Целями данной работы являются разработка моделей информационной системы мессенджера с учётом требуемых обработки данных, облегчения взаимодействия между пользователями, а также для обеспечения доступа к необходимой информации в реальном времени.</a:t>
            </a:r>
            <a:endParaRPr lang="ru-RU" sz="2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1"/>
                </a:solidFill>
              </a:rPr>
              <a:t>Задачи курсовой работы:</a:t>
            </a:r>
            <a:endParaRPr lang="ru-RU" sz="2000" dirty="0">
              <a:solidFill>
                <a:schemeClr val="tx1"/>
              </a:solidFill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Tx/>
              <a:buChar char="-"/>
            </a:pPr>
            <a:r>
              <a:rPr lang="ru-RU" sz="2000" dirty="0">
                <a:solidFill>
                  <a:schemeClr val="tx1"/>
                </a:solidFill>
              </a:rPr>
              <a:t>Программная реализация информационной системы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Tx/>
              <a:buChar char="-"/>
            </a:pPr>
            <a:r>
              <a:rPr lang="ru-RU" sz="2000" dirty="0">
                <a:solidFill>
                  <a:schemeClr val="tx1"/>
                </a:solidFill>
              </a:rPr>
              <a:t>Проверка её работоспособности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891156" y="666763"/>
            <a:ext cx="9769032" cy="607161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Необходимая для </a:t>
            </a:r>
            <a:r>
              <a:rPr lang="ru-RU" sz="2600" dirty="0">
                <a:solidFill>
                  <a:schemeClr val="tx1"/>
                </a:solidFill>
              </a:rPr>
              <a:t>работы</a:t>
            </a:r>
            <a:r>
              <a:rPr lang="ru-RU" sz="2800" dirty="0">
                <a:solidFill>
                  <a:schemeClr val="tx1"/>
                </a:solidFill>
              </a:rPr>
              <a:t> дневника информация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2498685" y="1450962"/>
            <a:ext cx="8915400" cy="5099330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chemeClr val="tx1"/>
                </a:solidFill>
              </a:rPr>
              <a:t>-  Информация о пользователе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chemeClr val="tx1"/>
                </a:solidFill>
              </a:rPr>
              <a:t>-  Информация о отношеннии пользователей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chemeClr val="tx1"/>
                </a:solidFill>
              </a:rPr>
              <a:t>-  Информация об сообщениях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716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Разработанные модели данных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408479"/>
            <a:ext cx="8915400" cy="412421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solidFill>
                  <a:schemeClr val="tx1"/>
                </a:solidFill>
              </a:rPr>
              <a:t>- Концептуальная модель данных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solidFill>
                  <a:schemeClr val="tx1"/>
                </a:solidFill>
              </a:rPr>
              <a:t>- Логическая модель данных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solidFill>
                  <a:schemeClr val="tx1"/>
                </a:solidFill>
              </a:rPr>
              <a:t>- Физическая модель данных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Концептуальная модель данных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Изображение 1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1275" y="1688465"/>
            <a:ext cx="10011410" cy="4098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Логическая модель данных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  <p:pic>
        <p:nvPicPr>
          <p:cNvPr id="9" name="Изображение 2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2950" y="1528445"/>
            <a:ext cx="6804025" cy="42456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Физическая модель данных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  <p:pic>
        <p:nvPicPr>
          <p:cNvPr id="6" name="Изображение 4" descr="IMG_256"/>
          <p:cNvPicPr>
            <a:picLocks noChangeAspect="1"/>
          </p:cNvPicPr>
          <p:nvPr>
            <p:ph idx="1"/>
          </p:nvPr>
        </p:nvPicPr>
        <p:blipFill>
          <a:blip r:embed="rId1"/>
          <a:srcRect t="24277"/>
          <a:stretch>
            <a:fillRect/>
          </a:stretch>
        </p:blipFill>
        <p:spPr>
          <a:xfrm>
            <a:off x="2052320" y="1286510"/>
            <a:ext cx="6724015" cy="4949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/>
          <p:nvPr/>
        </p:nvSpPr>
        <p:spPr>
          <a:xfrm>
            <a:off x="2144778" y="691287"/>
            <a:ext cx="8911687" cy="5581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Реализация информационной системы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775264" y="1750821"/>
            <a:ext cx="9281201" cy="2342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Инструменты для реализации информационной системы :</a:t>
            </a:r>
            <a:endParaRPr lang="ru-RU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000" dirty="0"/>
              <a:t>Среда разработки </a:t>
            </a:r>
            <a:r>
              <a:rPr lang="en-US" sz="2000" dirty="0"/>
              <a:t>Microsoft Visual Studio 2022 Community Edition,</a:t>
            </a:r>
            <a:r>
              <a:rPr lang="ru-RU" sz="2000" dirty="0"/>
              <a:t> язык программирования </a:t>
            </a:r>
            <a:r>
              <a:rPr lang="en-US" sz="2000" dirty="0"/>
              <a:t>C#, </a:t>
            </a:r>
            <a:r>
              <a:rPr lang="ru-RU" sz="2000" dirty="0"/>
              <a:t>платформа .</a:t>
            </a:r>
            <a:r>
              <a:rPr lang="en-US" sz="2000" dirty="0"/>
              <a:t>NET Framework </a:t>
            </a:r>
            <a:r>
              <a:rPr lang="ru-RU" sz="2000" dirty="0"/>
              <a:t>6</a:t>
            </a:r>
            <a:r>
              <a:rPr lang="en-US" sz="2000" dirty="0"/>
              <a:t>.0</a:t>
            </a:r>
            <a:r>
              <a:rPr lang="ru-RU" sz="2000" dirty="0"/>
              <a:t>, Технология </a:t>
            </a:r>
            <a:r>
              <a:rPr lang="en-US" sz="2000" dirty="0"/>
              <a:t>ASP.NET</a:t>
            </a:r>
            <a:endParaRPr lang="ru-RU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000" dirty="0"/>
              <a:t>Сервер БД </a:t>
            </a:r>
            <a:r>
              <a:rPr lang="en-US" sz="2000" dirty="0"/>
              <a:t>MS SQL Server 15.0.4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  <p:sp>
        <p:nvSpPr>
          <p:cNvPr id="8" name="Объект 2"/>
          <p:cNvSpPr txBox="1"/>
          <p:nvPr/>
        </p:nvSpPr>
        <p:spPr>
          <a:xfrm>
            <a:off x="3083359" y="4599445"/>
            <a:ext cx="6199832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</a:rPr>
              <a:t>Стартовая страница, доступная неавторизованному пользователю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 txBox="1"/>
          <p:nvPr/>
        </p:nvSpPr>
        <p:spPr>
          <a:xfrm>
            <a:off x="2594781" y="597524"/>
            <a:ext cx="8911687" cy="642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Демонстрация работы приложения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12" name="Изображение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58565" y="1605915"/>
            <a:ext cx="4674235" cy="2628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2475</Words>
  <Application>WPS Presentation</Application>
  <PresentationFormat>Широкоэкранный</PresentationFormat>
  <Paragraphs>93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Arial</vt:lpstr>
      <vt:lpstr>Times New Roman</vt:lpstr>
      <vt:lpstr>Century Gothic</vt:lpstr>
      <vt:lpstr>Microsoft YaHei</vt:lpstr>
      <vt:lpstr>Arial Unicode MS</vt:lpstr>
      <vt:lpstr>Calibri</vt:lpstr>
      <vt:lpstr>Легкий дым</vt:lpstr>
      <vt:lpstr>Курсовая работа   По дисциплине: «Распределенные системы обработки данных » Тема работы: «Распределённая  ИС «Школьный дневник»»</vt:lpstr>
      <vt:lpstr>Цели и задачи курсовой работы</vt:lpstr>
      <vt:lpstr>Необходимая для работы дневника информация</vt:lpstr>
      <vt:lpstr>Разработанные модели данных</vt:lpstr>
      <vt:lpstr>Концептуальная модель данных</vt:lpstr>
      <vt:lpstr>Логическая модель данных</vt:lpstr>
      <vt:lpstr>Физическая модель данных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 По дисциплине: «Теория автоматов и формальных языков» Тема работы: «Транслятор с подмножества языка VB»</dc:title>
  <dc:creator>Кокурин Ярослав</dc:creator>
  <cp:lastModifiedBy>Mina</cp:lastModifiedBy>
  <cp:revision>103</cp:revision>
  <dcterms:created xsi:type="dcterms:W3CDTF">2023-05-26T17:27:00Z</dcterms:created>
  <dcterms:modified xsi:type="dcterms:W3CDTF">2024-05-30T06:10:12Z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ED704282007E467D84C266DF048CB4E2_12</vt:lpwstr>
  </property>
  <property fmtid="{D5CDD505-2E9C-101B-9397-08002B2CF9AE}" pid="3" name="KSOProductBuildVer">
    <vt:lpwstr>1049-12.2.0.16731</vt:lpwstr>
  </property>
</Properties>
</file>