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0CD870-779F-4988-99AF-9BCB4A2C51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2BC944-4863-4068-B463-97145E069C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B14CAC2-70BB-46F5-B76A-D9948949096D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1160"/>
            <a:ext cx="9071640" cy="13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71640"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Министерство науки и высшего образования Российской Федерации</a:t>
            </a:r>
            <a:br>
              <a:rPr sz="1400"/>
            </a:b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Муромский институт (филиал) </a:t>
            </a:r>
            <a:br>
              <a:rPr sz="1400"/>
            </a:b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Федерального государственного бюджетного образовательного учреждения высшего образования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br>
              <a:rPr sz="1400"/>
            </a:b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«Владимирский государственный университет имени Александра Григорьевича и Николая Григорьевича Столетовых»</a:t>
            </a:r>
            <a:br>
              <a:rPr sz="1400"/>
            </a:b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Факультет Информационных Технологий и Радиоэлектроники </a:t>
            </a:r>
            <a:br>
              <a:rPr sz="1400"/>
            </a:b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Кафедра программной инженерии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40000" y="85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Курсовая работа </a:t>
            </a: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На тему: «Создание мобильного приложения социальная сеть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»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extBox 7"/>
          <p:cNvSpPr/>
          <p:nvPr/>
        </p:nvSpPr>
        <p:spPr>
          <a:xfrm>
            <a:off x="180000" y="3843720"/>
            <a:ext cx="97200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Выполнил студент гр. Пин-121                                               Ермилов М.В.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Преподаватель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                                                               Колпаков А.А.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   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1933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Спасибо за внимание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Основные ссылки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" name="" descr=""/>
          <p:cNvPicPr/>
          <p:nvPr/>
        </p:nvPicPr>
        <p:blipFill>
          <a:blip r:embed="rId1"/>
          <a:stretch/>
        </p:blipFill>
        <p:spPr>
          <a:xfrm>
            <a:off x="1260000" y="1802880"/>
            <a:ext cx="2157120" cy="2157120"/>
          </a:xfrm>
          <a:prstGeom prst="rect">
            <a:avLst/>
          </a:prstGeom>
          <a:ln w="0">
            <a:noFill/>
          </a:ln>
        </p:spPr>
      </p:pic>
      <p:pic>
        <p:nvPicPr>
          <p:cNvPr id="14" name="" descr=""/>
          <p:cNvPicPr/>
          <p:nvPr/>
        </p:nvPicPr>
        <p:blipFill>
          <a:blip r:embed="rId2"/>
          <a:stretch/>
        </p:blipFill>
        <p:spPr>
          <a:xfrm>
            <a:off x="6480000" y="1800000"/>
            <a:ext cx="2160000" cy="2160000"/>
          </a:xfrm>
          <a:prstGeom prst="rect">
            <a:avLst/>
          </a:prstGeom>
          <a:ln w="0">
            <a:noFill/>
          </a:ln>
        </p:spPr>
      </p:pic>
      <p:sp>
        <p:nvSpPr>
          <p:cNvPr id="15" name=""/>
          <p:cNvSpPr txBox="1"/>
          <p:nvPr/>
        </p:nvSpPr>
        <p:spPr>
          <a:xfrm>
            <a:off x="691920" y="4077720"/>
            <a:ext cx="344808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Сайт проекта,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где можно зарегестрироваться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245280" y="4153680"/>
            <a:ext cx="27547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Мобильное приложение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Логика приложения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3420000" y="1440360"/>
            <a:ext cx="2520000" cy="71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Поиск и проверка сессии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180000" y="1440360"/>
            <a:ext cx="2520000" cy="71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Запуск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приложения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>
            <a:off x="7560000" y="1440000"/>
            <a:ext cx="1980000" cy="72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Вход в систему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5580000" y="3960360"/>
            <a:ext cx="2520000" cy="71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Просмотр активности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2700000" y="1800000"/>
            <a:ext cx="72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5940000" y="1800000"/>
            <a:ext cx="162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4680000" y="2160000"/>
            <a:ext cx="1620000" cy="1800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 flipH="1">
            <a:off x="7380000" y="2160000"/>
            <a:ext cx="1260000" cy="180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5835600" y="3073680"/>
            <a:ext cx="1904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 случае успеха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5404680" y="1080000"/>
            <a:ext cx="251532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Если сессия устарела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Или ее нет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Подключение к API сервера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2160000"/>
            <a:ext cx="907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Создание pojo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Создание интерфейса с запросами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Добавление cookie в запросы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Использование Retrofit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Pojo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64000" y="1980000"/>
            <a:ext cx="2736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data class 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User(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response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 Int?,</a:t>
            </a:r>
            <a:br>
              <a:rPr sz="1000"/>
            </a:br>
            <a:r>
              <a:rPr b="0" lang="ru-RU" sz="1000" spc="-1" strike="noStrike">
                <a:solidFill>
                  <a:srgbClr val="7a7e85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id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 Int?,</a:t>
            </a:r>
            <a:br>
              <a:rPr sz="1000"/>
            </a:br>
            <a:r>
              <a:rPr b="0" lang="ru-RU" sz="1000" spc="-1" strike="noStrike">
                <a:solidFill>
                  <a:srgbClr val="7a7e85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name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 String?,</a:t>
            </a:r>
            <a:br>
              <a:rPr sz="1000"/>
            </a:br>
            <a:r>
              <a:rPr b="0" lang="ru-RU" sz="1000" spc="-1" strike="noStrike">
                <a:solidFill>
                  <a:srgbClr val="7a7e85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tag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 String?,</a:t>
            </a:r>
            <a:br>
              <a:rPr sz="1000"/>
            </a:br>
            <a:r>
              <a:rPr b="0" lang="ru-RU" sz="1000" spc="-1" strike="noStrike">
                <a:solidFill>
                  <a:srgbClr val="7a7e85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status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 String?,</a:t>
            </a:r>
            <a:br>
              <a:rPr sz="1000"/>
            </a:br>
            <a:r>
              <a:rPr b="0" lang="ru-RU" sz="1000" spc="-1" strike="noStrike">
                <a:solidFill>
                  <a:srgbClr val="7a7e85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dateBirth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 String?,</a:t>
            </a:r>
            <a:br>
              <a:rPr sz="1000"/>
            </a:br>
            <a:r>
              <a:rPr b="0" lang="ru-RU" sz="1000" spc="-1" strike="noStrike">
                <a:solidFill>
                  <a:srgbClr val="7a7e85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icon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 Photo?,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cover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 Photo?,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verified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 Boolean?,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group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 Boolean?,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musician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 Boolean?,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popular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 Boolean?,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countFriend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 Int?,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countSubscribers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 Int?,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countSubscriptions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 Int?,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online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 Int?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): Serializable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3600000" y="1980000"/>
            <a:ext cx="2736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data class 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Post (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response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 Int,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text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 String?,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photo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 List&lt;Photo&gt;?,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var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user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 User?,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date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 Int?,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rating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 Rating?,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userId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 Int?,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date_edit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 Int?,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id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 Int?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): Serializable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6336000" y="1980000"/>
            <a:ext cx="2736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data class 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Photo (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response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 Int?,</a:t>
            </a:r>
            <a:br>
              <a:rPr sz="1000"/>
            </a:br>
            <a:r>
              <a:rPr b="0" lang="ru-RU" sz="1000" spc="-1" strike="noStrike">
                <a:solidFill>
                  <a:srgbClr val="7a7e85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id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 Int?,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album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 Int?,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file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 String?,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key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 String?,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rating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 Rating?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): Serializable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Интерфейс для запросов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2124000" y="1391760"/>
            <a:ext cx="2916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 lnSpcReduction="10000"/>
          </a:bodyPr>
          <a:p>
            <a:pPr indent="0">
              <a:spcBef>
                <a:spcPts val="1417"/>
              </a:spcBef>
              <a:buNone/>
            </a:pPr>
            <a:r>
              <a:rPr b="0" lang="ru-RU" sz="1000" spc="-1" strike="noStrike">
                <a:solidFill>
                  <a:srgbClr val="b3ae60"/>
                </a:solidFill>
                <a:latin typeface="JetBrains Mono"/>
                <a:ea typeface="JetBrains Mono"/>
              </a:rPr>
              <a:t>@POST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r>
              <a:rPr b="0" lang="ru-RU" sz="10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"api/login"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</a:t>
            </a:r>
            <a:br>
              <a:rPr sz="1000"/>
            </a:br>
            <a:r>
              <a:rPr b="0" lang="ru-RU" sz="1000" spc="-1" strike="noStrike">
                <a:solidFill>
                  <a:srgbClr val="b3ae60"/>
                </a:solidFill>
                <a:latin typeface="JetBrains Mono"/>
                <a:ea typeface="JetBrains Mono"/>
              </a:rPr>
              <a:t>@FormUrlEncoded</a:t>
            </a:r>
            <a:br>
              <a:rPr sz="1000"/>
            </a:b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fun </a:t>
            </a:r>
            <a:r>
              <a:rPr b="0" lang="ru-RU" sz="1000" spc="-1" strike="noStrike">
                <a:solidFill>
                  <a:srgbClr val="56a8f5"/>
                </a:solidFill>
                <a:latin typeface="JetBrains Mono"/>
                <a:ea typeface="JetBrains Mono"/>
              </a:rPr>
              <a:t>login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b3ae60"/>
                </a:solidFill>
                <a:latin typeface="JetBrains Mono"/>
                <a:ea typeface="JetBrains Mono"/>
              </a:rPr>
              <a:t>@Field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r>
              <a:rPr b="0" lang="ru-RU" sz="10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"email"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 email: String,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b3ae60"/>
                </a:solidFill>
                <a:latin typeface="JetBrains Mono"/>
                <a:ea typeface="JetBrains Mono"/>
              </a:rPr>
              <a:t>@Field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r>
              <a:rPr b="0" lang="ru-RU" sz="10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"password"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 password: String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): Call&lt;Verification&gt;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r>
              <a:rPr b="0" lang="ru-RU" sz="1000" spc="-1" strike="noStrike">
                <a:solidFill>
                  <a:srgbClr val="b3ae60"/>
                </a:solidFill>
                <a:latin typeface="JetBrains Mono"/>
                <a:ea typeface="JetBrains Mono"/>
              </a:rPr>
              <a:t>@POST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r>
              <a:rPr b="0" lang="ru-RU" sz="10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"api/login-confirm"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</a:t>
            </a:r>
            <a:br>
              <a:rPr sz="1000"/>
            </a:br>
            <a:r>
              <a:rPr b="0" lang="ru-RU" sz="1000" spc="-1" strike="noStrike">
                <a:solidFill>
                  <a:srgbClr val="b3ae60"/>
                </a:solidFill>
                <a:latin typeface="JetBrains Mono"/>
                <a:ea typeface="JetBrains Mono"/>
              </a:rPr>
              <a:t>@FormUrlEncoded</a:t>
            </a:r>
            <a:br>
              <a:rPr sz="1000"/>
            </a:b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fun </a:t>
            </a:r>
            <a:r>
              <a:rPr b="0" lang="ru-RU" sz="1000" spc="-1" strike="noStrike">
                <a:solidFill>
                  <a:srgbClr val="56a8f5"/>
                </a:solidFill>
                <a:latin typeface="JetBrains Mono"/>
                <a:ea typeface="JetBrains Mono"/>
              </a:rPr>
              <a:t>verifyCode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b3ae60"/>
                </a:solidFill>
                <a:latin typeface="JetBrains Mono"/>
                <a:ea typeface="JetBrains Mono"/>
              </a:rPr>
              <a:t>@Field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r>
              <a:rPr b="0" lang="ru-RU" sz="10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"key"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 key: String,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b3ae60"/>
                </a:solidFill>
                <a:latin typeface="JetBrains Mono"/>
                <a:ea typeface="JetBrains Mono"/>
              </a:rPr>
              <a:t>@Field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r>
              <a:rPr b="0" lang="ru-RU" sz="10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"code"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 code: String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): Call&lt;User&gt;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r>
              <a:rPr b="0" lang="ru-RU" sz="1000" spc="-1" strike="noStrike">
                <a:solidFill>
                  <a:srgbClr val="b3ae60"/>
                </a:solidFill>
                <a:latin typeface="JetBrains Mono"/>
                <a:ea typeface="JetBrains Mono"/>
              </a:rPr>
              <a:t>@POST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r>
              <a:rPr b="0" lang="ru-RU" sz="10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"api/session"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</a:t>
            </a:r>
            <a:br>
              <a:rPr sz="1000"/>
            </a:b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fun </a:t>
            </a:r>
            <a:r>
              <a:rPr b="0" lang="ru-RU" sz="1000" spc="-1" strike="noStrike">
                <a:solidFill>
                  <a:srgbClr val="56a8f5"/>
                </a:solidFill>
                <a:latin typeface="JetBrains Mono"/>
                <a:ea typeface="JetBrains Mono"/>
              </a:rPr>
              <a:t>session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(): Call&lt;User&gt;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br>
              <a:rPr sz="1000"/>
            </a:br>
            <a:r>
              <a:rPr b="0" lang="ru-RU" sz="1000" spc="-1" strike="noStrike">
                <a:solidFill>
                  <a:srgbClr val="b3ae60"/>
                </a:solidFill>
                <a:latin typeface="JetBrains Mono"/>
                <a:ea typeface="JetBrains Mono"/>
              </a:rPr>
              <a:t>@POST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r>
              <a:rPr b="0" lang="ru-RU" sz="10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"api/delete_post"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</a:t>
            </a:r>
            <a:br>
              <a:rPr sz="1000"/>
            </a:br>
            <a:r>
              <a:rPr b="0" lang="ru-RU" sz="1000" spc="-1" strike="noStrike">
                <a:solidFill>
                  <a:srgbClr val="b3ae60"/>
                </a:solidFill>
                <a:latin typeface="JetBrains Mono"/>
                <a:ea typeface="JetBrains Mono"/>
              </a:rPr>
              <a:t>@FormUrlEncoded</a:t>
            </a:r>
            <a:br>
              <a:rPr sz="1000"/>
            </a:b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fun </a:t>
            </a:r>
            <a:r>
              <a:rPr b="0" lang="ru-RU" sz="1000" spc="-1" strike="noStrike">
                <a:solidFill>
                  <a:srgbClr val="56a8f5"/>
                </a:solidFill>
                <a:latin typeface="JetBrains Mono"/>
                <a:ea typeface="JetBrains Mono"/>
              </a:rPr>
              <a:t>geletePost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b3ae60"/>
                </a:solidFill>
                <a:latin typeface="JetBrains Mono"/>
                <a:ea typeface="JetBrains Mono"/>
              </a:rPr>
              <a:t>@Field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r>
              <a:rPr b="0" lang="ru-RU" sz="10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"post"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 post: Int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): Call&lt;Post&gt;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5580000" y="1391760"/>
            <a:ext cx="2916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ru-RU" sz="1000" spc="-1" strike="noStrike">
                <a:solidFill>
                  <a:srgbClr val="b3ae60"/>
                </a:solidFill>
                <a:latin typeface="JetBrains Mono"/>
                <a:ea typeface="JetBrains Mono"/>
              </a:rPr>
              <a:t>@POST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r>
              <a:rPr b="0" lang="ru-RU" sz="10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"api/get_user"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</a:t>
            </a:r>
            <a:br>
              <a:rPr sz="1000"/>
            </a:br>
            <a:r>
              <a:rPr b="0" lang="ru-RU" sz="1000" spc="-1" strike="noStrike">
                <a:solidFill>
                  <a:srgbClr val="b3ae60"/>
                </a:solidFill>
                <a:latin typeface="JetBrains Mono"/>
                <a:ea typeface="JetBrains Mono"/>
              </a:rPr>
              <a:t>@FormUrlEncoded</a:t>
            </a:r>
            <a:br>
              <a:rPr sz="1000"/>
            </a:b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fun </a:t>
            </a:r>
            <a:r>
              <a:rPr b="0" lang="ru-RU" sz="1000" spc="-1" strike="noStrike">
                <a:solidFill>
                  <a:srgbClr val="56a8f5"/>
                </a:solidFill>
                <a:latin typeface="JetBrains Mono"/>
                <a:ea typeface="JetBrains Mono"/>
              </a:rPr>
              <a:t>getUser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b3ae60"/>
                </a:solidFill>
                <a:latin typeface="JetBrains Mono"/>
                <a:ea typeface="JetBrains Mono"/>
              </a:rPr>
              <a:t>@Field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r>
              <a:rPr b="0" lang="ru-RU" sz="10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"user"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 user: Int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): Call&lt;User&gt;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000" spc="-1" strike="noStrike">
                <a:solidFill>
                  <a:srgbClr val="b3ae60"/>
                </a:solidFill>
                <a:latin typeface="JetBrains Mono"/>
                <a:ea typeface="JetBrains Mono"/>
              </a:rPr>
              <a:t>@POST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r>
              <a:rPr b="0" lang="ru-RU" sz="10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"api/get_post"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</a:t>
            </a:r>
            <a:br>
              <a:rPr sz="1000"/>
            </a:br>
            <a:r>
              <a:rPr b="0" lang="ru-RU" sz="1000" spc="-1" strike="noStrike">
                <a:solidFill>
                  <a:srgbClr val="b3ae60"/>
                </a:solidFill>
                <a:latin typeface="JetBrains Mono"/>
                <a:ea typeface="JetBrains Mono"/>
              </a:rPr>
              <a:t>@FormUrlEncoded</a:t>
            </a:r>
            <a:br>
              <a:rPr sz="1000"/>
            </a:b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fun </a:t>
            </a:r>
            <a:r>
              <a:rPr b="0" lang="ru-RU" sz="1000" spc="-1" strike="noStrike">
                <a:solidFill>
                  <a:srgbClr val="56a8f5"/>
                </a:solidFill>
                <a:latin typeface="JetBrains Mono"/>
                <a:ea typeface="JetBrains Mono"/>
              </a:rPr>
              <a:t>news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b3ae60"/>
                </a:solidFill>
                <a:latin typeface="JetBrains Mono"/>
                <a:ea typeface="JetBrains Mono"/>
              </a:rPr>
              <a:t>@Field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r>
              <a:rPr b="0" lang="ru-RU" sz="10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"list"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 list: Int,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b3ae60"/>
                </a:solidFill>
                <a:latin typeface="JetBrains Mono"/>
                <a:ea typeface="JetBrains Mono"/>
              </a:rPr>
              <a:t>@Field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r>
              <a:rPr b="0" lang="ru-RU" sz="10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"all"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 all: Boolean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): Call&lt;PostList&gt;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br>
              <a:rPr sz="1000"/>
            </a:br>
            <a:r>
              <a:rPr b="0" lang="ru-RU" sz="1000" spc="-1" strike="noStrike">
                <a:solidFill>
                  <a:srgbClr val="b3ae60"/>
                </a:solidFill>
                <a:latin typeface="JetBrains Mono"/>
                <a:ea typeface="JetBrains Mono"/>
              </a:rPr>
              <a:t>@POST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r>
              <a:rPr b="0" lang="ru-RU" sz="10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"api/get_post"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</a:t>
            </a:r>
            <a:br>
              <a:rPr sz="1000"/>
            </a:br>
            <a:r>
              <a:rPr b="0" lang="ru-RU" sz="1000" spc="-1" strike="noStrike">
                <a:solidFill>
                  <a:srgbClr val="b3ae60"/>
                </a:solidFill>
                <a:latin typeface="JetBrains Mono"/>
                <a:ea typeface="JetBrains Mono"/>
              </a:rPr>
              <a:t>@FormUrlEncoded</a:t>
            </a:r>
            <a:br>
              <a:rPr sz="1000"/>
            </a:b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fun </a:t>
            </a:r>
            <a:r>
              <a:rPr b="0" lang="ru-RU" sz="1000" spc="-1" strike="noStrike">
                <a:solidFill>
                  <a:srgbClr val="56a8f5"/>
                </a:solidFill>
                <a:latin typeface="JetBrains Mono"/>
                <a:ea typeface="JetBrains Mono"/>
              </a:rPr>
              <a:t>listPost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b3ae60"/>
                </a:solidFill>
                <a:latin typeface="JetBrains Mono"/>
                <a:ea typeface="JetBrains Mono"/>
              </a:rPr>
              <a:t>@Field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r>
              <a:rPr b="0" lang="ru-RU" sz="10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"list"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 list: Int,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b3ae60"/>
                </a:solidFill>
                <a:latin typeface="JetBrains Mono"/>
                <a:ea typeface="JetBrains Mono"/>
              </a:rPr>
              <a:t>@Field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r>
              <a:rPr b="0" lang="ru-RU" sz="10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"user"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 user: Int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): Call&lt;PostList&gt;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417"/>
              </a:spcBef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Cookie в запросах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260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class 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AddCookiesInterceptor (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private val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context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 Context) : Interceptor {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override fun </a:t>
            </a:r>
            <a:r>
              <a:rPr b="0" lang="ru-RU" sz="1000" spc="-1" strike="noStrike">
                <a:solidFill>
                  <a:srgbClr val="56a8f5"/>
                </a:solidFill>
                <a:latin typeface="JetBrains Mono"/>
                <a:ea typeface="JetBrains Mono"/>
              </a:rPr>
              <a:t>intercept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(chain: Interceptor.Chain): Response {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sharedPreferences =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context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.getSharedPreferences(</a:t>
            </a:r>
            <a:r>
              <a:rPr b="0" lang="ru-RU" sz="10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"user_prefs"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, Context.</a:t>
            </a:r>
            <a:r>
              <a:rPr b="0" i="1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MODE_PRIVATE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sessionId = sharedPreferences.getString(</a:t>
            </a:r>
            <a:r>
              <a:rPr b="0" lang="ru-RU" sz="10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"sessionId"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,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null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</a:t>
            </a:r>
            <a:br>
              <a:rPr sz="1000"/>
            </a:b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originalRequest = chain.request()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builder = originalRequest.newBuilder()</a:t>
            </a:r>
            <a:br>
              <a:rPr sz="1000"/>
            </a:b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if 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(sessionId !=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null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 {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        </a:t>
            </a:r>
            <a:r>
              <a:rPr b="0" lang="ru-RU" sz="1000" spc="-1" strike="noStrike">
                <a:solidFill>
                  <a:srgbClr val="7a7e85"/>
                </a:solidFill>
                <a:latin typeface="JetBrains Mono"/>
                <a:ea typeface="JetBrains Mono"/>
              </a:rPr>
              <a:t>// Добавляем куки в заголовок</a:t>
            </a:r>
            <a:br>
              <a:rPr sz="1000"/>
            </a:br>
            <a:r>
              <a:rPr b="0" lang="ru-RU" sz="1000" spc="-1" strike="noStrike">
                <a:solidFill>
                  <a:srgbClr val="7a7e85"/>
                </a:solidFill>
                <a:latin typeface="JetBrains Mono"/>
                <a:ea typeface="JetBrains Mono"/>
              </a:rPr>
              <a:t>            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builder.addHeader(</a:t>
            </a:r>
            <a:r>
              <a:rPr b="0" lang="ru-RU" sz="10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"Cookie"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, </a:t>
            </a:r>
            <a:r>
              <a:rPr b="0" lang="ru-RU" sz="10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"sessionId=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${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sessionId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}</a:t>
            </a:r>
            <a:r>
              <a:rPr b="0" lang="ru-RU" sz="10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    }</a:t>
            </a:r>
            <a:br>
              <a:rPr sz="1000"/>
            </a:b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return 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chain.proceed(builder.build())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}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}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417"/>
              </a:spcBef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Использование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Retrofit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1728360" y="162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object 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RetrofitClient {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private const val 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BASE_URL 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= </a:t>
            </a:r>
            <a:r>
              <a:rPr b="0" lang="ru-RU" sz="10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"https://adapt-key.com/"</a:t>
            </a:r>
            <a:br>
              <a:rPr sz="1000"/>
            </a:br>
            <a:br>
              <a:rPr sz="1000"/>
            </a:br>
            <a:r>
              <a:rPr b="0" lang="ru-RU" sz="10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fun </a:t>
            </a:r>
            <a:r>
              <a:rPr b="0" lang="ru-RU" sz="1000" spc="-1" strike="noStrike">
                <a:solidFill>
                  <a:srgbClr val="56a8f5"/>
                </a:solidFill>
                <a:latin typeface="JetBrains Mono"/>
                <a:ea typeface="JetBrains Mono"/>
              </a:rPr>
              <a:t>create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(context: Context): ApiService {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client = OkHttpClient.Builder()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        .addInterceptor(AddCookiesInterceptor(context)) </a:t>
            </a:r>
            <a:r>
              <a:rPr b="0" lang="ru-RU" sz="1000" spc="-1" strike="noStrike">
                <a:solidFill>
                  <a:srgbClr val="7a7e85"/>
                </a:solidFill>
                <a:latin typeface="JetBrains Mono"/>
                <a:ea typeface="JetBrains Mono"/>
              </a:rPr>
              <a:t>// Добавляем куки в запросы</a:t>
            </a:r>
            <a:br>
              <a:rPr sz="1000"/>
            </a:br>
            <a:r>
              <a:rPr b="0" lang="ru-RU" sz="1000" spc="-1" strike="noStrike">
                <a:solidFill>
                  <a:srgbClr val="7a7e85"/>
                </a:solidFill>
                <a:latin typeface="JetBrains Mono"/>
                <a:ea typeface="JetBrains Mono"/>
              </a:rPr>
              <a:t>            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.connectTimeout(</a:t>
            </a:r>
            <a:r>
              <a:rPr b="0" lang="ru-RU" sz="1000" spc="-1" strike="noStrike">
                <a:solidFill>
                  <a:srgbClr val="2aacb8"/>
                </a:solidFill>
                <a:latin typeface="JetBrains Mono"/>
                <a:ea typeface="JetBrains Mono"/>
              </a:rPr>
              <a:t>30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, TimeUnit.</a:t>
            </a:r>
            <a:r>
              <a:rPr b="0" i="1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SECONDS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        .writeTimeout(</a:t>
            </a:r>
            <a:r>
              <a:rPr b="0" lang="ru-RU" sz="1000" spc="-1" strike="noStrike">
                <a:solidFill>
                  <a:srgbClr val="2aacb8"/>
                </a:solidFill>
                <a:latin typeface="JetBrains Mono"/>
                <a:ea typeface="JetBrains Mono"/>
              </a:rPr>
              <a:t>30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, TimeUnit.</a:t>
            </a:r>
            <a:r>
              <a:rPr b="0" i="1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SECONDS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        .readTimeout(</a:t>
            </a:r>
            <a:r>
              <a:rPr b="0" lang="ru-RU" sz="1000" spc="-1" strike="noStrike">
                <a:solidFill>
                  <a:srgbClr val="2aacb8"/>
                </a:solidFill>
                <a:latin typeface="JetBrains Mono"/>
                <a:ea typeface="JetBrains Mono"/>
              </a:rPr>
              <a:t>30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, TimeUnit.</a:t>
            </a:r>
            <a:r>
              <a:rPr b="0" i="1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SECONDS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        .build()</a:t>
            </a:r>
            <a:br>
              <a:rPr sz="1000"/>
            </a:b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val 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retrofit = Retrofit.Builder()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        .baseUrl(</a:t>
            </a:r>
            <a:r>
              <a:rPr b="0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BASE_URL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        .client(client)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        .addConverterFactory(GsonConverterFactory.create())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        .build()</a:t>
            </a:r>
            <a:br>
              <a:rPr sz="1000"/>
            </a:b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    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return 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retrofit.create(ApiService::</a:t>
            </a:r>
            <a:r>
              <a:rPr b="0" lang="ru-RU" sz="1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class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.</a:t>
            </a:r>
            <a:r>
              <a:rPr b="0" i="1" lang="ru-RU" sz="1000" spc="-1" strike="noStrike">
                <a:solidFill>
                  <a:srgbClr val="c77dbb"/>
                </a:solidFill>
                <a:latin typeface="JetBrains Mono"/>
                <a:ea typeface="JetBrains Mono"/>
              </a:rPr>
              <a:t>java</a:t>
            </a: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}</a:t>
            </a:r>
            <a:br>
              <a:rPr sz="1000"/>
            </a:br>
            <a:r>
              <a:rPr b="0" lang="ru-RU" sz="1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}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Скриншоты программы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80000" y="1440000"/>
            <a:ext cx="1829160" cy="395964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2160000" y="1440000"/>
            <a:ext cx="1850400" cy="395964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4140000" y="1440000"/>
            <a:ext cx="1826280" cy="395964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4"/>
          <a:stretch/>
        </p:blipFill>
        <p:spPr>
          <a:xfrm>
            <a:off x="6120000" y="1440360"/>
            <a:ext cx="1891800" cy="395964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5"/>
          <a:stretch/>
        </p:blipFill>
        <p:spPr>
          <a:xfrm>
            <a:off x="8100000" y="1440360"/>
            <a:ext cx="1840680" cy="3959640"/>
          </a:xfrm>
          <a:prstGeom prst="rect">
            <a:avLst/>
          </a:prstGeom>
          <a:ln w="0">
            <a:noFill/>
          </a:ln>
        </p:spPr>
      </p:pic>
      <p:sp>
        <p:nvSpPr>
          <p:cNvPr id="47" name=""/>
          <p:cNvSpPr/>
          <p:nvPr/>
        </p:nvSpPr>
        <p:spPr>
          <a:xfrm>
            <a:off x="6120000" y="3332520"/>
            <a:ext cx="900000" cy="2674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Application>LibreOffice/7.6.7.2$Windows_X86_64 LibreOffice_project/dd47e4b30cb7dab30588d6c79c651f218165e3c5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2024-12-22T18:15:14Z</dcterms:created>
  <dc:creator/>
  <dc:description/>
  <dc:language>ru-RU</dc:language>
  <cp:lastModifiedBy/>
  <dcterms:modified xsi:type="dcterms:W3CDTF">2024-12-22T19:34:19Z</dcterms:modified>
  <cp:revision>7</cp:revision>
  <dc:subject/>
  <dc:title/>
</cp:coreProperties>
</file>