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9906000" cy="6858000" type="A4"/>
  <p:notesSz cx="6858000" cy="994568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365" autoAdjust="0"/>
  </p:normalViewPr>
  <p:slideViewPr>
    <p:cSldViewPr>
      <p:cViewPr varScale="1">
        <p:scale>
          <a:sx n="117" d="100"/>
          <a:sy n="117" d="100"/>
        </p:scale>
        <p:origin x="-2058" y="-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  <p:sp>
        <p:nvSpPr>
          <p:cNvPr id="8" name="Oval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40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1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CE4858-D456-46C4-93C3-361C323EE676}" type="datetimeFigureOut">
              <a:rPr lang="cs-CZ" smtClean="0"/>
              <a:t>25.9.2014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cs-C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584BDB8-E7AB-4D6F-B7C1-A582A515F799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72" y="35277"/>
            <a:ext cx="9649072" cy="585411"/>
          </a:xfrm>
        </p:spPr>
        <p:txBody>
          <a:bodyPr anchor="ctr">
            <a:noAutofit/>
          </a:bodyPr>
          <a:lstStyle/>
          <a:p>
            <a:pPr algn="ctr"/>
            <a:r>
              <a:rPr lang="cs-CZ" sz="3200" dirty="0" smtClean="0"/>
              <a:t>Rozšířený editor komponentových architektur pro MEF</a:t>
            </a:r>
            <a:endParaRPr lang="cs-CZ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527" y="548680"/>
            <a:ext cx="8420100" cy="687288"/>
          </a:xfrm>
        </p:spPr>
        <p:txBody>
          <a:bodyPr>
            <a:normAutofit/>
          </a:bodyPr>
          <a:lstStyle/>
          <a:p>
            <a:pPr algn="ctr"/>
            <a:r>
              <a:rPr lang="cs-CZ" sz="2000" b="1" dirty="0" smtClean="0"/>
              <a:t>Bc. Miroslav Vodolán</a:t>
            </a:r>
            <a:endParaRPr lang="cs-CZ" sz="2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365" y="789136"/>
            <a:ext cx="8420100" cy="407616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cs-CZ" sz="1800" dirty="0" smtClean="0"/>
              <a:t>Matematicko-fyzikální fakulta Univerzity Karlovy v Praze</a:t>
            </a:r>
            <a:endParaRPr lang="cs-CZ" sz="1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969600" y="4869160"/>
            <a:ext cx="2710028" cy="864096"/>
            <a:chOff x="7329264" y="5229200"/>
            <a:chExt cx="2725849" cy="86409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0" name="Rounded Rectangle 29"/>
            <p:cNvSpPr/>
            <p:nvPr/>
          </p:nvSpPr>
          <p:spPr>
            <a:xfrm>
              <a:off x="7329264" y="5229200"/>
              <a:ext cx="2679848" cy="864096"/>
            </a:xfrm>
            <a:prstGeom prst="roundRect">
              <a:avLst>
                <a:gd name="adj" fmla="val 502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cs-CZ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</a:rPr>
                <a:t>Další informace</a:t>
              </a:r>
              <a:endParaRPr lang="cs-CZ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70532" y="5467290"/>
              <a:ext cx="268458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000" b="1" dirty="0" smtClean="0"/>
                <a:t>Bc. Miroslav Vodolán</a:t>
              </a:r>
              <a:r>
                <a:rPr lang="cs-CZ" sz="1000" dirty="0" smtClean="0"/>
                <a:t>, 2014, Diplomová práce</a:t>
              </a:r>
            </a:p>
            <a:p>
              <a:r>
                <a:rPr lang="cs-CZ" sz="1000" dirty="0" smtClean="0"/>
                <a:t>Vedoucí práce: </a:t>
              </a:r>
              <a:r>
                <a:rPr lang="cs-CZ" sz="1000" b="1" dirty="0" smtClean="0"/>
                <a:t>Mgr. Pavel Ježek, Ph.D.</a:t>
              </a:r>
            </a:p>
            <a:p>
              <a:r>
                <a:rPr lang="cs-CZ" sz="1000" dirty="0" smtClean="0"/>
                <a:t>Kontakt na autora práce: </a:t>
              </a:r>
              <a:r>
                <a:rPr lang="cs-CZ" sz="1000" b="1" dirty="0" smtClean="0"/>
                <a:t>miravod@centrum.cz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0004" y="1268764"/>
            <a:ext cx="2180971" cy="2980912"/>
            <a:chOff x="7348507" y="5229199"/>
            <a:chExt cx="2705565" cy="187017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Rounded Rectangle 35"/>
            <p:cNvSpPr/>
            <p:nvPr/>
          </p:nvSpPr>
          <p:spPr>
            <a:xfrm>
              <a:off x="7348507" y="5229199"/>
              <a:ext cx="2679848" cy="1870171"/>
            </a:xfrm>
            <a:prstGeom prst="roundRect">
              <a:avLst>
                <a:gd name="adj" fmla="val 5027"/>
              </a:avLst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cs-CZ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</a:rPr>
                <a:t>Úvod do problematiky</a:t>
              </a:r>
              <a:endParaRPr lang="cs-CZ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15493" y="5400147"/>
              <a:ext cx="2638579" cy="16992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cs-CZ" sz="1000" dirty="0" smtClean="0"/>
                <a:t>V současné době se často používají </a:t>
              </a:r>
              <a:r>
                <a:rPr lang="cs-CZ" sz="1000" b="1" dirty="0" smtClean="0"/>
                <a:t>komponentové architektury aplikací</a:t>
              </a:r>
              <a:r>
                <a:rPr lang="cs-CZ" sz="1000" dirty="0" smtClean="0"/>
                <a:t>.  K vytvoření takové aplikace můžeme v prostředí .NET využít Managed </a:t>
              </a:r>
              <a:r>
                <a:rPr lang="cs-CZ" sz="1000" dirty="0" smtClean="0"/>
                <a:t>Extensibility </a:t>
              </a:r>
              <a:r>
                <a:rPr lang="cs-CZ" sz="1000" dirty="0" smtClean="0"/>
                <a:t>Framework (</a:t>
              </a:r>
              <a:r>
                <a:rPr lang="cs-CZ" sz="1000" b="1" dirty="0" smtClean="0"/>
                <a:t>MEF</a:t>
              </a:r>
              <a:r>
                <a:rPr lang="cs-CZ" sz="1000" dirty="0" smtClean="0"/>
                <a:t>). Ten umožňuje </a:t>
              </a:r>
              <a:r>
                <a:rPr lang="cs-CZ" sz="1000" b="1" dirty="0" smtClean="0"/>
                <a:t>za běhu aplikace </a:t>
              </a:r>
              <a:r>
                <a:rPr lang="cs-CZ" sz="1000" dirty="0" smtClean="0"/>
                <a:t>nahrávat komponenty a vzájemně je propojovat přes nabízené služby a závislosti (tzv. kompozice aplikace).</a:t>
              </a:r>
            </a:p>
            <a:p>
              <a:pPr algn="just"/>
              <a:endParaRPr lang="cs-CZ" sz="1000" dirty="0"/>
            </a:p>
            <a:p>
              <a:pPr algn="just"/>
              <a:r>
                <a:rPr lang="cs-CZ" sz="1000" b="1" dirty="0" smtClean="0"/>
                <a:t>Ladění a vývoj </a:t>
              </a:r>
              <a:r>
                <a:rPr lang="cs-CZ" sz="1000" dirty="0" smtClean="0"/>
                <a:t>takových aplikací je však komplikovaný. Kvůli absenci vhodných nástrojů je těžké ze </a:t>
              </a:r>
              <a:r>
                <a:rPr lang="cs-CZ" sz="1000" b="1" dirty="0" smtClean="0"/>
                <a:t>zdrojových kódů </a:t>
              </a:r>
              <a:r>
                <a:rPr lang="cs-CZ" sz="1000" dirty="0" smtClean="0"/>
                <a:t>vyčíst jakým způsobem budou komponenty poskládány a zda při </a:t>
              </a:r>
              <a:r>
                <a:rPr lang="cs-CZ" sz="1000" b="1" dirty="0" smtClean="0"/>
                <a:t>kompozici</a:t>
              </a:r>
              <a:r>
                <a:rPr lang="cs-CZ" sz="1000" dirty="0" smtClean="0"/>
                <a:t> nedojde k chybě.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9999" y="4376013"/>
            <a:ext cx="2160239" cy="2365357"/>
            <a:chOff x="7329264" y="5229199"/>
            <a:chExt cx="2679848" cy="197301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9" name="Rounded Rectangle 38"/>
            <p:cNvSpPr/>
            <p:nvPr/>
          </p:nvSpPr>
          <p:spPr>
            <a:xfrm>
              <a:off x="7329264" y="5229199"/>
              <a:ext cx="2679848" cy="1973014"/>
            </a:xfrm>
            <a:prstGeom prst="roundRect">
              <a:avLst>
                <a:gd name="adj" fmla="val 5027"/>
              </a:avLst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cs-CZ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</a:rPr>
                <a:t>Cíle práce</a:t>
              </a:r>
              <a:endParaRPr lang="cs-CZ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6253" y="5456479"/>
              <a:ext cx="2590531" cy="1745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cs-CZ" sz="1000" dirty="0" smtClean="0"/>
                <a:t>Cílem práce je analýza možností, jak </a:t>
              </a:r>
              <a:r>
                <a:rPr lang="cs-CZ" sz="1000" b="1" dirty="0" smtClean="0"/>
                <a:t>usnadnit vývoj</a:t>
              </a:r>
              <a:r>
                <a:rPr lang="cs-CZ" sz="1000" dirty="0" smtClean="0"/>
                <a:t> komponentových aplikací v MEF. Na základě analýzy v této práci implementujeme </a:t>
              </a:r>
              <a:r>
                <a:rPr lang="cs-CZ" sz="1000" b="1" dirty="0" smtClean="0"/>
                <a:t>editor</a:t>
              </a:r>
              <a:r>
                <a:rPr lang="cs-CZ" sz="1000" dirty="0" smtClean="0"/>
                <a:t>, který bude formou pluginu integrován do </a:t>
              </a:r>
              <a:r>
                <a:rPr lang="cs-CZ" sz="1000" b="1" dirty="0" smtClean="0"/>
                <a:t>Visual Studia</a:t>
              </a:r>
              <a:r>
                <a:rPr lang="cs-CZ" sz="1000" dirty="0" smtClean="0"/>
                <a:t>.</a:t>
              </a:r>
            </a:p>
            <a:p>
              <a:pPr algn="just"/>
              <a:endParaRPr lang="cs-CZ" sz="1000" dirty="0"/>
            </a:p>
            <a:p>
              <a:pPr algn="just"/>
              <a:r>
                <a:rPr lang="cs-CZ" sz="1000" dirty="0" smtClean="0"/>
                <a:t>Přínosem editoru bude </a:t>
              </a:r>
              <a:r>
                <a:rPr lang="cs-CZ" sz="1000" b="1" dirty="0" smtClean="0"/>
                <a:t>vizualizace vztahů komponent</a:t>
              </a:r>
              <a:r>
                <a:rPr lang="cs-CZ" sz="1000" dirty="0" smtClean="0"/>
                <a:t> získaná analýzou zdrojových kódů vyvíjené aplikace. Editor také </a:t>
              </a:r>
              <a:r>
                <a:rPr lang="cs-CZ" sz="1000" dirty="0" smtClean="0"/>
                <a:t>umožní </a:t>
              </a:r>
              <a:r>
                <a:rPr lang="cs-CZ" sz="1000" b="1" dirty="0" smtClean="0"/>
                <a:t>vizuální editaci </a:t>
              </a:r>
              <a:r>
                <a:rPr lang="cs-CZ" sz="1000" dirty="0" smtClean="0"/>
                <a:t>vztahů komponent a patřičně upraví zdrojový kód kompozice.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969600" y="5877272"/>
            <a:ext cx="2664294" cy="864096"/>
            <a:chOff x="7329264" y="5229200"/>
            <a:chExt cx="2679848" cy="86409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1" name="Rounded Rectangle 60"/>
            <p:cNvSpPr/>
            <p:nvPr/>
          </p:nvSpPr>
          <p:spPr>
            <a:xfrm>
              <a:off x="7329264" y="5229200"/>
              <a:ext cx="2679848" cy="864096"/>
            </a:xfrm>
            <a:prstGeom prst="roundRect">
              <a:avLst>
                <a:gd name="adj" fmla="val 502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cs-CZ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</a:rPr>
                <a:t>Poděkování</a:t>
              </a:r>
              <a:endParaRPr lang="cs-CZ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70532" y="5467290"/>
              <a:ext cx="2638579" cy="553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cs-CZ" sz="1000" dirty="0" smtClean="0"/>
                <a:t>Vedoucímu práce </a:t>
              </a:r>
              <a:r>
                <a:rPr lang="cs-CZ" sz="1000" b="1" dirty="0" smtClean="0"/>
                <a:t>Mgr. Pavlu Ježkovi, Ph.D. </a:t>
              </a:r>
              <a:r>
                <a:rPr lang="cs-CZ" sz="1000" dirty="0" smtClean="0"/>
                <a:t>děkuji za připomínky a podněty, bez kterých by tato práce nemohla vzniknout.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69224" y="1268764"/>
            <a:ext cx="2664293" cy="3134800"/>
            <a:chOff x="7329264" y="2986047"/>
            <a:chExt cx="2679848" cy="3134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5" name="Rounded Rectangle 64"/>
            <p:cNvSpPr/>
            <p:nvPr/>
          </p:nvSpPr>
          <p:spPr>
            <a:xfrm>
              <a:off x="7329264" y="2986047"/>
              <a:ext cx="2679848" cy="3107249"/>
            </a:xfrm>
            <a:prstGeom prst="roundRect">
              <a:avLst>
                <a:gd name="adj" fmla="val 5027"/>
              </a:avLst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cs-CZ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</a:rPr>
                <a:t>Závěr</a:t>
              </a:r>
              <a:endParaRPr lang="cs-CZ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95905" y="3258525"/>
              <a:ext cx="2613207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cs-CZ" sz="1000" dirty="0" smtClean="0"/>
                <a:t>Implementovaný editor usnadňuje použití MEF při vývoji komponentových aplikací ve Visual Studiu. Dokáže totiž </a:t>
              </a:r>
              <a:r>
                <a:rPr lang="cs-CZ" sz="1000" b="1" dirty="0" smtClean="0"/>
                <a:t>upozorňovat na možné chyby</a:t>
              </a:r>
              <a:r>
                <a:rPr lang="cs-CZ" sz="1000" dirty="0" smtClean="0"/>
                <a:t> v kompozici a také </a:t>
              </a:r>
              <a:r>
                <a:rPr lang="cs-CZ" sz="1000" b="1" dirty="0" smtClean="0"/>
                <a:t>umožňuje vygenerovat celý kód</a:t>
              </a:r>
              <a:r>
                <a:rPr lang="cs-CZ" sz="1000" dirty="0" smtClean="0"/>
                <a:t> kompozice pouze s využitím grafického rozhraní editoru.</a:t>
              </a:r>
            </a:p>
            <a:p>
              <a:pPr algn="just"/>
              <a:endParaRPr lang="cs-CZ" sz="1000" dirty="0"/>
            </a:p>
            <a:p>
              <a:pPr algn="just"/>
              <a:r>
                <a:rPr lang="cs-CZ" sz="1000" dirty="0" smtClean="0"/>
                <a:t>Analýza využívající analyzační instrukce je navíc velmi </a:t>
              </a:r>
              <a:r>
                <a:rPr lang="cs-CZ" sz="1000" b="1" dirty="0" smtClean="0"/>
                <a:t>univerzální</a:t>
              </a:r>
              <a:r>
                <a:rPr lang="cs-CZ" sz="1000" dirty="0" smtClean="0"/>
                <a:t>, editor lze rozšířeními snadno specializovat pro potřeby </a:t>
              </a:r>
              <a:r>
                <a:rPr lang="cs-CZ" sz="1000" b="1" dirty="0" smtClean="0"/>
                <a:t>konkrétního projektu</a:t>
              </a:r>
              <a:r>
                <a:rPr lang="cs-CZ" sz="1000" dirty="0" smtClean="0"/>
                <a:t> (zobrazení komponent, editace...).</a:t>
              </a:r>
            </a:p>
            <a:p>
              <a:pPr algn="just"/>
              <a:endParaRPr lang="cs-CZ" sz="1000" dirty="0"/>
            </a:p>
            <a:p>
              <a:pPr algn="just"/>
              <a:r>
                <a:rPr lang="cs-CZ" sz="1000" dirty="0" smtClean="0"/>
                <a:t>Pro MEF v době psaní práce </a:t>
              </a:r>
              <a:r>
                <a:rPr lang="cs-CZ" sz="1000" b="1" dirty="0" smtClean="0"/>
                <a:t>nebyl dostupný jiný nástroj</a:t>
              </a:r>
              <a:r>
                <a:rPr lang="cs-CZ" sz="1000" dirty="0" smtClean="0"/>
                <a:t>, který by dokázal analyzovat kompozici přímo ze zdrojových kódů. Význam editoru ale </a:t>
              </a:r>
              <a:r>
                <a:rPr lang="cs-CZ" sz="1000" b="1" dirty="0" smtClean="0"/>
                <a:t>není omezen pouze na MEF</a:t>
              </a:r>
              <a:r>
                <a:rPr lang="cs-CZ" sz="1000" dirty="0" smtClean="0"/>
                <a:t>. Díky principu analýzy je snadné rozšířit editor o </a:t>
              </a:r>
              <a:r>
                <a:rPr lang="cs-CZ" sz="1000" b="1" dirty="0" smtClean="0"/>
                <a:t>vizualizaci vztahů libovolných .NET objektů</a:t>
              </a:r>
              <a:r>
                <a:rPr lang="cs-CZ" sz="1000" dirty="0" smtClean="0"/>
                <a:t>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48743" y="1268766"/>
            <a:ext cx="4189535" cy="5472608"/>
            <a:chOff x="2648743" y="1268766"/>
            <a:chExt cx="4189535" cy="5472608"/>
          </a:xfrm>
        </p:grpSpPr>
        <p:grpSp>
          <p:nvGrpSpPr>
            <p:cNvPr id="32" name="Group 31"/>
            <p:cNvGrpSpPr/>
            <p:nvPr/>
          </p:nvGrpSpPr>
          <p:grpSpPr>
            <a:xfrm>
              <a:off x="2648743" y="1268766"/>
              <a:ext cx="4189535" cy="5472608"/>
              <a:chOff x="7329265" y="5229200"/>
              <a:chExt cx="2382962" cy="121613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3" name="Rounded Rectangle 32"/>
              <p:cNvSpPr/>
              <p:nvPr/>
            </p:nvSpPr>
            <p:spPr>
              <a:xfrm>
                <a:off x="7329265" y="5229200"/>
                <a:ext cx="2382962" cy="1216135"/>
              </a:xfrm>
              <a:prstGeom prst="roundRect">
                <a:avLst>
                  <a:gd name="adj" fmla="val 1863"/>
                </a:avLst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cs-CZ" sz="1400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tx1">
                        <a:alpha val="95000"/>
                      </a:schemeClr>
                    </a:solidFill>
                  </a:rPr>
                  <a:t>Výsledky</a:t>
                </a:r>
                <a:endParaRPr lang="cs-CZ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356371" y="5287140"/>
                <a:ext cx="2332882" cy="2940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cs-CZ" sz="1000" dirty="0" smtClean="0"/>
                  <a:t>V rámci práce byl implementován editor, který dokáže analyzovat zdrojové kódy </a:t>
                </a:r>
                <a:r>
                  <a:rPr lang="cs-CZ" sz="1000" dirty="0" smtClean="0"/>
                  <a:t>aplikace psané </a:t>
                </a:r>
                <a:r>
                  <a:rPr lang="cs-CZ" sz="1000" dirty="0" smtClean="0"/>
                  <a:t>v </a:t>
                </a:r>
                <a:r>
                  <a:rPr lang="cs-CZ" sz="1000" b="1" dirty="0" smtClean="0"/>
                  <a:t>C#</a:t>
                </a:r>
                <a:r>
                  <a:rPr lang="cs-CZ" sz="1000" dirty="0" smtClean="0"/>
                  <a:t> a </a:t>
                </a:r>
                <a:r>
                  <a:rPr lang="cs-CZ" sz="1000" b="1" dirty="0" smtClean="0"/>
                  <a:t>CIL instrukce </a:t>
                </a:r>
                <a:r>
                  <a:rPr lang="cs-CZ" sz="1000" dirty="0" smtClean="0"/>
                  <a:t>zkompilovaných knihoven. Na základě analýzy zobrazuje přehledné </a:t>
                </a:r>
                <a:r>
                  <a:rPr lang="cs-CZ" sz="1000" b="1" dirty="0" smtClean="0"/>
                  <a:t>schéma kompozice</a:t>
                </a:r>
                <a:r>
                  <a:rPr lang="cs-CZ" sz="1000" dirty="0" smtClean="0"/>
                  <a:t>, ve kterém umožňuje provádět vizuální editace kompozice, které se projeví patřičnou </a:t>
                </a:r>
                <a:r>
                  <a:rPr lang="cs-CZ" sz="1000" b="1" dirty="0" smtClean="0"/>
                  <a:t>úpravou zdrojového kódu</a:t>
                </a:r>
                <a:r>
                  <a:rPr lang="cs-CZ" sz="1000" dirty="0" smtClean="0"/>
                  <a:t>.</a:t>
                </a:r>
              </a:p>
              <a:p>
                <a:pPr algn="just"/>
                <a:endParaRPr lang="cs-CZ" sz="1000" dirty="0" smtClean="0"/>
              </a:p>
              <a:p>
                <a:pPr algn="just"/>
                <a:endParaRPr lang="cs-CZ" sz="1000" dirty="0" smtClean="0"/>
              </a:p>
              <a:p>
                <a:pPr algn="just"/>
                <a:endParaRPr lang="cs-CZ" sz="1000" dirty="0" smtClean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56371" y="5827252"/>
                <a:ext cx="2332882" cy="157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cs-CZ" sz="1000" dirty="0" smtClean="0"/>
                  <a:t>Po překladu zdrojového jazyka do analyzačních instrukcí je spuštěna jejich </a:t>
                </a:r>
                <a:r>
                  <a:rPr lang="cs-CZ" sz="1000" b="1" dirty="0" smtClean="0"/>
                  <a:t>interpretace</a:t>
                </a:r>
                <a:r>
                  <a:rPr lang="cs-CZ" sz="1000" dirty="0" smtClean="0"/>
                  <a:t>. V jejím průběhu editor získává údaje potřebné pro zobrazení kompozice a </a:t>
                </a:r>
                <a:r>
                  <a:rPr lang="cs-CZ" sz="1000" dirty="0" smtClean="0"/>
                  <a:t>editací. </a:t>
                </a:r>
                <a:r>
                  <a:rPr lang="cs-CZ" sz="1000" dirty="0" smtClean="0"/>
                  <a:t>Klíčovou roli zde hraje dostatečně přesná </a:t>
                </a:r>
                <a:r>
                  <a:rPr lang="cs-CZ" sz="1000" b="1" dirty="0" smtClean="0"/>
                  <a:t>simulace</a:t>
                </a:r>
                <a:r>
                  <a:rPr lang="cs-CZ" sz="1000" dirty="0" smtClean="0"/>
                  <a:t> běhového prostředí a typového </a:t>
                </a:r>
                <a:r>
                  <a:rPr lang="cs-CZ" sz="1000" dirty="0" smtClean="0"/>
                  <a:t>systému </a:t>
                </a:r>
                <a:r>
                  <a:rPr lang="cs-CZ" sz="1000" dirty="0" smtClean="0"/>
                  <a:t>.NET, kterou musí editor zajistit.</a:t>
                </a:r>
                <a:endParaRPr lang="cs-CZ" sz="10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204760" y="2276872"/>
              <a:ext cx="1618024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cs-CZ" sz="1000" dirty="0" smtClean="0"/>
                <a:t>Analýza zdrojových kódů a jejich následná editace je založena na překladu do </a:t>
              </a:r>
              <a:r>
                <a:rPr lang="cs-CZ" sz="1000" b="1" dirty="0" smtClean="0"/>
                <a:t>analyzačních instrukcí</a:t>
              </a:r>
              <a:r>
                <a:rPr lang="cs-CZ" sz="1000" dirty="0" smtClean="0"/>
                <a:t>, speciálně vyvinutých pro potřeby editoru. Díky nim je snadné </a:t>
              </a:r>
              <a:r>
                <a:rPr lang="cs-CZ" sz="1000" b="1" dirty="0" smtClean="0"/>
                <a:t>rozšířit možnosti editoru</a:t>
              </a:r>
              <a:r>
                <a:rPr lang="cs-CZ" sz="1000" dirty="0" smtClean="0"/>
                <a:t> o podporu dalších programovacích </a:t>
              </a:r>
              <a:r>
                <a:rPr lang="cs-CZ" sz="1000" dirty="0" smtClean="0"/>
                <a:t>jazyků, zobrazení a nových </a:t>
              </a:r>
              <a:r>
                <a:rPr lang="cs-CZ" sz="1000" dirty="0" smtClean="0"/>
                <a:t>editací</a:t>
              </a:r>
              <a:r>
                <a:rPr lang="cs-CZ" sz="1000" dirty="0" smtClean="0"/>
                <a:t>. </a:t>
              </a:r>
              <a:endParaRPr lang="cs-CZ" sz="1000" dirty="0" smtClean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792760" y="2376000"/>
              <a:ext cx="2412000" cy="1599165"/>
              <a:chOff x="2636220" y="2277104"/>
              <a:chExt cx="2412000" cy="159916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636220" y="2277104"/>
                <a:ext cx="2412000" cy="1584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90093" y="2321992"/>
                <a:ext cx="2304256" cy="1554277"/>
                <a:chOff x="2690093" y="2321992"/>
                <a:chExt cx="2304256" cy="1554277"/>
              </a:xfrm>
            </p:grpSpPr>
            <p:pic>
              <p:nvPicPr>
                <p:cNvPr id="1026" name="Picture 2" descr="C:\Projekty\DIPLOMOVÁ PRÁCE\repository\documents\Ilustrations_cz\example1_aggregation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90093" y="2321992"/>
                  <a:ext cx="2304256" cy="13677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3097914" y="3660825"/>
                  <a:ext cx="148541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s-CZ" sz="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cs-CZ" sz="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nteraktivní editace kompozice</a:t>
                  </a:r>
                  <a:endParaRPr lang="cs-CZ" sz="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9" name="Rectangle 68"/>
            <p:cNvSpPr/>
            <p:nvPr/>
          </p:nvSpPr>
          <p:spPr>
            <a:xfrm>
              <a:off x="2991061" y="4695065"/>
              <a:ext cx="3546115" cy="19997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1027" name="Picture 3" descr="C:\Projekty\DIPLOMOVÁ PRÁCE\repository\documents\Ilustrations_cz\example1_compos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800" y="4752000"/>
              <a:ext cx="3418113" cy="179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440832" y="6516000"/>
              <a:ext cx="2736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Použití editoru v průběhu vývoje aplikace ve Visual Studiu</a:t>
              </a:r>
              <a:endParaRPr lang="cs-CZ" sz="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8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393</TotalTime>
  <Words>460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Rozšířený editor komponentových architektur pro MEF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Rozšířený editor komponentových architektur pro MEF</dc:title>
  <dc:creator>m9ra</dc:creator>
  <cp:lastModifiedBy>m9ra</cp:lastModifiedBy>
  <cp:revision>34</cp:revision>
  <cp:lastPrinted>2014-09-25T15:55:40Z</cp:lastPrinted>
  <dcterms:created xsi:type="dcterms:W3CDTF">2014-09-25T11:59:42Z</dcterms:created>
  <dcterms:modified xsi:type="dcterms:W3CDTF">2014-09-25T18:34:14Z</dcterms:modified>
</cp:coreProperties>
</file>