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3" r:id="rId6"/>
    <p:sldMasterId id="214748365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6858000" cx="12192000"/>
  <p:notesSz cx="6858000" cy="9144000"/>
  <p:embeddedFontLst>
    <p:embeddedFont>
      <p:font typeface="Montserrat SemiBold"/>
      <p:regular r:id="rId22"/>
      <p:bold r:id="rId23"/>
      <p:italic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32">
          <p15:clr>
            <a:srgbClr val="9AA0A6"/>
          </p15:clr>
        </p15:guide>
        <p15:guide id="2" pos="469">
          <p15:clr>
            <a:srgbClr val="9AA0A6"/>
          </p15:clr>
        </p15:guide>
      </p15:sldGuideLst>
    </p:ext>
    <p:ext uri="http://customooxmlschemas.google.com/">
      <go:slidesCustomData xmlns:go="http://customooxmlschemas.google.com/" r:id="rId30" roundtripDataSignature="AMtx7mgOCqp87FPVhQ93LKYBODPswN1K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32" orient="horz"/>
        <p:guide pos="46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font" Target="fonts/MontserratSemiBold-regular.fntdata"/><Relationship Id="rId21" Type="http://schemas.openxmlformats.org/officeDocument/2006/relationships/slide" Target="slides/slide13.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Montserrat-regular.fntdata"/><Relationship Id="rId25" Type="http://schemas.openxmlformats.org/officeDocument/2006/relationships/font" Target="fonts/MontserratSemiBold-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ontserrat-bold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0" Type="http://customschemas.google.com/relationships/presentationmetadata" Target="meta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c4414eb96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1c4414eb96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c4414eb96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1c4414eb96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c4414eb96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11c4414eb96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746f4f694_0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12746f4f694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8cdf3a6e9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128cdf3a6e9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3c2184c1e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g123c2184c1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8cdf3a6e9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128cdf3a6e9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c4414eb96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11c4414eb9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8cdf3a6e9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128cdf3a6e9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c4414eb96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11c4414eb96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c4414eb96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1c4414eb9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4414eb96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11c4414eb96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 name="Shape 16"/>
        <p:cNvGrpSpPr/>
        <p:nvPr/>
      </p:nvGrpSpPr>
      <p:grpSpPr>
        <a:xfrm>
          <a:off x="0" y="0"/>
          <a:ext cx="0" cy="0"/>
          <a:chOff x="0" y="0"/>
          <a:chExt cx="0" cy="0"/>
        </a:xfrm>
      </p:grpSpPr>
      <p:sp>
        <p:nvSpPr>
          <p:cNvPr id="17" name="Google Shape;17;p12"/>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
          <p:cNvSpPr txBox="1"/>
          <p:nvPr>
            <p:ph idx="11" type="ftr"/>
          </p:nvPr>
        </p:nvSpPr>
        <p:spPr>
          <a:xfrm>
            <a:off x="7638011" y="1179105"/>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type="title"/>
          </p:nvPr>
        </p:nvSpPr>
        <p:spPr>
          <a:xfrm>
            <a:off x="1549666" y="1923570"/>
            <a:ext cx="8868952" cy="727335"/>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200"/>
              <a:buFont typeface="Montserrat SemiBold"/>
              <a:buNone/>
              <a:defRPr b="0" i="0" sz="3200" u="none" cap="none" strike="noStrike">
                <a:solidFill>
                  <a:schemeClr val="dk1"/>
                </a:solidFill>
                <a:latin typeface="Montserrat SemiBold"/>
                <a:ea typeface="Montserrat SemiBold"/>
                <a:cs typeface="Montserrat SemiBold"/>
                <a:sym typeface="Montserrat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2"/>
          <p:cNvSpPr txBox="1"/>
          <p:nvPr>
            <p:ph idx="1" type="body"/>
          </p:nvPr>
        </p:nvSpPr>
        <p:spPr>
          <a:xfrm>
            <a:off x="3362035" y="2907458"/>
            <a:ext cx="7056582" cy="2774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228600" lvl="4" marL="2286000" marR="0" rtl="0" algn="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5" name="Shape 25"/>
        <p:cNvGrpSpPr/>
        <p:nvPr/>
      </p:nvGrpSpPr>
      <p:grpSpPr>
        <a:xfrm>
          <a:off x="0" y="0"/>
          <a:ext cx="0" cy="0"/>
          <a:chOff x="0" y="0"/>
          <a:chExt cx="0" cy="0"/>
        </a:xfrm>
      </p:grpSpPr>
      <p:sp>
        <p:nvSpPr>
          <p:cNvPr id="26" name="Google Shape;26;p22"/>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974391" y="2082065"/>
            <a:ext cx="3238685" cy="311143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000"/>
              <a:buFont typeface="Arial"/>
              <a:buNone/>
              <a:defRPr b="0" i="0" sz="10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9" name="Google Shape;29;p22"/>
          <p:cNvSpPr txBox="1"/>
          <p:nvPr>
            <p:ph idx="2" type="body"/>
          </p:nvPr>
        </p:nvSpPr>
        <p:spPr>
          <a:xfrm>
            <a:off x="6726998" y="2129323"/>
            <a:ext cx="2869929" cy="51133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2"/>
              </a:buClr>
              <a:buSzPts val="3200"/>
              <a:buFont typeface="Arial"/>
              <a:buNone/>
              <a:defRPr b="0" i="0" sz="3200" u="none" cap="none" strike="noStrike">
                <a:solidFill>
                  <a:schemeClr val="accent2"/>
                </a:solidFill>
                <a:latin typeface="Montserrat SemiBold"/>
                <a:ea typeface="Montserrat SemiBold"/>
                <a:cs typeface="Montserrat SemiBold"/>
                <a:sym typeface="Montserrat SemiBol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0" name="Google Shape;30;p22"/>
          <p:cNvSpPr txBox="1"/>
          <p:nvPr>
            <p:ph idx="3" type="body"/>
          </p:nvPr>
        </p:nvSpPr>
        <p:spPr>
          <a:xfrm>
            <a:off x="6726998" y="2879328"/>
            <a:ext cx="4490611" cy="275235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1" name="Google Shape;31;p22"/>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2" name="Shape 32"/>
        <p:cNvGrpSpPr/>
        <p:nvPr/>
      </p:nvGrpSpPr>
      <p:grpSpPr>
        <a:xfrm>
          <a:off x="0" y="0"/>
          <a:ext cx="0" cy="0"/>
          <a:chOff x="0" y="0"/>
          <a:chExt cx="0" cy="0"/>
        </a:xfrm>
      </p:grpSpPr>
      <p:sp>
        <p:nvSpPr>
          <p:cNvPr id="33" name="Google Shape;33;p27"/>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0" name="Shape 40"/>
        <p:cNvGrpSpPr/>
        <p:nvPr/>
      </p:nvGrpSpPr>
      <p:grpSpPr>
        <a:xfrm>
          <a:off x="0" y="0"/>
          <a:ext cx="0" cy="0"/>
          <a:chOff x="0" y="0"/>
          <a:chExt cx="0" cy="0"/>
        </a:xfrm>
      </p:grpSpPr>
      <p:sp>
        <p:nvSpPr>
          <p:cNvPr id="41" name="Google Shape;41;p16"/>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1" name="Shape 51"/>
        <p:cNvGrpSpPr/>
        <p:nvPr/>
      </p:nvGrpSpPr>
      <p:grpSpPr>
        <a:xfrm>
          <a:off x="0" y="0"/>
          <a:ext cx="0" cy="0"/>
          <a:chOff x="0" y="0"/>
          <a:chExt cx="0" cy="0"/>
        </a:xfrm>
      </p:grpSpPr>
      <p:sp>
        <p:nvSpPr>
          <p:cNvPr id="52" name="Google Shape;52;g12746f4f694_0_248"/>
          <p:cNvSpPr txBox="1"/>
          <p:nvPr>
            <p:ph idx="10" type="dt"/>
          </p:nvPr>
        </p:nvSpPr>
        <p:spPr>
          <a:xfrm>
            <a:off x="338291" y="6260234"/>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12746f4f694_0_248"/>
          <p:cNvSpPr txBox="1"/>
          <p:nvPr>
            <p:ph idx="11" type="ftr"/>
          </p:nvPr>
        </p:nvSpPr>
        <p:spPr>
          <a:xfrm>
            <a:off x="4252323" y="6260233"/>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1.png"/><Relationship Id="rId3" Type="http://schemas.openxmlformats.org/officeDocument/2006/relationships/image" Target="../media/image13.png"/><Relationship Id="rId4" Type="http://schemas.openxmlformats.org/officeDocument/2006/relationships/image" Target="../media/image9.jpg"/><Relationship Id="rId5" Type="http://schemas.openxmlformats.org/officeDocument/2006/relationships/slideLayout" Target="../slideLayouts/slideLayout1.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5.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slideLayout" Target="../slideLayouts/slideLayout4.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9.png"/><Relationship Id="rId3" Type="http://schemas.openxmlformats.org/officeDocument/2006/relationships/image" Target="../media/image2.png"/><Relationship Id="rId4" Type="http://schemas.openxmlformats.org/officeDocument/2006/relationships/image" Target="../media/image8.jpg"/><Relationship Id="rId5" Type="http://schemas.openxmlformats.org/officeDocument/2006/relationships/slideLayout" Target="../slideLayouts/slideLayout5.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pic>
        <p:nvPicPr>
          <p:cNvPr descr="Logo&#10;&#10;Description automatically generated" id="11" name="Google Shape;11;p11"/>
          <p:cNvPicPr preferRelativeResize="0"/>
          <p:nvPr/>
        </p:nvPicPr>
        <p:blipFill rotWithShape="1">
          <a:blip r:embed="rId2">
            <a:alphaModFix/>
          </a:blip>
          <a:srcRect b="0" l="0" r="0" t="0"/>
          <a:stretch/>
        </p:blipFill>
        <p:spPr>
          <a:xfrm>
            <a:off x="1549666" y="5683067"/>
            <a:ext cx="4005742" cy="942292"/>
          </a:xfrm>
          <a:prstGeom prst="rect">
            <a:avLst/>
          </a:prstGeom>
          <a:noFill/>
          <a:ln>
            <a:noFill/>
          </a:ln>
        </p:spPr>
      </p:pic>
      <p:pic>
        <p:nvPicPr>
          <p:cNvPr descr="Application&#10;&#10;Description automatically generated with medium confidence" id="12" name="Google Shape;12;p11"/>
          <p:cNvPicPr preferRelativeResize="0"/>
          <p:nvPr/>
        </p:nvPicPr>
        <p:blipFill rotWithShape="1">
          <a:blip r:embed="rId3">
            <a:alphaModFix/>
          </a:blip>
          <a:srcRect b="0" l="0" r="0" t="0"/>
          <a:stretch/>
        </p:blipFill>
        <p:spPr>
          <a:xfrm>
            <a:off x="1549666" y="4427889"/>
            <a:ext cx="2860451" cy="829117"/>
          </a:xfrm>
          <a:prstGeom prst="rect">
            <a:avLst/>
          </a:prstGeom>
          <a:noFill/>
          <a:ln>
            <a:noFill/>
          </a:ln>
        </p:spPr>
      </p:pic>
      <p:sp>
        <p:nvSpPr>
          <p:cNvPr id="13" name="Google Shape;13;p11"/>
          <p:cNvSpPr txBox="1"/>
          <p:nvPr/>
        </p:nvSpPr>
        <p:spPr>
          <a:xfrm>
            <a:off x="7951171" y="6065132"/>
            <a:ext cx="4160983" cy="27749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E3E3D"/>
              </a:buClr>
              <a:buSzPts val="1000"/>
              <a:buFont typeface="Arial"/>
              <a:buNone/>
            </a:pPr>
            <a:r>
              <a:rPr b="0" i="0" lang="en-US" sz="1000" u="none" cap="none" strike="noStrike">
                <a:solidFill>
                  <a:srgbClr val="3E3E3D"/>
                </a:solidFill>
                <a:latin typeface="Montserrat"/>
                <a:ea typeface="Montserrat"/>
                <a:cs typeface="Montserrat"/>
                <a:sym typeface="Montserrat"/>
              </a:rPr>
              <a:t>ESF projekts Nr. 8.4.1.0/16/l/001 ''Nodarbināto personu profesionālās kompetences pilnveide" </a:t>
            </a:r>
            <a:endParaRPr b="0" i="0" sz="1000" u="none" cap="none" strike="noStrike">
              <a:solidFill>
                <a:srgbClr val="3E3E3D"/>
              </a:solidFill>
              <a:latin typeface="Montserrat"/>
              <a:ea typeface="Montserrat"/>
              <a:cs typeface="Montserrat"/>
              <a:sym typeface="Montserrat"/>
            </a:endParaRPr>
          </a:p>
        </p:txBody>
      </p:sp>
      <p:pic>
        <p:nvPicPr>
          <p:cNvPr descr="A picture containing chart&#10;&#10;Description automatically generated" id="14" name="Google Shape;14;p11"/>
          <p:cNvPicPr preferRelativeResize="0"/>
          <p:nvPr/>
        </p:nvPicPr>
        <p:blipFill rotWithShape="1">
          <a:blip r:embed="rId4">
            <a:alphaModFix/>
          </a:blip>
          <a:srcRect b="0" l="0" r="0" t="0"/>
          <a:stretch/>
        </p:blipFill>
        <p:spPr>
          <a:xfrm>
            <a:off x="8077449" y="4881259"/>
            <a:ext cx="3908425" cy="942292"/>
          </a:xfrm>
          <a:prstGeom prst="rect">
            <a:avLst/>
          </a:prstGeom>
          <a:noFill/>
          <a:ln>
            <a:noFill/>
          </a:ln>
        </p:spPr>
      </p:pic>
      <p:sp>
        <p:nvSpPr>
          <p:cNvPr id="15" name="Google Shape;15;p11"/>
          <p:cNvSpPr txBox="1"/>
          <p:nvPr>
            <p:ph idx="11" type="ftr"/>
          </p:nvPr>
        </p:nvSpPr>
        <p:spPr>
          <a:xfrm>
            <a:off x="7638011" y="1179105"/>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 name="Shape 21"/>
        <p:cNvGrpSpPr/>
        <p:nvPr/>
      </p:nvGrpSpPr>
      <p:grpSpPr>
        <a:xfrm>
          <a:off x="0" y="0"/>
          <a:ext cx="0" cy="0"/>
          <a:chOff x="0" y="0"/>
          <a:chExt cx="0" cy="0"/>
        </a:xfrm>
      </p:grpSpPr>
      <p:sp>
        <p:nvSpPr>
          <p:cNvPr id="22" name="Google Shape;22;p21"/>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23" name="Google Shape;23;p21"/>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24" name="Google Shape;24;p21"/>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6" name="Shape 36"/>
        <p:cNvGrpSpPr/>
        <p:nvPr/>
      </p:nvGrpSpPr>
      <p:grpSpPr>
        <a:xfrm>
          <a:off x="0" y="0"/>
          <a:ext cx="0" cy="0"/>
          <a:chOff x="0" y="0"/>
          <a:chExt cx="0" cy="0"/>
        </a:xfrm>
      </p:grpSpPr>
      <p:sp>
        <p:nvSpPr>
          <p:cNvPr id="37" name="Google Shape;37;p13"/>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38" name="Google Shape;38;p13"/>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39" name="Google Shape;39;p13"/>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4" name="Shape 44"/>
        <p:cNvGrpSpPr/>
        <p:nvPr/>
      </p:nvGrpSpPr>
      <p:grpSpPr>
        <a:xfrm>
          <a:off x="0" y="0"/>
          <a:ext cx="0" cy="0"/>
          <a:chOff x="0" y="0"/>
          <a:chExt cx="0" cy="0"/>
        </a:xfrm>
      </p:grpSpPr>
      <p:sp>
        <p:nvSpPr>
          <p:cNvPr id="45" name="Google Shape;45;g12746f4f694_0_241"/>
          <p:cNvSpPr txBox="1"/>
          <p:nvPr>
            <p:ph idx="10" type="dt"/>
          </p:nvPr>
        </p:nvSpPr>
        <p:spPr>
          <a:xfrm>
            <a:off x="338291" y="6260234"/>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pic>
        <p:nvPicPr>
          <p:cNvPr descr="Logo&#10;&#10;Description automatically generated" id="46" name="Google Shape;46;g12746f4f694_0_241"/>
          <p:cNvPicPr preferRelativeResize="0"/>
          <p:nvPr/>
        </p:nvPicPr>
        <p:blipFill rotWithShape="1">
          <a:blip r:embed="rId2">
            <a:alphaModFix/>
          </a:blip>
          <a:srcRect b="0" l="0" r="0" t="0"/>
          <a:stretch/>
        </p:blipFill>
        <p:spPr>
          <a:xfrm>
            <a:off x="1549666" y="5683067"/>
            <a:ext cx="4005744" cy="942292"/>
          </a:xfrm>
          <a:prstGeom prst="rect">
            <a:avLst/>
          </a:prstGeom>
          <a:noFill/>
          <a:ln>
            <a:noFill/>
          </a:ln>
        </p:spPr>
      </p:pic>
      <p:pic>
        <p:nvPicPr>
          <p:cNvPr descr="Application&#10;&#10;Description automatically generated with medium confidence" id="47" name="Google Shape;47;g12746f4f694_0_241"/>
          <p:cNvPicPr preferRelativeResize="0"/>
          <p:nvPr/>
        </p:nvPicPr>
        <p:blipFill rotWithShape="1">
          <a:blip r:embed="rId3">
            <a:alphaModFix/>
          </a:blip>
          <a:srcRect b="0" l="0" r="0" t="0"/>
          <a:stretch/>
        </p:blipFill>
        <p:spPr>
          <a:xfrm>
            <a:off x="1549666" y="4427889"/>
            <a:ext cx="2860450" cy="829117"/>
          </a:xfrm>
          <a:prstGeom prst="rect">
            <a:avLst/>
          </a:prstGeom>
          <a:noFill/>
          <a:ln>
            <a:noFill/>
          </a:ln>
        </p:spPr>
      </p:pic>
      <p:sp>
        <p:nvSpPr>
          <p:cNvPr id="48" name="Google Shape;48;g12746f4f694_0_241"/>
          <p:cNvSpPr txBox="1"/>
          <p:nvPr/>
        </p:nvSpPr>
        <p:spPr>
          <a:xfrm>
            <a:off x="4071381" y="5257006"/>
            <a:ext cx="4476600" cy="298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E3E3D"/>
              </a:buClr>
              <a:buSzPts val="1000"/>
              <a:buFont typeface="Arial"/>
              <a:buNone/>
            </a:pPr>
            <a:r>
              <a:rPr b="0" i="0" lang="en-US" sz="1000" u="none" cap="none" strike="noStrike">
                <a:solidFill>
                  <a:srgbClr val="3E3E3D"/>
                </a:solidFill>
                <a:latin typeface="Montserrat"/>
                <a:ea typeface="Montserrat"/>
                <a:cs typeface="Montserrat"/>
                <a:sym typeface="Montserrat"/>
              </a:rPr>
              <a:t>ESF projekts Nr. 8.4.1.0/16/l/001 ''Nodarbināto personu profesionālās kompetences pilnveide" </a:t>
            </a:r>
            <a:endParaRPr b="0" i="0" sz="1000" u="none" cap="none" strike="noStrike">
              <a:solidFill>
                <a:srgbClr val="3E3E3D"/>
              </a:solidFill>
              <a:latin typeface="Montserrat"/>
              <a:ea typeface="Montserrat"/>
              <a:cs typeface="Montserrat"/>
              <a:sym typeface="Montserrat"/>
            </a:endParaRPr>
          </a:p>
        </p:txBody>
      </p:sp>
      <p:pic>
        <p:nvPicPr>
          <p:cNvPr descr="A picture containing chart&#10;&#10;Description automatically generated" id="49" name="Google Shape;49;g12746f4f694_0_241"/>
          <p:cNvPicPr preferRelativeResize="0"/>
          <p:nvPr/>
        </p:nvPicPr>
        <p:blipFill rotWithShape="1">
          <a:blip r:embed="rId4">
            <a:alphaModFix/>
          </a:blip>
          <a:srcRect b="0" l="0" r="0" t="0"/>
          <a:stretch/>
        </p:blipFill>
        <p:spPr>
          <a:xfrm>
            <a:off x="3658150" y="3788614"/>
            <a:ext cx="5303148" cy="1278549"/>
          </a:xfrm>
          <a:prstGeom prst="rect">
            <a:avLst/>
          </a:prstGeom>
          <a:noFill/>
          <a:ln>
            <a:noFill/>
          </a:ln>
        </p:spPr>
      </p:pic>
      <p:sp>
        <p:nvSpPr>
          <p:cNvPr id="50" name="Google Shape;50;g12746f4f694_0_241"/>
          <p:cNvSpPr txBox="1"/>
          <p:nvPr>
            <p:ph idx="11" type="ftr"/>
          </p:nvPr>
        </p:nvSpPr>
        <p:spPr>
          <a:xfrm>
            <a:off x="4252323" y="6260233"/>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6"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hyperlink" Target="https://www.w3schools.com/jsref/prop_win_localstorage.asp" TargetMode="External"/><Relationship Id="rId5" Type="http://schemas.openxmlformats.org/officeDocument/2006/relationships/hyperlink" Target="https://www.w3schools.com/jsref/prop_win_sessionstorage.asp" TargetMode="External"/><Relationship Id="rId6" Type="http://schemas.openxmlformats.org/officeDocument/2006/relationships/hyperlink" Target="https://www.w3schools.com/js/js_cookies.asp" TargetMode="External"/><Relationship Id="rId7" Type="http://schemas.openxmlformats.org/officeDocument/2006/relationships/hyperlink" Target="https://blog.logrocket.com/javascript-cache-ap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hyperlink" Target="https://jsonformatter.curiousconcept.com/" TargetMode="External"/><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
          <p:cNvSpPr txBox="1"/>
          <p:nvPr>
            <p:ph type="title"/>
          </p:nvPr>
        </p:nvSpPr>
        <p:spPr>
          <a:xfrm>
            <a:off x="1549666" y="1923570"/>
            <a:ext cx="8868952" cy="7273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chemeClr val="dk1"/>
              </a:buClr>
              <a:buSzPct val="100000"/>
              <a:buFont typeface="Montserrat SemiBold"/>
              <a:buNone/>
            </a:pPr>
            <a:r>
              <a:rPr lang="en-US">
                <a:solidFill>
                  <a:srgbClr val="297DC1"/>
                </a:solidFill>
              </a:rPr>
              <a:t>FRONTEND MĀJASLAPAS IZSTRĀDE </a:t>
            </a:r>
            <a:endParaRPr>
              <a:solidFill>
                <a:srgbClr val="297DC1"/>
              </a:solidFill>
            </a:endParaRPr>
          </a:p>
          <a:p>
            <a:pPr indent="0" lvl="0" marL="0" rtl="0" algn="ctr">
              <a:lnSpc>
                <a:spcPct val="115000"/>
              </a:lnSpc>
              <a:spcBef>
                <a:spcPts val="0"/>
              </a:spcBef>
              <a:spcAft>
                <a:spcPts val="0"/>
              </a:spcAft>
              <a:buClr>
                <a:schemeClr val="dk1"/>
              </a:buClr>
              <a:buSzPct val="116128"/>
              <a:buFont typeface="Montserrat SemiBold"/>
              <a:buNone/>
            </a:pPr>
            <a:r>
              <a:rPr lang="en-US" sz="2755">
                <a:solidFill>
                  <a:srgbClr val="297DC1"/>
                </a:solidFill>
              </a:rPr>
              <a:t>7</a:t>
            </a:r>
            <a:r>
              <a:rPr lang="en-US" sz="2755">
                <a:solidFill>
                  <a:srgbClr val="297DC1"/>
                </a:solidFill>
              </a:rPr>
              <a:t>. lekcija - sesijas un lokālā glabātuve, sīkdatnes</a:t>
            </a:r>
            <a:endParaRPr sz="2755">
              <a:solidFill>
                <a:srgbClr val="297DC1"/>
              </a:solidFill>
            </a:endParaRPr>
          </a:p>
        </p:txBody>
      </p:sp>
      <p:sp>
        <p:nvSpPr>
          <p:cNvPr id="59" name="Google Shape;59;p1"/>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2022</a:t>
            </a:r>
            <a:endParaRPr/>
          </a:p>
        </p:txBody>
      </p:sp>
      <p:sp>
        <p:nvSpPr>
          <p:cNvPr id="60" name="Google Shape;60;p1"/>
          <p:cNvSpPr txBox="1"/>
          <p:nvPr>
            <p:ph idx="11" type="ftr"/>
          </p:nvPr>
        </p:nvSpPr>
        <p:spPr>
          <a:xfrm>
            <a:off x="7638011" y="1078106"/>
            <a:ext cx="411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pic>
        <p:nvPicPr>
          <p:cNvPr id="61" name="Google Shape;61;p1"/>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11c4414eb96_0_51"/>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42" name="Google Shape;142;g11c4414eb96_0_51"/>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3" name="Google Shape;143;g11c4414eb96_0_51"/>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Sīkdatņu iestatīšana un lasīšana</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44" name="Google Shape;144;g11c4414eb96_0_51"/>
          <p:cNvSpPr txBox="1"/>
          <p:nvPr/>
        </p:nvSpPr>
        <p:spPr>
          <a:xfrm>
            <a:off x="743975" y="1797050"/>
            <a:ext cx="519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1c4414eb96_0_51"/>
          <p:cNvSpPr txBox="1"/>
          <p:nvPr/>
        </p:nvSpPr>
        <p:spPr>
          <a:xfrm>
            <a:off x="743975" y="1797050"/>
            <a:ext cx="92730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Pārlūkprogrammās ar JavaScript varam mijiedarbotiesa ar mājaslapas domēnam atbilstošajām sīkdatnēm, izmantojot </a:t>
            </a:r>
            <a:r>
              <a:rPr b="1" lang="en-US">
                <a:solidFill>
                  <a:schemeClr val="accent1"/>
                </a:solidFill>
                <a:latin typeface="Montserrat"/>
                <a:ea typeface="Montserrat"/>
                <a:cs typeface="Montserrat"/>
                <a:sym typeface="Montserrat"/>
              </a:rPr>
              <a:t>document</a:t>
            </a:r>
            <a:r>
              <a:rPr lang="en-US">
                <a:solidFill>
                  <a:schemeClr val="dk1"/>
                </a:solidFill>
                <a:latin typeface="Montserrat"/>
                <a:ea typeface="Montserrat"/>
                <a:cs typeface="Montserrat"/>
                <a:sym typeface="Montserrat"/>
              </a:rPr>
              <a:t> objekta īpašību </a:t>
            </a:r>
            <a:r>
              <a:rPr b="1" lang="en-US">
                <a:solidFill>
                  <a:srgbClr val="E69138"/>
                </a:solidFill>
                <a:latin typeface="Montserrat"/>
                <a:ea typeface="Montserrat"/>
                <a:cs typeface="Montserrat"/>
                <a:sym typeface="Montserrat"/>
              </a:rPr>
              <a:t>cookie</a:t>
            </a:r>
            <a:r>
              <a:rPr lang="en-US">
                <a:solidFill>
                  <a:schemeClr val="dk1"/>
                </a:solidFill>
                <a:latin typeface="Montserrat"/>
                <a:ea typeface="Montserrat"/>
                <a:cs typeface="Montserrat"/>
                <a:sym typeface="Montserrat"/>
              </a:rPr>
              <a:t>:</a:t>
            </a:r>
            <a:br>
              <a:rPr lang="en-US">
                <a:solidFill>
                  <a:schemeClr val="dk1"/>
                </a:solidFill>
                <a:latin typeface="Montserrat"/>
                <a:ea typeface="Montserrat"/>
                <a:cs typeface="Montserrat"/>
                <a:sym typeface="Montserrat"/>
              </a:rPr>
            </a:br>
            <a:br>
              <a:rPr lang="en-US">
                <a:solidFill>
                  <a:schemeClr val="dk1"/>
                </a:solidFill>
                <a:latin typeface="Montserrat"/>
                <a:ea typeface="Montserrat"/>
                <a:cs typeface="Montserrat"/>
                <a:sym typeface="Montserrat"/>
              </a:rPr>
            </a:br>
            <a:r>
              <a:rPr b="1" lang="en-US">
                <a:solidFill>
                  <a:schemeClr val="dk1"/>
                </a:solidFill>
                <a:latin typeface="Montserrat"/>
                <a:ea typeface="Montserrat"/>
                <a:cs typeface="Montserrat"/>
                <a:sym typeface="Montserrat"/>
              </a:rPr>
              <a:t>Saglabāt sīkdatni</a:t>
            </a:r>
            <a:endParaRPr b="1">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a:solidFill>
                  <a:srgbClr val="3C78D8"/>
                </a:solidFill>
                <a:latin typeface="Montserrat"/>
                <a:ea typeface="Montserrat"/>
                <a:cs typeface="Montserrat"/>
                <a:sym typeface="Montserrat"/>
              </a:rPr>
              <a:t>document</a:t>
            </a:r>
            <a:r>
              <a:rPr b="1" lang="en-US">
                <a:solidFill>
                  <a:schemeClr val="dk1"/>
                </a:solidFill>
                <a:latin typeface="Montserrat"/>
                <a:ea typeface="Montserrat"/>
                <a:cs typeface="Montserrat"/>
                <a:sym typeface="Montserrat"/>
              </a:rPr>
              <a:t>.</a:t>
            </a:r>
            <a:r>
              <a:rPr b="1" lang="en-US">
                <a:solidFill>
                  <a:srgbClr val="E69138"/>
                </a:solidFill>
                <a:latin typeface="Montserrat"/>
                <a:ea typeface="Montserrat"/>
                <a:cs typeface="Montserrat"/>
                <a:sym typeface="Montserrat"/>
              </a:rPr>
              <a:t>cookie</a:t>
            </a:r>
            <a:r>
              <a:rPr b="1" lang="en-US">
                <a:solidFill>
                  <a:schemeClr val="dk1"/>
                </a:solidFill>
                <a:latin typeface="Montserrat"/>
                <a:ea typeface="Montserrat"/>
                <a:cs typeface="Montserrat"/>
                <a:sym typeface="Montserrat"/>
              </a:rPr>
              <a:t> = </a:t>
            </a:r>
            <a:r>
              <a:rPr b="1" lang="en-US">
                <a:solidFill>
                  <a:srgbClr val="6AA84F"/>
                </a:solidFill>
                <a:latin typeface="Montserrat"/>
                <a:ea typeface="Montserrat"/>
                <a:cs typeface="Montserrat"/>
                <a:sym typeface="Montserrat"/>
              </a:rPr>
              <a:t>“username=VardsUzvards”</a:t>
            </a:r>
            <a:endParaRPr b="1">
              <a:solidFill>
                <a:srgbClr val="6AA84F"/>
              </a:solidFill>
              <a:latin typeface="Montserrat"/>
              <a:ea typeface="Montserrat"/>
              <a:cs typeface="Montserrat"/>
              <a:sym typeface="Montserrat"/>
            </a:endParaRPr>
          </a:p>
          <a:p>
            <a:pPr indent="0" lvl="0" marL="0" rtl="0" algn="l">
              <a:spcBef>
                <a:spcPts val="0"/>
              </a:spcBef>
              <a:spcAft>
                <a:spcPts val="0"/>
              </a:spcAft>
              <a:buNone/>
            </a:pPr>
            <a:r>
              <a:rPr lang="en-US">
                <a:solidFill>
                  <a:schemeClr val="dk1"/>
                </a:solidFill>
                <a:latin typeface="Montserrat"/>
                <a:ea typeface="Montserrat"/>
                <a:cs typeface="Montserrat"/>
                <a:sym typeface="Montserrat"/>
              </a:rPr>
              <a:t>Norādam sīkdatnes nosaukumu(key) un tās vērtību (value).</a:t>
            </a:r>
            <a:endParaRPr b="1">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a:solidFill>
                <a:srgbClr val="6AA84F"/>
              </a:solidFill>
              <a:latin typeface="Montserrat"/>
              <a:ea typeface="Montserrat"/>
              <a:cs typeface="Montserrat"/>
              <a:sym typeface="Montserrat"/>
            </a:endParaRPr>
          </a:p>
          <a:p>
            <a:pPr indent="0" lvl="0" marL="0" rtl="0" algn="l">
              <a:spcBef>
                <a:spcPts val="0"/>
              </a:spcBef>
              <a:spcAft>
                <a:spcPts val="0"/>
              </a:spcAft>
              <a:buNone/>
            </a:pPr>
            <a:r>
              <a:rPr b="1" lang="en-US">
                <a:solidFill>
                  <a:schemeClr val="dk1"/>
                </a:solidFill>
                <a:latin typeface="Montserrat"/>
                <a:ea typeface="Montserrat"/>
                <a:cs typeface="Montserrat"/>
                <a:sym typeface="Montserrat"/>
              </a:rPr>
              <a:t>Saglabāt sīkdatni</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a:solidFill>
                  <a:srgbClr val="3C78D8"/>
                </a:solidFill>
                <a:latin typeface="Montserrat"/>
                <a:ea typeface="Montserrat"/>
                <a:cs typeface="Montserrat"/>
                <a:sym typeface="Montserrat"/>
              </a:rPr>
              <a:t>document</a:t>
            </a:r>
            <a:r>
              <a:rPr b="1" lang="en-US">
                <a:solidFill>
                  <a:schemeClr val="dk1"/>
                </a:solidFill>
                <a:latin typeface="Montserrat"/>
                <a:ea typeface="Montserrat"/>
                <a:cs typeface="Montserrat"/>
                <a:sym typeface="Montserrat"/>
              </a:rPr>
              <a:t>.</a:t>
            </a:r>
            <a:r>
              <a:rPr b="1" lang="en-US">
                <a:solidFill>
                  <a:srgbClr val="E69138"/>
                </a:solidFill>
                <a:latin typeface="Montserrat"/>
                <a:ea typeface="Montserrat"/>
                <a:cs typeface="Montserrat"/>
                <a:sym typeface="Montserrat"/>
              </a:rPr>
              <a:t>cookie</a:t>
            </a:r>
            <a:r>
              <a:rPr b="1" lang="en-US">
                <a:solidFill>
                  <a:schemeClr val="dk1"/>
                </a:solidFill>
                <a:latin typeface="Montserrat"/>
                <a:ea typeface="Montserrat"/>
                <a:cs typeface="Montserrat"/>
                <a:sym typeface="Montserrat"/>
              </a:rPr>
              <a:t> = </a:t>
            </a:r>
            <a:r>
              <a:rPr b="1" lang="en-US">
                <a:solidFill>
                  <a:srgbClr val="6AA84F"/>
                </a:solidFill>
                <a:latin typeface="Montserrat"/>
                <a:ea typeface="Montserrat"/>
                <a:cs typeface="Montserrat"/>
                <a:sym typeface="Montserrat"/>
              </a:rPr>
              <a:t>“username=NewValue”</a:t>
            </a:r>
            <a:endParaRPr b="1">
              <a:solidFill>
                <a:srgbClr val="6AA84F"/>
              </a:solidFill>
              <a:latin typeface="Montserrat"/>
              <a:ea typeface="Montserrat"/>
              <a:cs typeface="Montserrat"/>
              <a:sym typeface="Montserrat"/>
            </a:endParaRPr>
          </a:p>
          <a:p>
            <a:pPr indent="0" lvl="0" marL="0" rtl="0" algn="l">
              <a:spcBef>
                <a:spcPts val="0"/>
              </a:spcBef>
              <a:spcAft>
                <a:spcPts val="0"/>
              </a:spcAft>
              <a:buNone/>
            </a:pPr>
            <a:r>
              <a:rPr lang="en-US">
                <a:solidFill>
                  <a:schemeClr val="dk1"/>
                </a:solidFill>
                <a:latin typeface="Montserrat"/>
                <a:ea typeface="Montserrat"/>
                <a:cs typeface="Montserrat"/>
                <a:sym typeface="Montserrat"/>
              </a:rPr>
              <a:t>Mainīt sīkdatni var mainot tās vērību, gluži kā to sākotnēji izveidojot.</a:t>
            </a:r>
            <a:endParaRPr b="1">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a:solidFill>
                  <a:schemeClr val="dk1"/>
                </a:solidFill>
                <a:latin typeface="Montserrat"/>
                <a:ea typeface="Montserrat"/>
                <a:cs typeface="Montserrat"/>
                <a:sym typeface="Montserrat"/>
              </a:rPr>
              <a:t>Iestatīt sīkdatned derīguma termiņu:</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a:solidFill>
                  <a:srgbClr val="3C78D8"/>
                </a:solidFill>
                <a:latin typeface="Montserrat"/>
                <a:ea typeface="Montserrat"/>
                <a:cs typeface="Montserrat"/>
                <a:sym typeface="Montserrat"/>
              </a:rPr>
              <a:t>document</a:t>
            </a:r>
            <a:r>
              <a:rPr b="1" lang="en-US">
                <a:solidFill>
                  <a:schemeClr val="dk1"/>
                </a:solidFill>
                <a:latin typeface="Montserrat"/>
                <a:ea typeface="Montserrat"/>
                <a:cs typeface="Montserrat"/>
                <a:sym typeface="Montserrat"/>
              </a:rPr>
              <a:t>.</a:t>
            </a:r>
            <a:r>
              <a:rPr b="1" lang="en-US">
                <a:solidFill>
                  <a:srgbClr val="E69138"/>
                </a:solidFill>
                <a:latin typeface="Montserrat"/>
                <a:ea typeface="Montserrat"/>
                <a:cs typeface="Montserrat"/>
                <a:sym typeface="Montserrat"/>
              </a:rPr>
              <a:t>cookie</a:t>
            </a:r>
            <a:r>
              <a:rPr b="1" lang="en-US">
                <a:solidFill>
                  <a:schemeClr val="dk1"/>
                </a:solidFill>
                <a:latin typeface="Montserrat"/>
                <a:ea typeface="Montserrat"/>
                <a:cs typeface="Montserrat"/>
                <a:sym typeface="Montserrat"/>
              </a:rPr>
              <a:t> = </a:t>
            </a:r>
            <a:r>
              <a:rPr b="1" lang="en-US">
                <a:solidFill>
                  <a:srgbClr val="6AA84F"/>
                </a:solidFill>
                <a:latin typeface="Montserrat"/>
                <a:ea typeface="Montserrat"/>
                <a:cs typeface="Montserrat"/>
                <a:sym typeface="Montserrat"/>
              </a:rPr>
              <a:t>“</a:t>
            </a:r>
            <a:r>
              <a:rPr lang="en-US">
                <a:solidFill>
                  <a:srgbClr val="6AA84F"/>
                </a:solidFill>
                <a:latin typeface="Montserrat"/>
                <a:ea typeface="Montserrat"/>
                <a:cs typeface="Montserrat"/>
                <a:sym typeface="Montserrat"/>
              </a:rPr>
              <a:t>username=VardsUzvards; </a:t>
            </a:r>
            <a:r>
              <a:rPr b="1" lang="en-US">
                <a:solidFill>
                  <a:srgbClr val="6AA84F"/>
                </a:solidFill>
                <a:latin typeface="Montserrat"/>
                <a:ea typeface="Montserrat"/>
                <a:cs typeface="Montserrat"/>
                <a:sym typeface="Montserrat"/>
              </a:rPr>
              <a:t>expires=Thu, 29 May 2022 12:00:00 UTC”</a:t>
            </a:r>
            <a:endParaRPr b="1">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Ja netiek norādīts sīkdatnes derīguma termiņš, tā tiks dzēsta, aizverot pārlūkprogrammu.</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a:solidFill>
                  <a:schemeClr val="dk1"/>
                </a:solidFill>
                <a:latin typeface="Montserrat"/>
                <a:ea typeface="Montserrat"/>
                <a:cs typeface="Montserrat"/>
                <a:sym typeface="Montserrat"/>
              </a:rPr>
              <a:t>Dzēst sīkdatni</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a:solidFill>
                  <a:srgbClr val="3C78D8"/>
                </a:solidFill>
                <a:latin typeface="Montserrat"/>
                <a:ea typeface="Montserrat"/>
                <a:cs typeface="Montserrat"/>
                <a:sym typeface="Montserrat"/>
              </a:rPr>
              <a:t>document</a:t>
            </a:r>
            <a:r>
              <a:rPr b="1" lang="en-US">
                <a:solidFill>
                  <a:schemeClr val="dk1"/>
                </a:solidFill>
                <a:latin typeface="Montserrat"/>
                <a:ea typeface="Montserrat"/>
                <a:cs typeface="Montserrat"/>
                <a:sym typeface="Montserrat"/>
              </a:rPr>
              <a:t>.</a:t>
            </a:r>
            <a:r>
              <a:rPr b="1" lang="en-US">
                <a:solidFill>
                  <a:srgbClr val="E69138"/>
                </a:solidFill>
                <a:latin typeface="Montserrat"/>
                <a:ea typeface="Montserrat"/>
                <a:cs typeface="Montserrat"/>
                <a:sym typeface="Montserrat"/>
              </a:rPr>
              <a:t>cookie</a:t>
            </a:r>
            <a:r>
              <a:rPr b="1" lang="en-US">
                <a:solidFill>
                  <a:schemeClr val="dk1"/>
                </a:solidFill>
                <a:latin typeface="Montserrat"/>
                <a:ea typeface="Montserrat"/>
                <a:cs typeface="Montserrat"/>
                <a:sym typeface="Montserrat"/>
              </a:rPr>
              <a:t> = </a:t>
            </a:r>
            <a:r>
              <a:rPr b="1" lang="en-US">
                <a:solidFill>
                  <a:srgbClr val="6AA84F"/>
                </a:solidFill>
                <a:latin typeface="Montserrat"/>
                <a:ea typeface="Montserrat"/>
                <a:cs typeface="Montserrat"/>
                <a:sym typeface="Montserrat"/>
              </a:rPr>
              <a:t>“</a:t>
            </a:r>
            <a:r>
              <a:rPr lang="en-US">
                <a:solidFill>
                  <a:srgbClr val="6AA84F"/>
                </a:solidFill>
                <a:latin typeface="Montserrat"/>
                <a:ea typeface="Montserrat"/>
                <a:cs typeface="Montserrat"/>
                <a:sym typeface="Montserrat"/>
              </a:rPr>
              <a:t>username=; </a:t>
            </a:r>
            <a:r>
              <a:rPr b="1" lang="en-US">
                <a:solidFill>
                  <a:srgbClr val="6AA84F"/>
                </a:solidFill>
                <a:latin typeface="Montserrat"/>
                <a:ea typeface="Montserrat"/>
                <a:cs typeface="Montserrat"/>
                <a:sym typeface="Montserrat"/>
              </a:rPr>
              <a:t>expires=Thu, 29 May 1970 12:00:00 UTC”</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lang="en-US">
                <a:solidFill>
                  <a:schemeClr val="dk1"/>
                </a:solidFill>
                <a:latin typeface="Montserrat"/>
                <a:ea typeface="Montserrat"/>
                <a:cs typeface="Montserrat"/>
                <a:sym typeface="Montserrat"/>
              </a:rPr>
              <a:t>Lai dzēstu sīkdatni, ir jāiestata beidzies derīguma termiņš un var norādīt tukšu vērtību..</a:t>
            </a:r>
            <a:endParaRPr>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11c4414eb96_0_66"/>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51" name="Google Shape;151;g11c4414eb96_0_66"/>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2" name="Google Shape;152;g11c4414eb96_0_66"/>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199"/>
              <a:buFont typeface="Arial"/>
              <a:buNone/>
            </a:pPr>
            <a:r>
              <a:rPr lang="en-US" sz="2767">
                <a:solidFill>
                  <a:schemeClr val="accent1"/>
                </a:solidFill>
                <a:latin typeface="Montserrat SemiBold"/>
                <a:ea typeface="Montserrat SemiBold"/>
                <a:cs typeface="Montserrat SemiBold"/>
                <a:sym typeface="Montserrat SemiBold"/>
              </a:rPr>
              <a:t>Pārlūkprogramms kešatminņa (cache)</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53" name="Google Shape;153;g11c4414eb96_0_66"/>
          <p:cNvSpPr txBox="1"/>
          <p:nvPr/>
        </p:nvSpPr>
        <p:spPr>
          <a:xfrm>
            <a:off x="743975" y="1797050"/>
            <a:ext cx="519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11c4414eb96_0_66"/>
          <p:cNvSpPr txBox="1"/>
          <p:nvPr/>
        </p:nvSpPr>
        <p:spPr>
          <a:xfrm>
            <a:off x="743975" y="1797050"/>
            <a:ext cx="57264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Visas pārlūkprogrammas cenšās aglabāt statisko interneta resursu, kas nepieciešami mājaslapai kešatmiņā (attēli, css, javascript). Tādējādi šie resursi nav jāielādē atkārtoti no servera, ja tie nav mainījušies un varam uzlabot lapas ielādes ātrumu, lietotāja pieredzi.</a:t>
            </a:r>
            <a:endParaRPr sz="1200"/>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US">
                <a:solidFill>
                  <a:schemeClr val="dk1"/>
                </a:solidFill>
                <a:latin typeface="Montserrat"/>
                <a:ea typeface="Montserrat"/>
                <a:cs typeface="Montserrat"/>
                <a:sym typeface="Montserrat"/>
              </a:rPr>
              <a:t>DevTools -&gt; Network cilnē iespējams aplūkot visus ielādētos resursu un vai tie ir ielādētie no kešatmiņas.</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US">
                <a:solidFill>
                  <a:schemeClr val="dk1"/>
                </a:solidFill>
                <a:latin typeface="Montserrat"/>
                <a:ea typeface="Montserrat"/>
                <a:cs typeface="Montserrat"/>
                <a:sym typeface="Montserrat"/>
              </a:rPr>
              <a:t>DevTools -&gt; Application cilnē iespējams iztīrīt kešatmiņu.</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US">
                <a:solidFill>
                  <a:schemeClr val="dk1"/>
                </a:solidFill>
                <a:latin typeface="Montserrat"/>
                <a:ea typeface="Montserrat"/>
                <a:cs typeface="Montserrat"/>
                <a:sym typeface="Montserrat"/>
              </a:rPr>
              <a:t>Atverot pārlūkprogrammas Incognito logu, mājaslapa tiek ielādēta ar tukšu kešatmiņu, lokālo, sesijas klabātuvi un bez iestatītām sīkdatnēm.</a:t>
            </a:r>
            <a:endParaRPr>
              <a:solidFill>
                <a:schemeClr val="dk1"/>
              </a:solidFill>
              <a:latin typeface="Montserrat"/>
              <a:ea typeface="Montserrat"/>
              <a:cs typeface="Montserrat"/>
              <a:sym typeface="Montserrat"/>
            </a:endParaRPr>
          </a:p>
        </p:txBody>
      </p:sp>
      <p:pic>
        <p:nvPicPr>
          <p:cNvPr id="155" name="Google Shape;155;g11c4414eb96_0_66"/>
          <p:cNvPicPr preferRelativeResize="0"/>
          <p:nvPr/>
        </p:nvPicPr>
        <p:blipFill>
          <a:blip r:embed="rId4">
            <a:alphaModFix/>
          </a:blip>
          <a:stretch>
            <a:fillRect/>
          </a:stretch>
        </p:blipFill>
        <p:spPr>
          <a:xfrm>
            <a:off x="6470375" y="1797050"/>
            <a:ext cx="5416826" cy="34027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11c4414eb96_0_75"/>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61" name="Google Shape;161;g11c4414eb96_0_7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2" name="Google Shape;162;g11c4414eb96_0_75"/>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199"/>
              <a:buFont typeface="Arial"/>
              <a:buNone/>
            </a:pPr>
            <a:r>
              <a:rPr lang="en-US" sz="2767">
                <a:solidFill>
                  <a:schemeClr val="accent1"/>
                </a:solidFill>
                <a:latin typeface="Montserrat SemiBold"/>
                <a:ea typeface="Montserrat SemiBold"/>
                <a:cs typeface="Montserrat SemiBold"/>
                <a:sym typeface="Montserrat SemiBold"/>
              </a:rPr>
              <a:t>Mācību resursi</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63" name="Google Shape;163;g11c4414eb96_0_75"/>
          <p:cNvSpPr txBox="1"/>
          <p:nvPr/>
        </p:nvSpPr>
        <p:spPr>
          <a:xfrm>
            <a:off x="743975" y="1797050"/>
            <a:ext cx="519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11c4414eb96_0_75"/>
          <p:cNvSpPr txBox="1"/>
          <p:nvPr/>
        </p:nvSpPr>
        <p:spPr>
          <a:xfrm>
            <a:off x="743975" y="1797050"/>
            <a:ext cx="5726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Montserrat"/>
                <a:ea typeface="Montserrat"/>
                <a:cs typeface="Montserrat"/>
                <a:sym typeface="Montserrat"/>
              </a:rPr>
              <a:t>Local storage</a:t>
            </a:r>
            <a:br>
              <a:rPr lang="en-US">
                <a:solidFill>
                  <a:schemeClr val="dk1"/>
                </a:solidFill>
                <a:latin typeface="Montserrat"/>
                <a:ea typeface="Montserrat"/>
                <a:cs typeface="Montserrat"/>
                <a:sym typeface="Montserrat"/>
              </a:rPr>
            </a:br>
            <a:r>
              <a:rPr lang="en-US" u="sng">
                <a:solidFill>
                  <a:schemeClr val="hlink"/>
                </a:solidFill>
                <a:latin typeface="Montserrat"/>
                <a:ea typeface="Montserrat"/>
                <a:cs typeface="Montserrat"/>
                <a:sym typeface="Montserrat"/>
                <a:hlinkClick r:id="rId4"/>
              </a:rPr>
              <a:t>W3Schools local storage</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a:solidFill>
                  <a:schemeClr val="dk1"/>
                </a:solidFill>
                <a:latin typeface="Montserrat"/>
                <a:ea typeface="Montserrat"/>
                <a:cs typeface="Montserrat"/>
                <a:sym typeface="Montserrat"/>
              </a:rPr>
              <a:t>Session storage</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lang="en-US" u="sng">
                <a:solidFill>
                  <a:schemeClr val="hlink"/>
                </a:solidFill>
                <a:latin typeface="Montserrat"/>
                <a:ea typeface="Montserrat"/>
                <a:cs typeface="Montserrat"/>
                <a:sym typeface="Montserrat"/>
                <a:hlinkClick r:id="rId5"/>
              </a:rPr>
              <a:t>W3Schools session storage</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a:solidFill>
                  <a:schemeClr val="dk1"/>
                </a:solidFill>
                <a:latin typeface="Montserrat"/>
                <a:ea typeface="Montserrat"/>
                <a:cs typeface="Montserrat"/>
                <a:sym typeface="Montserrat"/>
              </a:rPr>
              <a:t>Cookies</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lang="en-US" u="sng">
                <a:solidFill>
                  <a:schemeClr val="hlink"/>
                </a:solidFill>
                <a:latin typeface="Montserrat"/>
                <a:ea typeface="Montserrat"/>
                <a:cs typeface="Montserrat"/>
                <a:sym typeface="Montserrat"/>
                <a:hlinkClick r:id="rId6"/>
              </a:rPr>
              <a:t>W3Schools cookies</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a:solidFill>
                  <a:schemeClr val="dk1"/>
                </a:solidFill>
                <a:latin typeface="Montserrat"/>
                <a:ea typeface="Montserrat"/>
                <a:cs typeface="Montserrat"/>
                <a:sym typeface="Montserrat"/>
              </a:rPr>
              <a:t>Cache</a:t>
            </a:r>
            <a:br>
              <a:rPr lang="en-US">
                <a:solidFill>
                  <a:schemeClr val="dk1"/>
                </a:solidFill>
                <a:latin typeface="Montserrat"/>
                <a:ea typeface="Montserrat"/>
                <a:cs typeface="Montserrat"/>
                <a:sym typeface="Montserrat"/>
              </a:rPr>
            </a:br>
            <a:r>
              <a:rPr lang="en-US" u="sng">
                <a:solidFill>
                  <a:schemeClr val="hlink"/>
                </a:solidFill>
                <a:latin typeface="Montserrat"/>
                <a:ea typeface="Montserrat"/>
                <a:cs typeface="Montserrat"/>
                <a:sym typeface="Montserrat"/>
                <a:hlinkClick r:id="rId7"/>
              </a:rPr>
              <a:t>LogRocket cache API</a:t>
            </a:r>
            <a:endParaRPr>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g12746f4f694_0_237"/>
          <p:cNvSpPr txBox="1"/>
          <p:nvPr/>
        </p:nvSpPr>
        <p:spPr>
          <a:xfrm>
            <a:off x="4194056" y="6260233"/>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90908F"/>
                </a:solidFill>
                <a:latin typeface="Montserrat"/>
                <a:ea typeface="Montserrat"/>
                <a:cs typeface="Montserrat"/>
                <a:sym typeface="Montserrat"/>
              </a:rPr>
              <a:t>Programmas nosaukums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g128cdf3a6e9_0_11"/>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67" name="Google Shape;67;g128cdf3a6e9_0_11"/>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8" name="Google Shape;68;g128cdf3a6e9_0_11"/>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000000"/>
              </a:buClr>
              <a:buSzPts val="2959"/>
              <a:buFont typeface="Arial"/>
              <a:buNone/>
            </a:pPr>
            <a:r>
              <a:rPr lang="en-US" sz="2160">
                <a:solidFill>
                  <a:schemeClr val="accent1"/>
                </a:solidFill>
                <a:latin typeface="Montserrat SemiBold"/>
                <a:ea typeface="Montserrat SemiBold"/>
                <a:cs typeface="Montserrat SemiBold"/>
                <a:sym typeface="Montserrat SemiBold"/>
              </a:rPr>
              <a:t>Datu glabāšana pārlūkprogrammā</a:t>
            </a:r>
            <a:endParaRPr b="0" i="0" sz="1960" u="none" cap="none" strike="noStrike">
              <a:solidFill>
                <a:schemeClr val="accent1"/>
              </a:solidFill>
              <a:latin typeface="Montserrat SemiBold"/>
              <a:ea typeface="Montserrat SemiBold"/>
              <a:cs typeface="Montserrat SemiBold"/>
              <a:sym typeface="Montserrat SemiBold"/>
            </a:endParaRPr>
          </a:p>
        </p:txBody>
      </p:sp>
      <p:pic>
        <p:nvPicPr>
          <p:cNvPr id="69" name="Google Shape;69;g128cdf3a6e9_0_11"/>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70" name="Google Shape;70;g128cdf3a6e9_0_11"/>
          <p:cNvPicPr preferRelativeResize="0"/>
          <p:nvPr/>
        </p:nvPicPr>
        <p:blipFill rotWithShape="1">
          <a:blip r:embed="rId5">
            <a:alphaModFix/>
          </a:blip>
          <a:srcRect b="0" l="0" r="0" t="0"/>
          <a:stretch/>
        </p:blipFill>
        <p:spPr>
          <a:xfrm>
            <a:off x="1760600" y="2659800"/>
            <a:ext cx="1866900" cy="186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g123c2184c1e_0_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76" name="Google Shape;76;g123c2184c1e_0_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7" name="Google Shape;77;g123c2184c1e_0_2"/>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Rīki datu saglabāšanai</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78" name="Google Shape;78;g123c2184c1e_0_2"/>
          <p:cNvSpPr txBox="1"/>
          <p:nvPr/>
        </p:nvSpPr>
        <p:spPr>
          <a:xfrm>
            <a:off x="744550" y="1797050"/>
            <a:ext cx="4868700" cy="366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Izstrādājot sarežģītākas mājaslapas, var būt nepieciešams saglabāt datus pārlūkprogrammā, lai uzlabotu lietotāja pieredzi un iegūtu analītikas datus.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Trīs ērtākie veidi kā to panākt atšķirās to pielietojumā un īpašībās:</a:t>
            </a:r>
            <a:endParaRPr>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Lokālā glabātuve (local storage)</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Sesijas glabātuve (session storage)</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Sīkdatnes (cookies)</a:t>
            </a:r>
            <a:br>
              <a:rPr lang="en-US">
                <a:solidFill>
                  <a:schemeClr val="dk1"/>
                </a:solidFill>
                <a:latin typeface="Montserrat"/>
                <a:ea typeface="Montserrat"/>
                <a:cs typeface="Montserrat"/>
                <a:sym typeface="Montserrat"/>
              </a:rPr>
            </a:b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br>
              <a:rPr lang="en-US">
                <a:solidFill>
                  <a:schemeClr val="dk1"/>
                </a:solidFill>
                <a:latin typeface="Montserrat"/>
                <a:ea typeface="Montserrat"/>
                <a:cs typeface="Montserrat"/>
                <a:sym typeface="Montserrat"/>
              </a:rPr>
            </a:b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Montserrat"/>
              <a:ea typeface="Montserrat"/>
              <a:cs typeface="Montserrat"/>
              <a:sym typeface="Montserrat"/>
            </a:endParaRPr>
          </a:p>
        </p:txBody>
      </p:sp>
      <p:pic>
        <p:nvPicPr>
          <p:cNvPr id="79" name="Google Shape;79;g123c2184c1e_0_2"/>
          <p:cNvPicPr preferRelativeResize="0"/>
          <p:nvPr/>
        </p:nvPicPr>
        <p:blipFill>
          <a:blip r:embed="rId4">
            <a:alphaModFix/>
          </a:blip>
          <a:stretch>
            <a:fillRect/>
          </a:stretch>
        </p:blipFill>
        <p:spPr>
          <a:xfrm>
            <a:off x="5801150" y="1797050"/>
            <a:ext cx="5446900" cy="3663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g128cdf3a6e9_0_19"/>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85" name="Google Shape;85;g128cdf3a6e9_0_19"/>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6" name="Google Shape;86;g128cdf3a6e9_0_19"/>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Lokālā glabātuve (local storage)</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87" name="Google Shape;87;g128cdf3a6e9_0_19"/>
          <p:cNvSpPr txBox="1"/>
          <p:nvPr/>
        </p:nvSpPr>
        <p:spPr>
          <a:xfrm>
            <a:off x="743975" y="1797050"/>
            <a:ext cx="519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28cdf3a6e9_0_19"/>
          <p:cNvSpPr txBox="1"/>
          <p:nvPr/>
        </p:nvSpPr>
        <p:spPr>
          <a:xfrm>
            <a:off x="743975" y="1797050"/>
            <a:ext cx="57264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Local storage saglabājam datus, kas būs pieejam iarī pēc mājaslapas vai pārlūkprogrammas aizvēršanas un pārlādēšanas.</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To var uztvert kā nelielu datubāzi pārlūkprogramma, kurā ar JavaScript varam ievietot un piekļūt saglabātajiem datiem.</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Local storage īpašības:</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Saglabāt līdz 5MB datu</a:t>
            </a:r>
            <a:r>
              <a:rPr lang="en-US">
                <a:solidFill>
                  <a:schemeClr val="dk1"/>
                </a:solidFill>
                <a:latin typeface="Montserrat"/>
                <a:ea typeface="Montserrat"/>
                <a:cs typeface="Montserrat"/>
                <a:sym typeface="Montserrat"/>
              </a:rPr>
              <a:t> (atkarībā no pārlūkprogrammas).</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Dati saglabājās līdz tie tike izdzēsti ar JavaScript vai tiek iztīrīta pārlūkrpgrammas kešatmiņa (cache).</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Dati pieejami tikai domēnī kurā tie tika iestatīti.</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Dati tiek saglabāti key/value pārī kā string tips.</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Saglabājot sarežģītākas datu struktūras (objekti, masīvi), tie jākonvertē uz JSON formātu.</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DevTools -&gt; Application cilnē var aplūkot katra domēna lokālo glabātvi.</a:t>
            </a:r>
            <a:endParaRPr strike="sngStrike">
              <a:solidFill>
                <a:schemeClr val="dk1"/>
              </a:solidFill>
              <a:latin typeface="Montserrat"/>
              <a:ea typeface="Montserrat"/>
              <a:cs typeface="Montserrat"/>
              <a:sym typeface="Montserrat"/>
            </a:endParaRPr>
          </a:p>
        </p:txBody>
      </p:sp>
      <p:pic>
        <p:nvPicPr>
          <p:cNvPr id="89" name="Google Shape;89;g128cdf3a6e9_0_19"/>
          <p:cNvPicPr preferRelativeResize="0"/>
          <p:nvPr/>
        </p:nvPicPr>
        <p:blipFill>
          <a:blip r:embed="rId4">
            <a:alphaModFix/>
          </a:blip>
          <a:stretch>
            <a:fillRect/>
          </a:stretch>
        </p:blipFill>
        <p:spPr>
          <a:xfrm>
            <a:off x="6599550" y="1890200"/>
            <a:ext cx="5416824" cy="34768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g11c4414eb96_0_15"/>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95" name="Google Shape;95;g11c4414eb96_0_1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6" name="Google Shape;96;g11c4414eb96_0_15"/>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Lokālā glabātuves metodes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97" name="Google Shape;97;g11c4414eb96_0_15"/>
          <p:cNvSpPr txBox="1"/>
          <p:nvPr/>
        </p:nvSpPr>
        <p:spPr>
          <a:xfrm>
            <a:off x="743975" y="1797050"/>
            <a:ext cx="519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11c4414eb96_0_15"/>
          <p:cNvSpPr txBox="1"/>
          <p:nvPr/>
        </p:nvSpPr>
        <p:spPr>
          <a:xfrm>
            <a:off x="743975" y="1797050"/>
            <a:ext cx="57264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Lai darbotos ar local storage , JavaScript pieejams globāls objekts </a:t>
            </a:r>
            <a:r>
              <a:rPr b="1" lang="en-US">
                <a:solidFill>
                  <a:srgbClr val="3C78D8"/>
                </a:solidFill>
                <a:latin typeface="Montserrat"/>
                <a:ea typeface="Montserrat"/>
                <a:cs typeface="Montserrat"/>
                <a:sym typeface="Montserrat"/>
              </a:rPr>
              <a:t>localStorage</a:t>
            </a:r>
            <a:r>
              <a:rPr lang="en-US">
                <a:solidFill>
                  <a:schemeClr val="dk1"/>
                </a:solidFill>
                <a:latin typeface="Montserrat"/>
                <a:ea typeface="Montserrat"/>
                <a:cs typeface="Montserrat"/>
                <a:sym typeface="Montserrat"/>
              </a:rPr>
              <a:t>. Ar sekojošām metodēm varam mijiedarboties ar lokālo glabātuvi:</a:t>
            </a:r>
            <a:br>
              <a:rPr lang="en-US">
                <a:solidFill>
                  <a:schemeClr val="dk1"/>
                </a:solidFill>
                <a:latin typeface="Montserrat"/>
                <a:ea typeface="Montserrat"/>
                <a:cs typeface="Montserrat"/>
                <a:sym typeface="Montserrat"/>
              </a:rPr>
            </a:br>
            <a:br>
              <a:rPr lang="en-US">
                <a:solidFill>
                  <a:schemeClr val="dk1"/>
                </a:solidFill>
                <a:latin typeface="Montserrat"/>
                <a:ea typeface="Montserrat"/>
                <a:cs typeface="Montserrat"/>
                <a:sym typeface="Montserrat"/>
              </a:rPr>
            </a:br>
            <a:r>
              <a:rPr b="1" lang="en-US">
                <a:solidFill>
                  <a:schemeClr val="dk1"/>
                </a:solidFill>
                <a:latin typeface="Montserrat"/>
                <a:ea typeface="Montserrat"/>
                <a:cs typeface="Montserrat"/>
                <a:sym typeface="Montserrat"/>
              </a:rPr>
              <a:t>Saglabāt datus</a:t>
            </a:r>
            <a:endParaRPr b="1">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a:solidFill>
                  <a:srgbClr val="3C78D8"/>
                </a:solidFill>
                <a:latin typeface="Montserrat"/>
                <a:ea typeface="Montserrat"/>
                <a:cs typeface="Montserrat"/>
                <a:sym typeface="Montserrat"/>
              </a:rPr>
              <a:t>localStorage</a:t>
            </a:r>
            <a:r>
              <a:rPr b="1" lang="en-US">
                <a:solidFill>
                  <a:schemeClr val="dk1"/>
                </a:solidFill>
                <a:latin typeface="Montserrat"/>
                <a:ea typeface="Montserrat"/>
                <a:cs typeface="Montserrat"/>
                <a:sym typeface="Montserrat"/>
              </a:rPr>
              <a:t>.</a:t>
            </a:r>
            <a:r>
              <a:rPr b="1" lang="en-US">
                <a:solidFill>
                  <a:srgbClr val="E69138"/>
                </a:solidFill>
                <a:latin typeface="Montserrat"/>
                <a:ea typeface="Montserrat"/>
                <a:cs typeface="Montserrat"/>
                <a:sym typeface="Montserrat"/>
              </a:rPr>
              <a:t>setItem</a:t>
            </a:r>
            <a:r>
              <a:rPr b="1" lang="en-US">
                <a:solidFill>
                  <a:schemeClr val="dk1"/>
                </a:solidFill>
                <a:latin typeface="Montserrat"/>
                <a:ea typeface="Montserrat"/>
                <a:cs typeface="Montserrat"/>
                <a:sym typeface="Montserrat"/>
              </a:rPr>
              <a:t>(</a:t>
            </a:r>
            <a:r>
              <a:rPr b="1" lang="en-US">
                <a:solidFill>
                  <a:srgbClr val="6AA84F"/>
                </a:solidFill>
                <a:latin typeface="Montserrat"/>
                <a:ea typeface="Montserrat"/>
                <a:cs typeface="Montserrat"/>
                <a:sym typeface="Montserrat"/>
              </a:rPr>
              <a:t>key</a:t>
            </a:r>
            <a:r>
              <a:rPr b="1" lang="en-US">
                <a:solidFill>
                  <a:schemeClr val="dk1"/>
                </a:solidFill>
                <a:latin typeface="Montserrat"/>
                <a:ea typeface="Montserrat"/>
                <a:cs typeface="Montserrat"/>
                <a:sym typeface="Montserrat"/>
              </a:rPr>
              <a:t>, </a:t>
            </a:r>
            <a:r>
              <a:rPr b="1" lang="en-US">
                <a:solidFill>
                  <a:srgbClr val="6AA84F"/>
                </a:solidFill>
                <a:latin typeface="Montserrat"/>
                <a:ea typeface="Montserrat"/>
                <a:cs typeface="Montserrat"/>
                <a:sym typeface="Montserrat"/>
              </a:rPr>
              <a:t>value</a:t>
            </a:r>
            <a:r>
              <a:rPr b="1" lang="en-US">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a:solidFill>
                  <a:schemeClr val="dk1"/>
                </a:solidFill>
                <a:latin typeface="Montserrat"/>
                <a:ea typeface="Montserrat"/>
                <a:cs typeface="Montserrat"/>
                <a:sym typeface="Montserrat"/>
              </a:rPr>
              <a:t>Iegūt datus</a:t>
            </a:r>
            <a:endParaRPr b="1">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a:solidFill>
                  <a:srgbClr val="3C78D8"/>
                </a:solidFill>
                <a:latin typeface="Montserrat"/>
                <a:ea typeface="Montserrat"/>
                <a:cs typeface="Montserrat"/>
                <a:sym typeface="Montserrat"/>
              </a:rPr>
              <a:t>localStorage</a:t>
            </a:r>
            <a:r>
              <a:rPr b="1" lang="en-US">
                <a:solidFill>
                  <a:schemeClr val="dk1"/>
                </a:solidFill>
                <a:latin typeface="Montserrat"/>
                <a:ea typeface="Montserrat"/>
                <a:cs typeface="Montserrat"/>
                <a:sym typeface="Montserrat"/>
              </a:rPr>
              <a:t>.</a:t>
            </a:r>
            <a:r>
              <a:rPr b="1" lang="en-US">
                <a:solidFill>
                  <a:srgbClr val="E69138"/>
                </a:solidFill>
                <a:latin typeface="Montserrat"/>
                <a:ea typeface="Montserrat"/>
                <a:cs typeface="Montserrat"/>
                <a:sym typeface="Montserrat"/>
              </a:rPr>
              <a:t>getItem</a:t>
            </a:r>
            <a:r>
              <a:rPr b="1" lang="en-US">
                <a:solidFill>
                  <a:schemeClr val="dk1"/>
                </a:solidFill>
                <a:latin typeface="Montserrat"/>
                <a:ea typeface="Montserrat"/>
                <a:cs typeface="Montserrat"/>
                <a:sym typeface="Montserrat"/>
              </a:rPr>
              <a:t>(</a:t>
            </a:r>
            <a:r>
              <a:rPr b="1" lang="en-US">
                <a:solidFill>
                  <a:srgbClr val="6AA84F"/>
                </a:solidFill>
                <a:latin typeface="Montserrat"/>
                <a:ea typeface="Montserrat"/>
                <a:cs typeface="Montserrat"/>
                <a:sym typeface="Montserrat"/>
              </a:rPr>
              <a:t>key</a:t>
            </a:r>
            <a:r>
              <a:rPr b="1" lang="en-US">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a:solidFill>
                  <a:schemeClr val="dk1"/>
                </a:solidFill>
                <a:latin typeface="Montserrat"/>
                <a:ea typeface="Montserrat"/>
                <a:cs typeface="Montserrat"/>
                <a:sym typeface="Montserrat"/>
              </a:rPr>
              <a:t>Dzēst konkrētu vērtību</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a:solidFill>
                  <a:srgbClr val="3C78D8"/>
                </a:solidFill>
                <a:latin typeface="Montserrat"/>
                <a:ea typeface="Montserrat"/>
                <a:cs typeface="Montserrat"/>
                <a:sym typeface="Montserrat"/>
              </a:rPr>
              <a:t>localStorage</a:t>
            </a:r>
            <a:r>
              <a:rPr b="1" lang="en-US">
                <a:solidFill>
                  <a:schemeClr val="dk1"/>
                </a:solidFill>
                <a:latin typeface="Montserrat"/>
                <a:ea typeface="Montserrat"/>
                <a:cs typeface="Montserrat"/>
                <a:sym typeface="Montserrat"/>
              </a:rPr>
              <a:t>.</a:t>
            </a:r>
            <a:r>
              <a:rPr b="1" lang="en-US">
                <a:solidFill>
                  <a:srgbClr val="E69138"/>
                </a:solidFill>
                <a:latin typeface="Montserrat"/>
                <a:ea typeface="Montserrat"/>
                <a:cs typeface="Montserrat"/>
                <a:sym typeface="Montserrat"/>
              </a:rPr>
              <a:t>removeItem</a:t>
            </a:r>
            <a:r>
              <a:rPr b="1" lang="en-US">
                <a:solidFill>
                  <a:schemeClr val="dk1"/>
                </a:solidFill>
                <a:latin typeface="Montserrat"/>
                <a:ea typeface="Montserrat"/>
                <a:cs typeface="Montserrat"/>
                <a:sym typeface="Montserrat"/>
              </a:rPr>
              <a:t>(</a:t>
            </a:r>
            <a:r>
              <a:rPr b="1" lang="en-US">
                <a:solidFill>
                  <a:srgbClr val="6AA84F"/>
                </a:solidFill>
                <a:latin typeface="Montserrat"/>
                <a:ea typeface="Montserrat"/>
                <a:cs typeface="Montserrat"/>
                <a:sym typeface="Montserrat"/>
              </a:rPr>
              <a:t>key</a:t>
            </a:r>
            <a:r>
              <a:rPr b="1" lang="en-US">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a:solidFill>
                  <a:schemeClr val="dk1"/>
                </a:solidFill>
                <a:latin typeface="Montserrat"/>
                <a:ea typeface="Montserrat"/>
                <a:cs typeface="Montserrat"/>
                <a:sym typeface="Montserrat"/>
              </a:rPr>
              <a:t>Dzēst visus datus no lokālās glabātuves</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a:solidFill>
                  <a:srgbClr val="3C78D8"/>
                </a:solidFill>
                <a:latin typeface="Montserrat"/>
                <a:ea typeface="Montserrat"/>
                <a:cs typeface="Montserrat"/>
                <a:sym typeface="Montserrat"/>
              </a:rPr>
              <a:t>localStorage</a:t>
            </a:r>
            <a:r>
              <a:rPr b="1" lang="en-US">
                <a:solidFill>
                  <a:schemeClr val="dk1"/>
                </a:solidFill>
                <a:latin typeface="Montserrat"/>
                <a:ea typeface="Montserrat"/>
                <a:cs typeface="Montserrat"/>
                <a:sym typeface="Montserrat"/>
              </a:rPr>
              <a:t>.</a:t>
            </a:r>
            <a:r>
              <a:rPr b="1" lang="en-US">
                <a:solidFill>
                  <a:srgbClr val="E69138"/>
                </a:solidFill>
                <a:latin typeface="Montserrat"/>
                <a:ea typeface="Montserrat"/>
                <a:cs typeface="Montserrat"/>
                <a:sym typeface="Montserrat"/>
              </a:rPr>
              <a:t>clear</a:t>
            </a:r>
            <a:r>
              <a:rPr b="1" lang="en-US">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g128cdf3a6e9_0_37"/>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04" name="Google Shape;104;g128cdf3a6e9_0_37"/>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 name="Google Shape;105;g128cdf3a6e9_0_37"/>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JSON formāts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06" name="Google Shape;106;g128cdf3a6e9_0_37"/>
          <p:cNvSpPr txBox="1"/>
          <p:nvPr/>
        </p:nvSpPr>
        <p:spPr>
          <a:xfrm>
            <a:off x="744550" y="1797050"/>
            <a:ext cx="58668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JSON (JavaScript Object Notation) ir teksta formāta datu glabāšanas veids JavaScript objektu sintaksē.</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Galvenokārt ar to saskaramies, saņemot un sūtot datus serverim. Tomēr arī pārlūkrpogrammas glabātuvē šis formāts tiek izmantots objektu un masīvu glabāšanai.</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Lai apstrādātu JSON formātu, JavaScript varam izmantot šādas metodes:</a:t>
            </a:r>
            <a:br>
              <a:rPr lang="en-US">
                <a:solidFill>
                  <a:schemeClr val="dk1"/>
                </a:solidFill>
                <a:latin typeface="Montserrat"/>
                <a:ea typeface="Montserrat"/>
                <a:cs typeface="Montserrat"/>
                <a:sym typeface="Montserrat"/>
              </a:rPr>
            </a:br>
            <a:br>
              <a:rPr lang="en-US">
                <a:solidFill>
                  <a:schemeClr val="dk1"/>
                </a:solidFill>
                <a:latin typeface="Montserrat"/>
                <a:ea typeface="Montserrat"/>
                <a:cs typeface="Montserrat"/>
                <a:sym typeface="Montserrat"/>
              </a:rPr>
            </a:br>
            <a:r>
              <a:rPr b="1" lang="en-US">
                <a:solidFill>
                  <a:srgbClr val="3C78D8"/>
                </a:solidFill>
                <a:latin typeface="Montserrat"/>
                <a:ea typeface="Montserrat"/>
                <a:cs typeface="Montserrat"/>
                <a:sym typeface="Montserrat"/>
              </a:rPr>
              <a:t>JSON</a:t>
            </a:r>
            <a:r>
              <a:rPr b="1" lang="en-US">
                <a:solidFill>
                  <a:schemeClr val="dk1"/>
                </a:solidFill>
                <a:latin typeface="Montserrat"/>
                <a:ea typeface="Montserrat"/>
                <a:cs typeface="Montserrat"/>
                <a:sym typeface="Montserrat"/>
              </a:rPr>
              <a:t>.</a:t>
            </a:r>
            <a:r>
              <a:rPr b="1" lang="en-US">
                <a:solidFill>
                  <a:srgbClr val="E69138"/>
                </a:solidFill>
                <a:latin typeface="Montserrat"/>
                <a:ea typeface="Montserrat"/>
                <a:cs typeface="Montserrat"/>
                <a:sym typeface="Montserrat"/>
              </a:rPr>
              <a:t>stringify</a:t>
            </a:r>
            <a:r>
              <a:rPr b="1" lang="en-US">
                <a:solidFill>
                  <a:schemeClr val="dk1"/>
                </a:solidFill>
                <a:latin typeface="Montserrat"/>
                <a:ea typeface="Montserrat"/>
                <a:cs typeface="Montserrat"/>
                <a:sym typeface="Montserrat"/>
              </a:rPr>
              <a:t>(</a:t>
            </a:r>
            <a:r>
              <a:rPr b="1" lang="en-US">
                <a:solidFill>
                  <a:srgbClr val="6AA84F"/>
                </a:solidFill>
                <a:latin typeface="Montserrat"/>
                <a:ea typeface="Montserrat"/>
                <a:cs typeface="Montserrat"/>
                <a:sym typeface="Montserrat"/>
              </a:rPr>
              <a:t>data</a:t>
            </a:r>
            <a:r>
              <a:rPr b="1" lang="en-US">
                <a:solidFill>
                  <a:schemeClr val="dk1"/>
                </a:solidFill>
                <a:latin typeface="Montserrat"/>
                <a:ea typeface="Montserrat"/>
                <a:cs typeface="Montserrat"/>
                <a:sym typeface="Montserrat"/>
              </a:rPr>
              <a:t>)</a:t>
            </a:r>
            <a:r>
              <a:rPr lang="en-US">
                <a:solidFill>
                  <a:schemeClr val="dk1"/>
                </a:solidFill>
                <a:latin typeface="Montserrat"/>
                <a:ea typeface="Montserrat"/>
                <a:cs typeface="Montserrat"/>
                <a:sym typeface="Montserrat"/>
              </a:rPr>
              <a:t> - pārvērš datus JSON formātā.</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lang="en-US">
                <a:solidFill>
                  <a:srgbClr val="3C78D8"/>
                </a:solidFill>
                <a:latin typeface="Montserrat"/>
                <a:ea typeface="Montserrat"/>
                <a:cs typeface="Montserrat"/>
                <a:sym typeface="Montserrat"/>
              </a:rPr>
              <a:t>JSON</a:t>
            </a:r>
            <a:r>
              <a:rPr b="1" lang="en-US">
                <a:solidFill>
                  <a:schemeClr val="dk1"/>
                </a:solidFill>
                <a:latin typeface="Montserrat"/>
                <a:ea typeface="Montserrat"/>
                <a:cs typeface="Montserrat"/>
                <a:sym typeface="Montserrat"/>
              </a:rPr>
              <a:t>.</a:t>
            </a:r>
            <a:r>
              <a:rPr b="1" lang="en-US">
                <a:solidFill>
                  <a:srgbClr val="E69138"/>
                </a:solidFill>
                <a:latin typeface="Montserrat"/>
                <a:ea typeface="Montserrat"/>
                <a:cs typeface="Montserrat"/>
                <a:sym typeface="Montserrat"/>
              </a:rPr>
              <a:t>parse</a:t>
            </a:r>
            <a:r>
              <a:rPr b="1" lang="en-US">
                <a:solidFill>
                  <a:schemeClr val="dk1"/>
                </a:solidFill>
                <a:latin typeface="Montserrat"/>
                <a:ea typeface="Montserrat"/>
                <a:cs typeface="Montserrat"/>
                <a:sym typeface="Montserrat"/>
              </a:rPr>
              <a:t>(</a:t>
            </a:r>
            <a:r>
              <a:rPr b="1" lang="en-US">
                <a:solidFill>
                  <a:srgbClr val="6AA84F"/>
                </a:solidFill>
                <a:latin typeface="Montserrat"/>
                <a:ea typeface="Montserrat"/>
                <a:cs typeface="Montserrat"/>
                <a:sym typeface="Montserrat"/>
              </a:rPr>
              <a:t>data</a:t>
            </a:r>
            <a:r>
              <a:rPr b="1" lang="en-US">
                <a:solidFill>
                  <a:schemeClr val="dk1"/>
                </a:solidFill>
                <a:latin typeface="Montserrat"/>
                <a:ea typeface="Montserrat"/>
                <a:cs typeface="Montserrat"/>
                <a:sym typeface="Montserrat"/>
              </a:rPr>
              <a:t>)</a:t>
            </a:r>
            <a:r>
              <a:rPr lang="en-US">
                <a:solidFill>
                  <a:schemeClr val="dk1"/>
                </a:solidFill>
                <a:latin typeface="Montserrat"/>
                <a:ea typeface="Montserrat"/>
                <a:cs typeface="Montserrat"/>
                <a:sym typeface="Montserrat"/>
              </a:rPr>
              <a:t> - pārvērš JSON formāta datus objektā.</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Ir pieejami vairāki rīki ar ko varam pārliecināties vai kāda JSON formāta dati ir sintaktiski pareizi.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u="sng">
                <a:solidFill>
                  <a:schemeClr val="hlink"/>
                </a:solidFill>
                <a:latin typeface="Montserrat"/>
                <a:ea typeface="Montserrat"/>
                <a:cs typeface="Montserrat"/>
                <a:sym typeface="Montserrat"/>
                <a:hlinkClick r:id="rId4"/>
              </a:rPr>
              <a:t>JSON validator</a:t>
            </a:r>
            <a:endParaRPr>
              <a:solidFill>
                <a:schemeClr val="dk1"/>
              </a:solidFill>
              <a:latin typeface="Montserrat"/>
              <a:ea typeface="Montserrat"/>
              <a:cs typeface="Montserrat"/>
              <a:sym typeface="Montserrat"/>
            </a:endParaRPr>
          </a:p>
        </p:txBody>
      </p:sp>
      <p:pic>
        <p:nvPicPr>
          <p:cNvPr id="107" name="Google Shape;107;g128cdf3a6e9_0_37"/>
          <p:cNvPicPr preferRelativeResize="0"/>
          <p:nvPr/>
        </p:nvPicPr>
        <p:blipFill>
          <a:blip r:embed="rId5">
            <a:alphaModFix/>
          </a:blip>
          <a:stretch>
            <a:fillRect/>
          </a:stretch>
        </p:blipFill>
        <p:spPr>
          <a:xfrm>
            <a:off x="7351025" y="1797050"/>
            <a:ext cx="2935075" cy="293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g11c4414eb96_0_4"/>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13" name="Google Shape;113;g11c4414eb96_0_4"/>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4" name="Google Shape;114;g11c4414eb96_0_4"/>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lang="en-US" sz="2767">
                <a:solidFill>
                  <a:srgbClr val="297DC1"/>
                </a:solidFill>
                <a:latin typeface="Montserrat SemiBold"/>
                <a:ea typeface="Montserrat SemiBold"/>
                <a:cs typeface="Montserrat SemiBold"/>
                <a:sym typeface="Montserrat SemiBold"/>
              </a:rPr>
              <a:t>Sesijas</a:t>
            </a:r>
            <a:r>
              <a:rPr lang="en-US" sz="2767">
                <a:solidFill>
                  <a:srgbClr val="297DC1"/>
                </a:solidFill>
                <a:latin typeface="Montserrat SemiBold"/>
                <a:ea typeface="Montserrat SemiBold"/>
                <a:cs typeface="Montserrat SemiBold"/>
                <a:sym typeface="Montserrat SemiBold"/>
              </a:rPr>
              <a:t> glabātuve</a:t>
            </a:r>
            <a:r>
              <a:rPr lang="en-US" sz="2767">
                <a:solidFill>
                  <a:srgbClr val="297DC1"/>
                </a:solidFill>
                <a:latin typeface="Montserrat SemiBold"/>
                <a:ea typeface="Montserrat SemiBold"/>
                <a:cs typeface="Montserrat SemiBold"/>
                <a:sym typeface="Montserrat SemiBold"/>
              </a:rPr>
              <a:t> (session storage)</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15" name="Google Shape;115;g11c4414eb96_0_4"/>
          <p:cNvSpPr txBox="1"/>
          <p:nvPr/>
        </p:nvSpPr>
        <p:spPr>
          <a:xfrm>
            <a:off x="743975" y="1797050"/>
            <a:ext cx="519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1c4414eb96_0_4"/>
          <p:cNvSpPr txBox="1"/>
          <p:nvPr/>
        </p:nvSpPr>
        <p:spPr>
          <a:xfrm>
            <a:off x="743975" y="1797050"/>
            <a:ext cx="57264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en-US">
                <a:solidFill>
                  <a:schemeClr val="dk1"/>
                </a:solidFill>
                <a:latin typeface="Montserrat"/>
                <a:ea typeface="Montserrat"/>
                <a:cs typeface="Montserrat"/>
                <a:sym typeface="Montserrat"/>
              </a:rPr>
              <a:t>Local storage saglabājam datus, kas būs pieejam līdz pārlūkprgoramma vai mājaslapas cilne tiks aizvērta.</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Saglabāt līdz 5-10MB datu (atkarībā no pārlūkprogrammas).</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Dati saglabājās līdz cilne vai pārlūkprogramma tiek aizvērta. </a:t>
            </a:r>
            <a:r>
              <a:rPr lang="en-US">
                <a:solidFill>
                  <a:schemeClr val="dk1"/>
                </a:solidFill>
                <a:latin typeface="Montserrat"/>
                <a:ea typeface="Montserrat"/>
                <a:cs typeface="Montserrat"/>
                <a:sym typeface="Montserrat"/>
              </a:rPr>
              <a:t> Vai tiek iztīrīta pārlūkrpgrammas kešatmiņa (cache)</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Dati pieejami tikai domēnī kurā tie tika iestatīti.</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Dati tiek saglabāti key/value pārī kā string tips.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US">
                <a:solidFill>
                  <a:schemeClr val="dk1"/>
                </a:solidFill>
                <a:latin typeface="Montserrat"/>
                <a:ea typeface="Montserrat"/>
                <a:cs typeface="Montserrat"/>
                <a:sym typeface="Montserrat"/>
              </a:rPr>
              <a:t>Saglabājot sarežģītākas datu struktūras (objekti, masīvi), tie jākonvertē uz JSON formātu.</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DevTools -&gt; Application cilnē var aplūkot katra domēna sesijas glabātvi.</a:t>
            </a:r>
            <a:endParaRPr strike="sngStrike">
              <a:solidFill>
                <a:schemeClr val="dk1"/>
              </a:solidFill>
              <a:latin typeface="Montserrat"/>
              <a:ea typeface="Montserrat"/>
              <a:cs typeface="Montserrat"/>
              <a:sym typeface="Montserrat"/>
            </a:endParaRPr>
          </a:p>
        </p:txBody>
      </p:sp>
      <p:pic>
        <p:nvPicPr>
          <p:cNvPr id="117" name="Google Shape;117;g11c4414eb96_0_4"/>
          <p:cNvPicPr preferRelativeResize="0"/>
          <p:nvPr/>
        </p:nvPicPr>
        <p:blipFill>
          <a:blip r:embed="rId4">
            <a:alphaModFix/>
          </a:blip>
          <a:stretch>
            <a:fillRect/>
          </a:stretch>
        </p:blipFill>
        <p:spPr>
          <a:xfrm>
            <a:off x="6540850" y="1632750"/>
            <a:ext cx="5416824" cy="37327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g11c4414eb96_0_33"/>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23" name="Google Shape;123;g11c4414eb96_0_33"/>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4" name="Google Shape;124;g11c4414eb96_0_33"/>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199"/>
              <a:buFont typeface="Arial"/>
              <a:buNone/>
            </a:pPr>
            <a:r>
              <a:rPr lang="en-US" sz="2767">
                <a:solidFill>
                  <a:schemeClr val="accent1"/>
                </a:solidFill>
                <a:latin typeface="Montserrat SemiBold"/>
                <a:ea typeface="Montserrat SemiBold"/>
                <a:cs typeface="Montserrat SemiBold"/>
                <a:sym typeface="Montserrat SemiBold"/>
              </a:rPr>
              <a:t>Sīkdatnes(cookies)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25" name="Google Shape;125;g11c4414eb96_0_33"/>
          <p:cNvSpPr txBox="1"/>
          <p:nvPr/>
        </p:nvSpPr>
        <p:spPr>
          <a:xfrm>
            <a:off x="743975" y="1797050"/>
            <a:ext cx="519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1c4414eb96_0_33"/>
          <p:cNvSpPr txBox="1"/>
          <p:nvPr/>
        </p:nvSpPr>
        <p:spPr>
          <a:xfrm>
            <a:off x="743975" y="1797050"/>
            <a:ext cx="57264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Šikdatnes ir nelieli teksta faili līdz 4KB izmēram, kuros var saglabāt lietderīgus datus lietotāja pieredzes uzlabošanai mājaslapā un analītikas datu iegūšanai.</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Sīkdatnes var iestatīt gan serveris, gan JavaScript pārlūkprogrammā. Katrai sīkdatnei ir derīguma termiņš pēc kura beigām ‘ta nevar varis tikt izmantota</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Sīkdatnes tika izveidots, lai risinātu problēmu “Kā atcerēties informāciju par lietotāju, kad tas atgriežās mūsu mājaslapā?”</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Pie katras saziņas ar serveri, pārlūkprogrammā saglabātās attiecīgā domēna sīkdatnes tiks pievienotas HTTP/HTTPS protokola ziņas galvenei(header).</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200"/>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pic>
        <p:nvPicPr>
          <p:cNvPr id="127" name="Google Shape;127;g11c4414eb96_0_33"/>
          <p:cNvPicPr preferRelativeResize="0"/>
          <p:nvPr/>
        </p:nvPicPr>
        <p:blipFill>
          <a:blip r:embed="rId4">
            <a:alphaModFix/>
          </a:blip>
          <a:stretch>
            <a:fillRect/>
          </a:stretch>
        </p:blipFill>
        <p:spPr>
          <a:xfrm>
            <a:off x="6904625" y="1632750"/>
            <a:ext cx="4057650" cy="421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11c4414eb96_0_4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33" name="Google Shape;133;g11c4414eb96_0_4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4" name="Google Shape;134;g11c4414eb96_0_42"/>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199"/>
              <a:buFont typeface="Arial"/>
              <a:buNone/>
            </a:pPr>
            <a:r>
              <a:rPr lang="en-US" sz="2767">
                <a:solidFill>
                  <a:schemeClr val="accent1"/>
                </a:solidFill>
                <a:latin typeface="Montserrat SemiBold"/>
                <a:ea typeface="Montserrat SemiBold"/>
                <a:cs typeface="Montserrat SemiBold"/>
                <a:sym typeface="Montserrat SemiBold"/>
              </a:rPr>
              <a:t>Sīkdatnes īpašības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35" name="Google Shape;135;g11c4414eb96_0_42"/>
          <p:cNvSpPr txBox="1"/>
          <p:nvPr/>
        </p:nvSpPr>
        <p:spPr>
          <a:xfrm>
            <a:off x="743975" y="1797050"/>
            <a:ext cx="519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11c4414eb96_0_42"/>
          <p:cNvSpPr txBox="1"/>
          <p:nvPr/>
        </p:nvSpPr>
        <p:spPr>
          <a:xfrm>
            <a:off x="743975" y="1797050"/>
            <a:ext cx="57264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a:solidFill>
                  <a:schemeClr val="dk1"/>
                </a:solidFill>
                <a:latin typeface="Montserrat"/>
                <a:ea typeface="Montserrat"/>
                <a:cs typeface="Montserrat"/>
                <a:sym typeface="Montserrat"/>
              </a:rPr>
              <a:t>Katra sīkdatne satur attiecīgās īpašības, kas noteiks tās darbību:</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b="1" lang="en-US">
                <a:solidFill>
                  <a:schemeClr val="dk1"/>
                </a:solidFill>
                <a:latin typeface="Montserrat"/>
                <a:ea typeface="Montserrat"/>
                <a:cs typeface="Montserrat"/>
                <a:sym typeface="Montserrat"/>
              </a:rPr>
              <a:t>Expires</a:t>
            </a:r>
            <a:r>
              <a:rPr lang="en-US">
                <a:solidFill>
                  <a:schemeClr val="dk1"/>
                </a:solidFill>
                <a:latin typeface="Montserrat"/>
                <a:ea typeface="Montserrat"/>
                <a:cs typeface="Montserrat"/>
                <a:sym typeface="Montserrat"/>
              </a:rPr>
              <a:t> − laiks pēc kura konkrētā sīkdatne vairs nebūs izmantojama.</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b="1" lang="en-US">
                <a:solidFill>
                  <a:schemeClr val="dk1"/>
                </a:solidFill>
                <a:latin typeface="Montserrat"/>
                <a:ea typeface="Montserrat"/>
                <a:cs typeface="Montserrat"/>
                <a:sym typeface="Montserrat"/>
              </a:rPr>
              <a:t>Domain</a:t>
            </a:r>
            <a:r>
              <a:rPr lang="en-US">
                <a:solidFill>
                  <a:schemeClr val="dk1"/>
                </a:solidFill>
                <a:latin typeface="Montserrat"/>
                <a:ea typeface="Montserrat"/>
                <a:cs typeface="Montserrat"/>
                <a:sym typeface="Montserrat"/>
              </a:rPr>
              <a:t> − domēns, kurš var mijiedarboties ar konkrēto sīkdatni.</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b="1" lang="en-US">
                <a:solidFill>
                  <a:schemeClr val="dk1"/>
                </a:solidFill>
                <a:latin typeface="Montserrat"/>
                <a:ea typeface="Montserrat"/>
                <a:cs typeface="Montserrat"/>
                <a:sym typeface="Montserrat"/>
              </a:rPr>
              <a:t>Path</a:t>
            </a:r>
            <a:r>
              <a:rPr lang="en-US">
                <a:solidFill>
                  <a:schemeClr val="dk1"/>
                </a:solidFill>
                <a:latin typeface="Montserrat"/>
                <a:ea typeface="Montserrat"/>
                <a:cs typeface="Montserrat"/>
                <a:sym typeface="Montserrat"/>
              </a:rPr>
              <a:t> − ceļš, precīza vieta mājaslapā, kur sīkdatne tiek izmantota.</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b="1" lang="en-US">
                <a:solidFill>
                  <a:schemeClr val="dk1"/>
                </a:solidFill>
                <a:latin typeface="Montserrat"/>
                <a:ea typeface="Montserrat"/>
                <a:cs typeface="Montserrat"/>
                <a:sym typeface="Montserrat"/>
              </a:rPr>
              <a:t>Secure</a:t>
            </a:r>
            <a:r>
              <a:rPr lang="en-US">
                <a:solidFill>
                  <a:schemeClr val="dk1"/>
                </a:solidFill>
                <a:latin typeface="Montserrat"/>
                <a:ea typeface="Montserrat"/>
                <a:cs typeface="Montserrat"/>
                <a:sym typeface="Montserrat"/>
              </a:rPr>
              <a:t> − iestatījums vai sīkdatne pieejam tikai no droša servera savienojuma (HTTPS).</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Char char="●"/>
            </a:pPr>
            <a:r>
              <a:rPr b="1" lang="en-US">
                <a:solidFill>
                  <a:schemeClr val="dk1"/>
                </a:solidFill>
                <a:latin typeface="Montserrat"/>
                <a:ea typeface="Montserrat"/>
                <a:cs typeface="Montserrat"/>
                <a:sym typeface="Montserrat"/>
              </a:rPr>
              <a:t>Name=Value</a:t>
            </a:r>
            <a:r>
              <a:rPr lang="en-US">
                <a:solidFill>
                  <a:schemeClr val="dk1"/>
                </a:solidFill>
                <a:latin typeface="Montserrat"/>
                <a:ea typeface="Montserrat"/>
                <a:cs typeface="Montserrat"/>
                <a:sym typeface="Montserrat"/>
              </a:rPr>
              <a:t> − sīkdatnes vērtība key/value pairs pierakstā teksta formātā.</a:t>
            </a:r>
            <a:endParaRPr sz="1200"/>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Custom 9">
      <a:dk1>
        <a:srgbClr val="3E3E3D"/>
      </a:dk1>
      <a:lt1>
        <a:srgbClr val="FFFFFF"/>
      </a:lt1>
      <a:dk2>
        <a:srgbClr val="14123D"/>
      </a:dk2>
      <a:lt2>
        <a:srgbClr val="DBDAD9"/>
      </a:lt2>
      <a:accent1>
        <a:srgbClr val="161515"/>
      </a:accent1>
      <a:accent2>
        <a:srgbClr val="161515"/>
      </a:accent2>
      <a:accent3>
        <a:srgbClr val="DBDAD9"/>
      </a:accent3>
      <a:accent4>
        <a:srgbClr val="3E3E3D"/>
      </a:accent4>
      <a:accent5>
        <a:srgbClr val="14123D"/>
      </a:accent5>
      <a:accent6>
        <a:srgbClr val="297DC1"/>
      </a:accent6>
      <a:hlink>
        <a:srgbClr val="161515"/>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Office Theme">
  <a:themeElements>
    <a:clrScheme name="Custom 7">
      <a:dk1>
        <a:srgbClr val="3E3E3D"/>
      </a:dk1>
      <a:lt1>
        <a:srgbClr val="FFFFFF"/>
      </a:lt1>
      <a:dk2>
        <a:srgbClr val="14123D"/>
      </a:dk2>
      <a:lt2>
        <a:srgbClr val="DBDAD9"/>
      </a:lt2>
      <a:accent1>
        <a:srgbClr val="297DC1"/>
      </a:accent1>
      <a:accent2>
        <a:srgbClr val="297DC1"/>
      </a:accent2>
      <a:accent3>
        <a:srgbClr val="DBDAD9"/>
      </a:accent3>
      <a:accent4>
        <a:srgbClr val="3E3E3D"/>
      </a:accent4>
      <a:accent5>
        <a:srgbClr val="14123D"/>
      </a:accent5>
      <a:accent6>
        <a:srgbClr val="297D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Office Theme">
  <a:themeElements>
    <a:clrScheme name="Custom 7">
      <a:dk1>
        <a:srgbClr val="3E3E3D"/>
      </a:dk1>
      <a:lt1>
        <a:srgbClr val="FFFFFF"/>
      </a:lt1>
      <a:dk2>
        <a:srgbClr val="14123D"/>
      </a:dk2>
      <a:lt2>
        <a:srgbClr val="DBDAD9"/>
      </a:lt2>
      <a:accent1>
        <a:srgbClr val="297DC1"/>
      </a:accent1>
      <a:accent2>
        <a:srgbClr val="297DC1"/>
      </a:accent2>
      <a:accent3>
        <a:srgbClr val="DBDAD9"/>
      </a:accent3>
      <a:accent4>
        <a:srgbClr val="3E3E3D"/>
      </a:accent4>
      <a:accent5>
        <a:srgbClr val="14123D"/>
      </a:accent5>
      <a:accent6>
        <a:srgbClr val="297D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Custom 7">
      <a:dk1>
        <a:srgbClr val="3E3E3D"/>
      </a:dk1>
      <a:lt1>
        <a:srgbClr val="FFFFFF"/>
      </a:lt1>
      <a:dk2>
        <a:srgbClr val="14123D"/>
      </a:dk2>
      <a:lt2>
        <a:srgbClr val="DBDAD9"/>
      </a:lt2>
      <a:accent1>
        <a:srgbClr val="297DC1"/>
      </a:accent1>
      <a:accent2>
        <a:srgbClr val="297DC1"/>
      </a:accent2>
      <a:accent3>
        <a:srgbClr val="DBDAD9"/>
      </a:accent3>
      <a:accent4>
        <a:srgbClr val="3E3E3D"/>
      </a:accent4>
      <a:accent5>
        <a:srgbClr val="14123D"/>
      </a:accent5>
      <a:accent6>
        <a:srgbClr val="297D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2021-10-18T11:21:18Z</dcterms:created>
  <dc:creator>Anna Bausova</dc:creator>
</cp:coreProperties>
</file>