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 id="264" r:id="rId9"/>
    <p:sldId id="263"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133E7-B65B-1F38-E5E0-91C5A63871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5EA3EA-B878-4463-1C4E-294951F117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04227BD-8C43-C022-F62C-1A1047616B5D}"/>
              </a:ext>
            </a:extLst>
          </p:cNvPr>
          <p:cNvSpPr>
            <a:spLocks noGrp="1"/>
          </p:cNvSpPr>
          <p:nvPr>
            <p:ph type="dt" sz="half" idx="10"/>
          </p:nvPr>
        </p:nvSpPr>
        <p:spPr/>
        <p:txBody>
          <a:bodyPr/>
          <a:lstStyle/>
          <a:p>
            <a:fld id="{7873EACC-08DD-43FB-BB84-DAC44869A901}" type="datetimeFigureOut">
              <a:rPr lang="en-IN" smtClean="0"/>
              <a:t>03-07-2025</a:t>
            </a:fld>
            <a:endParaRPr lang="en-IN"/>
          </a:p>
        </p:txBody>
      </p:sp>
      <p:sp>
        <p:nvSpPr>
          <p:cNvPr id="5" name="Footer Placeholder 4">
            <a:extLst>
              <a:ext uri="{FF2B5EF4-FFF2-40B4-BE49-F238E27FC236}">
                <a16:creationId xmlns:a16="http://schemas.microsoft.com/office/drawing/2014/main" id="{2EDB496C-1D8E-5069-E0FA-7262A24A3C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B09B8E-281E-84AD-EB82-CEAE7691D1B5}"/>
              </a:ext>
            </a:extLst>
          </p:cNvPr>
          <p:cNvSpPr>
            <a:spLocks noGrp="1"/>
          </p:cNvSpPr>
          <p:nvPr>
            <p:ph type="sldNum" sz="quarter" idx="12"/>
          </p:nvPr>
        </p:nvSpPr>
        <p:spPr/>
        <p:txBody>
          <a:bodyPr/>
          <a:lstStyle/>
          <a:p>
            <a:fld id="{B6CB725D-69E1-4371-81DF-50E7011C7C5D}" type="slidenum">
              <a:rPr lang="en-IN" smtClean="0"/>
              <a:t>‹#›</a:t>
            </a:fld>
            <a:endParaRPr lang="en-IN"/>
          </a:p>
        </p:txBody>
      </p:sp>
    </p:spTree>
    <p:extLst>
      <p:ext uri="{BB962C8B-B14F-4D97-AF65-F5344CB8AC3E}">
        <p14:creationId xmlns:p14="http://schemas.microsoft.com/office/powerpoint/2010/main" val="3533143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38117-1617-8F6F-086A-57BB771DB5E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DBA143-FE20-4806-5E93-369743C46A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740D4A-7C3D-3ACA-45F3-14376C631CD6}"/>
              </a:ext>
            </a:extLst>
          </p:cNvPr>
          <p:cNvSpPr>
            <a:spLocks noGrp="1"/>
          </p:cNvSpPr>
          <p:nvPr>
            <p:ph type="dt" sz="half" idx="10"/>
          </p:nvPr>
        </p:nvSpPr>
        <p:spPr/>
        <p:txBody>
          <a:bodyPr/>
          <a:lstStyle/>
          <a:p>
            <a:fld id="{7873EACC-08DD-43FB-BB84-DAC44869A901}" type="datetimeFigureOut">
              <a:rPr lang="en-IN" smtClean="0"/>
              <a:t>03-07-2025</a:t>
            </a:fld>
            <a:endParaRPr lang="en-IN"/>
          </a:p>
        </p:txBody>
      </p:sp>
      <p:sp>
        <p:nvSpPr>
          <p:cNvPr id="5" name="Footer Placeholder 4">
            <a:extLst>
              <a:ext uri="{FF2B5EF4-FFF2-40B4-BE49-F238E27FC236}">
                <a16:creationId xmlns:a16="http://schemas.microsoft.com/office/drawing/2014/main" id="{9E1E46E7-DC96-FEFF-62DF-613F8C7AEC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901693-DEB7-1B32-E8D4-4C11E0D6E89F}"/>
              </a:ext>
            </a:extLst>
          </p:cNvPr>
          <p:cNvSpPr>
            <a:spLocks noGrp="1"/>
          </p:cNvSpPr>
          <p:nvPr>
            <p:ph type="sldNum" sz="quarter" idx="12"/>
          </p:nvPr>
        </p:nvSpPr>
        <p:spPr/>
        <p:txBody>
          <a:bodyPr/>
          <a:lstStyle/>
          <a:p>
            <a:fld id="{B6CB725D-69E1-4371-81DF-50E7011C7C5D}" type="slidenum">
              <a:rPr lang="en-IN" smtClean="0"/>
              <a:t>‹#›</a:t>
            </a:fld>
            <a:endParaRPr lang="en-IN"/>
          </a:p>
        </p:txBody>
      </p:sp>
    </p:spTree>
    <p:extLst>
      <p:ext uri="{BB962C8B-B14F-4D97-AF65-F5344CB8AC3E}">
        <p14:creationId xmlns:p14="http://schemas.microsoft.com/office/powerpoint/2010/main" val="1481283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6EE5A0-968E-64CE-925D-4A1DE25856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00D485-5788-63B1-9C83-5CA61E37B0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21EBE1-E4DB-E73B-DD00-52BA6D002811}"/>
              </a:ext>
            </a:extLst>
          </p:cNvPr>
          <p:cNvSpPr>
            <a:spLocks noGrp="1"/>
          </p:cNvSpPr>
          <p:nvPr>
            <p:ph type="dt" sz="half" idx="10"/>
          </p:nvPr>
        </p:nvSpPr>
        <p:spPr/>
        <p:txBody>
          <a:bodyPr/>
          <a:lstStyle/>
          <a:p>
            <a:fld id="{7873EACC-08DD-43FB-BB84-DAC44869A901}" type="datetimeFigureOut">
              <a:rPr lang="en-IN" smtClean="0"/>
              <a:t>03-07-2025</a:t>
            </a:fld>
            <a:endParaRPr lang="en-IN"/>
          </a:p>
        </p:txBody>
      </p:sp>
      <p:sp>
        <p:nvSpPr>
          <p:cNvPr id="5" name="Footer Placeholder 4">
            <a:extLst>
              <a:ext uri="{FF2B5EF4-FFF2-40B4-BE49-F238E27FC236}">
                <a16:creationId xmlns:a16="http://schemas.microsoft.com/office/drawing/2014/main" id="{67DEF8BB-D874-A40A-3CE5-0608C16AE0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3F9F1F-3AC8-06B8-A48E-808434514988}"/>
              </a:ext>
            </a:extLst>
          </p:cNvPr>
          <p:cNvSpPr>
            <a:spLocks noGrp="1"/>
          </p:cNvSpPr>
          <p:nvPr>
            <p:ph type="sldNum" sz="quarter" idx="12"/>
          </p:nvPr>
        </p:nvSpPr>
        <p:spPr/>
        <p:txBody>
          <a:bodyPr/>
          <a:lstStyle/>
          <a:p>
            <a:fld id="{B6CB725D-69E1-4371-81DF-50E7011C7C5D}" type="slidenum">
              <a:rPr lang="en-IN" smtClean="0"/>
              <a:t>‹#›</a:t>
            </a:fld>
            <a:endParaRPr lang="en-IN"/>
          </a:p>
        </p:txBody>
      </p:sp>
    </p:spTree>
    <p:extLst>
      <p:ext uri="{BB962C8B-B14F-4D97-AF65-F5344CB8AC3E}">
        <p14:creationId xmlns:p14="http://schemas.microsoft.com/office/powerpoint/2010/main" val="2019492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4BD82-1FB0-BC9F-A5B9-8AC2D2F1A0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1D2FC2-43C2-3B4F-A36A-26BFF9EF3A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C6AEF4-8C2B-0648-05E5-65953DCB4A13}"/>
              </a:ext>
            </a:extLst>
          </p:cNvPr>
          <p:cNvSpPr>
            <a:spLocks noGrp="1"/>
          </p:cNvSpPr>
          <p:nvPr>
            <p:ph type="dt" sz="half" idx="10"/>
          </p:nvPr>
        </p:nvSpPr>
        <p:spPr/>
        <p:txBody>
          <a:bodyPr/>
          <a:lstStyle/>
          <a:p>
            <a:fld id="{7873EACC-08DD-43FB-BB84-DAC44869A901}" type="datetimeFigureOut">
              <a:rPr lang="en-IN" smtClean="0"/>
              <a:t>03-07-2025</a:t>
            </a:fld>
            <a:endParaRPr lang="en-IN"/>
          </a:p>
        </p:txBody>
      </p:sp>
      <p:sp>
        <p:nvSpPr>
          <p:cNvPr id="5" name="Footer Placeholder 4">
            <a:extLst>
              <a:ext uri="{FF2B5EF4-FFF2-40B4-BE49-F238E27FC236}">
                <a16:creationId xmlns:a16="http://schemas.microsoft.com/office/drawing/2014/main" id="{8A3807F1-192D-300F-37EE-DE19A5B12C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75AA30-227B-E1E4-D47B-74B3D6DA999E}"/>
              </a:ext>
            </a:extLst>
          </p:cNvPr>
          <p:cNvSpPr>
            <a:spLocks noGrp="1"/>
          </p:cNvSpPr>
          <p:nvPr>
            <p:ph type="sldNum" sz="quarter" idx="12"/>
          </p:nvPr>
        </p:nvSpPr>
        <p:spPr/>
        <p:txBody>
          <a:bodyPr/>
          <a:lstStyle/>
          <a:p>
            <a:fld id="{B6CB725D-69E1-4371-81DF-50E7011C7C5D}" type="slidenum">
              <a:rPr lang="en-IN" smtClean="0"/>
              <a:t>‹#›</a:t>
            </a:fld>
            <a:endParaRPr lang="en-IN"/>
          </a:p>
        </p:txBody>
      </p:sp>
    </p:spTree>
    <p:extLst>
      <p:ext uri="{BB962C8B-B14F-4D97-AF65-F5344CB8AC3E}">
        <p14:creationId xmlns:p14="http://schemas.microsoft.com/office/powerpoint/2010/main" val="578404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40854-1717-537A-7C4E-ADE2DA8708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15DB30-C16D-8891-0572-C6848B0C9B4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92B77A-AA37-7DEC-F284-8334BA066595}"/>
              </a:ext>
            </a:extLst>
          </p:cNvPr>
          <p:cNvSpPr>
            <a:spLocks noGrp="1"/>
          </p:cNvSpPr>
          <p:nvPr>
            <p:ph type="dt" sz="half" idx="10"/>
          </p:nvPr>
        </p:nvSpPr>
        <p:spPr/>
        <p:txBody>
          <a:bodyPr/>
          <a:lstStyle/>
          <a:p>
            <a:fld id="{7873EACC-08DD-43FB-BB84-DAC44869A901}" type="datetimeFigureOut">
              <a:rPr lang="en-IN" smtClean="0"/>
              <a:t>03-07-2025</a:t>
            </a:fld>
            <a:endParaRPr lang="en-IN"/>
          </a:p>
        </p:txBody>
      </p:sp>
      <p:sp>
        <p:nvSpPr>
          <p:cNvPr id="5" name="Footer Placeholder 4">
            <a:extLst>
              <a:ext uri="{FF2B5EF4-FFF2-40B4-BE49-F238E27FC236}">
                <a16:creationId xmlns:a16="http://schemas.microsoft.com/office/drawing/2014/main" id="{C2F5B69B-A483-CEB8-B042-76AE2119FC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C058CE-8678-ADD3-83E0-C1B34660679A}"/>
              </a:ext>
            </a:extLst>
          </p:cNvPr>
          <p:cNvSpPr>
            <a:spLocks noGrp="1"/>
          </p:cNvSpPr>
          <p:nvPr>
            <p:ph type="sldNum" sz="quarter" idx="12"/>
          </p:nvPr>
        </p:nvSpPr>
        <p:spPr/>
        <p:txBody>
          <a:bodyPr/>
          <a:lstStyle/>
          <a:p>
            <a:fld id="{B6CB725D-69E1-4371-81DF-50E7011C7C5D}" type="slidenum">
              <a:rPr lang="en-IN" smtClean="0"/>
              <a:t>‹#›</a:t>
            </a:fld>
            <a:endParaRPr lang="en-IN"/>
          </a:p>
        </p:txBody>
      </p:sp>
    </p:spTree>
    <p:extLst>
      <p:ext uri="{BB962C8B-B14F-4D97-AF65-F5344CB8AC3E}">
        <p14:creationId xmlns:p14="http://schemas.microsoft.com/office/powerpoint/2010/main" val="3776838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B4014-9003-1EB5-2D14-924FFC519C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1AC967-B7A8-9C11-D4C7-565374161F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9357371-657C-9EEC-2E1E-868D12BA48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7E592E9-B418-6CC4-11FD-82D542D35BE0}"/>
              </a:ext>
            </a:extLst>
          </p:cNvPr>
          <p:cNvSpPr>
            <a:spLocks noGrp="1"/>
          </p:cNvSpPr>
          <p:nvPr>
            <p:ph type="dt" sz="half" idx="10"/>
          </p:nvPr>
        </p:nvSpPr>
        <p:spPr/>
        <p:txBody>
          <a:bodyPr/>
          <a:lstStyle/>
          <a:p>
            <a:fld id="{7873EACC-08DD-43FB-BB84-DAC44869A901}" type="datetimeFigureOut">
              <a:rPr lang="en-IN" smtClean="0"/>
              <a:t>03-07-2025</a:t>
            </a:fld>
            <a:endParaRPr lang="en-IN"/>
          </a:p>
        </p:txBody>
      </p:sp>
      <p:sp>
        <p:nvSpPr>
          <p:cNvPr id="6" name="Footer Placeholder 5">
            <a:extLst>
              <a:ext uri="{FF2B5EF4-FFF2-40B4-BE49-F238E27FC236}">
                <a16:creationId xmlns:a16="http://schemas.microsoft.com/office/drawing/2014/main" id="{1CA0C491-D64B-8512-07EC-2E11F49FFD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BAFD18-2F94-5C9F-D8D9-16678751B146}"/>
              </a:ext>
            </a:extLst>
          </p:cNvPr>
          <p:cNvSpPr>
            <a:spLocks noGrp="1"/>
          </p:cNvSpPr>
          <p:nvPr>
            <p:ph type="sldNum" sz="quarter" idx="12"/>
          </p:nvPr>
        </p:nvSpPr>
        <p:spPr/>
        <p:txBody>
          <a:bodyPr/>
          <a:lstStyle/>
          <a:p>
            <a:fld id="{B6CB725D-69E1-4371-81DF-50E7011C7C5D}" type="slidenum">
              <a:rPr lang="en-IN" smtClean="0"/>
              <a:t>‹#›</a:t>
            </a:fld>
            <a:endParaRPr lang="en-IN"/>
          </a:p>
        </p:txBody>
      </p:sp>
    </p:spTree>
    <p:extLst>
      <p:ext uri="{BB962C8B-B14F-4D97-AF65-F5344CB8AC3E}">
        <p14:creationId xmlns:p14="http://schemas.microsoft.com/office/powerpoint/2010/main" val="1988351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4888F-A350-7DDD-122E-A6E4E5E314F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4DCE18-4064-E31B-4294-A903941259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BCE846-923E-65CB-B1E0-346B9B8641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06EC8C0-79E9-99C6-1A55-C0F57A8E21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561CEA-5AB9-BC32-6F3C-EDF3352017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FDADCF0-3069-2B33-8595-C5C827067ACF}"/>
              </a:ext>
            </a:extLst>
          </p:cNvPr>
          <p:cNvSpPr>
            <a:spLocks noGrp="1"/>
          </p:cNvSpPr>
          <p:nvPr>
            <p:ph type="dt" sz="half" idx="10"/>
          </p:nvPr>
        </p:nvSpPr>
        <p:spPr/>
        <p:txBody>
          <a:bodyPr/>
          <a:lstStyle/>
          <a:p>
            <a:fld id="{7873EACC-08DD-43FB-BB84-DAC44869A901}" type="datetimeFigureOut">
              <a:rPr lang="en-IN" smtClean="0"/>
              <a:t>03-07-2025</a:t>
            </a:fld>
            <a:endParaRPr lang="en-IN"/>
          </a:p>
        </p:txBody>
      </p:sp>
      <p:sp>
        <p:nvSpPr>
          <p:cNvPr id="8" name="Footer Placeholder 7">
            <a:extLst>
              <a:ext uri="{FF2B5EF4-FFF2-40B4-BE49-F238E27FC236}">
                <a16:creationId xmlns:a16="http://schemas.microsoft.com/office/drawing/2014/main" id="{41AF3F3D-7BCD-88FA-6A83-45EE6309549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7C6E9C6-A260-5699-D14D-F23F0D3A1B3A}"/>
              </a:ext>
            </a:extLst>
          </p:cNvPr>
          <p:cNvSpPr>
            <a:spLocks noGrp="1"/>
          </p:cNvSpPr>
          <p:nvPr>
            <p:ph type="sldNum" sz="quarter" idx="12"/>
          </p:nvPr>
        </p:nvSpPr>
        <p:spPr/>
        <p:txBody>
          <a:bodyPr/>
          <a:lstStyle/>
          <a:p>
            <a:fld id="{B6CB725D-69E1-4371-81DF-50E7011C7C5D}" type="slidenum">
              <a:rPr lang="en-IN" smtClean="0"/>
              <a:t>‹#›</a:t>
            </a:fld>
            <a:endParaRPr lang="en-IN"/>
          </a:p>
        </p:txBody>
      </p:sp>
    </p:spTree>
    <p:extLst>
      <p:ext uri="{BB962C8B-B14F-4D97-AF65-F5344CB8AC3E}">
        <p14:creationId xmlns:p14="http://schemas.microsoft.com/office/powerpoint/2010/main" val="3570220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A9191-1691-84A2-2224-113720E71EC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6CD9CD1-555A-41D8-F759-46E69ACA856A}"/>
              </a:ext>
            </a:extLst>
          </p:cNvPr>
          <p:cNvSpPr>
            <a:spLocks noGrp="1"/>
          </p:cNvSpPr>
          <p:nvPr>
            <p:ph type="dt" sz="half" idx="10"/>
          </p:nvPr>
        </p:nvSpPr>
        <p:spPr/>
        <p:txBody>
          <a:bodyPr/>
          <a:lstStyle/>
          <a:p>
            <a:fld id="{7873EACC-08DD-43FB-BB84-DAC44869A901}" type="datetimeFigureOut">
              <a:rPr lang="en-IN" smtClean="0"/>
              <a:t>03-07-2025</a:t>
            </a:fld>
            <a:endParaRPr lang="en-IN"/>
          </a:p>
        </p:txBody>
      </p:sp>
      <p:sp>
        <p:nvSpPr>
          <p:cNvPr id="4" name="Footer Placeholder 3">
            <a:extLst>
              <a:ext uri="{FF2B5EF4-FFF2-40B4-BE49-F238E27FC236}">
                <a16:creationId xmlns:a16="http://schemas.microsoft.com/office/drawing/2014/main" id="{170D06AF-08F4-C84D-FCEE-C5ACD9105C6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B98B368-A25A-9A6C-7819-2D89F58A7E26}"/>
              </a:ext>
            </a:extLst>
          </p:cNvPr>
          <p:cNvSpPr>
            <a:spLocks noGrp="1"/>
          </p:cNvSpPr>
          <p:nvPr>
            <p:ph type="sldNum" sz="quarter" idx="12"/>
          </p:nvPr>
        </p:nvSpPr>
        <p:spPr/>
        <p:txBody>
          <a:bodyPr/>
          <a:lstStyle/>
          <a:p>
            <a:fld id="{B6CB725D-69E1-4371-81DF-50E7011C7C5D}" type="slidenum">
              <a:rPr lang="en-IN" smtClean="0"/>
              <a:t>‹#›</a:t>
            </a:fld>
            <a:endParaRPr lang="en-IN"/>
          </a:p>
        </p:txBody>
      </p:sp>
    </p:spTree>
    <p:extLst>
      <p:ext uri="{BB962C8B-B14F-4D97-AF65-F5344CB8AC3E}">
        <p14:creationId xmlns:p14="http://schemas.microsoft.com/office/powerpoint/2010/main" val="68366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2AE984-5893-4BA9-187F-B376085DD936}"/>
              </a:ext>
            </a:extLst>
          </p:cNvPr>
          <p:cNvSpPr>
            <a:spLocks noGrp="1"/>
          </p:cNvSpPr>
          <p:nvPr>
            <p:ph type="dt" sz="half" idx="10"/>
          </p:nvPr>
        </p:nvSpPr>
        <p:spPr/>
        <p:txBody>
          <a:bodyPr/>
          <a:lstStyle/>
          <a:p>
            <a:fld id="{7873EACC-08DD-43FB-BB84-DAC44869A901}" type="datetimeFigureOut">
              <a:rPr lang="en-IN" smtClean="0"/>
              <a:t>03-07-2025</a:t>
            </a:fld>
            <a:endParaRPr lang="en-IN"/>
          </a:p>
        </p:txBody>
      </p:sp>
      <p:sp>
        <p:nvSpPr>
          <p:cNvPr id="3" name="Footer Placeholder 2">
            <a:extLst>
              <a:ext uri="{FF2B5EF4-FFF2-40B4-BE49-F238E27FC236}">
                <a16:creationId xmlns:a16="http://schemas.microsoft.com/office/drawing/2014/main" id="{02731681-D19F-DD5B-8A50-D16EF2A244A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2CF81C9-1906-CB59-E3E0-005CA1EB0960}"/>
              </a:ext>
            </a:extLst>
          </p:cNvPr>
          <p:cNvSpPr>
            <a:spLocks noGrp="1"/>
          </p:cNvSpPr>
          <p:nvPr>
            <p:ph type="sldNum" sz="quarter" idx="12"/>
          </p:nvPr>
        </p:nvSpPr>
        <p:spPr/>
        <p:txBody>
          <a:bodyPr/>
          <a:lstStyle/>
          <a:p>
            <a:fld id="{B6CB725D-69E1-4371-81DF-50E7011C7C5D}" type="slidenum">
              <a:rPr lang="en-IN" smtClean="0"/>
              <a:t>‹#›</a:t>
            </a:fld>
            <a:endParaRPr lang="en-IN"/>
          </a:p>
        </p:txBody>
      </p:sp>
    </p:spTree>
    <p:extLst>
      <p:ext uri="{BB962C8B-B14F-4D97-AF65-F5344CB8AC3E}">
        <p14:creationId xmlns:p14="http://schemas.microsoft.com/office/powerpoint/2010/main" val="2330429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20D71-EB27-925A-A262-E5E7D45F48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3D4129F-C390-4020-2E11-D0077C5DAB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2240611-4C43-A8AA-9A14-4C589B27E3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D619AC-991D-13CA-01D3-57823E581CE7}"/>
              </a:ext>
            </a:extLst>
          </p:cNvPr>
          <p:cNvSpPr>
            <a:spLocks noGrp="1"/>
          </p:cNvSpPr>
          <p:nvPr>
            <p:ph type="dt" sz="half" idx="10"/>
          </p:nvPr>
        </p:nvSpPr>
        <p:spPr/>
        <p:txBody>
          <a:bodyPr/>
          <a:lstStyle/>
          <a:p>
            <a:fld id="{7873EACC-08DD-43FB-BB84-DAC44869A901}" type="datetimeFigureOut">
              <a:rPr lang="en-IN" smtClean="0"/>
              <a:t>03-07-2025</a:t>
            </a:fld>
            <a:endParaRPr lang="en-IN"/>
          </a:p>
        </p:txBody>
      </p:sp>
      <p:sp>
        <p:nvSpPr>
          <p:cNvPr id="6" name="Footer Placeholder 5">
            <a:extLst>
              <a:ext uri="{FF2B5EF4-FFF2-40B4-BE49-F238E27FC236}">
                <a16:creationId xmlns:a16="http://schemas.microsoft.com/office/drawing/2014/main" id="{8CE8DADE-BF0B-2DC4-0799-4E9C37758C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983EEE-0909-0F83-D3A9-B272882212AE}"/>
              </a:ext>
            </a:extLst>
          </p:cNvPr>
          <p:cNvSpPr>
            <a:spLocks noGrp="1"/>
          </p:cNvSpPr>
          <p:nvPr>
            <p:ph type="sldNum" sz="quarter" idx="12"/>
          </p:nvPr>
        </p:nvSpPr>
        <p:spPr/>
        <p:txBody>
          <a:bodyPr/>
          <a:lstStyle/>
          <a:p>
            <a:fld id="{B6CB725D-69E1-4371-81DF-50E7011C7C5D}" type="slidenum">
              <a:rPr lang="en-IN" smtClean="0"/>
              <a:t>‹#›</a:t>
            </a:fld>
            <a:endParaRPr lang="en-IN"/>
          </a:p>
        </p:txBody>
      </p:sp>
    </p:spTree>
    <p:extLst>
      <p:ext uri="{BB962C8B-B14F-4D97-AF65-F5344CB8AC3E}">
        <p14:creationId xmlns:p14="http://schemas.microsoft.com/office/powerpoint/2010/main" val="3926379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9F738-C40B-CCEA-06EA-BE8FDAD3B3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FC4A033-13DA-FDA9-7BA6-31B740FD77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7154544-1A84-E86D-45AC-E4E27F1CD3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C5789D-8E10-A3DF-C64B-A91342BFE647}"/>
              </a:ext>
            </a:extLst>
          </p:cNvPr>
          <p:cNvSpPr>
            <a:spLocks noGrp="1"/>
          </p:cNvSpPr>
          <p:nvPr>
            <p:ph type="dt" sz="half" idx="10"/>
          </p:nvPr>
        </p:nvSpPr>
        <p:spPr/>
        <p:txBody>
          <a:bodyPr/>
          <a:lstStyle/>
          <a:p>
            <a:fld id="{7873EACC-08DD-43FB-BB84-DAC44869A901}" type="datetimeFigureOut">
              <a:rPr lang="en-IN" smtClean="0"/>
              <a:t>03-07-2025</a:t>
            </a:fld>
            <a:endParaRPr lang="en-IN"/>
          </a:p>
        </p:txBody>
      </p:sp>
      <p:sp>
        <p:nvSpPr>
          <p:cNvPr id="6" name="Footer Placeholder 5">
            <a:extLst>
              <a:ext uri="{FF2B5EF4-FFF2-40B4-BE49-F238E27FC236}">
                <a16:creationId xmlns:a16="http://schemas.microsoft.com/office/drawing/2014/main" id="{2261EF58-593A-36D2-0B7C-2CEDACBC39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D8C4FF-1AD7-939C-D219-A1CEBC53D791}"/>
              </a:ext>
            </a:extLst>
          </p:cNvPr>
          <p:cNvSpPr>
            <a:spLocks noGrp="1"/>
          </p:cNvSpPr>
          <p:nvPr>
            <p:ph type="sldNum" sz="quarter" idx="12"/>
          </p:nvPr>
        </p:nvSpPr>
        <p:spPr/>
        <p:txBody>
          <a:bodyPr/>
          <a:lstStyle/>
          <a:p>
            <a:fld id="{B6CB725D-69E1-4371-81DF-50E7011C7C5D}" type="slidenum">
              <a:rPr lang="en-IN" smtClean="0"/>
              <a:t>‹#›</a:t>
            </a:fld>
            <a:endParaRPr lang="en-IN"/>
          </a:p>
        </p:txBody>
      </p:sp>
    </p:spTree>
    <p:extLst>
      <p:ext uri="{BB962C8B-B14F-4D97-AF65-F5344CB8AC3E}">
        <p14:creationId xmlns:p14="http://schemas.microsoft.com/office/powerpoint/2010/main" val="229033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E45483-DB71-FCD0-B30A-D5A0A88B48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0B48B5-5036-2913-6E82-178B4A9430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81568B-395D-FECF-7C51-392E8F1D2B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873EACC-08DD-43FB-BB84-DAC44869A901}" type="datetimeFigureOut">
              <a:rPr lang="en-IN" smtClean="0"/>
              <a:t>03-07-2025</a:t>
            </a:fld>
            <a:endParaRPr lang="en-IN"/>
          </a:p>
        </p:txBody>
      </p:sp>
      <p:sp>
        <p:nvSpPr>
          <p:cNvPr id="5" name="Footer Placeholder 4">
            <a:extLst>
              <a:ext uri="{FF2B5EF4-FFF2-40B4-BE49-F238E27FC236}">
                <a16:creationId xmlns:a16="http://schemas.microsoft.com/office/drawing/2014/main" id="{2DE03F60-AE45-B13B-3C8E-36908EAAA2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0F642643-B496-F3DB-5158-1AC897C281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6CB725D-69E1-4371-81DF-50E7011C7C5D}" type="slidenum">
              <a:rPr lang="en-IN" smtClean="0"/>
              <a:t>‹#›</a:t>
            </a:fld>
            <a:endParaRPr lang="en-IN"/>
          </a:p>
        </p:txBody>
      </p:sp>
    </p:spTree>
    <p:extLst>
      <p:ext uri="{BB962C8B-B14F-4D97-AF65-F5344CB8AC3E}">
        <p14:creationId xmlns:p14="http://schemas.microsoft.com/office/powerpoint/2010/main" val="847663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2E7C5-8DFC-F827-2CD9-6FF28B115B13}"/>
              </a:ext>
            </a:extLst>
          </p:cNvPr>
          <p:cNvSpPr>
            <a:spLocks noGrp="1"/>
          </p:cNvSpPr>
          <p:nvPr>
            <p:ph type="ctrTitle"/>
          </p:nvPr>
        </p:nvSpPr>
        <p:spPr/>
        <p:txBody>
          <a:bodyPr/>
          <a:lstStyle/>
          <a:p>
            <a:r>
              <a:rPr lang="en-US" dirty="0"/>
              <a:t>Leveraging AI from Idea to Scale</a:t>
            </a:r>
            <a:endParaRPr lang="en-IN" dirty="0"/>
          </a:p>
        </p:txBody>
      </p:sp>
      <p:sp>
        <p:nvSpPr>
          <p:cNvPr id="3" name="Subtitle 2">
            <a:extLst>
              <a:ext uri="{FF2B5EF4-FFF2-40B4-BE49-F238E27FC236}">
                <a16:creationId xmlns:a16="http://schemas.microsoft.com/office/drawing/2014/main" id="{A181A623-FB16-05F4-5E9A-471E12337527}"/>
              </a:ext>
            </a:extLst>
          </p:cNvPr>
          <p:cNvSpPr>
            <a:spLocks noGrp="1"/>
          </p:cNvSpPr>
          <p:nvPr>
            <p:ph type="subTitle" idx="1"/>
          </p:nvPr>
        </p:nvSpPr>
        <p:spPr/>
        <p:txBody>
          <a:bodyPr>
            <a:normAutofit lnSpcReduction="10000"/>
          </a:bodyPr>
          <a:lstStyle/>
          <a:p>
            <a:r>
              <a:rPr lang="en-US" dirty="0"/>
              <a:t>Muktabh Mayank Srivastava</a:t>
            </a:r>
          </a:p>
          <a:p>
            <a:r>
              <a:rPr lang="en-US" dirty="0"/>
              <a:t>Co – Founder and Chief Data Scientist,</a:t>
            </a:r>
          </a:p>
          <a:p>
            <a:r>
              <a:rPr lang="en-US" dirty="0"/>
              <a:t>ParallelDots Inc.</a:t>
            </a:r>
          </a:p>
          <a:p>
            <a:r>
              <a:rPr lang="en-US" dirty="0"/>
              <a:t>Talk at SIBM, Pune – July 2025</a:t>
            </a:r>
            <a:endParaRPr lang="en-IN" dirty="0"/>
          </a:p>
        </p:txBody>
      </p:sp>
    </p:spTree>
    <p:extLst>
      <p:ext uri="{BB962C8B-B14F-4D97-AF65-F5344CB8AC3E}">
        <p14:creationId xmlns:p14="http://schemas.microsoft.com/office/powerpoint/2010/main" val="2935683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48F08-F567-B944-6A48-909E922C504D}"/>
              </a:ext>
            </a:extLst>
          </p:cNvPr>
          <p:cNvSpPr>
            <a:spLocks noGrp="1"/>
          </p:cNvSpPr>
          <p:nvPr>
            <p:ph type="title"/>
          </p:nvPr>
        </p:nvSpPr>
        <p:spPr/>
        <p:txBody>
          <a:bodyPr/>
          <a:lstStyle/>
          <a:p>
            <a:r>
              <a:rPr lang="en-US" dirty="0"/>
              <a:t>Building new AI companies</a:t>
            </a:r>
            <a:endParaRPr lang="en-IN" dirty="0"/>
          </a:p>
        </p:txBody>
      </p:sp>
      <p:sp>
        <p:nvSpPr>
          <p:cNvPr id="3" name="Content Placeholder 2">
            <a:extLst>
              <a:ext uri="{FF2B5EF4-FFF2-40B4-BE49-F238E27FC236}">
                <a16:creationId xmlns:a16="http://schemas.microsoft.com/office/drawing/2014/main" id="{143D2DD3-B2EB-5428-CD44-2D6407CE185F}"/>
              </a:ext>
            </a:extLst>
          </p:cNvPr>
          <p:cNvSpPr>
            <a:spLocks noGrp="1"/>
          </p:cNvSpPr>
          <p:nvPr>
            <p:ph idx="1"/>
          </p:nvPr>
        </p:nvSpPr>
        <p:spPr/>
        <p:txBody>
          <a:bodyPr>
            <a:normAutofit fontScale="92500" lnSpcReduction="10000"/>
          </a:bodyPr>
          <a:lstStyle/>
          <a:p>
            <a:r>
              <a:rPr lang="en-US" dirty="0"/>
              <a:t>From my experience, its both getting easier and harder.</a:t>
            </a:r>
          </a:p>
          <a:p>
            <a:r>
              <a:rPr lang="en-US" dirty="0"/>
              <a:t>Easier because potential clients want and need to use AI, so there is pre-existing demand. You wont have to answer questions like what is AI or get into comparisons between AI and SaaS pricing now.</a:t>
            </a:r>
          </a:p>
          <a:p>
            <a:r>
              <a:rPr lang="en-US" dirty="0"/>
              <a:t>Harder both because the barrier to entry has become lower AND its much costlier to do trial and error. </a:t>
            </a:r>
          </a:p>
          <a:p>
            <a:r>
              <a:rPr lang="en-US" dirty="0"/>
              <a:t>Remember how many products we tried to make in 2010s ? You won’t be able to raise money for so many now.</a:t>
            </a:r>
          </a:p>
          <a:p>
            <a:r>
              <a:rPr lang="en-US" dirty="0"/>
              <a:t>Remember, you needed a Computer Science [sometimes Masters] degree to build a AI product in 2010s, now its like SaaS. Self taught enthusiasts are good enough!</a:t>
            </a:r>
          </a:p>
          <a:p>
            <a:endParaRPr lang="en-IN" dirty="0"/>
          </a:p>
        </p:txBody>
      </p:sp>
    </p:spTree>
    <p:extLst>
      <p:ext uri="{BB962C8B-B14F-4D97-AF65-F5344CB8AC3E}">
        <p14:creationId xmlns:p14="http://schemas.microsoft.com/office/powerpoint/2010/main" val="748575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63E5C3-54AF-1384-F381-216D9923F7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3F09A3-DEDC-9A33-75C2-4AC503CBD8A2}"/>
              </a:ext>
            </a:extLst>
          </p:cNvPr>
          <p:cNvSpPr>
            <a:spLocks noGrp="1"/>
          </p:cNvSpPr>
          <p:nvPr>
            <p:ph type="title"/>
          </p:nvPr>
        </p:nvSpPr>
        <p:spPr/>
        <p:txBody>
          <a:bodyPr/>
          <a:lstStyle/>
          <a:p>
            <a:r>
              <a:rPr lang="en-US" dirty="0"/>
              <a:t>Building new AI companies – rules of thumb !</a:t>
            </a:r>
            <a:endParaRPr lang="en-IN" dirty="0"/>
          </a:p>
        </p:txBody>
      </p:sp>
      <p:sp>
        <p:nvSpPr>
          <p:cNvPr id="3" name="Content Placeholder 2">
            <a:extLst>
              <a:ext uri="{FF2B5EF4-FFF2-40B4-BE49-F238E27FC236}">
                <a16:creationId xmlns:a16="http://schemas.microsoft.com/office/drawing/2014/main" id="{2334A621-3774-1973-21D0-AF3E074F1203}"/>
              </a:ext>
            </a:extLst>
          </p:cNvPr>
          <p:cNvSpPr>
            <a:spLocks noGrp="1"/>
          </p:cNvSpPr>
          <p:nvPr>
            <p:ph idx="1"/>
          </p:nvPr>
        </p:nvSpPr>
        <p:spPr/>
        <p:txBody>
          <a:bodyPr>
            <a:normAutofit fontScale="85000" lnSpcReduction="10000"/>
          </a:bodyPr>
          <a:lstStyle/>
          <a:p>
            <a:r>
              <a:rPr lang="en-US" dirty="0"/>
              <a:t>Try not entering businesses in regulated and controversial spaces [Health, defense, genetics] unless you have domain experts in your team. Building tech and business are great challenges, these add a 3</a:t>
            </a:r>
            <a:r>
              <a:rPr lang="en-US" baseline="30000" dirty="0"/>
              <a:t>rd</a:t>
            </a:r>
            <a:r>
              <a:rPr lang="en-US" dirty="0"/>
              <a:t> complexity of navigating the space and earning trust before results.</a:t>
            </a:r>
          </a:p>
          <a:p>
            <a:r>
              <a:rPr lang="en-US" dirty="0"/>
              <a:t>Don’t build a business just on APIs. It has almost never ended well. API businesses have no moat ! Ok to integrate APIs in existing business workflows.</a:t>
            </a:r>
          </a:p>
          <a:p>
            <a:r>
              <a:rPr lang="en-US" dirty="0"/>
              <a:t>Always keep your goal as a business in mind. Its revenues [or usage if its consumer app] ! It will be hard in India to build a DeepMind/DeepSeek like company where the outcome is “great algorithms”. There is no ecosystem for anything apart from “something that makes money”.</a:t>
            </a:r>
          </a:p>
          <a:p>
            <a:r>
              <a:rPr lang="en-US" dirty="0"/>
              <a:t>You’re not building an algorithm, not building tech, not building an app. You are building a revenue stream / user utility where tech/algorithms are your differentiator. Don’t build tech or product, solve users’ problems !</a:t>
            </a:r>
            <a:endParaRPr lang="en-IN" dirty="0"/>
          </a:p>
        </p:txBody>
      </p:sp>
    </p:spTree>
    <p:extLst>
      <p:ext uri="{BB962C8B-B14F-4D97-AF65-F5344CB8AC3E}">
        <p14:creationId xmlns:p14="http://schemas.microsoft.com/office/powerpoint/2010/main" val="4278424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7BAA-3649-8199-F55A-1DBD1D9A0DFA}"/>
              </a:ext>
            </a:extLst>
          </p:cNvPr>
          <p:cNvSpPr>
            <a:spLocks noGrp="1"/>
          </p:cNvSpPr>
          <p:nvPr>
            <p:ph type="title"/>
          </p:nvPr>
        </p:nvSpPr>
        <p:spPr/>
        <p:txBody>
          <a:bodyPr/>
          <a:lstStyle/>
          <a:p>
            <a:r>
              <a:rPr lang="en-US" dirty="0"/>
              <a:t>AI products : Pivots and PMF</a:t>
            </a:r>
            <a:endParaRPr lang="en-IN" dirty="0"/>
          </a:p>
        </p:txBody>
      </p:sp>
      <p:pic>
        <p:nvPicPr>
          <p:cNvPr id="4" name="Image1">
            <a:extLst>
              <a:ext uri="{FF2B5EF4-FFF2-40B4-BE49-F238E27FC236}">
                <a16:creationId xmlns:a16="http://schemas.microsoft.com/office/drawing/2014/main" id="{D748340D-505C-DDBF-23A2-7A59588C7E66}"/>
              </a:ext>
            </a:extLst>
          </p:cNvPr>
          <p:cNvPicPr>
            <a:picLocks noChangeAspect="1"/>
          </p:cNvPicPr>
          <p:nvPr/>
        </p:nvPicPr>
        <p:blipFill>
          <a:blip r:embed="rId2"/>
          <a:stretch>
            <a:fillRect/>
          </a:stretch>
        </p:blipFill>
        <p:spPr bwMode="auto">
          <a:xfrm>
            <a:off x="838200" y="1862455"/>
            <a:ext cx="2233295" cy="4630420"/>
          </a:xfrm>
          <a:prstGeom prst="rect">
            <a:avLst/>
          </a:prstGeom>
        </p:spPr>
      </p:pic>
      <p:sp>
        <p:nvSpPr>
          <p:cNvPr id="5" name="TextBox 4">
            <a:extLst>
              <a:ext uri="{FF2B5EF4-FFF2-40B4-BE49-F238E27FC236}">
                <a16:creationId xmlns:a16="http://schemas.microsoft.com/office/drawing/2014/main" id="{64A45463-8A7A-A18F-392C-DDB9E3925658}"/>
              </a:ext>
            </a:extLst>
          </p:cNvPr>
          <p:cNvSpPr txBox="1"/>
          <p:nvPr/>
        </p:nvSpPr>
        <p:spPr>
          <a:xfrm>
            <a:off x="4414684" y="1690688"/>
            <a:ext cx="7334864" cy="6186309"/>
          </a:xfrm>
          <a:prstGeom prst="rect">
            <a:avLst/>
          </a:prstGeom>
          <a:noFill/>
        </p:spPr>
        <p:txBody>
          <a:bodyPr wrap="square" rtlCol="0">
            <a:spAutoFit/>
          </a:bodyPr>
          <a:lstStyle/>
          <a:p>
            <a:pPr marL="285750" indent="-285750">
              <a:buFont typeface="Arial" panose="020B0604020202020204" pitchFamily="34" charset="0"/>
              <a:buChar char="•"/>
            </a:pPr>
            <a:r>
              <a:rPr lang="en-US" i="1" dirty="0"/>
              <a:t>Startups = Growth. Early startups= very fast growth.</a:t>
            </a:r>
          </a:p>
          <a:p>
            <a:pPr marL="285750" indent="-285750">
              <a:buFont typeface="Arial" panose="020B0604020202020204" pitchFamily="34" charset="0"/>
              <a:buChar char="•"/>
            </a:pPr>
            <a:r>
              <a:rPr lang="en-US" i="1" dirty="0"/>
              <a:t>Pivots are very important in creating a new business or successful products. You will almost never be right in your first attempt [or first few attempts]. Pivot fast enough to attempt at least 2 3 versions within your runway. Cut things fast ! Don’t stay on a version that looks “slow to sell!”.</a:t>
            </a:r>
          </a:p>
          <a:p>
            <a:pPr marL="285750" indent="-285750">
              <a:buFont typeface="Arial" panose="020B0604020202020204" pitchFamily="34" charset="0"/>
              <a:buChar char="•"/>
            </a:pPr>
            <a:r>
              <a:rPr lang="en-US" i="1" dirty="0"/>
              <a:t>Pivot cycle : Repeat (Market Research → Product </a:t>
            </a:r>
            <a:r>
              <a:rPr lang="en-US" i="1" dirty="0" err="1"/>
              <a:t>PoCs</a:t>
            </a:r>
            <a:r>
              <a:rPr lang="en-US" i="1" dirty="0"/>
              <a:t> → Letting customers choose you)</a:t>
            </a:r>
            <a:r>
              <a:rPr lang="en-US" dirty="0"/>
              <a:t> </a:t>
            </a:r>
          </a:p>
          <a:p>
            <a:pPr marL="285750" indent="-285750">
              <a:buFont typeface="Arial" panose="020B0604020202020204" pitchFamily="34" charset="0"/>
              <a:buChar char="•"/>
            </a:pPr>
            <a:r>
              <a:rPr lang="en-US" dirty="0"/>
              <a:t>Don’t get into “Product perfection mode”. No you won’t be able to build a perfect product that would just sell on product’s merit in early stage. “Don’t strive for perfection. Strive for survival.”</a:t>
            </a:r>
          </a:p>
          <a:p>
            <a:pPr marL="285750" indent="-285750">
              <a:buFont typeface="Arial" panose="020B0604020202020204" pitchFamily="34" charset="0"/>
              <a:buChar char="•"/>
            </a:pPr>
            <a:r>
              <a:rPr lang="en-US" dirty="0"/>
              <a:t> Learn to sell MVP ! If MVP doesn’t sell, pivot.</a:t>
            </a:r>
          </a:p>
          <a:p>
            <a:pPr marL="285750" indent="-285750">
              <a:buFont typeface="Arial" panose="020B0604020202020204" pitchFamily="34" charset="0"/>
              <a:buChar char="•"/>
            </a:pPr>
            <a:r>
              <a:rPr lang="en-US" dirty="0"/>
              <a:t>What’s an MVP ? Something that solves the core issue you want to address, but isn’t something that does everything that potential user would ever want to do. If the core issue you want to solve is strong enough, you will find buyers, some and at discounted rates maybe, but you will find them. Small focused communities in consumer app.</a:t>
            </a:r>
          </a:p>
          <a:p>
            <a:pPr marL="285750" indent="-285750">
              <a:buFont typeface="Arial" panose="020B0604020202020204" pitchFamily="34" charset="0"/>
              <a:buChar char="•"/>
            </a:pPr>
            <a:r>
              <a:rPr lang="en-US" dirty="0"/>
              <a:t>These early adopters would help you build the remaining of your product as you integrate further in their lifecycle. That’s when you reach PMF.</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718284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3">
            <a:extLst>
              <a:ext uri="{FF2B5EF4-FFF2-40B4-BE49-F238E27FC236}">
                <a16:creationId xmlns:a16="http://schemas.microsoft.com/office/drawing/2014/main" id="{4E742EE5-25CB-25BE-FA0C-AAE04E850DBD}"/>
              </a:ext>
            </a:extLst>
          </p:cNvPr>
          <p:cNvPicPr>
            <a:picLocks noChangeAspect="1"/>
          </p:cNvPicPr>
          <p:nvPr/>
        </p:nvPicPr>
        <p:blipFill>
          <a:blip r:embed="rId2"/>
          <a:stretch>
            <a:fillRect/>
          </a:stretch>
        </p:blipFill>
        <p:spPr bwMode="auto">
          <a:xfrm>
            <a:off x="777722" y="213851"/>
            <a:ext cx="5008156" cy="6430297"/>
          </a:xfrm>
          <a:prstGeom prst="rect">
            <a:avLst/>
          </a:prstGeom>
        </p:spPr>
      </p:pic>
      <p:sp>
        <p:nvSpPr>
          <p:cNvPr id="5" name="TextBox 4">
            <a:extLst>
              <a:ext uri="{FF2B5EF4-FFF2-40B4-BE49-F238E27FC236}">
                <a16:creationId xmlns:a16="http://schemas.microsoft.com/office/drawing/2014/main" id="{AB90529A-8B0F-CA12-7199-2DEDC1A5A6AB}"/>
              </a:ext>
            </a:extLst>
          </p:cNvPr>
          <p:cNvSpPr txBox="1"/>
          <p:nvPr/>
        </p:nvSpPr>
        <p:spPr>
          <a:xfrm>
            <a:off x="7157884" y="285135"/>
            <a:ext cx="4807974" cy="6186309"/>
          </a:xfrm>
          <a:prstGeom prst="rect">
            <a:avLst/>
          </a:prstGeom>
          <a:noFill/>
        </p:spPr>
        <p:txBody>
          <a:bodyPr wrap="square" rtlCol="0">
            <a:spAutoFit/>
          </a:bodyPr>
          <a:lstStyle/>
          <a:p>
            <a:pPr marL="285750" indent="-285750">
              <a:buFont typeface="Arial" panose="020B0604020202020204" pitchFamily="34" charset="0"/>
              <a:buChar char="•"/>
            </a:pPr>
            <a:r>
              <a:rPr lang="en-US" dirty="0"/>
              <a:t>As a founder/product manager, its very easy to get overwhelmed. Too many variable, too less runway, almost always !</a:t>
            </a:r>
          </a:p>
          <a:p>
            <a:pPr marL="285750" indent="-285750">
              <a:buFont typeface="Arial" panose="020B0604020202020204" pitchFamily="34" charset="0"/>
              <a:buChar char="•"/>
            </a:pPr>
            <a:r>
              <a:rPr lang="en-US" dirty="0"/>
              <a:t>Remember your basic aim : “Solving a problem with AI that can be paid for / used regularly”</a:t>
            </a:r>
          </a:p>
          <a:p>
            <a:pPr marL="285750" indent="-285750">
              <a:buFont typeface="Arial" panose="020B0604020202020204" pitchFamily="34" charset="0"/>
              <a:buChar char="•"/>
            </a:pPr>
            <a:r>
              <a:rPr lang="en-US" dirty="0"/>
              <a:t>Use your judgement, cut things that aren’t relevant to above.</a:t>
            </a:r>
          </a:p>
          <a:p>
            <a:pPr marL="285750" indent="-285750">
              <a:buFont typeface="Arial" panose="020B0604020202020204" pitchFamily="34" charset="0"/>
              <a:buChar char="•"/>
            </a:pPr>
            <a:r>
              <a:rPr lang="en-US" dirty="0"/>
              <a:t>All feedback is welcome, use your judgement to understand which of it is useful. Remember its you who knows your product the best ! </a:t>
            </a:r>
          </a:p>
          <a:p>
            <a:pPr marL="285750" indent="-285750">
              <a:buFont typeface="Arial" panose="020B0604020202020204" pitchFamily="34" charset="0"/>
              <a:buChar char="•"/>
            </a:pPr>
            <a:r>
              <a:rPr lang="en-US" dirty="0"/>
              <a:t>Its ok to do things that don’t scale initially. Don’t optimize prematurely. Solve a problem first. Worry about scaling it later when you have users to scale it with giving you feedback. [Paul Graham’s advice, not mine !]</a:t>
            </a:r>
          </a:p>
          <a:p>
            <a:pPr marL="285750" indent="-285750">
              <a:buFont typeface="Arial" panose="020B0604020202020204" pitchFamily="34" charset="0"/>
              <a:buChar char="•"/>
            </a:pPr>
            <a:r>
              <a:rPr lang="en-US" dirty="0"/>
              <a:t>Once you have scale, you need to repay back the unsustainable practices you adopted as a very high priority. [A lot of institutions fail due to this because power structures form around unsustainable practices and resist removal of such practices].</a:t>
            </a:r>
            <a:endParaRPr lang="en-IN" dirty="0"/>
          </a:p>
        </p:txBody>
      </p:sp>
    </p:spTree>
    <p:extLst>
      <p:ext uri="{BB962C8B-B14F-4D97-AF65-F5344CB8AC3E}">
        <p14:creationId xmlns:p14="http://schemas.microsoft.com/office/powerpoint/2010/main" val="3443413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543FA-D544-38FE-7418-EEAAF1BC476E}"/>
              </a:ext>
            </a:extLst>
          </p:cNvPr>
          <p:cNvSpPr>
            <a:spLocks noGrp="1"/>
          </p:cNvSpPr>
          <p:nvPr>
            <p:ph type="title"/>
          </p:nvPr>
        </p:nvSpPr>
        <p:spPr/>
        <p:txBody>
          <a:bodyPr/>
          <a:lstStyle/>
          <a:p>
            <a:r>
              <a:rPr lang="en-US" dirty="0"/>
              <a:t>As a AI Product Manager: What’s your MVP ?</a:t>
            </a:r>
            <a:endParaRPr lang="en-IN" dirty="0"/>
          </a:p>
        </p:txBody>
      </p:sp>
      <p:pic>
        <p:nvPicPr>
          <p:cNvPr id="4" name="Image4">
            <a:extLst>
              <a:ext uri="{FF2B5EF4-FFF2-40B4-BE49-F238E27FC236}">
                <a16:creationId xmlns:a16="http://schemas.microsoft.com/office/drawing/2014/main" id="{F65991AB-9FA6-39D8-342E-8F73E31A7BA6}"/>
              </a:ext>
            </a:extLst>
          </p:cNvPr>
          <p:cNvPicPr>
            <a:picLocks noChangeAspect="1"/>
          </p:cNvPicPr>
          <p:nvPr/>
        </p:nvPicPr>
        <p:blipFill>
          <a:blip r:embed="rId2"/>
          <a:stretch>
            <a:fillRect/>
          </a:stretch>
        </p:blipFill>
        <p:spPr bwMode="auto">
          <a:xfrm>
            <a:off x="922624" y="2567612"/>
            <a:ext cx="2480945" cy="2352040"/>
          </a:xfrm>
          <a:prstGeom prst="rect">
            <a:avLst/>
          </a:prstGeom>
        </p:spPr>
      </p:pic>
      <p:sp>
        <p:nvSpPr>
          <p:cNvPr id="5" name="TextBox 4">
            <a:extLst>
              <a:ext uri="{FF2B5EF4-FFF2-40B4-BE49-F238E27FC236}">
                <a16:creationId xmlns:a16="http://schemas.microsoft.com/office/drawing/2014/main" id="{1F6CA9BA-0C2D-E250-F12F-A5935E1583F7}"/>
              </a:ext>
            </a:extLst>
          </p:cNvPr>
          <p:cNvSpPr txBox="1"/>
          <p:nvPr/>
        </p:nvSpPr>
        <p:spPr>
          <a:xfrm>
            <a:off x="5161935" y="1690688"/>
            <a:ext cx="6666271" cy="4801314"/>
          </a:xfrm>
          <a:prstGeom prst="rect">
            <a:avLst/>
          </a:prstGeom>
          <a:noFill/>
        </p:spPr>
        <p:txBody>
          <a:bodyPr wrap="square" rtlCol="0">
            <a:spAutoFit/>
          </a:bodyPr>
          <a:lstStyle/>
          <a:p>
            <a:pPr marL="285750" indent="-285750">
              <a:buFont typeface="Arial" panose="020B0604020202020204" pitchFamily="34" charset="0"/>
              <a:buChar char="•"/>
            </a:pPr>
            <a:r>
              <a:rPr lang="en-US" dirty="0"/>
              <a:t>Its ok to do things that don’t scale in the beginning.</a:t>
            </a:r>
          </a:p>
          <a:p>
            <a:pPr marL="285750" indent="-285750">
              <a:buFont typeface="Arial" panose="020B0604020202020204" pitchFamily="34" charset="0"/>
              <a:buChar char="•"/>
            </a:pPr>
            <a:r>
              <a:rPr lang="en-US" dirty="0"/>
              <a:t>As long as there is a core AI functionality that helps you get usage and / or make money, build scaffolding around it and keep adding users.</a:t>
            </a:r>
          </a:p>
          <a:p>
            <a:pPr marL="285750" indent="-285750">
              <a:buFont typeface="Arial" panose="020B0604020202020204" pitchFamily="34" charset="0"/>
              <a:buChar char="•"/>
            </a:pPr>
            <a:r>
              <a:rPr lang="en-US" dirty="0"/>
              <a:t>Core AI functionality is what you should aim to get usage for. The MVP [core + scaffolding] is what you market and sell.</a:t>
            </a:r>
          </a:p>
          <a:p>
            <a:pPr marL="285750" indent="-285750">
              <a:buFont typeface="Arial" panose="020B0604020202020204" pitchFamily="34" charset="0"/>
              <a:buChar char="•"/>
            </a:pPr>
            <a:r>
              <a:rPr lang="en-US" dirty="0"/>
              <a:t>Developing scaffolding slowly becomes trivial when you scale the product up if it’s a product business and not services.</a:t>
            </a:r>
          </a:p>
          <a:p>
            <a:pPr marL="285750" indent="-285750">
              <a:buFont typeface="Arial" panose="020B0604020202020204" pitchFamily="34" charset="0"/>
              <a:buChar char="•"/>
            </a:pPr>
            <a:r>
              <a:rPr lang="en-US" dirty="0"/>
              <a:t>Let’s take an example of a user app you want to build to teach mathematics to kids. </a:t>
            </a:r>
          </a:p>
          <a:p>
            <a:pPr marL="285750" indent="-285750">
              <a:buFont typeface="Arial" panose="020B0604020202020204" pitchFamily="34" charset="0"/>
              <a:buChar char="•"/>
            </a:pPr>
            <a:r>
              <a:rPr lang="en-US" dirty="0"/>
              <a:t>The core RAG engine that identified the kids learning style and suggests the right materials and practice problems is the core product.</a:t>
            </a:r>
          </a:p>
          <a:p>
            <a:pPr marL="285750" indent="-285750">
              <a:buFont typeface="Arial" panose="020B0604020202020204" pitchFamily="34" charset="0"/>
              <a:buChar char="•"/>
            </a:pPr>
            <a:r>
              <a:rPr lang="en-US" dirty="0"/>
              <a:t>Whether you put it in your consumer app, in another white label app, on a school’s website, its all fine in beginning. Validate if its valuable. Always be ready to give exposure to your core.</a:t>
            </a:r>
          </a:p>
          <a:p>
            <a:pPr marL="285750" indent="-285750">
              <a:buFont typeface="Arial" panose="020B0604020202020204" pitchFamily="34" charset="0"/>
              <a:buChar char="•"/>
            </a:pPr>
            <a:r>
              <a:rPr lang="en-US" dirty="0"/>
              <a:t>Figure out later which of the channels to invest in and scale !</a:t>
            </a:r>
            <a:endParaRPr lang="en-IN" dirty="0"/>
          </a:p>
        </p:txBody>
      </p:sp>
    </p:spTree>
    <p:extLst>
      <p:ext uri="{BB962C8B-B14F-4D97-AF65-F5344CB8AC3E}">
        <p14:creationId xmlns:p14="http://schemas.microsoft.com/office/powerpoint/2010/main" val="623302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53B76-DF13-1494-C78C-7A575191DC07}"/>
              </a:ext>
            </a:extLst>
          </p:cNvPr>
          <p:cNvSpPr>
            <a:spLocks noGrp="1"/>
          </p:cNvSpPr>
          <p:nvPr>
            <p:ph type="title"/>
          </p:nvPr>
        </p:nvSpPr>
        <p:spPr/>
        <p:txBody>
          <a:bodyPr/>
          <a:lstStyle/>
          <a:p>
            <a:r>
              <a:rPr lang="en-US" dirty="0"/>
              <a:t>What changes with AI products with scale ?</a:t>
            </a:r>
            <a:endParaRPr lang="en-IN" dirty="0"/>
          </a:p>
        </p:txBody>
      </p:sp>
      <p:pic>
        <p:nvPicPr>
          <p:cNvPr id="4" name="Image6">
            <a:extLst>
              <a:ext uri="{FF2B5EF4-FFF2-40B4-BE49-F238E27FC236}">
                <a16:creationId xmlns:a16="http://schemas.microsoft.com/office/drawing/2014/main" id="{ECE4A0B7-6266-2815-1257-4998D7724FDD}"/>
              </a:ext>
            </a:extLst>
          </p:cNvPr>
          <p:cNvPicPr>
            <a:picLocks noChangeAspect="1"/>
          </p:cNvPicPr>
          <p:nvPr/>
        </p:nvPicPr>
        <p:blipFill>
          <a:blip r:embed="rId2"/>
          <a:stretch>
            <a:fillRect/>
          </a:stretch>
        </p:blipFill>
        <p:spPr bwMode="auto">
          <a:xfrm>
            <a:off x="452776" y="2124382"/>
            <a:ext cx="5760720" cy="3238500"/>
          </a:xfrm>
          <a:prstGeom prst="rect">
            <a:avLst/>
          </a:prstGeom>
        </p:spPr>
      </p:pic>
      <p:sp>
        <p:nvSpPr>
          <p:cNvPr id="5" name="TextBox 4">
            <a:extLst>
              <a:ext uri="{FF2B5EF4-FFF2-40B4-BE49-F238E27FC236}">
                <a16:creationId xmlns:a16="http://schemas.microsoft.com/office/drawing/2014/main" id="{B01CE86F-D207-E07D-5351-6A5CACDF1D06}"/>
              </a:ext>
            </a:extLst>
          </p:cNvPr>
          <p:cNvSpPr txBox="1"/>
          <p:nvPr/>
        </p:nvSpPr>
        <p:spPr>
          <a:xfrm>
            <a:off x="6489290" y="1573161"/>
            <a:ext cx="5535562" cy="4524315"/>
          </a:xfrm>
          <a:prstGeom prst="rect">
            <a:avLst/>
          </a:prstGeom>
          <a:noFill/>
        </p:spPr>
        <p:txBody>
          <a:bodyPr wrap="square" rtlCol="0">
            <a:spAutoFit/>
          </a:bodyPr>
          <a:lstStyle/>
          <a:p>
            <a:pPr marL="285750" indent="-285750">
              <a:buFont typeface="Arial" panose="020B0604020202020204" pitchFamily="34" charset="0"/>
              <a:buChar char="•"/>
            </a:pPr>
            <a:r>
              <a:rPr lang="en-US" dirty="0"/>
              <a:t>The numbers on X, Y axis are just symbolic, all you need to understand that X axis is scale of usage, Y axis is importance.</a:t>
            </a:r>
          </a:p>
          <a:p>
            <a:pPr marL="285750" indent="-285750">
              <a:buFont typeface="Arial" panose="020B0604020202020204" pitchFamily="34" charset="0"/>
              <a:buChar char="•"/>
            </a:pPr>
            <a:r>
              <a:rPr lang="en-US" dirty="0"/>
              <a:t>MVP keeps growing in terms of features </a:t>
            </a:r>
            <a:r>
              <a:rPr lang="en-US" dirty="0" err="1"/>
              <a:t>upto</a:t>
            </a:r>
            <a:r>
              <a:rPr lang="en-US" dirty="0"/>
              <a:t> a certain level, until you figure out from market you don’t need to build any more core components.</a:t>
            </a:r>
          </a:p>
          <a:p>
            <a:pPr marL="285750" indent="-285750">
              <a:buFont typeface="Arial" panose="020B0604020202020204" pitchFamily="34" charset="0"/>
              <a:buChar char="•"/>
            </a:pPr>
            <a:r>
              <a:rPr lang="en-US" dirty="0"/>
              <a:t>PMF [Product Market Fit] is a scale at which the clients start buying your product for their belief in the idea and start buying it for the product’s virtue.</a:t>
            </a:r>
          </a:p>
          <a:p>
            <a:pPr marL="285750" indent="-285750">
              <a:buFont typeface="Arial" panose="020B0604020202020204" pitchFamily="34" charset="0"/>
              <a:buChar char="•"/>
            </a:pPr>
            <a:r>
              <a:rPr lang="en-IN" dirty="0"/>
              <a:t>At small scale, you need to adaptable, but with scale you need to start thinking about efficiency.</a:t>
            </a:r>
          </a:p>
          <a:p>
            <a:pPr marL="285750" indent="-285750">
              <a:buFont typeface="Arial" panose="020B0604020202020204" pitchFamily="34" charset="0"/>
              <a:buChar char="•"/>
            </a:pPr>
            <a:r>
              <a:rPr lang="en-IN" dirty="0"/>
              <a:t>In the sense, your team, your costs can be high per unit usage initially when you try to get as much usage as possible.</a:t>
            </a:r>
          </a:p>
          <a:p>
            <a:pPr marL="285750" indent="-285750">
              <a:buFont typeface="Arial" panose="020B0604020202020204" pitchFamily="34" charset="0"/>
              <a:buChar char="•"/>
            </a:pPr>
            <a:r>
              <a:rPr lang="en-IN" dirty="0"/>
              <a:t>But as product usage grows you start to make sure that team size, server costs etc scale sub linearly.</a:t>
            </a:r>
          </a:p>
        </p:txBody>
      </p:sp>
    </p:spTree>
    <p:extLst>
      <p:ext uri="{BB962C8B-B14F-4D97-AF65-F5344CB8AC3E}">
        <p14:creationId xmlns:p14="http://schemas.microsoft.com/office/powerpoint/2010/main" val="979277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3C56A-1996-11EA-E0C5-98E0E1B3B5A5}"/>
              </a:ext>
            </a:extLst>
          </p:cNvPr>
          <p:cNvSpPr>
            <a:spLocks noGrp="1"/>
          </p:cNvSpPr>
          <p:nvPr>
            <p:ph type="title"/>
          </p:nvPr>
        </p:nvSpPr>
        <p:spPr/>
        <p:txBody>
          <a:bodyPr/>
          <a:lstStyle/>
          <a:p>
            <a:r>
              <a:rPr lang="en-US" dirty="0"/>
              <a:t>Hiring and managing an AI team</a:t>
            </a:r>
            <a:endParaRPr lang="en-IN" dirty="0"/>
          </a:p>
        </p:txBody>
      </p:sp>
      <p:pic>
        <p:nvPicPr>
          <p:cNvPr id="4" name="Image7">
            <a:extLst>
              <a:ext uri="{FF2B5EF4-FFF2-40B4-BE49-F238E27FC236}">
                <a16:creationId xmlns:a16="http://schemas.microsoft.com/office/drawing/2014/main" id="{1CB2EA6B-6572-D717-E2E7-DD29873DA2C6}"/>
              </a:ext>
            </a:extLst>
          </p:cNvPr>
          <p:cNvPicPr>
            <a:picLocks noChangeAspect="1"/>
          </p:cNvPicPr>
          <p:nvPr/>
        </p:nvPicPr>
        <p:blipFill>
          <a:blip r:embed="rId2"/>
          <a:stretch>
            <a:fillRect/>
          </a:stretch>
        </p:blipFill>
        <p:spPr bwMode="auto">
          <a:xfrm>
            <a:off x="1130587" y="1532255"/>
            <a:ext cx="5722620" cy="4960620"/>
          </a:xfrm>
          <a:prstGeom prst="rect">
            <a:avLst/>
          </a:prstGeom>
        </p:spPr>
      </p:pic>
      <p:sp>
        <p:nvSpPr>
          <p:cNvPr id="5" name="TextBox 4">
            <a:extLst>
              <a:ext uri="{FF2B5EF4-FFF2-40B4-BE49-F238E27FC236}">
                <a16:creationId xmlns:a16="http://schemas.microsoft.com/office/drawing/2014/main" id="{04EFBDBB-679D-B07C-FAA4-70E1BD208DF8}"/>
              </a:ext>
            </a:extLst>
          </p:cNvPr>
          <p:cNvSpPr txBox="1"/>
          <p:nvPr/>
        </p:nvSpPr>
        <p:spPr>
          <a:xfrm>
            <a:off x="7620000" y="1435510"/>
            <a:ext cx="4463845" cy="5355312"/>
          </a:xfrm>
          <a:prstGeom prst="rect">
            <a:avLst/>
          </a:prstGeom>
          <a:noFill/>
        </p:spPr>
        <p:txBody>
          <a:bodyPr wrap="square" rtlCol="0">
            <a:spAutoFit/>
          </a:bodyPr>
          <a:lstStyle/>
          <a:p>
            <a:pPr marL="285750" indent="-285750">
              <a:buFont typeface="Arial" panose="020B0604020202020204" pitchFamily="34" charset="0"/>
              <a:buChar char="•"/>
            </a:pPr>
            <a:r>
              <a:rPr lang="en-US" dirty="0"/>
              <a:t>Learn to recognize both type of team members : Adventure Seekers and Responsibility Seekers.</a:t>
            </a:r>
          </a:p>
          <a:p>
            <a:pPr marL="285750" indent="-285750">
              <a:buFont typeface="Arial" panose="020B0604020202020204" pitchFamily="34" charset="0"/>
              <a:buChar char="•"/>
            </a:pPr>
            <a:r>
              <a:rPr lang="en-US" dirty="0"/>
              <a:t>Both are extremely valuable for different types of tasks.</a:t>
            </a:r>
          </a:p>
          <a:p>
            <a:pPr marL="285750" indent="-285750">
              <a:buFont typeface="Arial" panose="020B0604020202020204" pitchFamily="34" charset="0"/>
              <a:buChar char="•"/>
            </a:pPr>
            <a:r>
              <a:rPr lang="en-US" dirty="0"/>
              <a:t>Understand that most people want to BE adventure seekers because that is what startup thinking glorifies. That doesn’t mean they really ARE ones who can solve open ended stuff.</a:t>
            </a:r>
          </a:p>
          <a:p>
            <a:pPr marL="285750" indent="-285750">
              <a:buFont typeface="Arial" panose="020B0604020202020204" pitchFamily="34" charset="0"/>
              <a:buChar char="•"/>
            </a:pPr>
            <a:r>
              <a:rPr lang="en-US" dirty="0"/>
              <a:t>Responsibility seekers are extremely underrated. They build a business out of a wild idea. You need to work extra hard to keep them amped up as their self image is diminished due to cultural issues.</a:t>
            </a:r>
          </a:p>
          <a:p>
            <a:pPr marL="285750" indent="-285750">
              <a:buFont typeface="Arial" panose="020B0604020202020204" pitchFamily="34" charset="0"/>
              <a:buChar char="•"/>
            </a:pPr>
            <a:r>
              <a:rPr lang="en-US" dirty="0"/>
              <a:t>Recognize Adventure seekers and direct them to hard problems, recognize responsibility seekers and redirect them to rigorous regular tasks and metrics.</a:t>
            </a:r>
            <a:endParaRPr lang="en-IN" dirty="0"/>
          </a:p>
        </p:txBody>
      </p:sp>
    </p:spTree>
    <p:extLst>
      <p:ext uri="{BB962C8B-B14F-4D97-AF65-F5344CB8AC3E}">
        <p14:creationId xmlns:p14="http://schemas.microsoft.com/office/powerpoint/2010/main" val="4152679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8C758-D4FB-5C67-C71E-BF0377CCF9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ED9F12-B053-5122-0F6A-9DA7611820B4}"/>
              </a:ext>
            </a:extLst>
          </p:cNvPr>
          <p:cNvSpPr>
            <a:spLocks noGrp="1"/>
          </p:cNvSpPr>
          <p:nvPr>
            <p:ph type="title"/>
          </p:nvPr>
        </p:nvSpPr>
        <p:spPr/>
        <p:txBody>
          <a:bodyPr/>
          <a:lstStyle/>
          <a:p>
            <a:r>
              <a:rPr lang="en-US" dirty="0"/>
              <a:t>Hiring and managing an AI team</a:t>
            </a:r>
            <a:endParaRPr lang="en-IN" dirty="0"/>
          </a:p>
        </p:txBody>
      </p:sp>
      <p:pic>
        <p:nvPicPr>
          <p:cNvPr id="3" name="Image8">
            <a:extLst>
              <a:ext uri="{FF2B5EF4-FFF2-40B4-BE49-F238E27FC236}">
                <a16:creationId xmlns:a16="http://schemas.microsoft.com/office/drawing/2014/main" id="{275A29E8-171C-4916-464A-1801ABB3EB56}"/>
              </a:ext>
            </a:extLst>
          </p:cNvPr>
          <p:cNvPicPr>
            <a:picLocks noChangeAspect="1"/>
          </p:cNvPicPr>
          <p:nvPr/>
        </p:nvPicPr>
        <p:blipFill>
          <a:blip r:embed="rId2"/>
          <a:stretch>
            <a:fillRect/>
          </a:stretch>
        </p:blipFill>
        <p:spPr bwMode="auto">
          <a:xfrm>
            <a:off x="323113" y="1970016"/>
            <a:ext cx="6256020" cy="3055620"/>
          </a:xfrm>
          <a:prstGeom prst="rect">
            <a:avLst/>
          </a:prstGeom>
        </p:spPr>
      </p:pic>
      <p:sp>
        <p:nvSpPr>
          <p:cNvPr id="5" name="TextBox 4">
            <a:extLst>
              <a:ext uri="{FF2B5EF4-FFF2-40B4-BE49-F238E27FC236}">
                <a16:creationId xmlns:a16="http://schemas.microsoft.com/office/drawing/2014/main" id="{69761661-744B-9187-3EDF-2AA4A005AAC6}"/>
              </a:ext>
            </a:extLst>
          </p:cNvPr>
          <p:cNvSpPr txBox="1"/>
          <p:nvPr/>
        </p:nvSpPr>
        <p:spPr>
          <a:xfrm>
            <a:off x="6931742" y="1970016"/>
            <a:ext cx="4937145" cy="4801314"/>
          </a:xfrm>
          <a:prstGeom prst="rect">
            <a:avLst/>
          </a:prstGeom>
          <a:noFill/>
        </p:spPr>
        <p:txBody>
          <a:bodyPr wrap="square" rtlCol="0">
            <a:spAutoFit/>
          </a:bodyPr>
          <a:lstStyle/>
          <a:p>
            <a:pPr marL="285750" indent="-285750">
              <a:buFont typeface="Arial" panose="020B0604020202020204" pitchFamily="34" charset="0"/>
              <a:buChar char="•"/>
            </a:pPr>
            <a:r>
              <a:rPr lang="en-US" dirty="0"/>
              <a:t>Not all team cultures are equal. Some are really bad !</a:t>
            </a:r>
          </a:p>
          <a:p>
            <a:pPr marL="285750" indent="-285750">
              <a:buFont typeface="Arial" panose="020B0604020202020204" pitchFamily="34" charset="0"/>
              <a:buChar char="•"/>
            </a:pPr>
            <a:r>
              <a:rPr lang="en-US" dirty="0"/>
              <a:t>Complexity Delegation is really bad! For example, product team not changing product design but asking AI team to build a much more complex model. Similarly, AI team not budging on model details but asking sales team to sell exactly what they have. </a:t>
            </a:r>
          </a:p>
          <a:p>
            <a:pPr marL="285750" indent="-285750">
              <a:buFont typeface="Arial" panose="020B0604020202020204" pitchFamily="34" charset="0"/>
              <a:buChar char="•"/>
            </a:pPr>
            <a:r>
              <a:rPr lang="en-US" dirty="0"/>
              <a:t>The right way is Complexity distribution. That is Founder or Product manager figuring out a middle path which is solvable by everyone. Requires both judgement and consensus building. Leaders are important you see !</a:t>
            </a:r>
          </a:p>
          <a:p>
            <a:pPr marL="285750" indent="-285750">
              <a:buFont typeface="Arial" panose="020B0604020202020204" pitchFamily="34" charset="0"/>
              <a:buChar char="•"/>
            </a:pPr>
            <a:r>
              <a:rPr lang="en-US" dirty="0"/>
              <a:t>Another Anti Pattern is Illusion of control. Some things are slower to scale, say AI as compared to product. Cannot omit AI team and scale just with product team hoping others to catch up. </a:t>
            </a:r>
            <a:endParaRPr lang="en-IN" dirty="0"/>
          </a:p>
        </p:txBody>
      </p:sp>
    </p:spTree>
    <p:extLst>
      <p:ext uri="{BB962C8B-B14F-4D97-AF65-F5344CB8AC3E}">
        <p14:creationId xmlns:p14="http://schemas.microsoft.com/office/powerpoint/2010/main" val="276845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B0356-0C8C-DEEE-5119-5218E765018C}"/>
              </a:ext>
            </a:extLst>
          </p:cNvPr>
          <p:cNvSpPr>
            <a:spLocks noGrp="1"/>
          </p:cNvSpPr>
          <p:nvPr>
            <p:ph type="title"/>
          </p:nvPr>
        </p:nvSpPr>
        <p:spPr/>
        <p:txBody>
          <a:bodyPr/>
          <a:lstStyle/>
          <a:p>
            <a:r>
              <a:rPr lang="en-US" dirty="0"/>
              <a:t>Building the tech !</a:t>
            </a:r>
            <a:endParaRPr lang="en-IN" dirty="0"/>
          </a:p>
        </p:txBody>
      </p:sp>
      <p:sp>
        <p:nvSpPr>
          <p:cNvPr id="3" name="Content Placeholder 2">
            <a:extLst>
              <a:ext uri="{FF2B5EF4-FFF2-40B4-BE49-F238E27FC236}">
                <a16:creationId xmlns:a16="http://schemas.microsoft.com/office/drawing/2014/main" id="{95EFE262-7536-43E9-0D47-F40129A8CFF8}"/>
              </a:ext>
            </a:extLst>
          </p:cNvPr>
          <p:cNvSpPr>
            <a:spLocks noGrp="1"/>
          </p:cNvSpPr>
          <p:nvPr>
            <p:ph idx="1"/>
          </p:nvPr>
        </p:nvSpPr>
        <p:spPr/>
        <p:txBody>
          <a:bodyPr>
            <a:normAutofit lnSpcReduction="10000"/>
          </a:bodyPr>
          <a:lstStyle/>
          <a:p>
            <a:r>
              <a:rPr lang="en-US" dirty="0"/>
              <a:t>This is what I do everyday, but not sure if this is of a lot of interest to audience. But I will give some general points that are useful to everyone.</a:t>
            </a:r>
          </a:p>
          <a:p>
            <a:r>
              <a:rPr lang="en-US" dirty="0"/>
              <a:t>“Innovation is creativity in straitjacket of feasibility”. Remember that just because you can think of an AI product doesn’t mean it can be built. Sometimes it might be possible to build it, but not in a way you imagine, sometimes not at all. Very common issue in AI products is leaders high on their “vision” !</a:t>
            </a:r>
          </a:p>
          <a:p>
            <a:r>
              <a:rPr lang="en-US" dirty="0"/>
              <a:t>AI Technology is strange in a way that everything from scale 1 to 10 might be possible but 10.1 might be very hard or impossible. Learn to recognize what you are targeting is feasible or not !</a:t>
            </a:r>
          </a:p>
          <a:p>
            <a:endParaRPr lang="en-IN" dirty="0"/>
          </a:p>
        </p:txBody>
      </p:sp>
    </p:spTree>
    <p:extLst>
      <p:ext uri="{BB962C8B-B14F-4D97-AF65-F5344CB8AC3E}">
        <p14:creationId xmlns:p14="http://schemas.microsoft.com/office/powerpoint/2010/main" val="226176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AF6D7C-DF3D-4FAC-1789-520B108176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C03675-9075-EB8A-46AE-2EA30EFA30A3}"/>
              </a:ext>
            </a:extLst>
          </p:cNvPr>
          <p:cNvSpPr>
            <a:spLocks noGrp="1"/>
          </p:cNvSpPr>
          <p:nvPr>
            <p:ph type="title"/>
          </p:nvPr>
        </p:nvSpPr>
        <p:spPr/>
        <p:txBody>
          <a:bodyPr/>
          <a:lstStyle/>
          <a:p>
            <a:r>
              <a:rPr lang="en-US" dirty="0"/>
              <a:t>Building the tech ! – Rules of thumb</a:t>
            </a:r>
            <a:endParaRPr lang="en-IN" dirty="0"/>
          </a:p>
        </p:txBody>
      </p:sp>
      <p:sp>
        <p:nvSpPr>
          <p:cNvPr id="3" name="Content Placeholder 2">
            <a:extLst>
              <a:ext uri="{FF2B5EF4-FFF2-40B4-BE49-F238E27FC236}">
                <a16:creationId xmlns:a16="http://schemas.microsoft.com/office/drawing/2014/main" id="{8A12E45D-F55F-03E3-8487-171079C19AC4}"/>
              </a:ext>
            </a:extLst>
          </p:cNvPr>
          <p:cNvSpPr>
            <a:spLocks noGrp="1"/>
          </p:cNvSpPr>
          <p:nvPr>
            <p:ph idx="1"/>
          </p:nvPr>
        </p:nvSpPr>
        <p:spPr/>
        <p:txBody>
          <a:bodyPr>
            <a:normAutofit lnSpcReduction="10000"/>
          </a:bodyPr>
          <a:lstStyle/>
          <a:p>
            <a:r>
              <a:rPr lang="en-US" dirty="0"/>
              <a:t>If the problem you are solving can be solved, someone would have done it ! A lot of graduate students work hard on AI projects every year for their masters and PhD. Use Perplexity or </a:t>
            </a:r>
            <a:r>
              <a:rPr lang="en-US" dirty="0" err="1"/>
              <a:t>Arxiv</a:t>
            </a:r>
            <a:r>
              <a:rPr lang="en-US" dirty="0"/>
              <a:t> </a:t>
            </a:r>
            <a:r>
              <a:rPr lang="en-US" dirty="0" err="1"/>
              <a:t>Xplorer</a:t>
            </a:r>
            <a:r>
              <a:rPr lang="en-US" dirty="0"/>
              <a:t> to figure out what has been done already to solve the problem you intend to solve. Refine your vision based on what is has been done and what is available as open source [MIT / BSD license].</a:t>
            </a:r>
          </a:p>
          <a:p>
            <a:r>
              <a:rPr lang="en-US" dirty="0"/>
              <a:t>When you secure funding you can do some R&amp;D and improve the open source algorithms to make them more accurate and efficient. However, do not add the constraint of discovering something new scientifically to already low chance of building a new and successful product. These are the kind of risks governments and Googles take, not upstarts.</a:t>
            </a:r>
            <a:endParaRPr lang="en-IN" dirty="0"/>
          </a:p>
        </p:txBody>
      </p:sp>
    </p:spTree>
    <p:extLst>
      <p:ext uri="{BB962C8B-B14F-4D97-AF65-F5344CB8AC3E}">
        <p14:creationId xmlns:p14="http://schemas.microsoft.com/office/powerpoint/2010/main" val="184722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BFA84-E631-2BAB-B2AF-912E16C8A802}"/>
              </a:ext>
            </a:extLst>
          </p:cNvPr>
          <p:cNvSpPr>
            <a:spLocks noGrp="1"/>
          </p:cNvSpPr>
          <p:nvPr>
            <p:ph type="title"/>
          </p:nvPr>
        </p:nvSpPr>
        <p:spPr/>
        <p:txBody>
          <a:bodyPr/>
          <a:lstStyle/>
          <a:p>
            <a:r>
              <a:rPr lang="en-US" dirty="0"/>
              <a:t>What I am assuming about the audience</a:t>
            </a:r>
            <a:endParaRPr lang="en-IN" dirty="0"/>
          </a:p>
        </p:txBody>
      </p:sp>
      <p:sp>
        <p:nvSpPr>
          <p:cNvPr id="3" name="Content Placeholder 2">
            <a:extLst>
              <a:ext uri="{FF2B5EF4-FFF2-40B4-BE49-F238E27FC236}">
                <a16:creationId xmlns:a16="http://schemas.microsoft.com/office/drawing/2014/main" id="{D3CC4079-1FB4-A69F-CB80-F1D652D1EF25}"/>
              </a:ext>
            </a:extLst>
          </p:cNvPr>
          <p:cNvSpPr>
            <a:spLocks noGrp="1"/>
          </p:cNvSpPr>
          <p:nvPr>
            <p:ph idx="1"/>
          </p:nvPr>
        </p:nvSpPr>
        <p:spPr/>
        <p:txBody>
          <a:bodyPr/>
          <a:lstStyle/>
          <a:p>
            <a:r>
              <a:rPr lang="en-US" dirty="0"/>
              <a:t>You either want to build an AI startup as an entrepreneur</a:t>
            </a:r>
          </a:p>
          <a:p>
            <a:r>
              <a:rPr lang="en-US" dirty="0"/>
              <a:t>Or you want to build an AI product or feature at a traditional company or business to drive efficiency as a product manager.</a:t>
            </a:r>
          </a:p>
          <a:p>
            <a:r>
              <a:rPr lang="en-US" dirty="0"/>
              <a:t>Or you are generally interested in how AI effects businesses.</a:t>
            </a:r>
          </a:p>
          <a:p>
            <a:endParaRPr lang="en-IN" dirty="0"/>
          </a:p>
        </p:txBody>
      </p:sp>
    </p:spTree>
    <p:extLst>
      <p:ext uri="{BB962C8B-B14F-4D97-AF65-F5344CB8AC3E}">
        <p14:creationId xmlns:p14="http://schemas.microsoft.com/office/powerpoint/2010/main" val="3959338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D171A-3AE5-7068-EE8E-338DE516B384}"/>
              </a:ext>
            </a:extLst>
          </p:cNvPr>
          <p:cNvSpPr>
            <a:spLocks noGrp="1"/>
          </p:cNvSpPr>
          <p:nvPr>
            <p:ph type="title"/>
          </p:nvPr>
        </p:nvSpPr>
        <p:spPr/>
        <p:txBody>
          <a:bodyPr/>
          <a:lstStyle/>
          <a:p>
            <a:r>
              <a:rPr lang="en-US" dirty="0"/>
              <a:t>Moats in AI startup</a:t>
            </a:r>
            <a:endParaRPr lang="en-IN" dirty="0"/>
          </a:p>
        </p:txBody>
      </p:sp>
      <p:sp>
        <p:nvSpPr>
          <p:cNvPr id="3" name="Content Placeholder 2">
            <a:extLst>
              <a:ext uri="{FF2B5EF4-FFF2-40B4-BE49-F238E27FC236}">
                <a16:creationId xmlns:a16="http://schemas.microsoft.com/office/drawing/2014/main" id="{16F92725-6772-008F-6635-FBED156C3746}"/>
              </a:ext>
            </a:extLst>
          </p:cNvPr>
          <p:cNvSpPr>
            <a:spLocks noGrp="1"/>
          </p:cNvSpPr>
          <p:nvPr>
            <p:ph idx="1"/>
          </p:nvPr>
        </p:nvSpPr>
        <p:spPr/>
        <p:txBody>
          <a:bodyPr>
            <a:normAutofit lnSpcReduction="10000"/>
          </a:bodyPr>
          <a:lstStyle/>
          <a:p>
            <a:r>
              <a:rPr lang="en-US" dirty="0"/>
              <a:t>Infrastructure moat : Not for us mere mortals ! OpenAI is building Stargate, Elon Musk setting up power plants in Memphis.</a:t>
            </a:r>
          </a:p>
          <a:p>
            <a:r>
              <a:rPr lang="en-US" dirty="0"/>
              <a:t>Data Moat : If somehow you are collecting user data in your AI solution and that data is being fed back to AI to make it stronger, that is a powerful moat. Your product in a way will always be ahead of new competitors.</a:t>
            </a:r>
          </a:p>
          <a:p>
            <a:r>
              <a:rPr lang="en-US" dirty="0"/>
              <a:t>Relationship Moat : This is important in B2B . If you have gotten into good relationship with your user and they have invested significant time on your project, its harder for them to outright churn. Time investment on building a product well is important ! Not as powerful as the other two.</a:t>
            </a:r>
            <a:endParaRPr lang="en-IN" dirty="0"/>
          </a:p>
        </p:txBody>
      </p:sp>
    </p:spTree>
    <p:extLst>
      <p:ext uri="{BB962C8B-B14F-4D97-AF65-F5344CB8AC3E}">
        <p14:creationId xmlns:p14="http://schemas.microsoft.com/office/powerpoint/2010/main" val="918839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74BD2-1DFF-4E95-D39E-43DF3464F315}"/>
              </a:ext>
            </a:extLst>
          </p:cNvPr>
          <p:cNvSpPr>
            <a:spLocks noGrp="1"/>
          </p:cNvSpPr>
          <p:nvPr>
            <p:ph type="title"/>
          </p:nvPr>
        </p:nvSpPr>
        <p:spPr>
          <a:xfrm>
            <a:off x="985684" y="2766218"/>
            <a:ext cx="10515600" cy="1325563"/>
          </a:xfrm>
        </p:spPr>
        <p:txBody>
          <a:bodyPr/>
          <a:lstStyle/>
          <a:p>
            <a:pPr algn="ctr"/>
            <a:r>
              <a:rPr lang="en-US" dirty="0"/>
              <a:t>That’s All ! Any Questions ?</a:t>
            </a:r>
            <a:endParaRPr lang="en-IN" dirty="0"/>
          </a:p>
        </p:txBody>
      </p:sp>
    </p:spTree>
    <p:extLst>
      <p:ext uri="{BB962C8B-B14F-4D97-AF65-F5344CB8AC3E}">
        <p14:creationId xmlns:p14="http://schemas.microsoft.com/office/powerpoint/2010/main" val="2250524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CCE5C-CA20-DA56-A5A6-38163ACE347B}"/>
              </a:ext>
            </a:extLst>
          </p:cNvPr>
          <p:cNvSpPr>
            <a:spLocks noGrp="1"/>
          </p:cNvSpPr>
          <p:nvPr>
            <p:ph type="title"/>
          </p:nvPr>
        </p:nvSpPr>
        <p:spPr/>
        <p:txBody>
          <a:bodyPr/>
          <a:lstStyle/>
          <a:p>
            <a:r>
              <a:rPr lang="en-US" dirty="0"/>
              <a:t>Why should you listen to me ?</a:t>
            </a:r>
            <a:endParaRPr lang="en-IN" dirty="0"/>
          </a:p>
        </p:txBody>
      </p:sp>
      <p:sp>
        <p:nvSpPr>
          <p:cNvPr id="3" name="Content Placeholder 2">
            <a:extLst>
              <a:ext uri="{FF2B5EF4-FFF2-40B4-BE49-F238E27FC236}">
                <a16:creationId xmlns:a16="http://schemas.microsoft.com/office/drawing/2014/main" id="{6D22EC09-D60D-D609-0BD6-601F6A2ADDAF}"/>
              </a:ext>
            </a:extLst>
          </p:cNvPr>
          <p:cNvSpPr>
            <a:spLocks noGrp="1"/>
          </p:cNvSpPr>
          <p:nvPr>
            <p:ph idx="1"/>
          </p:nvPr>
        </p:nvSpPr>
        <p:spPr/>
        <p:txBody>
          <a:bodyPr>
            <a:normAutofit fontScale="85000" lnSpcReduction="20000"/>
          </a:bodyPr>
          <a:lstStyle/>
          <a:p>
            <a:r>
              <a:rPr lang="en-US" dirty="0"/>
              <a:t>Have tried multiple things in AI [Even before times when AI was considered cool]. From news recommendation in mid 2010s to medical AI in late 2010s to retail industry.</a:t>
            </a:r>
          </a:p>
          <a:p>
            <a:r>
              <a:rPr lang="en-US" dirty="0"/>
              <a:t>Products :</a:t>
            </a:r>
            <a:br>
              <a:rPr lang="en-US" dirty="0"/>
            </a:br>
            <a:r>
              <a:rPr lang="en-US" dirty="0"/>
              <a:t>News Recommendation – 2014</a:t>
            </a:r>
            <a:br>
              <a:rPr lang="en-US" dirty="0"/>
            </a:br>
            <a:r>
              <a:rPr lang="en-US" dirty="0"/>
              <a:t>AI based Social Media Analytics [Karna AI] – 2016</a:t>
            </a:r>
            <a:br>
              <a:rPr lang="en-US" dirty="0"/>
            </a:br>
            <a:r>
              <a:rPr lang="en-US" dirty="0"/>
              <a:t>Radiologist AI tool [diagnosis.io] – 2017</a:t>
            </a:r>
            <a:br>
              <a:rPr lang="en-US" dirty="0"/>
            </a:br>
            <a:r>
              <a:rPr lang="en-US" dirty="0"/>
              <a:t>AI based app to create and rate viral selfies [Cornea AI] - 2017</a:t>
            </a:r>
            <a:br>
              <a:rPr lang="en-US" dirty="0"/>
            </a:br>
            <a:r>
              <a:rPr lang="en-US" dirty="0"/>
              <a:t>Dental cavity detection for helping dentists [Dentistry AI] – 2018</a:t>
            </a:r>
            <a:br>
              <a:rPr lang="en-US" dirty="0"/>
            </a:br>
            <a:r>
              <a:rPr lang="en-US" dirty="0"/>
              <a:t>Shelfwatch [our current business] – 2019 onwards</a:t>
            </a:r>
          </a:p>
          <a:p>
            <a:r>
              <a:rPr lang="en-US" dirty="0"/>
              <a:t>A lot of things did not work out. Sometimes the technology was very hard to build [Cornea AI]. Building AI was possible for other things, but that’s not the hardest part IRL. Many industries don’t have the money to pay, many industries are built to be hard-to-disrupt, sometimes you make mistakes.</a:t>
            </a:r>
            <a:endParaRPr lang="en-IN" dirty="0"/>
          </a:p>
          <a:p>
            <a:r>
              <a:rPr lang="en-IN" dirty="0"/>
              <a:t>So will try to tell you what really works and what doesn’t.</a:t>
            </a:r>
            <a:endParaRPr lang="en-US" dirty="0"/>
          </a:p>
        </p:txBody>
      </p:sp>
    </p:spTree>
    <p:extLst>
      <p:ext uri="{BB962C8B-B14F-4D97-AF65-F5344CB8AC3E}">
        <p14:creationId xmlns:p14="http://schemas.microsoft.com/office/powerpoint/2010/main" val="1295975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9EA39-FDD6-F182-D9F6-0D412B377148}"/>
              </a:ext>
            </a:extLst>
          </p:cNvPr>
          <p:cNvSpPr>
            <a:spLocks noGrp="1"/>
          </p:cNvSpPr>
          <p:nvPr>
            <p:ph type="title"/>
          </p:nvPr>
        </p:nvSpPr>
        <p:spPr/>
        <p:txBody>
          <a:bodyPr/>
          <a:lstStyle/>
          <a:p>
            <a:r>
              <a:rPr lang="en-US" dirty="0"/>
              <a:t>ParallelDots today [2025]</a:t>
            </a:r>
            <a:endParaRPr lang="en-IN" dirty="0"/>
          </a:p>
        </p:txBody>
      </p:sp>
      <p:sp>
        <p:nvSpPr>
          <p:cNvPr id="3" name="Content Placeholder 2">
            <a:extLst>
              <a:ext uri="{FF2B5EF4-FFF2-40B4-BE49-F238E27FC236}">
                <a16:creationId xmlns:a16="http://schemas.microsoft.com/office/drawing/2014/main" id="{D5509115-06D1-E39F-8CBD-1AA613C0AC07}"/>
              </a:ext>
            </a:extLst>
          </p:cNvPr>
          <p:cNvSpPr>
            <a:spLocks noGrp="1"/>
          </p:cNvSpPr>
          <p:nvPr>
            <p:ph idx="1"/>
          </p:nvPr>
        </p:nvSpPr>
        <p:spPr/>
        <p:txBody>
          <a:bodyPr/>
          <a:lstStyle/>
          <a:p>
            <a:r>
              <a:rPr lang="en-US" dirty="0"/>
              <a:t>Has raised over 6.5 Million dollars.</a:t>
            </a:r>
          </a:p>
          <a:p>
            <a:r>
              <a:rPr lang="en-US" dirty="0"/>
              <a:t>Shelfwatch analyzes about 4 Million images / videos from around a Million stores every month to inform CPG companies and retailers about their retail execution.</a:t>
            </a:r>
          </a:p>
          <a:p>
            <a:r>
              <a:rPr lang="en-US" dirty="0"/>
              <a:t>Retail Execution is metrics like On Shelf availability and Share of Shelf of various products.</a:t>
            </a:r>
          </a:p>
          <a:p>
            <a:r>
              <a:rPr lang="en-US" dirty="0"/>
              <a:t>Our clients include BlueChip companies like Mondelez, Kraft Heinz, British American Tobacco, ITC, Bacardi and many other names you would have heard of.</a:t>
            </a:r>
            <a:endParaRPr lang="en-IN" dirty="0"/>
          </a:p>
        </p:txBody>
      </p:sp>
    </p:spTree>
    <p:extLst>
      <p:ext uri="{BB962C8B-B14F-4D97-AF65-F5344CB8AC3E}">
        <p14:creationId xmlns:p14="http://schemas.microsoft.com/office/powerpoint/2010/main" val="78237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25472-FAD1-4B43-1727-FD1E6FE0A29F}"/>
              </a:ext>
            </a:extLst>
          </p:cNvPr>
          <p:cNvSpPr>
            <a:spLocks noGrp="1"/>
          </p:cNvSpPr>
          <p:nvPr>
            <p:ph type="title"/>
          </p:nvPr>
        </p:nvSpPr>
        <p:spPr/>
        <p:txBody>
          <a:bodyPr/>
          <a:lstStyle/>
          <a:p>
            <a:r>
              <a:rPr lang="en-US" dirty="0"/>
              <a:t>Three parts to my presentation [Mostly based on my experiences]</a:t>
            </a:r>
            <a:endParaRPr lang="en-IN" dirty="0"/>
          </a:p>
        </p:txBody>
      </p:sp>
      <p:graphicFrame>
        <p:nvGraphicFramePr>
          <p:cNvPr id="8" name="Content Placeholder 7">
            <a:extLst>
              <a:ext uri="{FF2B5EF4-FFF2-40B4-BE49-F238E27FC236}">
                <a16:creationId xmlns:a16="http://schemas.microsoft.com/office/drawing/2014/main" id="{0AEF17AD-BD30-0FBE-65D1-C58AD74528D1}"/>
              </a:ext>
            </a:extLst>
          </p:cNvPr>
          <p:cNvGraphicFramePr>
            <a:graphicFrameLocks noGrp="1"/>
          </p:cNvGraphicFramePr>
          <p:nvPr>
            <p:ph idx="1"/>
            <p:extLst>
              <p:ext uri="{D42A27DB-BD31-4B8C-83A1-F6EECF244321}">
                <p14:modId xmlns:p14="http://schemas.microsoft.com/office/powerpoint/2010/main" val="1858487645"/>
              </p:ext>
            </p:extLst>
          </p:nvPr>
        </p:nvGraphicFramePr>
        <p:xfrm>
          <a:off x="838200" y="1825625"/>
          <a:ext cx="10515597" cy="294132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126112576"/>
                    </a:ext>
                  </a:extLst>
                </a:gridCol>
                <a:gridCol w="3505199">
                  <a:extLst>
                    <a:ext uri="{9D8B030D-6E8A-4147-A177-3AD203B41FA5}">
                      <a16:colId xmlns:a16="http://schemas.microsoft.com/office/drawing/2014/main" val="3055789681"/>
                    </a:ext>
                  </a:extLst>
                </a:gridCol>
                <a:gridCol w="3505199">
                  <a:extLst>
                    <a:ext uri="{9D8B030D-6E8A-4147-A177-3AD203B41FA5}">
                      <a16:colId xmlns:a16="http://schemas.microsoft.com/office/drawing/2014/main" val="2920320232"/>
                    </a:ext>
                  </a:extLst>
                </a:gridCol>
              </a:tblGrid>
              <a:tr h="370840">
                <a:tc>
                  <a:txBody>
                    <a:bodyPr/>
                    <a:lstStyle/>
                    <a:p>
                      <a:r>
                        <a:rPr lang="en-US" dirty="0"/>
                        <a:t>About AI</a:t>
                      </a:r>
                      <a:endParaRPr lang="en-IN" dirty="0"/>
                    </a:p>
                  </a:txBody>
                  <a:tcPr/>
                </a:tc>
                <a:tc>
                  <a:txBody>
                    <a:bodyPr/>
                    <a:lstStyle/>
                    <a:p>
                      <a:r>
                        <a:rPr lang="en-US" dirty="0"/>
                        <a:t>Building an AI business</a:t>
                      </a:r>
                      <a:endParaRPr lang="en-IN" dirty="0"/>
                    </a:p>
                  </a:txBody>
                  <a:tcPr/>
                </a:tc>
                <a:tc>
                  <a:txBody>
                    <a:bodyPr/>
                    <a:lstStyle/>
                    <a:p>
                      <a:r>
                        <a:rPr lang="en-US" dirty="0"/>
                        <a:t>Building an AI product</a:t>
                      </a:r>
                      <a:endParaRPr lang="en-IN" dirty="0"/>
                    </a:p>
                  </a:txBody>
                  <a:tcPr/>
                </a:tc>
                <a:extLst>
                  <a:ext uri="{0D108BD9-81ED-4DB2-BD59-A6C34878D82A}">
                    <a16:rowId xmlns:a16="http://schemas.microsoft.com/office/drawing/2014/main" val="4158044778"/>
                  </a:ext>
                </a:extLst>
              </a:tr>
              <a:tr h="370840">
                <a:tc>
                  <a:txBody>
                    <a:bodyPr/>
                    <a:lstStyle/>
                    <a:p>
                      <a:r>
                        <a:rPr lang="en-US" dirty="0"/>
                        <a:t>- Generally useful</a:t>
                      </a:r>
                      <a:endParaRPr lang="en-IN" dirty="0"/>
                    </a:p>
                  </a:txBody>
                  <a:tcPr/>
                </a:tc>
                <a:tc>
                  <a:txBody>
                    <a:bodyPr/>
                    <a:lstStyle/>
                    <a:p>
                      <a:r>
                        <a:rPr lang="en-US" dirty="0"/>
                        <a:t>- Useful to those looking to build an AI startup</a:t>
                      </a:r>
                      <a:endParaRPr lang="en-IN" dirty="0"/>
                    </a:p>
                  </a:txBody>
                  <a:tcPr/>
                </a:tc>
                <a:tc>
                  <a:txBody>
                    <a:bodyPr/>
                    <a:lstStyle/>
                    <a:p>
                      <a:r>
                        <a:rPr lang="en-US" dirty="0"/>
                        <a:t>- Useful to those who want to build an AI product</a:t>
                      </a:r>
                      <a:endParaRPr lang="en-IN" dirty="0"/>
                    </a:p>
                  </a:txBody>
                  <a:tcPr/>
                </a:tc>
                <a:extLst>
                  <a:ext uri="{0D108BD9-81ED-4DB2-BD59-A6C34878D82A}">
                    <a16:rowId xmlns:a16="http://schemas.microsoft.com/office/drawing/2014/main" val="396088356"/>
                  </a:ext>
                </a:extLst>
              </a:tr>
              <a:tr h="370840">
                <a:tc>
                  <a:txBody>
                    <a:bodyPr/>
                    <a:lstStyle/>
                    <a:p>
                      <a:r>
                        <a:rPr lang="en-US" dirty="0"/>
                        <a:t>What is AI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are early-stage startups different from established businesses ? Points to remember while building an AI startup</a:t>
                      </a:r>
                      <a:endParaRPr lang="en-IN" dirty="0"/>
                    </a:p>
                  </a:txBody>
                  <a:tcPr/>
                </a:tc>
                <a:tc>
                  <a:txBody>
                    <a:bodyPr/>
                    <a:lstStyle/>
                    <a:p>
                      <a:r>
                        <a:rPr lang="en-US" dirty="0"/>
                        <a:t>Early Product vs Early Utility aka How should your MVP look like ?</a:t>
                      </a:r>
                      <a:endParaRPr lang="en-IN" dirty="0"/>
                    </a:p>
                  </a:txBody>
                  <a:tcPr/>
                </a:tc>
                <a:extLst>
                  <a:ext uri="{0D108BD9-81ED-4DB2-BD59-A6C34878D82A}">
                    <a16:rowId xmlns:a16="http://schemas.microsoft.com/office/drawing/2014/main" val="2711906454"/>
                  </a:ext>
                </a:extLst>
              </a:tr>
              <a:tr h="370840">
                <a:tc>
                  <a:txBody>
                    <a:bodyPr/>
                    <a:lstStyle/>
                    <a:p>
                      <a:r>
                        <a:rPr lang="en-US" dirty="0"/>
                        <a:t>What all can you do with AI ?</a:t>
                      </a:r>
                      <a:endParaRPr lang="en-IN" dirty="0"/>
                    </a:p>
                  </a:txBody>
                  <a:tcPr/>
                </a:tc>
                <a:tc>
                  <a:txBody>
                    <a:bodyPr/>
                    <a:lstStyle/>
                    <a:p>
                      <a:r>
                        <a:rPr lang="en-US" dirty="0"/>
                        <a:t>Pivots and PMF</a:t>
                      </a:r>
                      <a:endParaRPr lang="en-IN" dirty="0"/>
                    </a:p>
                  </a:txBody>
                  <a:tcPr/>
                </a:tc>
                <a:tc>
                  <a:txBody>
                    <a:bodyPr/>
                    <a:lstStyle/>
                    <a:p>
                      <a:r>
                        <a:rPr lang="en-US" dirty="0"/>
                        <a:t>How to develop AI technology ?</a:t>
                      </a:r>
                      <a:endParaRPr lang="en-IN" dirty="0"/>
                    </a:p>
                  </a:txBody>
                  <a:tcPr/>
                </a:tc>
                <a:extLst>
                  <a:ext uri="{0D108BD9-81ED-4DB2-BD59-A6C34878D82A}">
                    <a16:rowId xmlns:a16="http://schemas.microsoft.com/office/drawing/2014/main" val="692709844"/>
                  </a:ext>
                </a:extLst>
              </a:tr>
              <a:tr h="370840">
                <a:tc>
                  <a:txBody>
                    <a:bodyPr/>
                    <a:lstStyle/>
                    <a:p>
                      <a:r>
                        <a:rPr lang="en-US" dirty="0"/>
                        <a:t>How its impacting businesses ?</a:t>
                      </a:r>
                      <a:endParaRPr lang="en-IN" dirty="0"/>
                    </a:p>
                  </a:txBody>
                  <a:tcPr/>
                </a:tc>
                <a:tc>
                  <a:txBody>
                    <a:bodyPr/>
                    <a:lstStyle/>
                    <a:p>
                      <a:r>
                        <a:rPr lang="en-US" dirty="0"/>
                        <a:t>Moats in an AI startup</a:t>
                      </a:r>
                      <a:endParaRPr lang="en-IN" dirty="0"/>
                    </a:p>
                  </a:txBody>
                  <a:tcPr/>
                </a:tc>
                <a:tc>
                  <a:txBody>
                    <a:bodyPr/>
                    <a:lstStyle/>
                    <a:p>
                      <a:r>
                        <a:rPr lang="en-US" dirty="0"/>
                        <a:t>How to run your team ?</a:t>
                      </a:r>
                      <a:endParaRPr lang="en-IN" dirty="0"/>
                    </a:p>
                  </a:txBody>
                  <a:tcPr/>
                </a:tc>
                <a:extLst>
                  <a:ext uri="{0D108BD9-81ED-4DB2-BD59-A6C34878D82A}">
                    <a16:rowId xmlns:a16="http://schemas.microsoft.com/office/drawing/2014/main" val="2533209869"/>
                  </a:ext>
                </a:extLst>
              </a:tr>
            </a:tbl>
          </a:graphicData>
        </a:graphic>
      </p:graphicFrame>
    </p:spTree>
    <p:extLst>
      <p:ext uri="{BB962C8B-B14F-4D97-AF65-F5344CB8AC3E}">
        <p14:creationId xmlns:p14="http://schemas.microsoft.com/office/powerpoint/2010/main" val="1694568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1A2F6-F648-7B50-C906-0A71986F0FFD}"/>
              </a:ext>
            </a:extLst>
          </p:cNvPr>
          <p:cNvSpPr>
            <a:spLocks noGrp="1"/>
          </p:cNvSpPr>
          <p:nvPr>
            <p:ph type="title"/>
          </p:nvPr>
        </p:nvSpPr>
        <p:spPr/>
        <p:txBody>
          <a:bodyPr/>
          <a:lstStyle/>
          <a:p>
            <a:r>
              <a:rPr lang="en-US" dirty="0"/>
              <a:t>What is AI ?</a:t>
            </a:r>
            <a:endParaRPr lang="en-IN" dirty="0"/>
          </a:p>
        </p:txBody>
      </p:sp>
      <p:sp>
        <p:nvSpPr>
          <p:cNvPr id="3" name="Content Placeholder 2">
            <a:extLst>
              <a:ext uri="{FF2B5EF4-FFF2-40B4-BE49-F238E27FC236}">
                <a16:creationId xmlns:a16="http://schemas.microsoft.com/office/drawing/2014/main" id="{3B30CC19-BDAE-AF6D-87F7-4D01A66C62D8}"/>
              </a:ext>
            </a:extLst>
          </p:cNvPr>
          <p:cNvSpPr>
            <a:spLocks noGrp="1"/>
          </p:cNvSpPr>
          <p:nvPr>
            <p:ph idx="1"/>
          </p:nvPr>
        </p:nvSpPr>
        <p:spPr/>
        <p:txBody>
          <a:bodyPr>
            <a:normAutofit fontScale="85000" lnSpcReduction="20000"/>
          </a:bodyPr>
          <a:lstStyle/>
          <a:p>
            <a:r>
              <a:rPr lang="en-US" dirty="0"/>
              <a:t>Normies used to think Alexa and Google Home are AI till before ChatGPT, Gemini and DeepSeek arrived. So in a way they think computers responding to your messages in natural language is AI.</a:t>
            </a:r>
          </a:p>
          <a:p>
            <a:r>
              <a:rPr lang="en-US" dirty="0"/>
              <a:t>That’s not how I define AI. There are things computers are good at : storing files, doing arithmetic, running programs and there are things they were (until very recently) not good at : Understanding images, playing chess, teaching you math, writing code, holding conversations. AI is when you enable computers to do things like these.</a:t>
            </a:r>
          </a:p>
          <a:p>
            <a:r>
              <a:rPr lang="en-US" dirty="0"/>
              <a:t>Things like recommending a product on e-commerce, recognizing what items are on a shelf, understanding mood on social media, Alexa like IVR were what we could do until recently.</a:t>
            </a:r>
          </a:p>
          <a:p>
            <a:r>
              <a:rPr lang="en-US" dirty="0"/>
              <a:t>LLM like technologies are possibly the first time that a person with no technical expertise can operate an AI and use it to accomplish stuff. That is why they are so ground breaking.</a:t>
            </a:r>
            <a:endParaRPr lang="en-IN" dirty="0"/>
          </a:p>
        </p:txBody>
      </p:sp>
    </p:spTree>
    <p:extLst>
      <p:ext uri="{BB962C8B-B14F-4D97-AF65-F5344CB8AC3E}">
        <p14:creationId xmlns:p14="http://schemas.microsoft.com/office/powerpoint/2010/main" val="3053160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1D6C3-9E23-4195-CBFA-1EA4AA1DC225}"/>
              </a:ext>
            </a:extLst>
          </p:cNvPr>
          <p:cNvSpPr>
            <a:spLocks noGrp="1"/>
          </p:cNvSpPr>
          <p:nvPr>
            <p:ph type="title"/>
          </p:nvPr>
        </p:nvSpPr>
        <p:spPr/>
        <p:txBody>
          <a:bodyPr/>
          <a:lstStyle/>
          <a:p>
            <a:r>
              <a:rPr lang="en-US" dirty="0"/>
              <a:t>What you could do with AI in 2025 ?</a:t>
            </a:r>
            <a:endParaRPr lang="en-IN" dirty="0"/>
          </a:p>
        </p:txBody>
      </p:sp>
      <p:sp>
        <p:nvSpPr>
          <p:cNvPr id="3" name="Content Placeholder 2">
            <a:extLst>
              <a:ext uri="{FF2B5EF4-FFF2-40B4-BE49-F238E27FC236}">
                <a16:creationId xmlns:a16="http://schemas.microsoft.com/office/drawing/2014/main" id="{B347BECD-8FF6-1F8D-907C-C8F4E18B1414}"/>
              </a:ext>
            </a:extLst>
          </p:cNvPr>
          <p:cNvSpPr>
            <a:spLocks noGrp="1"/>
          </p:cNvSpPr>
          <p:nvPr>
            <p:ph idx="1"/>
          </p:nvPr>
        </p:nvSpPr>
        <p:spPr/>
        <p:txBody>
          <a:bodyPr>
            <a:normAutofit fontScale="92500"/>
          </a:bodyPr>
          <a:lstStyle/>
          <a:p>
            <a:r>
              <a:rPr lang="en-US" dirty="0"/>
              <a:t>You could build a ParallelDots competitor :D  , but that you could do in 2019 as well. What’s new for your generation ?</a:t>
            </a:r>
          </a:p>
          <a:p>
            <a:r>
              <a:rPr lang="en-US" dirty="0"/>
              <a:t>With LLM like generative AI technology, the current utility which is most obvious is to use it to “create”. Coding with programming models, books, videos / images with diffusion models. Automated speech transcription, automated translation is now at everyone’s fingertips. &lt;You could for example make a Mahabharat movie alone in 1 year with nothing but either a good desktop or a Google Veo subscription&gt;.</a:t>
            </a:r>
          </a:p>
          <a:p>
            <a:r>
              <a:rPr lang="en-US" dirty="0"/>
              <a:t>The other thing you could do is to build tools to help others create with AI. Cursor’s AI programming tool for example has a ARR of 500 Million USD, doubling every 2 months. </a:t>
            </a:r>
            <a:r>
              <a:rPr lang="en-US" dirty="0" err="1"/>
              <a:t>MidJourney</a:t>
            </a:r>
            <a:r>
              <a:rPr lang="en-US" dirty="0"/>
              <a:t>, </a:t>
            </a:r>
            <a:r>
              <a:rPr lang="en-US" dirty="0" err="1"/>
              <a:t>ElevenLabs</a:t>
            </a:r>
            <a:r>
              <a:rPr lang="en-US" dirty="0"/>
              <a:t> are other examples.</a:t>
            </a:r>
            <a:endParaRPr lang="en-IN" dirty="0"/>
          </a:p>
        </p:txBody>
      </p:sp>
    </p:spTree>
    <p:extLst>
      <p:ext uri="{BB962C8B-B14F-4D97-AF65-F5344CB8AC3E}">
        <p14:creationId xmlns:p14="http://schemas.microsoft.com/office/powerpoint/2010/main" val="4200290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1AB35C-839A-613F-5EAE-04460EE009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C94D0D-E067-C3CF-C85E-74DA4CF9FC51}"/>
              </a:ext>
            </a:extLst>
          </p:cNvPr>
          <p:cNvSpPr>
            <a:spLocks noGrp="1"/>
          </p:cNvSpPr>
          <p:nvPr>
            <p:ph type="title"/>
          </p:nvPr>
        </p:nvSpPr>
        <p:spPr/>
        <p:txBody>
          <a:bodyPr/>
          <a:lstStyle/>
          <a:p>
            <a:r>
              <a:rPr lang="en-US" dirty="0"/>
              <a:t>What you could do with AI in 2025 ? [examples]</a:t>
            </a:r>
            <a:endParaRPr lang="en-IN" dirty="0"/>
          </a:p>
        </p:txBody>
      </p:sp>
      <p:graphicFrame>
        <p:nvGraphicFramePr>
          <p:cNvPr id="7" name="Content Placeholder 6">
            <a:extLst>
              <a:ext uri="{FF2B5EF4-FFF2-40B4-BE49-F238E27FC236}">
                <a16:creationId xmlns:a16="http://schemas.microsoft.com/office/drawing/2014/main" id="{BE49925E-AB67-492F-3DAF-E456D8AD947A}"/>
              </a:ext>
            </a:extLst>
          </p:cNvPr>
          <p:cNvGraphicFramePr>
            <a:graphicFrameLocks noGrp="1"/>
          </p:cNvGraphicFramePr>
          <p:nvPr>
            <p:ph idx="1"/>
            <p:extLst>
              <p:ext uri="{D42A27DB-BD31-4B8C-83A1-F6EECF244321}">
                <p14:modId xmlns:p14="http://schemas.microsoft.com/office/powerpoint/2010/main" val="1478076332"/>
              </p:ext>
            </p:extLst>
          </p:nvPr>
        </p:nvGraphicFramePr>
        <p:xfrm>
          <a:off x="838200" y="1825625"/>
          <a:ext cx="10515600" cy="48463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4063941661"/>
                    </a:ext>
                  </a:extLst>
                </a:gridCol>
                <a:gridCol w="5257800">
                  <a:extLst>
                    <a:ext uri="{9D8B030D-6E8A-4147-A177-3AD203B41FA5}">
                      <a16:colId xmlns:a16="http://schemas.microsoft.com/office/drawing/2014/main" val="2994198591"/>
                    </a:ext>
                  </a:extLst>
                </a:gridCol>
              </a:tblGrid>
              <a:tr h="370840">
                <a:tc>
                  <a:txBody>
                    <a:bodyPr/>
                    <a:lstStyle/>
                    <a:p>
                      <a:r>
                        <a:rPr lang="en-US" dirty="0"/>
                        <a:t>Products and Businesses creating using AI [Recurring, not 1 time ! ]</a:t>
                      </a:r>
                      <a:endParaRPr lang="en-IN" dirty="0"/>
                    </a:p>
                  </a:txBody>
                  <a:tcPr/>
                </a:tc>
                <a:tc>
                  <a:txBody>
                    <a:bodyPr/>
                    <a:lstStyle/>
                    <a:p>
                      <a:r>
                        <a:rPr lang="en-US" dirty="0"/>
                        <a:t>Products and Businesses helping others create [or apps too modern for oldies to understand]</a:t>
                      </a:r>
                      <a:endParaRPr lang="en-IN" dirty="0"/>
                    </a:p>
                  </a:txBody>
                  <a:tcPr/>
                </a:tc>
                <a:extLst>
                  <a:ext uri="{0D108BD9-81ED-4DB2-BD59-A6C34878D82A}">
                    <a16:rowId xmlns:a16="http://schemas.microsoft.com/office/drawing/2014/main" val="1798230418"/>
                  </a:ext>
                </a:extLst>
              </a:tr>
              <a:tr h="370840">
                <a:tc>
                  <a:txBody>
                    <a:bodyPr/>
                    <a:lstStyle/>
                    <a:p>
                      <a:r>
                        <a:rPr lang="en-US" dirty="0"/>
                        <a:t>AI based B2B content creation / social media marketing agencies, faster and cheaper ! Or Businesses helping content creators / photographers have better visual effects. </a:t>
                      </a:r>
                      <a:endParaRPr lang="en-IN" dirty="0"/>
                    </a:p>
                  </a:txBody>
                  <a:tcPr/>
                </a:tc>
                <a:tc>
                  <a:txBody>
                    <a:bodyPr/>
                    <a:lstStyle/>
                    <a:p>
                      <a:r>
                        <a:rPr lang="en-US" dirty="0"/>
                        <a:t>Midjourney counterparts for India. There are not a lot ways to create “Indian feeling AI content”. Audio / Video and Images.</a:t>
                      </a:r>
                      <a:endParaRPr lang="en-IN" dirty="0"/>
                    </a:p>
                  </a:txBody>
                  <a:tcPr/>
                </a:tc>
                <a:extLst>
                  <a:ext uri="{0D108BD9-81ED-4DB2-BD59-A6C34878D82A}">
                    <a16:rowId xmlns:a16="http://schemas.microsoft.com/office/drawing/2014/main" val="3510676069"/>
                  </a:ext>
                </a:extLst>
              </a:tr>
              <a:tr h="370840">
                <a:tc>
                  <a:txBody>
                    <a:bodyPr/>
                    <a:lstStyle/>
                    <a:p>
                      <a:r>
                        <a:rPr lang="en-US" dirty="0"/>
                        <a:t>AI based companies, where AI/agent usage helps you drop costs of a service substantially. Say AI cataloging for e-commerce, or writing custom web crawlers using AI.</a:t>
                      </a:r>
                      <a:endParaRPr lang="en-IN" dirty="0"/>
                    </a:p>
                  </a:txBody>
                  <a:tcPr/>
                </a:tc>
                <a:tc>
                  <a:txBody>
                    <a:bodyPr/>
                    <a:lstStyle/>
                    <a:p>
                      <a:r>
                        <a:rPr lang="en-US" dirty="0"/>
                        <a:t>On consumer side : AI ABCD tools. ABCD sells in India. [A -&gt; Astrology, B -&gt; Bollywood, C-&gt; Cricket, D-&gt; Devotion]. Help people create ABCD with AI.</a:t>
                      </a:r>
                      <a:endParaRPr lang="en-IN" dirty="0"/>
                    </a:p>
                  </a:txBody>
                  <a:tcPr/>
                </a:tc>
                <a:extLst>
                  <a:ext uri="{0D108BD9-81ED-4DB2-BD59-A6C34878D82A}">
                    <a16:rowId xmlns:a16="http://schemas.microsoft.com/office/drawing/2014/main" val="3963380979"/>
                  </a:ext>
                </a:extLst>
              </a:tr>
              <a:tr h="370840">
                <a:tc>
                  <a:txBody>
                    <a:bodyPr/>
                    <a:lstStyle/>
                    <a:p>
                      <a:r>
                        <a:rPr lang="en-US" dirty="0"/>
                        <a:t>Helping pharma companies with new molecules using AI in specific domains or manufacturing companies with new materials or semiconductor companies with design. [Scaling expertise of senior folks with AI].</a:t>
                      </a:r>
                      <a:endParaRPr lang="en-IN" dirty="0"/>
                    </a:p>
                  </a:txBody>
                  <a:tcPr/>
                </a:tc>
                <a:tc>
                  <a:txBody>
                    <a:bodyPr/>
                    <a:lstStyle/>
                    <a:p>
                      <a:r>
                        <a:rPr lang="en-US" dirty="0"/>
                        <a:t>If you are good at product and UX, think of what SaaS Indian startup playbook was. Cost effective copies of already successful AI products to be sold in India and abroad. Simple safe bet !</a:t>
                      </a:r>
                      <a:endParaRPr lang="en-IN" dirty="0"/>
                    </a:p>
                  </a:txBody>
                  <a:tcPr/>
                </a:tc>
                <a:extLst>
                  <a:ext uri="{0D108BD9-81ED-4DB2-BD59-A6C34878D82A}">
                    <a16:rowId xmlns:a16="http://schemas.microsoft.com/office/drawing/2014/main" val="374040891"/>
                  </a:ext>
                </a:extLst>
              </a:tr>
              <a:tr h="370840">
                <a:tc>
                  <a:txBody>
                    <a:bodyPr/>
                    <a:lstStyle/>
                    <a:p>
                      <a:r>
                        <a:rPr lang="en-US" dirty="0"/>
                        <a:t>Creating better edtech material and experience using AI.</a:t>
                      </a:r>
                      <a:endParaRPr lang="en-IN" dirty="0"/>
                    </a:p>
                  </a:txBody>
                  <a:tcPr/>
                </a:tc>
                <a:tc>
                  <a:txBody>
                    <a:bodyPr/>
                    <a:lstStyle/>
                    <a:p>
                      <a:r>
                        <a:rPr lang="en-US" dirty="0"/>
                        <a:t>Millennials are clueless about their juniors, good time to imagine Gen Z, Gen Alpha AI consumer apps.</a:t>
                      </a:r>
                      <a:endParaRPr lang="en-IN" dirty="0"/>
                    </a:p>
                  </a:txBody>
                  <a:tcPr/>
                </a:tc>
                <a:extLst>
                  <a:ext uri="{0D108BD9-81ED-4DB2-BD59-A6C34878D82A}">
                    <a16:rowId xmlns:a16="http://schemas.microsoft.com/office/drawing/2014/main" val="1292075256"/>
                  </a:ext>
                </a:extLst>
              </a:tr>
            </a:tbl>
          </a:graphicData>
        </a:graphic>
      </p:graphicFrame>
    </p:spTree>
    <p:extLst>
      <p:ext uri="{BB962C8B-B14F-4D97-AF65-F5344CB8AC3E}">
        <p14:creationId xmlns:p14="http://schemas.microsoft.com/office/powerpoint/2010/main" val="41262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27564-1DC4-B2E7-9830-05AC01C12543}"/>
              </a:ext>
            </a:extLst>
          </p:cNvPr>
          <p:cNvSpPr>
            <a:spLocks noGrp="1"/>
          </p:cNvSpPr>
          <p:nvPr>
            <p:ph type="title"/>
          </p:nvPr>
        </p:nvSpPr>
        <p:spPr/>
        <p:txBody>
          <a:bodyPr/>
          <a:lstStyle/>
          <a:p>
            <a:r>
              <a:rPr lang="en-US" dirty="0"/>
              <a:t>How is AI impacting businesses ?</a:t>
            </a:r>
            <a:endParaRPr lang="en-IN" dirty="0"/>
          </a:p>
        </p:txBody>
      </p:sp>
      <p:sp>
        <p:nvSpPr>
          <p:cNvPr id="3" name="Content Placeholder 2">
            <a:extLst>
              <a:ext uri="{FF2B5EF4-FFF2-40B4-BE49-F238E27FC236}">
                <a16:creationId xmlns:a16="http://schemas.microsoft.com/office/drawing/2014/main" id="{82B779D4-CA1A-9A09-D37E-CFCC425D718E}"/>
              </a:ext>
            </a:extLst>
          </p:cNvPr>
          <p:cNvSpPr>
            <a:spLocks noGrp="1"/>
          </p:cNvSpPr>
          <p:nvPr>
            <p:ph idx="1"/>
          </p:nvPr>
        </p:nvSpPr>
        <p:spPr/>
        <p:txBody>
          <a:bodyPr>
            <a:normAutofit fontScale="92500" lnSpcReduction="10000"/>
          </a:bodyPr>
          <a:lstStyle/>
          <a:p>
            <a:r>
              <a:rPr lang="en-US" dirty="0"/>
              <a:t>SaaS is stagnant as of today. Maybe wrongly, but investors and customers all think its dead. They are desperate to make AI pivots.</a:t>
            </a:r>
          </a:p>
          <a:p>
            <a:r>
              <a:rPr lang="en-US" dirty="0"/>
              <a:t>IT companies are afraid of AI impact. They will make their employees upskill in AI tools and increase productivity. Expect less hiring!</a:t>
            </a:r>
          </a:p>
          <a:p>
            <a:r>
              <a:rPr lang="en-US" dirty="0"/>
              <a:t>There is pressure to adopt AI everywhere, use that to your advantage. Don’t worry about jobs becoming obsolete ! Useless pressure.</a:t>
            </a:r>
          </a:p>
          <a:p>
            <a:r>
              <a:rPr lang="en-US" dirty="0"/>
              <a:t>Get into the usual jobs with the AI twist. If you are getting into QA Engineering, for example, learn using AI for QA Engineering. Look into mobile and desktop agents and how to use them.</a:t>
            </a:r>
          </a:p>
          <a:p>
            <a:r>
              <a:rPr lang="en-US" dirty="0"/>
              <a:t>Consumer businesses will not be that effected, neither would be sales. “Distribution is STILL the king !”</a:t>
            </a:r>
            <a:endParaRPr lang="en-IN" dirty="0"/>
          </a:p>
        </p:txBody>
      </p:sp>
    </p:spTree>
    <p:extLst>
      <p:ext uri="{BB962C8B-B14F-4D97-AF65-F5344CB8AC3E}">
        <p14:creationId xmlns:p14="http://schemas.microsoft.com/office/powerpoint/2010/main" val="9555771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405</TotalTime>
  <Words>2954</Words>
  <Application>Microsoft Office PowerPoint</Application>
  <PresentationFormat>Widescreen</PresentationFormat>
  <Paragraphs>127</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Aptos</vt:lpstr>
      <vt:lpstr>Aptos Display</vt:lpstr>
      <vt:lpstr>Arial</vt:lpstr>
      <vt:lpstr>Office Theme</vt:lpstr>
      <vt:lpstr>Leveraging AI from Idea to Scale</vt:lpstr>
      <vt:lpstr>What I am assuming about the audience</vt:lpstr>
      <vt:lpstr>Why should you listen to me ?</vt:lpstr>
      <vt:lpstr>ParallelDots today [2025]</vt:lpstr>
      <vt:lpstr>Three parts to my presentation [Mostly based on my experiences]</vt:lpstr>
      <vt:lpstr>What is AI ?</vt:lpstr>
      <vt:lpstr>What you could do with AI in 2025 ?</vt:lpstr>
      <vt:lpstr>What you could do with AI in 2025 ? [examples]</vt:lpstr>
      <vt:lpstr>How is AI impacting businesses ?</vt:lpstr>
      <vt:lpstr>Building new AI companies</vt:lpstr>
      <vt:lpstr>Building new AI companies – rules of thumb !</vt:lpstr>
      <vt:lpstr>AI products : Pivots and PMF</vt:lpstr>
      <vt:lpstr>PowerPoint Presentation</vt:lpstr>
      <vt:lpstr>As a AI Product Manager: What’s your MVP ?</vt:lpstr>
      <vt:lpstr>What changes with AI products with scale ?</vt:lpstr>
      <vt:lpstr>Hiring and managing an AI team</vt:lpstr>
      <vt:lpstr>Hiring and managing an AI team</vt:lpstr>
      <vt:lpstr>Building the tech !</vt:lpstr>
      <vt:lpstr>Building the tech ! – Rules of thumb</vt:lpstr>
      <vt:lpstr>Moats in AI startup</vt:lpstr>
      <vt:lpstr>That’s All ! Any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muktabh office</dc:creator>
  <cp:lastModifiedBy>muktabh office</cp:lastModifiedBy>
  <cp:revision>13</cp:revision>
  <dcterms:created xsi:type="dcterms:W3CDTF">2025-07-03T13:46:57Z</dcterms:created>
  <dcterms:modified xsi:type="dcterms:W3CDTF">2025-07-03T20:32:30Z</dcterms:modified>
</cp:coreProperties>
</file>