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5205-BC43-AB47-71D4-160FC1555C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FD8216-1573-815C-BEC2-82488FC929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ACE512-1D96-FD7D-2640-064E415F9138}"/>
              </a:ext>
            </a:extLst>
          </p:cNvPr>
          <p:cNvSpPr>
            <a:spLocks noGrp="1"/>
          </p:cNvSpPr>
          <p:nvPr>
            <p:ph type="dt" sz="half" idx="10"/>
          </p:nvPr>
        </p:nvSpPr>
        <p:spPr/>
        <p:txBody>
          <a:bodyPr/>
          <a:lstStyle/>
          <a:p>
            <a:fld id="{96812EF1-B5C6-4A06-94E9-B7B1D5B49D2B}" type="datetimeFigureOut">
              <a:rPr lang="en-IN" smtClean="0"/>
              <a:t>11-07-2025</a:t>
            </a:fld>
            <a:endParaRPr lang="en-IN"/>
          </a:p>
        </p:txBody>
      </p:sp>
      <p:sp>
        <p:nvSpPr>
          <p:cNvPr id="5" name="Footer Placeholder 4">
            <a:extLst>
              <a:ext uri="{FF2B5EF4-FFF2-40B4-BE49-F238E27FC236}">
                <a16:creationId xmlns:a16="http://schemas.microsoft.com/office/drawing/2014/main" id="{7AA71AE7-C283-16D7-214D-2AFA054F9F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31E9AF-2641-2068-636E-487047D337F6}"/>
              </a:ext>
            </a:extLst>
          </p:cNvPr>
          <p:cNvSpPr>
            <a:spLocks noGrp="1"/>
          </p:cNvSpPr>
          <p:nvPr>
            <p:ph type="sldNum" sz="quarter" idx="12"/>
          </p:nvPr>
        </p:nvSpPr>
        <p:spPr/>
        <p:txBody>
          <a:bodyPr/>
          <a:lstStyle/>
          <a:p>
            <a:fld id="{5B9856A5-1B9C-4722-B283-7D720370B541}" type="slidenum">
              <a:rPr lang="en-IN" smtClean="0"/>
              <a:t>‹#›</a:t>
            </a:fld>
            <a:endParaRPr lang="en-IN"/>
          </a:p>
        </p:txBody>
      </p:sp>
    </p:spTree>
    <p:extLst>
      <p:ext uri="{BB962C8B-B14F-4D97-AF65-F5344CB8AC3E}">
        <p14:creationId xmlns:p14="http://schemas.microsoft.com/office/powerpoint/2010/main" val="3070963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7CF8-41CB-7901-88DF-019138097C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9F364D-6176-764E-025B-4457333A99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1F6F59-670D-5EEE-5D9C-D1BB21071A55}"/>
              </a:ext>
            </a:extLst>
          </p:cNvPr>
          <p:cNvSpPr>
            <a:spLocks noGrp="1"/>
          </p:cNvSpPr>
          <p:nvPr>
            <p:ph type="dt" sz="half" idx="10"/>
          </p:nvPr>
        </p:nvSpPr>
        <p:spPr/>
        <p:txBody>
          <a:bodyPr/>
          <a:lstStyle/>
          <a:p>
            <a:fld id="{96812EF1-B5C6-4A06-94E9-B7B1D5B49D2B}" type="datetimeFigureOut">
              <a:rPr lang="en-IN" smtClean="0"/>
              <a:t>11-07-2025</a:t>
            </a:fld>
            <a:endParaRPr lang="en-IN"/>
          </a:p>
        </p:txBody>
      </p:sp>
      <p:sp>
        <p:nvSpPr>
          <p:cNvPr id="5" name="Footer Placeholder 4">
            <a:extLst>
              <a:ext uri="{FF2B5EF4-FFF2-40B4-BE49-F238E27FC236}">
                <a16:creationId xmlns:a16="http://schemas.microsoft.com/office/drawing/2014/main" id="{2E1906F9-F67B-D847-867A-774DC057C9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EEBEE4-D106-F40F-0AC1-07DC37C23C6E}"/>
              </a:ext>
            </a:extLst>
          </p:cNvPr>
          <p:cNvSpPr>
            <a:spLocks noGrp="1"/>
          </p:cNvSpPr>
          <p:nvPr>
            <p:ph type="sldNum" sz="quarter" idx="12"/>
          </p:nvPr>
        </p:nvSpPr>
        <p:spPr/>
        <p:txBody>
          <a:bodyPr/>
          <a:lstStyle/>
          <a:p>
            <a:fld id="{5B9856A5-1B9C-4722-B283-7D720370B541}" type="slidenum">
              <a:rPr lang="en-IN" smtClean="0"/>
              <a:t>‹#›</a:t>
            </a:fld>
            <a:endParaRPr lang="en-IN"/>
          </a:p>
        </p:txBody>
      </p:sp>
    </p:spTree>
    <p:extLst>
      <p:ext uri="{BB962C8B-B14F-4D97-AF65-F5344CB8AC3E}">
        <p14:creationId xmlns:p14="http://schemas.microsoft.com/office/powerpoint/2010/main" val="2571329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EAF118-E528-63BA-C0B4-E6BE0B00DB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4DF4F8-CDE1-4453-2B11-2CDF96AEF6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06BB89-AD2D-7831-29F4-9DCCAA4C3A29}"/>
              </a:ext>
            </a:extLst>
          </p:cNvPr>
          <p:cNvSpPr>
            <a:spLocks noGrp="1"/>
          </p:cNvSpPr>
          <p:nvPr>
            <p:ph type="dt" sz="half" idx="10"/>
          </p:nvPr>
        </p:nvSpPr>
        <p:spPr/>
        <p:txBody>
          <a:bodyPr/>
          <a:lstStyle/>
          <a:p>
            <a:fld id="{96812EF1-B5C6-4A06-94E9-B7B1D5B49D2B}" type="datetimeFigureOut">
              <a:rPr lang="en-IN" smtClean="0"/>
              <a:t>11-07-2025</a:t>
            </a:fld>
            <a:endParaRPr lang="en-IN"/>
          </a:p>
        </p:txBody>
      </p:sp>
      <p:sp>
        <p:nvSpPr>
          <p:cNvPr id="5" name="Footer Placeholder 4">
            <a:extLst>
              <a:ext uri="{FF2B5EF4-FFF2-40B4-BE49-F238E27FC236}">
                <a16:creationId xmlns:a16="http://schemas.microsoft.com/office/drawing/2014/main" id="{D1B77C02-1C4A-DE6A-E34F-B6D3CB8179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DFD47B-6ED1-D354-A91D-05AACF0CD6C7}"/>
              </a:ext>
            </a:extLst>
          </p:cNvPr>
          <p:cNvSpPr>
            <a:spLocks noGrp="1"/>
          </p:cNvSpPr>
          <p:nvPr>
            <p:ph type="sldNum" sz="quarter" idx="12"/>
          </p:nvPr>
        </p:nvSpPr>
        <p:spPr/>
        <p:txBody>
          <a:bodyPr/>
          <a:lstStyle/>
          <a:p>
            <a:fld id="{5B9856A5-1B9C-4722-B283-7D720370B541}" type="slidenum">
              <a:rPr lang="en-IN" smtClean="0"/>
              <a:t>‹#›</a:t>
            </a:fld>
            <a:endParaRPr lang="en-IN"/>
          </a:p>
        </p:txBody>
      </p:sp>
    </p:spTree>
    <p:extLst>
      <p:ext uri="{BB962C8B-B14F-4D97-AF65-F5344CB8AC3E}">
        <p14:creationId xmlns:p14="http://schemas.microsoft.com/office/powerpoint/2010/main" val="1177872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0C3F9-28FD-03CD-56DE-F1A8BC9954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320BA5-1ACD-EFA3-20F8-951923F2F6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6F7B77-30FA-0A08-2E50-40994BB22B77}"/>
              </a:ext>
            </a:extLst>
          </p:cNvPr>
          <p:cNvSpPr>
            <a:spLocks noGrp="1"/>
          </p:cNvSpPr>
          <p:nvPr>
            <p:ph type="dt" sz="half" idx="10"/>
          </p:nvPr>
        </p:nvSpPr>
        <p:spPr/>
        <p:txBody>
          <a:bodyPr/>
          <a:lstStyle/>
          <a:p>
            <a:fld id="{96812EF1-B5C6-4A06-94E9-B7B1D5B49D2B}" type="datetimeFigureOut">
              <a:rPr lang="en-IN" smtClean="0"/>
              <a:t>11-07-2025</a:t>
            </a:fld>
            <a:endParaRPr lang="en-IN"/>
          </a:p>
        </p:txBody>
      </p:sp>
      <p:sp>
        <p:nvSpPr>
          <p:cNvPr id="5" name="Footer Placeholder 4">
            <a:extLst>
              <a:ext uri="{FF2B5EF4-FFF2-40B4-BE49-F238E27FC236}">
                <a16:creationId xmlns:a16="http://schemas.microsoft.com/office/drawing/2014/main" id="{07FCB6E3-F02D-48F6-DFAC-16F5A89AF8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754B0F-E8D7-5544-6C83-2C0095081817}"/>
              </a:ext>
            </a:extLst>
          </p:cNvPr>
          <p:cNvSpPr>
            <a:spLocks noGrp="1"/>
          </p:cNvSpPr>
          <p:nvPr>
            <p:ph type="sldNum" sz="quarter" idx="12"/>
          </p:nvPr>
        </p:nvSpPr>
        <p:spPr/>
        <p:txBody>
          <a:bodyPr/>
          <a:lstStyle/>
          <a:p>
            <a:fld id="{5B9856A5-1B9C-4722-B283-7D720370B541}" type="slidenum">
              <a:rPr lang="en-IN" smtClean="0"/>
              <a:t>‹#›</a:t>
            </a:fld>
            <a:endParaRPr lang="en-IN"/>
          </a:p>
        </p:txBody>
      </p:sp>
    </p:spTree>
    <p:extLst>
      <p:ext uri="{BB962C8B-B14F-4D97-AF65-F5344CB8AC3E}">
        <p14:creationId xmlns:p14="http://schemas.microsoft.com/office/powerpoint/2010/main" val="675663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AA78D-9945-EE3E-166B-A6163D7B87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BD69F9-6F7F-73A1-713A-A55F82A053E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C33CCA-3B55-3AB1-B2A9-5E6528E4F651}"/>
              </a:ext>
            </a:extLst>
          </p:cNvPr>
          <p:cNvSpPr>
            <a:spLocks noGrp="1"/>
          </p:cNvSpPr>
          <p:nvPr>
            <p:ph type="dt" sz="half" idx="10"/>
          </p:nvPr>
        </p:nvSpPr>
        <p:spPr/>
        <p:txBody>
          <a:bodyPr/>
          <a:lstStyle/>
          <a:p>
            <a:fld id="{96812EF1-B5C6-4A06-94E9-B7B1D5B49D2B}" type="datetimeFigureOut">
              <a:rPr lang="en-IN" smtClean="0"/>
              <a:t>11-07-2025</a:t>
            </a:fld>
            <a:endParaRPr lang="en-IN"/>
          </a:p>
        </p:txBody>
      </p:sp>
      <p:sp>
        <p:nvSpPr>
          <p:cNvPr id="5" name="Footer Placeholder 4">
            <a:extLst>
              <a:ext uri="{FF2B5EF4-FFF2-40B4-BE49-F238E27FC236}">
                <a16:creationId xmlns:a16="http://schemas.microsoft.com/office/drawing/2014/main" id="{78F095CB-05E9-600F-D21B-D53FA091FF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D85F89-0C0A-FBC5-D218-A36621C2A2C3}"/>
              </a:ext>
            </a:extLst>
          </p:cNvPr>
          <p:cNvSpPr>
            <a:spLocks noGrp="1"/>
          </p:cNvSpPr>
          <p:nvPr>
            <p:ph type="sldNum" sz="quarter" idx="12"/>
          </p:nvPr>
        </p:nvSpPr>
        <p:spPr/>
        <p:txBody>
          <a:bodyPr/>
          <a:lstStyle/>
          <a:p>
            <a:fld id="{5B9856A5-1B9C-4722-B283-7D720370B541}" type="slidenum">
              <a:rPr lang="en-IN" smtClean="0"/>
              <a:t>‹#›</a:t>
            </a:fld>
            <a:endParaRPr lang="en-IN"/>
          </a:p>
        </p:txBody>
      </p:sp>
    </p:spTree>
    <p:extLst>
      <p:ext uri="{BB962C8B-B14F-4D97-AF65-F5344CB8AC3E}">
        <p14:creationId xmlns:p14="http://schemas.microsoft.com/office/powerpoint/2010/main" val="3245904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9ED46-0C16-FC18-A4A3-029826F46C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BC3B45-9EAF-3AAB-D0B8-615FF233DD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BD8A97-2CEB-47A0-C1B0-B97B762066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14F9F54-30FD-DC2F-6179-A34A02CDF403}"/>
              </a:ext>
            </a:extLst>
          </p:cNvPr>
          <p:cNvSpPr>
            <a:spLocks noGrp="1"/>
          </p:cNvSpPr>
          <p:nvPr>
            <p:ph type="dt" sz="half" idx="10"/>
          </p:nvPr>
        </p:nvSpPr>
        <p:spPr/>
        <p:txBody>
          <a:bodyPr/>
          <a:lstStyle/>
          <a:p>
            <a:fld id="{96812EF1-B5C6-4A06-94E9-B7B1D5B49D2B}" type="datetimeFigureOut">
              <a:rPr lang="en-IN" smtClean="0"/>
              <a:t>11-07-2025</a:t>
            </a:fld>
            <a:endParaRPr lang="en-IN"/>
          </a:p>
        </p:txBody>
      </p:sp>
      <p:sp>
        <p:nvSpPr>
          <p:cNvPr id="6" name="Footer Placeholder 5">
            <a:extLst>
              <a:ext uri="{FF2B5EF4-FFF2-40B4-BE49-F238E27FC236}">
                <a16:creationId xmlns:a16="http://schemas.microsoft.com/office/drawing/2014/main" id="{5CC3A70F-E6E5-E613-9282-1E5F88514C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0F2965-61A9-7FD4-412C-F649E9468B60}"/>
              </a:ext>
            </a:extLst>
          </p:cNvPr>
          <p:cNvSpPr>
            <a:spLocks noGrp="1"/>
          </p:cNvSpPr>
          <p:nvPr>
            <p:ph type="sldNum" sz="quarter" idx="12"/>
          </p:nvPr>
        </p:nvSpPr>
        <p:spPr/>
        <p:txBody>
          <a:bodyPr/>
          <a:lstStyle/>
          <a:p>
            <a:fld id="{5B9856A5-1B9C-4722-B283-7D720370B541}" type="slidenum">
              <a:rPr lang="en-IN" smtClean="0"/>
              <a:t>‹#›</a:t>
            </a:fld>
            <a:endParaRPr lang="en-IN"/>
          </a:p>
        </p:txBody>
      </p:sp>
    </p:spTree>
    <p:extLst>
      <p:ext uri="{BB962C8B-B14F-4D97-AF65-F5344CB8AC3E}">
        <p14:creationId xmlns:p14="http://schemas.microsoft.com/office/powerpoint/2010/main" val="2409513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1EB2-BDCC-3F9F-DCCA-8EE31E6B83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755692-8733-CEAE-ED3F-4F714F4033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38BF7D-0E0C-AC36-EE44-AEC0C04F8E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0C9BE6-B91A-F0CE-B8D5-C7EC6BBB0C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D62A68-7D3C-5DB1-261A-25F10EF8FC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EBF0A0-1B6C-0F49-659D-3984C632E791}"/>
              </a:ext>
            </a:extLst>
          </p:cNvPr>
          <p:cNvSpPr>
            <a:spLocks noGrp="1"/>
          </p:cNvSpPr>
          <p:nvPr>
            <p:ph type="dt" sz="half" idx="10"/>
          </p:nvPr>
        </p:nvSpPr>
        <p:spPr/>
        <p:txBody>
          <a:bodyPr/>
          <a:lstStyle/>
          <a:p>
            <a:fld id="{96812EF1-B5C6-4A06-94E9-B7B1D5B49D2B}" type="datetimeFigureOut">
              <a:rPr lang="en-IN" smtClean="0"/>
              <a:t>11-07-2025</a:t>
            </a:fld>
            <a:endParaRPr lang="en-IN"/>
          </a:p>
        </p:txBody>
      </p:sp>
      <p:sp>
        <p:nvSpPr>
          <p:cNvPr id="8" name="Footer Placeholder 7">
            <a:extLst>
              <a:ext uri="{FF2B5EF4-FFF2-40B4-BE49-F238E27FC236}">
                <a16:creationId xmlns:a16="http://schemas.microsoft.com/office/drawing/2014/main" id="{44E45877-87CA-FA9F-9F5F-E5B4E8FED9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FFA184-82EC-343D-BC7A-B32AF56A0962}"/>
              </a:ext>
            </a:extLst>
          </p:cNvPr>
          <p:cNvSpPr>
            <a:spLocks noGrp="1"/>
          </p:cNvSpPr>
          <p:nvPr>
            <p:ph type="sldNum" sz="quarter" idx="12"/>
          </p:nvPr>
        </p:nvSpPr>
        <p:spPr/>
        <p:txBody>
          <a:bodyPr/>
          <a:lstStyle/>
          <a:p>
            <a:fld id="{5B9856A5-1B9C-4722-B283-7D720370B541}" type="slidenum">
              <a:rPr lang="en-IN" smtClean="0"/>
              <a:t>‹#›</a:t>
            </a:fld>
            <a:endParaRPr lang="en-IN"/>
          </a:p>
        </p:txBody>
      </p:sp>
    </p:spTree>
    <p:extLst>
      <p:ext uri="{BB962C8B-B14F-4D97-AF65-F5344CB8AC3E}">
        <p14:creationId xmlns:p14="http://schemas.microsoft.com/office/powerpoint/2010/main" val="2490327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7882-196D-8ADF-8104-441E1CC1A7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16237A2-854C-CC07-E1E5-259F01B83F18}"/>
              </a:ext>
            </a:extLst>
          </p:cNvPr>
          <p:cNvSpPr>
            <a:spLocks noGrp="1"/>
          </p:cNvSpPr>
          <p:nvPr>
            <p:ph type="dt" sz="half" idx="10"/>
          </p:nvPr>
        </p:nvSpPr>
        <p:spPr/>
        <p:txBody>
          <a:bodyPr/>
          <a:lstStyle/>
          <a:p>
            <a:fld id="{96812EF1-B5C6-4A06-94E9-B7B1D5B49D2B}" type="datetimeFigureOut">
              <a:rPr lang="en-IN" smtClean="0"/>
              <a:t>11-07-2025</a:t>
            </a:fld>
            <a:endParaRPr lang="en-IN"/>
          </a:p>
        </p:txBody>
      </p:sp>
      <p:sp>
        <p:nvSpPr>
          <p:cNvPr id="4" name="Footer Placeholder 3">
            <a:extLst>
              <a:ext uri="{FF2B5EF4-FFF2-40B4-BE49-F238E27FC236}">
                <a16:creationId xmlns:a16="http://schemas.microsoft.com/office/drawing/2014/main" id="{E45591C7-059B-39B7-BA2D-FA7AF754EF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C2C7CC-2C25-AA8D-0FAE-526F121E5EF4}"/>
              </a:ext>
            </a:extLst>
          </p:cNvPr>
          <p:cNvSpPr>
            <a:spLocks noGrp="1"/>
          </p:cNvSpPr>
          <p:nvPr>
            <p:ph type="sldNum" sz="quarter" idx="12"/>
          </p:nvPr>
        </p:nvSpPr>
        <p:spPr/>
        <p:txBody>
          <a:bodyPr/>
          <a:lstStyle/>
          <a:p>
            <a:fld id="{5B9856A5-1B9C-4722-B283-7D720370B541}" type="slidenum">
              <a:rPr lang="en-IN" smtClean="0"/>
              <a:t>‹#›</a:t>
            </a:fld>
            <a:endParaRPr lang="en-IN"/>
          </a:p>
        </p:txBody>
      </p:sp>
    </p:spTree>
    <p:extLst>
      <p:ext uri="{BB962C8B-B14F-4D97-AF65-F5344CB8AC3E}">
        <p14:creationId xmlns:p14="http://schemas.microsoft.com/office/powerpoint/2010/main" val="1045380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2F4F44-6E67-E708-6013-4DBA4EC336E2}"/>
              </a:ext>
            </a:extLst>
          </p:cNvPr>
          <p:cNvSpPr>
            <a:spLocks noGrp="1"/>
          </p:cNvSpPr>
          <p:nvPr>
            <p:ph type="dt" sz="half" idx="10"/>
          </p:nvPr>
        </p:nvSpPr>
        <p:spPr/>
        <p:txBody>
          <a:bodyPr/>
          <a:lstStyle/>
          <a:p>
            <a:fld id="{96812EF1-B5C6-4A06-94E9-B7B1D5B49D2B}" type="datetimeFigureOut">
              <a:rPr lang="en-IN" smtClean="0"/>
              <a:t>11-07-2025</a:t>
            </a:fld>
            <a:endParaRPr lang="en-IN"/>
          </a:p>
        </p:txBody>
      </p:sp>
      <p:sp>
        <p:nvSpPr>
          <p:cNvPr id="3" name="Footer Placeholder 2">
            <a:extLst>
              <a:ext uri="{FF2B5EF4-FFF2-40B4-BE49-F238E27FC236}">
                <a16:creationId xmlns:a16="http://schemas.microsoft.com/office/drawing/2014/main" id="{C16C311C-5C65-4BA4-F14E-CD1036D980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EC1D64E-7794-273A-EDA0-4F3535C81507}"/>
              </a:ext>
            </a:extLst>
          </p:cNvPr>
          <p:cNvSpPr>
            <a:spLocks noGrp="1"/>
          </p:cNvSpPr>
          <p:nvPr>
            <p:ph type="sldNum" sz="quarter" idx="12"/>
          </p:nvPr>
        </p:nvSpPr>
        <p:spPr/>
        <p:txBody>
          <a:bodyPr/>
          <a:lstStyle/>
          <a:p>
            <a:fld id="{5B9856A5-1B9C-4722-B283-7D720370B541}" type="slidenum">
              <a:rPr lang="en-IN" smtClean="0"/>
              <a:t>‹#›</a:t>
            </a:fld>
            <a:endParaRPr lang="en-IN"/>
          </a:p>
        </p:txBody>
      </p:sp>
    </p:spTree>
    <p:extLst>
      <p:ext uri="{BB962C8B-B14F-4D97-AF65-F5344CB8AC3E}">
        <p14:creationId xmlns:p14="http://schemas.microsoft.com/office/powerpoint/2010/main" val="31471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DD43-21E6-32FA-239E-9DA98392F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83499F-DCBE-05C7-0EFD-2033A2C08E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B2C2D0-22D2-775F-61CC-69321D92D1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488A37-EEC2-BD76-828B-E689F1816D9C}"/>
              </a:ext>
            </a:extLst>
          </p:cNvPr>
          <p:cNvSpPr>
            <a:spLocks noGrp="1"/>
          </p:cNvSpPr>
          <p:nvPr>
            <p:ph type="dt" sz="half" idx="10"/>
          </p:nvPr>
        </p:nvSpPr>
        <p:spPr/>
        <p:txBody>
          <a:bodyPr/>
          <a:lstStyle/>
          <a:p>
            <a:fld id="{96812EF1-B5C6-4A06-94E9-B7B1D5B49D2B}" type="datetimeFigureOut">
              <a:rPr lang="en-IN" smtClean="0"/>
              <a:t>11-07-2025</a:t>
            </a:fld>
            <a:endParaRPr lang="en-IN"/>
          </a:p>
        </p:txBody>
      </p:sp>
      <p:sp>
        <p:nvSpPr>
          <p:cNvPr id="6" name="Footer Placeholder 5">
            <a:extLst>
              <a:ext uri="{FF2B5EF4-FFF2-40B4-BE49-F238E27FC236}">
                <a16:creationId xmlns:a16="http://schemas.microsoft.com/office/drawing/2014/main" id="{8BFA3AA2-5DCB-3BB1-4C8B-1D8E7A46B6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24791E-00CA-5BC4-0633-1CC74EAC08F6}"/>
              </a:ext>
            </a:extLst>
          </p:cNvPr>
          <p:cNvSpPr>
            <a:spLocks noGrp="1"/>
          </p:cNvSpPr>
          <p:nvPr>
            <p:ph type="sldNum" sz="quarter" idx="12"/>
          </p:nvPr>
        </p:nvSpPr>
        <p:spPr/>
        <p:txBody>
          <a:bodyPr/>
          <a:lstStyle/>
          <a:p>
            <a:fld id="{5B9856A5-1B9C-4722-B283-7D720370B541}" type="slidenum">
              <a:rPr lang="en-IN" smtClean="0"/>
              <a:t>‹#›</a:t>
            </a:fld>
            <a:endParaRPr lang="en-IN"/>
          </a:p>
        </p:txBody>
      </p:sp>
    </p:spTree>
    <p:extLst>
      <p:ext uri="{BB962C8B-B14F-4D97-AF65-F5344CB8AC3E}">
        <p14:creationId xmlns:p14="http://schemas.microsoft.com/office/powerpoint/2010/main" val="3230934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5CF9-5E7A-5F30-448A-C15D2044DB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8DBBD8-4B12-29AE-5BB2-7FAB06FB29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7EA1AD-C32E-7874-AB19-CC753DCBE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FCB3E0-BA62-F769-D87B-413541C367EF}"/>
              </a:ext>
            </a:extLst>
          </p:cNvPr>
          <p:cNvSpPr>
            <a:spLocks noGrp="1"/>
          </p:cNvSpPr>
          <p:nvPr>
            <p:ph type="dt" sz="half" idx="10"/>
          </p:nvPr>
        </p:nvSpPr>
        <p:spPr/>
        <p:txBody>
          <a:bodyPr/>
          <a:lstStyle/>
          <a:p>
            <a:fld id="{96812EF1-B5C6-4A06-94E9-B7B1D5B49D2B}" type="datetimeFigureOut">
              <a:rPr lang="en-IN" smtClean="0"/>
              <a:t>11-07-2025</a:t>
            </a:fld>
            <a:endParaRPr lang="en-IN"/>
          </a:p>
        </p:txBody>
      </p:sp>
      <p:sp>
        <p:nvSpPr>
          <p:cNvPr id="6" name="Footer Placeholder 5">
            <a:extLst>
              <a:ext uri="{FF2B5EF4-FFF2-40B4-BE49-F238E27FC236}">
                <a16:creationId xmlns:a16="http://schemas.microsoft.com/office/drawing/2014/main" id="{DC383309-8DC3-8999-8C78-EEFFDE9C26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A8CE12-671D-0365-A942-C72B67354F21}"/>
              </a:ext>
            </a:extLst>
          </p:cNvPr>
          <p:cNvSpPr>
            <a:spLocks noGrp="1"/>
          </p:cNvSpPr>
          <p:nvPr>
            <p:ph type="sldNum" sz="quarter" idx="12"/>
          </p:nvPr>
        </p:nvSpPr>
        <p:spPr/>
        <p:txBody>
          <a:bodyPr/>
          <a:lstStyle/>
          <a:p>
            <a:fld id="{5B9856A5-1B9C-4722-B283-7D720370B541}" type="slidenum">
              <a:rPr lang="en-IN" smtClean="0"/>
              <a:t>‹#›</a:t>
            </a:fld>
            <a:endParaRPr lang="en-IN"/>
          </a:p>
        </p:txBody>
      </p:sp>
    </p:spTree>
    <p:extLst>
      <p:ext uri="{BB962C8B-B14F-4D97-AF65-F5344CB8AC3E}">
        <p14:creationId xmlns:p14="http://schemas.microsoft.com/office/powerpoint/2010/main" val="355908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9DFD76-2769-1510-DA25-18C22B3C22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86DABF-2F01-3716-C6F7-7E95B0AFB0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F3AC61-3857-BF72-9325-6009697CFC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812EF1-B5C6-4A06-94E9-B7B1D5B49D2B}" type="datetimeFigureOut">
              <a:rPr lang="en-IN" smtClean="0"/>
              <a:t>11-07-2025</a:t>
            </a:fld>
            <a:endParaRPr lang="en-IN"/>
          </a:p>
        </p:txBody>
      </p:sp>
      <p:sp>
        <p:nvSpPr>
          <p:cNvPr id="5" name="Footer Placeholder 4">
            <a:extLst>
              <a:ext uri="{FF2B5EF4-FFF2-40B4-BE49-F238E27FC236}">
                <a16:creationId xmlns:a16="http://schemas.microsoft.com/office/drawing/2014/main" id="{CA1D25B3-45C4-4A47-E523-5811ED9023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AE03CD3-4F4A-87A2-2A33-6B02F2CA2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B9856A5-1B9C-4722-B283-7D720370B541}" type="slidenum">
              <a:rPr lang="en-IN" smtClean="0"/>
              <a:t>‹#›</a:t>
            </a:fld>
            <a:endParaRPr lang="en-IN"/>
          </a:p>
        </p:txBody>
      </p:sp>
    </p:spTree>
    <p:extLst>
      <p:ext uri="{BB962C8B-B14F-4D97-AF65-F5344CB8AC3E}">
        <p14:creationId xmlns:p14="http://schemas.microsoft.com/office/powerpoint/2010/main" val="2280415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scitepress.org/PublishedPapers/2024/125760/" TargetMode="External"/><Relationship Id="rId7" Type="http://schemas.openxmlformats.org/officeDocument/2006/relationships/image" Target="../media/image4.png"/><Relationship Id="rId2" Type="http://schemas.openxmlformats.org/officeDocument/2006/relationships/hyperlink" Target="https://www.bmvc2020-conference.com/conference/papers/paper_0368.html"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www.youtube.com/watch?v=BYv2axifzCw"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04E7-7629-86F4-9A0C-8236C8BA868B}"/>
              </a:ext>
            </a:extLst>
          </p:cNvPr>
          <p:cNvSpPr>
            <a:spLocks noGrp="1"/>
          </p:cNvSpPr>
          <p:nvPr>
            <p:ph type="ctrTitle"/>
          </p:nvPr>
        </p:nvSpPr>
        <p:spPr/>
        <p:txBody>
          <a:bodyPr>
            <a:normAutofit fontScale="90000"/>
          </a:bodyPr>
          <a:lstStyle/>
          <a:p>
            <a:r>
              <a:rPr lang="en-US" dirty="0"/>
              <a:t>Replies to Image Recognition Technical Assessment queries</a:t>
            </a:r>
            <a:endParaRPr lang="en-IN" dirty="0"/>
          </a:p>
        </p:txBody>
      </p:sp>
      <p:sp>
        <p:nvSpPr>
          <p:cNvPr id="3" name="Subtitle 2">
            <a:extLst>
              <a:ext uri="{FF2B5EF4-FFF2-40B4-BE49-F238E27FC236}">
                <a16:creationId xmlns:a16="http://schemas.microsoft.com/office/drawing/2014/main" id="{00B349BD-6CC1-B4EA-1AB6-D1A73127F466}"/>
              </a:ext>
            </a:extLst>
          </p:cNvPr>
          <p:cNvSpPr>
            <a:spLocks noGrp="1"/>
          </p:cNvSpPr>
          <p:nvPr>
            <p:ph type="subTitle" idx="1"/>
          </p:nvPr>
        </p:nvSpPr>
        <p:spPr/>
        <p:txBody>
          <a:bodyPr/>
          <a:lstStyle/>
          <a:p>
            <a:r>
              <a:rPr lang="en-US" dirty="0"/>
              <a:t>Muktabh Mayank Srivastava,</a:t>
            </a:r>
          </a:p>
          <a:p>
            <a:r>
              <a:rPr lang="en-US" dirty="0"/>
              <a:t>Chief Data Scientist,</a:t>
            </a:r>
          </a:p>
          <a:p>
            <a:r>
              <a:rPr lang="en-US" dirty="0"/>
              <a:t>ParallelDots Inc.</a:t>
            </a:r>
            <a:endParaRPr lang="en-IN" dirty="0"/>
          </a:p>
        </p:txBody>
      </p:sp>
    </p:spTree>
    <p:extLst>
      <p:ext uri="{BB962C8B-B14F-4D97-AF65-F5344CB8AC3E}">
        <p14:creationId xmlns:p14="http://schemas.microsoft.com/office/powerpoint/2010/main" val="3948275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07A8A-89B3-57B7-647A-6D7ADF24943C}"/>
              </a:ext>
            </a:extLst>
          </p:cNvPr>
          <p:cNvSpPr>
            <a:spLocks noGrp="1"/>
          </p:cNvSpPr>
          <p:nvPr>
            <p:ph type="title"/>
          </p:nvPr>
        </p:nvSpPr>
        <p:spPr/>
        <p:txBody>
          <a:bodyPr>
            <a:noAutofit/>
          </a:bodyPr>
          <a:lstStyle/>
          <a:p>
            <a:r>
              <a:rPr lang="en-US" sz="3600" dirty="0"/>
              <a:t>What computer vision models or algorithms does your IR solution use? Are they pre-trained or custom trained for retail environments? </a:t>
            </a:r>
            <a:endParaRPr lang="en-IN" sz="3600" dirty="0"/>
          </a:p>
        </p:txBody>
      </p:sp>
      <p:sp>
        <p:nvSpPr>
          <p:cNvPr id="4" name="TextBox 3">
            <a:extLst>
              <a:ext uri="{FF2B5EF4-FFF2-40B4-BE49-F238E27FC236}">
                <a16:creationId xmlns:a16="http://schemas.microsoft.com/office/drawing/2014/main" id="{3526607C-F2BA-5F20-43FC-A3F3FACE907A}"/>
              </a:ext>
            </a:extLst>
          </p:cNvPr>
          <p:cNvSpPr txBox="1"/>
          <p:nvPr/>
        </p:nvSpPr>
        <p:spPr>
          <a:xfrm>
            <a:off x="6096000" y="1838632"/>
            <a:ext cx="5899355"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t>Shelfwatch isn’t one algorithm, but an exhaustive Chinese menu of multiple algorithms, which are used to create a system addressing full use case. Multiple algorithms like SKU Extractor, </a:t>
            </a:r>
            <a:r>
              <a:rPr lang="en-US" sz="1600" dirty="0" err="1"/>
              <a:t>PoP</a:t>
            </a:r>
            <a:r>
              <a:rPr lang="en-US" sz="1600" dirty="0"/>
              <a:t> Extractor, price tag extractor, SKU identifier, </a:t>
            </a:r>
            <a:r>
              <a:rPr lang="en-US" sz="1600" dirty="0" err="1"/>
              <a:t>PoP</a:t>
            </a:r>
            <a:r>
              <a:rPr lang="en-US" sz="1600" dirty="0"/>
              <a:t> Identifier, SKU size variant identifier, OCR module all work in tandem.</a:t>
            </a:r>
          </a:p>
          <a:p>
            <a:pPr marL="285750" indent="-285750">
              <a:buFont typeface="Arial" panose="020B0604020202020204" pitchFamily="34" charset="0"/>
              <a:buChar char="•"/>
            </a:pPr>
            <a:r>
              <a:rPr lang="en-US" sz="1600" dirty="0"/>
              <a:t>Most of the extractor algorithms are CNNs while most identifiers are transformers.</a:t>
            </a:r>
          </a:p>
          <a:p>
            <a:pPr marL="285750" indent="-285750">
              <a:buFont typeface="Arial" panose="020B0604020202020204" pitchFamily="34" charset="0"/>
              <a:buChar char="•"/>
            </a:pPr>
            <a:r>
              <a:rPr lang="en-US" sz="1600" dirty="0"/>
              <a:t>We use public neural network architectures like </a:t>
            </a:r>
            <a:r>
              <a:rPr lang="en-US" sz="1600" dirty="0" err="1"/>
              <a:t>ViT</a:t>
            </a:r>
            <a:r>
              <a:rPr lang="en-US" sz="1600" dirty="0"/>
              <a:t> large and </a:t>
            </a:r>
            <a:r>
              <a:rPr lang="en-US" sz="1600" dirty="0" err="1"/>
              <a:t>RetinaNet</a:t>
            </a:r>
            <a:r>
              <a:rPr lang="en-US" sz="1600" dirty="0"/>
              <a:t> but the weights of these models are finetuned on our large inhouse retail datasets creating our proprietary foundation models.</a:t>
            </a:r>
          </a:p>
          <a:p>
            <a:pPr marL="285750" indent="-285750">
              <a:buFont typeface="Arial" panose="020B0604020202020204" pitchFamily="34" charset="0"/>
              <a:buChar char="•"/>
            </a:pPr>
            <a:r>
              <a:rPr lang="en-US" sz="1600" dirty="0"/>
              <a:t>The recipes of how to create these foundation models have been published at prestigious AI conferences. Our current extractor models are based on our BMVC2020 publication </a:t>
            </a:r>
            <a:r>
              <a:rPr lang="en-US" sz="1600" dirty="0">
                <a:hlinkClick r:id="rId2"/>
              </a:rPr>
              <a:t>https://www.bmvc2020-conference.com/conference/papers/paper_0368.html</a:t>
            </a:r>
            <a:r>
              <a:rPr lang="en-US" sz="1600" dirty="0"/>
              <a:t>  and identification models are based on our VISAPP 2024 publication </a:t>
            </a:r>
            <a:r>
              <a:rPr lang="en-US" sz="1600" dirty="0">
                <a:hlinkClick r:id="rId3"/>
              </a:rPr>
              <a:t>https://www.scitepress.org/PublishedPapers/2024/125760/</a:t>
            </a:r>
            <a:r>
              <a:rPr lang="en-US" sz="1600" dirty="0"/>
              <a:t> </a:t>
            </a:r>
            <a:endParaRPr lang="en-IN" sz="1600" dirty="0"/>
          </a:p>
        </p:txBody>
      </p:sp>
      <p:pic>
        <p:nvPicPr>
          <p:cNvPr id="1035" name="Picture 11">
            <a:extLst>
              <a:ext uri="{FF2B5EF4-FFF2-40B4-BE49-F238E27FC236}">
                <a16:creationId xmlns:a16="http://schemas.microsoft.com/office/drawing/2014/main" id="{F1F5B1A3-C714-9367-9699-61DDEBD264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333" y="1838630"/>
            <a:ext cx="2880851" cy="1097199"/>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F0F03902-B3B3-A722-177D-1E2CFAE520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5538" y="1922438"/>
            <a:ext cx="1666107" cy="92958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DCBD48C-882A-C276-BAD5-07C460E95852}"/>
              </a:ext>
            </a:extLst>
          </p:cNvPr>
          <p:cNvSpPr txBox="1"/>
          <p:nvPr/>
        </p:nvSpPr>
        <p:spPr>
          <a:xfrm>
            <a:off x="1027700" y="3028890"/>
            <a:ext cx="1986116" cy="400110"/>
          </a:xfrm>
          <a:prstGeom prst="rect">
            <a:avLst/>
          </a:prstGeom>
          <a:noFill/>
        </p:spPr>
        <p:txBody>
          <a:bodyPr wrap="square" rtlCol="0">
            <a:spAutoFit/>
          </a:bodyPr>
          <a:lstStyle/>
          <a:p>
            <a:r>
              <a:rPr lang="en-US" sz="1000" dirty="0"/>
              <a:t>Product/</a:t>
            </a:r>
            <a:r>
              <a:rPr lang="en-US" sz="1000" dirty="0" err="1"/>
              <a:t>PoSM</a:t>
            </a:r>
            <a:r>
              <a:rPr lang="en-US" sz="1000" dirty="0"/>
              <a:t>/Tag Extractors</a:t>
            </a:r>
            <a:br>
              <a:rPr lang="en-US" sz="1000" dirty="0"/>
            </a:br>
            <a:r>
              <a:rPr lang="en-US" sz="1000" dirty="0"/>
              <a:t>[Dense Object Detection models]</a:t>
            </a:r>
            <a:endParaRPr lang="en-IN" sz="1000" dirty="0"/>
          </a:p>
        </p:txBody>
      </p:sp>
      <p:sp>
        <p:nvSpPr>
          <p:cNvPr id="9" name="TextBox 8">
            <a:extLst>
              <a:ext uri="{FF2B5EF4-FFF2-40B4-BE49-F238E27FC236}">
                <a16:creationId xmlns:a16="http://schemas.microsoft.com/office/drawing/2014/main" id="{4F4200CE-BD3F-C91D-8D03-113F1DAA419E}"/>
              </a:ext>
            </a:extLst>
          </p:cNvPr>
          <p:cNvSpPr txBox="1"/>
          <p:nvPr/>
        </p:nvSpPr>
        <p:spPr>
          <a:xfrm>
            <a:off x="3402252" y="3105834"/>
            <a:ext cx="2752677" cy="246221"/>
          </a:xfrm>
          <a:prstGeom prst="rect">
            <a:avLst/>
          </a:prstGeom>
          <a:noFill/>
        </p:spPr>
        <p:txBody>
          <a:bodyPr wrap="none" rtlCol="0">
            <a:spAutoFit/>
          </a:bodyPr>
          <a:lstStyle/>
          <a:p>
            <a:r>
              <a:rPr lang="en-US" sz="1000" dirty="0"/>
              <a:t>Product / </a:t>
            </a:r>
            <a:r>
              <a:rPr lang="en-US" sz="1000" dirty="0" err="1"/>
              <a:t>PoSM</a:t>
            </a:r>
            <a:r>
              <a:rPr lang="en-US" sz="1000" dirty="0"/>
              <a:t> identifiers [Classification models]</a:t>
            </a:r>
            <a:endParaRPr lang="en-IN" sz="1000" dirty="0"/>
          </a:p>
        </p:txBody>
      </p:sp>
      <p:pic>
        <p:nvPicPr>
          <p:cNvPr id="1039" name="Picture 15">
            <a:extLst>
              <a:ext uri="{FF2B5EF4-FFF2-40B4-BE49-F238E27FC236}">
                <a16:creationId xmlns:a16="http://schemas.microsoft.com/office/drawing/2014/main" id="{CF3553B0-C05B-A07F-F9BA-6FC25037BD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333" y="3522061"/>
            <a:ext cx="1483749" cy="12329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0B6B2D1-C420-58C2-476A-E6D8BAC21BF7}"/>
              </a:ext>
            </a:extLst>
          </p:cNvPr>
          <p:cNvSpPr txBox="1"/>
          <p:nvPr/>
        </p:nvSpPr>
        <p:spPr>
          <a:xfrm>
            <a:off x="580333" y="4888220"/>
            <a:ext cx="1859805" cy="246221"/>
          </a:xfrm>
          <a:prstGeom prst="rect">
            <a:avLst/>
          </a:prstGeom>
          <a:noFill/>
        </p:spPr>
        <p:txBody>
          <a:bodyPr wrap="none" rtlCol="0">
            <a:spAutoFit/>
          </a:bodyPr>
          <a:lstStyle/>
          <a:p>
            <a:r>
              <a:rPr lang="en-US" sz="1000" dirty="0"/>
              <a:t>Statistical Size Variant estimator</a:t>
            </a:r>
            <a:endParaRPr lang="en-IN" sz="1000" dirty="0"/>
          </a:p>
        </p:txBody>
      </p:sp>
      <p:pic>
        <p:nvPicPr>
          <p:cNvPr id="1041" name="Picture 17">
            <a:extLst>
              <a:ext uri="{FF2B5EF4-FFF2-40B4-BE49-F238E27FC236}">
                <a16:creationId xmlns:a16="http://schemas.microsoft.com/office/drawing/2014/main" id="{0A9F9A61-BF28-19FA-3B5F-1C92A6CBBC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45538" y="3700717"/>
            <a:ext cx="1897626" cy="105431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BDC7597-C92C-DB84-307A-1DB652638B50}"/>
              </a:ext>
            </a:extLst>
          </p:cNvPr>
          <p:cNvSpPr txBox="1"/>
          <p:nvPr/>
        </p:nvSpPr>
        <p:spPr>
          <a:xfrm>
            <a:off x="4110781" y="4868897"/>
            <a:ext cx="1335622" cy="246221"/>
          </a:xfrm>
          <a:prstGeom prst="rect">
            <a:avLst/>
          </a:prstGeom>
          <a:noFill/>
        </p:spPr>
        <p:txBody>
          <a:bodyPr wrap="none" rtlCol="0">
            <a:spAutoFit/>
          </a:bodyPr>
          <a:lstStyle/>
          <a:p>
            <a:r>
              <a:rPr lang="en-US" sz="1000" dirty="0"/>
              <a:t>OCR to monitor prices</a:t>
            </a:r>
            <a:endParaRPr lang="en-IN" sz="1000" dirty="0"/>
          </a:p>
        </p:txBody>
      </p:sp>
      <p:pic>
        <p:nvPicPr>
          <p:cNvPr id="1043" name="Picture 19">
            <a:extLst>
              <a:ext uri="{FF2B5EF4-FFF2-40B4-BE49-F238E27FC236}">
                <a16:creationId xmlns:a16="http://schemas.microsoft.com/office/drawing/2014/main" id="{B0337AC5-0078-73ED-8A6F-42C5512D287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9929" y="3922172"/>
            <a:ext cx="1052682" cy="173831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BE316A4-9D73-94EF-3092-6583689214D3}"/>
              </a:ext>
            </a:extLst>
          </p:cNvPr>
          <p:cNvSpPr txBox="1"/>
          <p:nvPr/>
        </p:nvSpPr>
        <p:spPr>
          <a:xfrm>
            <a:off x="2339300" y="5741379"/>
            <a:ext cx="2125903" cy="246221"/>
          </a:xfrm>
          <a:prstGeom prst="rect">
            <a:avLst/>
          </a:prstGeom>
          <a:noFill/>
        </p:spPr>
        <p:txBody>
          <a:bodyPr wrap="none" rtlCol="0">
            <a:spAutoFit/>
          </a:bodyPr>
          <a:lstStyle/>
          <a:p>
            <a:r>
              <a:rPr lang="en-US" sz="1000" dirty="0"/>
              <a:t>Image Matching to verify planograms</a:t>
            </a:r>
            <a:endParaRPr lang="en-IN" sz="1000" dirty="0"/>
          </a:p>
        </p:txBody>
      </p:sp>
    </p:spTree>
    <p:extLst>
      <p:ext uri="{BB962C8B-B14F-4D97-AF65-F5344CB8AC3E}">
        <p14:creationId xmlns:p14="http://schemas.microsoft.com/office/powerpoint/2010/main" val="3354469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5EE3D-EA23-E705-0428-6D107BABD654}"/>
              </a:ext>
            </a:extLst>
          </p:cNvPr>
          <p:cNvSpPr>
            <a:spLocks noGrp="1"/>
          </p:cNvSpPr>
          <p:nvPr>
            <p:ph type="title"/>
          </p:nvPr>
        </p:nvSpPr>
        <p:spPr/>
        <p:txBody>
          <a:bodyPr>
            <a:normAutofit/>
          </a:bodyPr>
          <a:lstStyle/>
          <a:p>
            <a:r>
              <a:rPr lang="en-US" sz="3600" dirty="0"/>
              <a:t>How does your system handle multi-object detection and classification in cluttered retail environments? </a:t>
            </a:r>
            <a:endParaRPr lang="en-IN" sz="3600" dirty="0"/>
          </a:p>
        </p:txBody>
      </p:sp>
      <p:sp>
        <p:nvSpPr>
          <p:cNvPr id="5" name="TextBox 4">
            <a:extLst>
              <a:ext uri="{FF2B5EF4-FFF2-40B4-BE49-F238E27FC236}">
                <a16:creationId xmlns:a16="http://schemas.microsoft.com/office/drawing/2014/main" id="{907EDBBA-E151-C9E7-43F1-E70B0B85ACE1}"/>
              </a:ext>
            </a:extLst>
          </p:cNvPr>
          <p:cNvSpPr txBox="1"/>
          <p:nvPr/>
        </p:nvSpPr>
        <p:spPr>
          <a:xfrm>
            <a:off x="6361471" y="1779639"/>
            <a:ext cx="5722374" cy="4524315"/>
          </a:xfrm>
          <a:prstGeom prst="rect">
            <a:avLst/>
          </a:prstGeom>
          <a:noFill/>
        </p:spPr>
        <p:txBody>
          <a:bodyPr wrap="square" rtlCol="0">
            <a:spAutoFit/>
          </a:bodyPr>
          <a:lstStyle/>
          <a:p>
            <a:pPr marL="285750" indent="-285750">
              <a:buFont typeface="Arial" panose="020B0604020202020204" pitchFamily="34" charset="0"/>
              <a:buChar char="•"/>
            </a:pPr>
            <a:r>
              <a:rPr lang="en-US" dirty="0"/>
              <a:t>Detection and classification both are tasks with sizeable complexity, as shown earlier, our solution is separation of concerns using different foundation models for both.</a:t>
            </a:r>
          </a:p>
          <a:p>
            <a:pPr marL="285750" indent="-285750">
              <a:buFont typeface="Arial" panose="020B0604020202020204" pitchFamily="34" charset="0"/>
              <a:buChar char="•"/>
            </a:pPr>
            <a:r>
              <a:rPr lang="en-US" dirty="0"/>
              <a:t>Our extractor foundation model is dense object detector algorithm trained over 300,000+ inhouse annotated diverse images to extract products/</a:t>
            </a:r>
            <a:r>
              <a:rPr lang="en-US" dirty="0" err="1"/>
              <a:t>PoSMs</a:t>
            </a:r>
            <a:r>
              <a:rPr lang="en-US" dirty="0"/>
              <a:t> out of any type of complicated retail shelves. So we have very good performance day 1 onwards [early 90%]. Within a few weeks of project starting  these foundation models are tuned on client’s shelf scenarios to take them to recall and precision in late 90 percentage points.</a:t>
            </a:r>
          </a:p>
          <a:p>
            <a:pPr marL="285750" indent="-285750">
              <a:buFont typeface="Arial" panose="020B0604020202020204" pitchFamily="34" charset="0"/>
              <a:buChar char="•"/>
            </a:pPr>
            <a:r>
              <a:rPr lang="en-US" dirty="0"/>
              <a:t>For classification, our foundation model helps us discover new products [not in our catalog] automatically due to its zero shot performance and we annotate these new product clusters and feed it back to algorithm to get accuracies in late 90 percentage points.</a:t>
            </a:r>
          </a:p>
        </p:txBody>
      </p:sp>
      <p:pic>
        <p:nvPicPr>
          <p:cNvPr id="7" name="Picture 6">
            <a:extLst>
              <a:ext uri="{FF2B5EF4-FFF2-40B4-BE49-F238E27FC236}">
                <a16:creationId xmlns:a16="http://schemas.microsoft.com/office/drawing/2014/main" id="{69160FDB-3102-A4F9-C3E9-54E5674D6F59}"/>
              </a:ext>
            </a:extLst>
          </p:cNvPr>
          <p:cNvPicPr>
            <a:picLocks noChangeAspect="1"/>
          </p:cNvPicPr>
          <p:nvPr/>
        </p:nvPicPr>
        <p:blipFill>
          <a:blip r:embed="rId2"/>
          <a:stretch>
            <a:fillRect/>
          </a:stretch>
        </p:blipFill>
        <p:spPr>
          <a:xfrm>
            <a:off x="1399742" y="1612491"/>
            <a:ext cx="3448729" cy="1991208"/>
          </a:xfrm>
          <a:prstGeom prst="rect">
            <a:avLst/>
          </a:prstGeom>
        </p:spPr>
      </p:pic>
      <p:pic>
        <p:nvPicPr>
          <p:cNvPr id="9" name="Picture 8">
            <a:extLst>
              <a:ext uri="{FF2B5EF4-FFF2-40B4-BE49-F238E27FC236}">
                <a16:creationId xmlns:a16="http://schemas.microsoft.com/office/drawing/2014/main" id="{1DA54238-CF7C-B803-1287-7F2C2F610384}"/>
              </a:ext>
            </a:extLst>
          </p:cNvPr>
          <p:cNvPicPr>
            <a:picLocks noChangeAspect="1"/>
          </p:cNvPicPr>
          <p:nvPr/>
        </p:nvPicPr>
        <p:blipFill>
          <a:blip r:embed="rId3"/>
          <a:stretch>
            <a:fillRect/>
          </a:stretch>
        </p:blipFill>
        <p:spPr>
          <a:xfrm>
            <a:off x="1399742" y="4216517"/>
            <a:ext cx="3546512" cy="2087437"/>
          </a:xfrm>
          <a:prstGeom prst="rect">
            <a:avLst/>
          </a:prstGeom>
        </p:spPr>
      </p:pic>
      <p:sp>
        <p:nvSpPr>
          <p:cNvPr id="10" name="Arrow: Down 9">
            <a:extLst>
              <a:ext uri="{FF2B5EF4-FFF2-40B4-BE49-F238E27FC236}">
                <a16:creationId xmlns:a16="http://schemas.microsoft.com/office/drawing/2014/main" id="{10D68FF7-979C-FD79-C489-B140C0149494}"/>
              </a:ext>
            </a:extLst>
          </p:cNvPr>
          <p:cNvSpPr/>
          <p:nvPr/>
        </p:nvSpPr>
        <p:spPr>
          <a:xfrm>
            <a:off x="2330246" y="3429000"/>
            <a:ext cx="618265" cy="870331"/>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77E5E89-1251-6CBB-3772-CB27DFB59AEC}"/>
              </a:ext>
            </a:extLst>
          </p:cNvPr>
          <p:cNvSpPr txBox="1"/>
          <p:nvPr/>
        </p:nvSpPr>
        <p:spPr>
          <a:xfrm>
            <a:off x="3000850" y="3641686"/>
            <a:ext cx="3695242" cy="400110"/>
          </a:xfrm>
          <a:prstGeom prst="rect">
            <a:avLst/>
          </a:prstGeom>
          <a:noFill/>
        </p:spPr>
        <p:txBody>
          <a:bodyPr wrap="none" rtlCol="0">
            <a:spAutoFit/>
          </a:bodyPr>
          <a:lstStyle/>
          <a:p>
            <a:r>
              <a:rPr lang="en-US" sz="1000" dirty="0"/>
              <a:t>Automated catalog creation</a:t>
            </a:r>
            <a:br>
              <a:rPr lang="en-US" sz="1000" dirty="0"/>
            </a:br>
            <a:r>
              <a:rPr lang="en-US" sz="1000" dirty="0"/>
              <a:t>watch more on : </a:t>
            </a:r>
            <a:r>
              <a:rPr lang="en-US" sz="1000" dirty="0">
                <a:hlinkClick r:id="rId4"/>
              </a:rPr>
              <a:t>https://www.youtube.com/watch?v=BYv2axifzCw</a:t>
            </a:r>
            <a:r>
              <a:rPr lang="en-US" sz="1000" dirty="0"/>
              <a:t> </a:t>
            </a:r>
            <a:endParaRPr lang="en-IN" sz="1000" dirty="0"/>
          </a:p>
        </p:txBody>
      </p:sp>
    </p:spTree>
    <p:extLst>
      <p:ext uri="{BB962C8B-B14F-4D97-AF65-F5344CB8AC3E}">
        <p14:creationId xmlns:p14="http://schemas.microsoft.com/office/powerpoint/2010/main" val="483733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3192-7DFD-60B2-B2D4-5E3A221BE9C8}"/>
              </a:ext>
            </a:extLst>
          </p:cNvPr>
          <p:cNvSpPr>
            <a:spLocks noGrp="1"/>
          </p:cNvSpPr>
          <p:nvPr>
            <p:ph type="title"/>
          </p:nvPr>
        </p:nvSpPr>
        <p:spPr/>
        <p:txBody>
          <a:bodyPr>
            <a:normAutofit/>
          </a:bodyPr>
          <a:lstStyle/>
          <a:p>
            <a:r>
              <a:rPr lang="en-US" sz="2800" dirty="0"/>
              <a:t>How do you handle occlusions (products blocking each other), lighting variations, and reflections in retail images? What is your system’s performance in low-light or high-glare conditions?</a:t>
            </a:r>
            <a:endParaRPr lang="en-IN" sz="2800" dirty="0"/>
          </a:p>
        </p:txBody>
      </p:sp>
      <p:sp>
        <p:nvSpPr>
          <p:cNvPr id="4" name="TextBox 3">
            <a:extLst>
              <a:ext uri="{FF2B5EF4-FFF2-40B4-BE49-F238E27FC236}">
                <a16:creationId xmlns:a16="http://schemas.microsoft.com/office/drawing/2014/main" id="{7728CB60-B5E0-3C4F-666B-872FBD0A5365}"/>
              </a:ext>
            </a:extLst>
          </p:cNvPr>
          <p:cNvSpPr txBox="1"/>
          <p:nvPr/>
        </p:nvSpPr>
        <p:spPr>
          <a:xfrm>
            <a:off x="6558116" y="1690688"/>
            <a:ext cx="5378245" cy="5078313"/>
          </a:xfrm>
          <a:prstGeom prst="rect">
            <a:avLst/>
          </a:prstGeom>
          <a:noFill/>
        </p:spPr>
        <p:txBody>
          <a:bodyPr wrap="square" rtlCol="0">
            <a:spAutoFit/>
          </a:bodyPr>
          <a:lstStyle/>
          <a:p>
            <a:pPr marL="285750" indent="-285750">
              <a:buFont typeface="Arial" panose="020B0604020202020204" pitchFamily="34" charset="0"/>
              <a:buChar char="•"/>
            </a:pPr>
            <a:r>
              <a:rPr lang="en-US" dirty="0"/>
              <a:t>A simple rule of thumb is AI will do what a human would do when looking at unclear images</a:t>
            </a:r>
          </a:p>
          <a:p>
            <a:pPr marL="285750" indent="-285750">
              <a:buFont typeface="Arial" panose="020B0604020202020204" pitchFamily="34" charset="0"/>
              <a:buChar char="•"/>
            </a:pPr>
            <a:r>
              <a:rPr lang="en-US" dirty="0"/>
              <a:t>In case of blur, glare, lighting variations or any other distortions, if enough of the branding is retained to discriminate, the AI would try to tell an exact output, else it would fall back to making best guess [or if the client requires, move towards a surer brand level prediction]. Partial Occlusions don’t effect accuracy at all.</a:t>
            </a:r>
          </a:p>
          <a:p>
            <a:pPr marL="285750" indent="-285750">
              <a:buFont typeface="Arial" panose="020B0604020202020204" pitchFamily="34" charset="0"/>
              <a:buChar char="•"/>
            </a:pPr>
            <a:r>
              <a:rPr lang="en-US" dirty="0"/>
              <a:t>Occlusions are particularly tricky in case branding is totally hidden. Different clients have different strategies, like falling back at brand level prediction or using neighboring fully visible products or even letting AI take a best guess.</a:t>
            </a:r>
          </a:p>
          <a:p>
            <a:pPr marL="285750" indent="-285750">
              <a:buFont typeface="Arial" panose="020B0604020202020204" pitchFamily="34" charset="0"/>
              <a:buChar char="•"/>
            </a:pPr>
            <a:r>
              <a:rPr lang="en-US" dirty="0"/>
              <a:t>On lighting variations, glare &amp; reflections, the system is much more sturdy. Foundation models have been trained on extreme augmentations on large datasets to make sure we have very high tolerance.</a:t>
            </a:r>
            <a:endParaRPr lang="en-IN" dirty="0"/>
          </a:p>
        </p:txBody>
      </p:sp>
      <p:pic>
        <p:nvPicPr>
          <p:cNvPr id="6" name="Picture 5">
            <a:extLst>
              <a:ext uri="{FF2B5EF4-FFF2-40B4-BE49-F238E27FC236}">
                <a16:creationId xmlns:a16="http://schemas.microsoft.com/office/drawing/2014/main" id="{7F55F1C1-5864-EE0A-DDA4-DA9088695A78}"/>
              </a:ext>
            </a:extLst>
          </p:cNvPr>
          <p:cNvPicPr>
            <a:picLocks noChangeAspect="1"/>
          </p:cNvPicPr>
          <p:nvPr/>
        </p:nvPicPr>
        <p:blipFill>
          <a:blip r:embed="rId2"/>
          <a:stretch>
            <a:fillRect/>
          </a:stretch>
        </p:blipFill>
        <p:spPr>
          <a:xfrm>
            <a:off x="1810146" y="1690688"/>
            <a:ext cx="3124636" cy="1743318"/>
          </a:xfrm>
          <a:prstGeom prst="rect">
            <a:avLst/>
          </a:prstGeom>
        </p:spPr>
      </p:pic>
      <p:sp>
        <p:nvSpPr>
          <p:cNvPr id="7" name="TextBox 6">
            <a:extLst>
              <a:ext uri="{FF2B5EF4-FFF2-40B4-BE49-F238E27FC236}">
                <a16:creationId xmlns:a16="http://schemas.microsoft.com/office/drawing/2014/main" id="{D9A84359-758B-D7CB-CB64-49463D6A3EA9}"/>
              </a:ext>
            </a:extLst>
          </p:cNvPr>
          <p:cNvSpPr txBox="1"/>
          <p:nvPr/>
        </p:nvSpPr>
        <p:spPr>
          <a:xfrm>
            <a:off x="1402215" y="3675846"/>
            <a:ext cx="3940502" cy="553998"/>
          </a:xfrm>
          <a:prstGeom prst="rect">
            <a:avLst/>
          </a:prstGeom>
          <a:noFill/>
        </p:spPr>
        <p:txBody>
          <a:bodyPr wrap="none" rtlCol="0">
            <a:spAutoFit/>
          </a:bodyPr>
          <a:lstStyle/>
          <a:p>
            <a:pPr algn="ctr"/>
            <a:r>
              <a:rPr lang="en-US" sz="1000" dirty="0"/>
              <a:t>In occlusions where substantial amount of branding is hidden,</a:t>
            </a:r>
            <a:br>
              <a:rPr lang="en-US" sz="1000" dirty="0"/>
            </a:br>
            <a:r>
              <a:rPr lang="en-US" sz="1000" dirty="0"/>
              <a:t>clients will choose to either fallback to brand level outputs,</a:t>
            </a:r>
            <a:br>
              <a:rPr lang="en-US" sz="1000" dirty="0"/>
            </a:br>
            <a:r>
              <a:rPr lang="en-US" sz="1000" dirty="0"/>
              <a:t>or let the AI make a best guess based on neighborhood or what is visible</a:t>
            </a:r>
            <a:endParaRPr lang="en-IN" sz="1000" dirty="0"/>
          </a:p>
        </p:txBody>
      </p:sp>
      <p:pic>
        <p:nvPicPr>
          <p:cNvPr id="9" name="Picture 8">
            <a:extLst>
              <a:ext uri="{FF2B5EF4-FFF2-40B4-BE49-F238E27FC236}">
                <a16:creationId xmlns:a16="http://schemas.microsoft.com/office/drawing/2014/main" id="{A3D79F61-11DA-9788-16F9-7F3CBA9AE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3100" y="5023211"/>
            <a:ext cx="611555" cy="406962"/>
          </a:xfrm>
          <a:prstGeom prst="rect">
            <a:avLst/>
          </a:prstGeom>
        </p:spPr>
      </p:pic>
      <p:pic>
        <p:nvPicPr>
          <p:cNvPr id="11" name="Picture 10">
            <a:extLst>
              <a:ext uri="{FF2B5EF4-FFF2-40B4-BE49-F238E27FC236}">
                <a16:creationId xmlns:a16="http://schemas.microsoft.com/office/drawing/2014/main" id="{99429BB6-1E2C-FF22-497C-4F45E43B5A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2215" y="5673213"/>
            <a:ext cx="611555" cy="406962"/>
          </a:xfrm>
          <a:prstGeom prst="rect">
            <a:avLst/>
          </a:prstGeom>
        </p:spPr>
      </p:pic>
      <p:pic>
        <p:nvPicPr>
          <p:cNvPr id="13" name="Picture 12">
            <a:extLst>
              <a:ext uri="{FF2B5EF4-FFF2-40B4-BE49-F238E27FC236}">
                <a16:creationId xmlns:a16="http://schemas.microsoft.com/office/drawing/2014/main" id="{6C9279D6-B90D-6730-1D25-4FEF224E75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7697" y="5673213"/>
            <a:ext cx="528478" cy="406962"/>
          </a:xfrm>
          <a:prstGeom prst="rect">
            <a:avLst/>
          </a:prstGeom>
        </p:spPr>
      </p:pic>
      <p:pic>
        <p:nvPicPr>
          <p:cNvPr id="15" name="Picture 14">
            <a:extLst>
              <a:ext uri="{FF2B5EF4-FFF2-40B4-BE49-F238E27FC236}">
                <a16:creationId xmlns:a16="http://schemas.microsoft.com/office/drawing/2014/main" id="{DD7C7791-B44D-2EC6-1A11-4794905AE14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03468" y="5673960"/>
            <a:ext cx="611555" cy="406215"/>
          </a:xfrm>
          <a:prstGeom prst="rect">
            <a:avLst/>
          </a:prstGeom>
        </p:spPr>
      </p:pic>
      <p:sp>
        <p:nvSpPr>
          <p:cNvPr id="16" name="TextBox 15">
            <a:extLst>
              <a:ext uri="{FF2B5EF4-FFF2-40B4-BE49-F238E27FC236}">
                <a16:creationId xmlns:a16="http://schemas.microsoft.com/office/drawing/2014/main" id="{77C83F79-764B-3A63-0A3E-AD6A8DCF079D}"/>
              </a:ext>
            </a:extLst>
          </p:cNvPr>
          <p:cNvSpPr txBox="1"/>
          <p:nvPr/>
        </p:nvSpPr>
        <p:spPr>
          <a:xfrm>
            <a:off x="2992555" y="5026637"/>
            <a:ext cx="2957861" cy="400110"/>
          </a:xfrm>
          <a:prstGeom prst="rect">
            <a:avLst/>
          </a:prstGeom>
          <a:noFill/>
        </p:spPr>
        <p:txBody>
          <a:bodyPr wrap="none" rtlCol="0">
            <a:spAutoFit/>
          </a:bodyPr>
          <a:lstStyle/>
          <a:p>
            <a:r>
              <a:rPr lang="en-US" sz="1000" dirty="0"/>
              <a:t>Extensive Augmentation at the time of training</a:t>
            </a:r>
            <a:br>
              <a:rPr lang="en-US" sz="1000" dirty="0"/>
            </a:br>
            <a:r>
              <a:rPr lang="en-US" sz="1000" dirty="0"/>
              <a:t>foundation model makes it sturdy to lighting, blur </a:t>
            </a:r>
            <a:r>
              <a:rPr lang="en-US" sz="1000" dirty="0" err="1"/>
              <a:t>etc</a:t>
            </a:r>
            <a:endParaRPr lang="en-IN" sz="1000" dirty="0"/>
          </a:p>
        </p:txBody>
      </p:sp>
    </p:spTree>
    <p:extLst>
      <p:ext uri="{BB962C8B-B14F-4D97-AF65-F5344CB8AC3E}">
        <p14:creationId xmlns:p14="http://schemas.microsoft.com/office/powerpoint/2010/main" val="3180593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BE126-6A77-394C-19EC-9A9143D6BC56}"/>
              </a:ext>
            </a:extLst>
          </p:cNvPr>
          <p:cNvSpPr>
            <a:spLocks noGrp="1"/>
          </p:cNvSpPr>
          <p:nvPr>
            <p:ph type="title"/>
          </p:nvPr>
        </p:nvSpPr>
        <p:spPr/>
        <p:txBody>
          <a:bodyPr>
            <a:noAutofit/>
          </a:bodyPr>
          <a:lstStyle/>
          <a:p>
            <a:r>
              <a:rPr lang="en-US" sz="3200" dirty="0"/>
              <a:t>If a TM, for whatever reason, adjusts the camera resolution on their iPads, would we see a decrease in model performance? If so, how much of an impact could we expect from that?</a:t>
            </a:r>
            <a:endParaRPr lang="en-IN" sz="3200" dirty="0"/>
          </a:p>
        </p:txBody>
      </p:sp>
      <p:sp>
        <p:nvSpPr>
          <p:cNvPr id="3" name="Content Placeholder 2">
            <a:extLst>
              <a:ext uri="{FF2B5EF4-FFF2-40B4-BE49-F238E27FC236}">
                <a16:creationId xmlns:a16="http://schemas.microsoft.com/office/drawing/2014/main" id="{AFBBC4B6-9261-66F7-047D-DA016239FE80}"/>
              </a:ext>
            </a:extLst>
          </p:cNvPr>
          <p:cNvSpPr>
            <a:spLocks noGrp="1"/>
          </p:cNvSpPr>
          <p:nvPr>
            <p:ph idx="1"/>
          </p:nvPr>
        </p:nvSpPr>
        <p:spPr/>
        <p:txBody>
          <a:bodyPr>
            <a:normAutofit lnSpcReduction="10000"/>
          </a:bodyPr>
          <a:lstStyle/>
          <a:p>
            <a:r>
              <a:rPr lang="en-US" dirty="0"/>
              <a:t>Depends upon the KPIs we are tracking. Lowering resolution effects performance when we are reading text or prices from price tags as the text gets blurred beyond recognition.</a:t>
            </a:r>
          </a:p>
          <a:p>
            <a:r>
              <a:rPr lang="en-US" dirty="0"/>
              <a:t>The effect is much less on product recognition. The only cases which suffer are the places where we need to read fine grained text to differentiate between product instead of branding.</a:t>
            </a:r>
            <a:r>
              <a:rPr lang="en-IN" dirty="0"/>
              <a:t> [This is needed sometimes in tobacco as we might need to read the text for example to differentiate two variants with different nicotine content]. We need to ensure a resolution where the text is visible.</a:t>
            </a:r>
          </a:p>
          <a:p>
            <a:r>
              <a:rPr lang="en-IN" dirty="0"/>
              <a:t>Have never seen a POSM recognition project where accuracy gets effected due to image recognition as these are large objects. </a:t>
            </a:r>
            <a:r>
              <a:rPr lang="en-IN" dirty="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2856259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104</TotalTime>
  <Words>830</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Replies to Image Recognition Technical Assessment queries</vt:lpstr>
      <vt:lpstr>What computer vision models or algorithms does your IR solution use? Are they pre-trained or custom trained for retail environments? </vt:lpstr>
      <vt:lpstr>How does your system handle multi-object detection and classification in cluttered retail environments? </vt:lpstr>
      <vt:lpstr>How do you handle occlusions (products blocking each other), lighting variations, and reflections in retail images? What is your system’s performance in low-light or high-glare conditions?</vt:lpstr>
      <vt:lpstr>If a TM, for whatever reason, adjusts the camera resolution on their iPads, would we see a decrease in model performance? If so, how much of an impact could we expect from that?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muktabh office</dc:creator>
  <cp:lastModifiedBy>muktabh office</cp:lastModifiedBy>
  <cp:revision>3</cp:revision>
  <dcterms:created xsi:type="dcterms:W3CDTF">2025-07-11T11:18:52Z</dcterms:created>
  <dcterms:modified xsi:type="dcterms:W3CDTF">2025-07-11T13:03:05Z</dcterms:modified>
</cp:coreProperties>
</file>