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5" r:id="rId10"/>
    <p:sldId id="266" r:id="rId11"/>
    <p:sldId id="264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CC2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9" autoAdjust="0"/>
    <p:restoredTop sz="94660"/>
  </p:normalViewPr>
  <p:slideViewPr>
    <p:cSldViewPr snapToGrid="0">
      <p:cViewPr>
        <p:scale>
          <a:sx n="59" d="100"/>
          <a:sy n="59" d="100"/>
        </p:scale>
        <p:origin x="117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57783"/>
            <a:ext cx="10969752" cy="313080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3902206"/>
            <a:ext cx="10969752" cy="2240529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A860-F335-4252-AA00-24FB67ED2982}" type="datetime1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46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B1048-0047-48CA-88BA-D69B470942CF}" type="datetime1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177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57784"/>
            <a:ext cx="2854452" cy="56434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557784"/>
            <a:ext cx="7734300" cy="56434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3879-648C-49A9-81A2-0EF5946532D0}" type="datetime1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579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C802-30E3-4658-9CCA-F873646FEC67}" type="datetime1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9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57784"/>
            <a:ext cx="10969752" cy="314640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8" y="3902207"/>
            <a:ext cx="10969752" cy="218744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27A3-19CE-4153-81CE-64EB7AB094B3}" type="datetime1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887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A100-10F6-477E-8847-29D479EF1C92}" type="datetime1">
              <a:rPr lang="en-US" smtClean="0"/>
              <a:t>9/17/2023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922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5"/>
            <a:ext cx="1074578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895096"/>
            <a:ext cx="5387975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842211"/>
            <a:ext cx="5387975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7890" y="1895096"/>
            <a:ext cx="5414510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7890" y="2842211"/>
            <a:ext cx="5414510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28AB-198A-495F-8475-FDB360C9873F}" type="datetime1">
              <a:rPr lang="en-US" smtClean="0"/>
              <a:t>9/17/2023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756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235E-F8FD-479F-9FC7-18BE84110877}" type="datetime1">
              <a:rPr lang="en-US" smtClean="0"/>
              <a:t>9/17/2023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717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F09B-68DA-462E-9DB4-4C9ADAB8CBCC}" type="datetime1">
              <a:rPr lang="en-US" smtClean="0"/>
              <a:t>9/17/2023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790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020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57200"/>
            <a:ext cx="5483352" cy="574400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9989"/>
            <a:ext cx="4970822" cy="287121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4E36-FABE-47EB-AA7F-C19A93824617}" type="datetime1">
              <a:rPr lang="en-US" smtClean="0"/>
              <a:t>9/17/2023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87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74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457199"/>
            <a:ext cx="5483352" cy="540385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2708"/>
            <a:ext cx="4970822" cy="254628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CE6B-5DE6-4A2D-B72E-5E8969F9F56F}" type="datetime1">
              <a:rPr lang="en-US" smtClean="0"/>
              <a:t>9/17/2023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842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2E603F-28B7-4831-BF23-65FBAB13D5FB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2106204"/>
            <a:ext cx="10972800" cy="4036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F481A142-DA77-4A5F-AD1F-14E6C18F0F5F}" type="datetime1">
              <a:rPr lang="en-US" smtClean="0"/>
              <a:t>9/17/2023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800" kern="1200" cap="all" spc="200" dirty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346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236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E15305-164C-44CD-9E0F-420C2DC1B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D983374-3839-4F06-972D-B4C3CF2380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An abstract genetic concept">
            <a:extLst>
              <a:ext uri="{FF2B5EF4-FFF2-40B4-BE49-F238E27FC236}">
                <a16:creationId xmlns:a16="http://schemas.microsoft.com/office/drawing/2014/main" id="{2B34F74C-4DFB-941B-0E9F-6A53A5F349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367" r="-2" b="2889"/>
          <a:stretch/>
        </p:blipFill>
        <p:spPr>
          <a:xfrm>
            <a:off x="4285860" y="10"/>
            <a:ext cx="7906139" cy="6857989"/>
          </a:xfrm>
          <a:prstGeom prst="rect">
            <a:avLst/>
          </a:prstGeom>
        </p:spPr>
      </p:pic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F1D5403D-09EC-41DB-B916-A09C0E5AEC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592970" cy="6858000"/>
          </a:xfrm>
          <a:custGeom>
            <a:avLst/>
            <a:gdLst>
              <a:gd name="connsiteX0" fmla="*/ 4912746 w 5592970"/>
              <a:gd name="connsiteY0" fmla="*/ 2355321 h 6897159"/>
              <a:gd name="connsiteX1" fmla="*/ 4714738 w 5592970"/>
              <a:gd name="connsiteY1" fmla="*/ 2553329 h 6897159"/>
              <a:gd name="connsiteX2" fmla="*/ 4912746 w 5592970"/>
              <a:gd name="connsiteY2" fmla="*/ 2751337 h 6897159"/>
              <a:gd name="connsiteX3" fmla="*/ 5110754 w 5592970"/>
              <a:gd name="connsiteY3" fmla="*/ 2553329 h 6897159"/>
              <a:gd name="connsiteX4" fmla="*/ 4912746 w 5592970"/>
              <a:gd name="connsiteY4" fmla="*/ 2355321 h 6897159"/>
              <a:gd name="connsiteX5" fmla="*/ 4769785 w 5592970"/>
              <a:gd name="connsiteY5" fmla="*/ 1301525 h 6897159"/>
              <a:gd name="connsiteX6" fmla="*/ 4358192 w 5592970"/>
              <a:gd name="connsiteY6" fmla="*/ 1713118 h 6897159"/>
              <a:gd name="connsiteX7" fmla="*/ 4769785 w 5592970"/>
              <a:gd name="connsiteY7" fmla="*/ 2124711 h 6897159"/>
              <a:gd name="connsiteX8" fmla="*/ 5181378 w 5592970"/>
              <a:gd name="connsiteY8" fmla="*/ 1713118 h 6897159"/>
              <a:gd name="connsiteX9" fmla="*/ 4769785 w 5592970"/>
              <a:gd name="connsiteY9" fmla="*/ 1301525 h 6897159"/>
              <a:gd name="connsiteX10" fmla="*/ 1485712 w 5592970"/>
              <a:gd name="connsiteY10" fmla="*/ 0 h 6897159"/>
              <a:gd name="connsiteX11" fmla="*/ 1911850 w 5592970"/>
              <a:gd name="connsiteY11" fmla="*/ 0 h 6897159"/>
              <a:gd name="connsiteX12" fmla="*/ 4693359 w 5592970"/>
              <a:gd name="connsiteY12" fmla="*/ 0 h 6897159"/>
              <a:gd name="connsiteX13" fmla="*/ 4687196 w 5592970"/>
              <a:gd name="connsiteY13" fmla="*/ 186052 h 6897159"/>
              <a:gd name="connsiteX14" fmla="*/ 4689492 w 5592970"/>
              <a:gd name="connsiteY14" fmla="*/ 422393 h 6897159"/>
              <a:gd name="connsiteX15" fmla="*/ 5029277 w 5592970"/>
              <a:gd name="connsiteY15" fmla="*/ 1074198 h 6897159"/>
              <a:gd name="connsiteX16" fmla="*/ 5368989 w 5592970"/>
              <a:gd name="connsiteY16" fmla="*/ 2604190 h 6897159"/>
              <a:gd name="connsiteX17" fmla="*/ 5030698 w 5592970"/>
              <a:gd name="connsiteY17" fmla="*/ 3182337 h 6897159"/>
              <a:gd name="connsiteX18" fmla="*/ 4910556 w 5592970"/>
              <a:gd name="connsiteY18" fmla="*/ 4667756 h 6897159"/>
              <a:gd name="connsiteX19" fmla="*/ 5374561 w 5592970"/>
              <a:gd name="connsiteY19" fmla="*/ 5703238 h 6897159"/>
              <a:gd name="connsiteX20" fmla="*/ 5591170 w 5592970"/>
              <a:gd name="connsiteY20" fmla="*/ 6745970 h 6897159"/>
              <a:gd name="connsiteX21" fmla="*/ 5592970 w 5592970"/>
              <a:gd name="connsiteY21" fmla="*/ 6897158 h 6897159"/>
              <a:gd name="connsiteX22" fmla="*/ 2734191 w 5592970"/>
              <a:gd name="connsiteY22" fmla="*/ 6897158 h 6897159"/>
              <a:gd name="connsiteX23" fmla="*/ 2734191 w 5592970"/>
              <a:gd name="connsiteY23" fmla="*/ 6897159 h 6897159"/>
              <a:gd name="connsiteX24" fmla="*/ 0 w 5592970"/>
              <a:gd name="connsiteY24" fmla="*/ 6897159 h 6897159"/>
              <a:gd name="connsiteX25" fmla="*/ 0 w 5592970"/>
              <a:gd name="connsiteY25" fmla="*/ 1 h 6897159"/>
              <a:gd name="connsiteX26" fmla="*/ 1485712 w 5592970"/>
              <a:gd name="connsiteY26" fmla="*/ 1 h 6897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592970" h="6897159">
                <a:moveTo>
                  <a:pt x="4912746" y="2355321"/>
                </a:moveTo>
                <a:cubicBezTo>
                  <a:pt x="4803389" y="2355321"/>
                  <a:pt x="4714738" y="2443972"/>
                  <a:pt x="4714738" y="2553329"/>
                </a:cubicBezTo>
                <a:cubicBezTo>
                  <a:pt x="4714738" y="2662686"/>
                  <a:pt x="4803389" y="2751337"/>
                  <a:pt x="4912746" y="2751337"/>
                </a:cubicBezTo>
                <a:cubicBezTo>
                  <a:pt x="5022103" y="2751337"/>
                  <a:pt x="5110754" y="2662686"/>
                  <a:pt x="5110754" y="2553329"/>
                </a:cubicBezTo>
                <a:cubicBezTo>
                  <a:pt x="5110754" y="2443972"/>
                  <a:pt x="5022103" y="2355321"/>
                  <a:pt x="4912746" y="2355321"/>
                </a:cubicBezTo>
                <a:close/>
                <a:moveTo>
                  <a:pt x="4769785" y="1301525"/>
                </a:moveTo>
                <a:cubicBezTo>
                  <a:pt x="4542468" y="1301525"/>
                  <a:pt x="4358192" y="1485801"/>
                  <a:pt x="4358192" y="1713118"/>
                </a:cubicBezTo>
                <a:cubicBezTo>
                  <a:pt x="4358192" y="1940435"/>
                  <a:pt x="4542468" y="2124711"/>
                  <a:pt x="4769785" y="2124711"/>
                </a:cubicBezTo>
                <a:cubicBezTo>
                  <a:pt x="4997102" y="2124711"/>
                  <a:pt x="5181378" y="1940435"/>
                  <a:pt x="5181378" y="1713118"/>
                </a:cubicBezTo>
                <a:cubicBezTo>
                  <a:pt x="5181378" y="1485801"/>
                  <a:pt x="4997102" y="1301525"/>
                  <a:pt x="4769785" y="1301525"/>
                </a:cubicBezTo>
                <a:close/>
                <a:moveTo>
                  <a:pt x="1485712" y="0"/>
                </a:moveTo>
                <a:lnTo>
                  <a:pt x="1911850" y="0"/>
                </a:lnTo>
                <a:lnTo>
                  <a:pt x="4693359" y="0"/>
                </a:lnTo>
                <a:lnTo>
                  <a:pt x="4687196" y="186052"/>
                </a:lnTo>
                <a:cubicBezTo>
                  <a:pt x="4686166" y="265025"/>
                  <a:pt x="4686829" y="343862"/>
                  <a:pt x="4689492" y="422393"/>
                </a:cubicBezTo>
                <a:cubicBezTo>
                  <a:pt x="4699496" y="713539"/>
                  <a:pt x="4872938" y="896626"/>
                  <a:pt x="5029277" y="1074198"/>
                </a:cubicBezTo>
                <a:cubicBezTo>
                  <a:pt x="5418992" y="1516672"/>
                  <a:pt x="5551614" y="2043761"/>
                  <a:pt x="5368989" y="2604190"/>
                </a:cubicBezTo>
                <a:cubicBezTo>
                  <a:pt x="5298163" y="2821542"/>
                  <a:pt x="5160452" y="3010355"/>
                  <a:pt x="5030698" y="3182337"/>
                </a:cubicBezTo>
                <a:cubicBezTo>
                  <a:pt x="4682698" y="3643429"/>
                  <a:pt x="4696957" y="4178177"/>
                  <a:pt x="4910556" y="4667756"/>
                </a:cubicBezTo>
                <a:cubicBezTo>
                  <a:pt x="5062728" y="5015306"/>
                  <a:pt x="5245193" y="5341884"/>
                  <a:pt x="5374561" y="5703238"/>
                </a:cubicBezTo>
                <a:cubicBezTo>
                  <a:pt x="5500512" y="6053410"/>
                  <a:pt x="5575240" y="6402760"/>
                  <a:pt x="5591170" y="6745970"/>
                </a:cubicBezTo>
                <a:lnTo>
                  <a:pt x="5592970" y="6897158"/>
                </a:lnTo>
                <a:lnTo>
                  <a:pt x="2734191" y="6897158"/>
                </a:lnTo>
                <a:lnTo>
                  <a:pt x="2734191" y="6897159"/>
                </a:lnTo>
                <a:lnTo>
                  <a:pt x="0" y="6897159"/>
                </a:lnTo>
                <a:lnTo>
                  <a:pt x="0" y="1"/>
                </a:lnTo>
                <a:lnTo>
                  <a:pt x="1485712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277581-F104-4276-AEC6-8F9FB44258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81733" y="1545139"/>
            <a:ext cx="6410255" cy="2218047"/>
          </a:xfrm>
        </p:spPr>
        <p:txBody>
          <a:bodyPr>
            <a:normAutofit/>
          </a:bodyPr>
          <a:lstStyle/>
          <a:p>
            <a:r>
              <a:rPr lang="en-US" sz="8800" b="1" dirty="0">
                <a:solidFill>
                  <a:schemeClr val="accent6">
                    <a:lumMod val="50000"/>
                  </a:schemeClr>
                </a:solidFill>
                <a:latin typeface="Algerian" panose="04020705040A02060702" pitchFamily="82" charset="0"/>
              </a:rPr>
              <a:t>	DEBIAN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1CB59F-BAE4-4CEF-8372-0C075FD58F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78629" y="3429000"/>
            <a:ext cx="3541909" cy="238760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LINUX DISTRIBUTION</a:t>
            </a:r>
          </a:p>
        </p:txBody>
      </p:sp>
    </p:spTree>
    <p:extLst>
      <p:ext uri="{BB962C8B-B14F-4D97-AF65-F5344CB8AC3E}">
        <p14:creationId xmlns:p14="http://schemas.microsoft.com/office/powerpoint/2010/main" val="314835468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3" name="Freeform: Shape 1032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035" name="Background Fill">
            <a:extLst>
              <a:ext uri="{FF2B5EF4-FFF2-40B4-BE49-F238E27FC236}">
                <a16:creationId xmlns:a16="http://schemas.microsoft.com/office/drawing/2014/main" id="{6DA65B90-7B06-4499-91BA-CDDD3613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2C967B2-AB3F-40BC-8F73-2B38FD9E34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38" r="1" b="1"/>
          <a:stretch/>
        </p:blipFill>
        <p:spPr bwMode="auto">
          <a:xfrm>
            <a:off x="-74645" y="10"/>
            <a:ext cx="12266645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7" name="Rectangle 1036">
            <a:extLst>
              <a:ext uri="{FF2B5EF4-FFF2-40B4-BE49-F238E27FC236}">
                <a16:creationId xmlns:a16="http://schemas.microsoft.com/office/drawing/2014/main" id="{F4EC6B62-8D18-47C6-815A-17919789F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50443" y="-1383557"/>
            <a:ext cx="6858000" cy="9625112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55000">
                <a:srgbClr val="000000">
                  <a:alpha val="46000"/>
                </a:srgbClr>
              </a:gs>
              <a:gs pos="0">
                <a:srgbClr val="000000">
                  <a:alpha val="62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E46D6F-BD31-4099-9957-70138CE4B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742" y="1748428"/>
            <a:ext cx="6787658" cy="35941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b="1" dirty="0">
                <a:solidFill>
                  <a:srgbClr val="FFFFFF"/>
                </a:solidFill>
              </a:rPr>
              <a:t>What are the characteristic </a:t>
            </a:r>
            <a:br>
              <a:rPr lang="en-US" b="1" dirty="0">
                <a:solidFill>
                  <a:srgbClr val="FFFFFF"/>
                </a:solidFill>
              </a:rPr>
            </a:br>
            <a:r>
              <a:rPr lang="en-US" b="1" dirty="0">
                <a:solidFill>
                  <a:srgbClr val="FFFFFF"/>
                </a:solidFill>
              </a:rPr>
              <a:t>of Debian?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22B829-9A9D-4254-9287-98959EF0E4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94742" y="5205048"/>
            <a:ext cx="6787658" cy="6599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endParaRPr lang="en-US">
              <a:solidFill>
                <a:srgbClr val="FFFFFF"/>
              </a:solidFill>
            </a:endParaRPr>
          </a:p>
        </p:txBody>
      </p:sp>
      <p:sp useBgFill="1">
        <p:nvSpPr>
          <p:cNvPr id="1039" name="Freeform: Shape 1038">
            <a:extLst>
              <a:ext uri="{FF2B5EF4-FFF2-40B4-BE49-F238E27FC236}">
                <a16:creationId xmlns:a16="http://schemas.microsoft.com/office/drawing/2014/main" id="{0EE1950E-A750-4EB6-943D-2FE814B8F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432630" cy="2848482"/>
          </a:xfrm>
          <a:custGeom>
            <a:avLst/>
            <a:gdLst>
              <a:gd name="connsiteX0" fmla="*/ 1193013 w 2432630"/>
              <a:gd name="connsiteY0" fmla="*/ 1609830 h 2848482"/>
              <a:gd name="connsiteX1" fmla="*/ 1452520 w 2432630"/>
              <a:gd name="connsiteY1" fmla="*/ 1771993 h 2848482"/>
              <a:gd name="connsiteX2" fmla="*/ 1333256 w 2432630"/>
              <a:gd name="connsiteY2" fmla="*/ 2217094 h 2848482"/>
              <a:gd name="connsiteX3" fmla="*/ 888154 w 2432630"/>
              <a:gd name="connsiteY3" fmla="*/ 2097829 h 2848482"/>
              <a:gd name="connsiteX4" fmla="*/ 1007419 w 2432630"/>
              <a:gd name="connsiteY4" fmla="*/ 1652728 h 2848482"/>
              <a:gd name="connsiteX5" fmla="*/ 1193013 w 2432630"/>
              <a:gd name="connsiteY5" fmla="*/ 1609830 h 2848482"/>
              <a:gd name="connsiteX6" fmla="*/ 1721013 w 2432630"/>
              <a:gd name="connsiteY6" fmla="*/ 1345937 h 2848482"/>
              <a:gd name="connsiteX7" fmla="*/ 1880524 w 2432630"/>
              <a:gd name="connsiteY7" fmla="*/ 1425334 h 2848482"/>
              <a:gd name="connsiteX8" fmla="*/ 1821528 w 2432630"/>
              <a:gd name="connsiteY8" fmla="*/ 1645511 h 2848482"/>
              <a:gd name="connsiteX9" fmla="*/ 1601350 w 2432630"/>
              <a:gd name="connsiteY9" fmla="*/ 1586514 h 2848482"/>
              <a:gd name="connsiteX10" fmla="*/ 1660347 w 2432630"/>
              <a:gd name="connsiteY10" fmla="*/ 1366337 h 2848482"/>
              <a:gd name="connsiteX11" fmla="*/ 1721013 w 2432630"/>
              <a:gd name="connsiteY11" fmla="*/ 1345937 h 2848482"/>
              <a:gd name="connsiteX12" fmla="*/ 0 w 2432630"/>
              <a:gd name="connsiteY12" fmla="*/ 0 h 2848482"/>
              <a:gd name="connsiteX13" fmla="*/ 2420476 w 2432630"/>
              <a:gd name="connsiteY13" fmla="*/ 0 h 2848482"/>
              <a:gd name="connsiteX14" fmla="*/ 2431096 w 2432630"/>
              <a:gd name="connsiteY14" fmla="*/ 94052 h 2848482"/>
              <a:gd name="connsiteX15" fmla="*/ 2426545 w 2432630"/>
              <a:gd name="connsiteY15" fmla="*/ 261706 h 2848482"/>
              <a:gd name="connsiteX16" fmla="*/ 1347411 w 2432630"/>
              <a:gd name="connsiteY16" fmla="*/ 1289202 h 2848482"/>
              <a:gd name="connsiteX17" fmla="*/ 678423 w 2432630"/>
              <a:gd name="connsiteY17" fmla="*/ 1606118 h 2848482"/>
              <a:gd name="connsiteX18" fmla="*/ 284014 w 2432630"/>
              <a:gd name="connsiteY18" fmla="*/ 2398976 h 2848482"/>
              <a:gd name="connsiteX19" fmla="*/ 97407 w 2432630"/>
              <a:gd name="connsiteY19" fmla="*/ 2742323 h 2848482"/>
              <a:gd name="connsiteX20" fmla="*/ 0 w 2432630"/>
              <a:gd name="connsiteY20" fmla="*/ 2848482 h 2848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432630" h="2848482">
                <a:moveTo>
                  <a:pt x="1193013" y="1609830"/>
                </a:moveTo>
                <a:cubicBezTo>
                  <a:pt x="1297352" y="1617205"/>
                  <a:pt x="1396284" y="1674588"/>
                  <a:pt x="1452520" y="1771993"/>
                </a:cubicBezTo>
                <a:cubicBezTo>
                  <a:pt x="1542498" y="1927838"/>
                  <a:pt x="1489101" y="2127117"/>
                  <a:pt x="1333256" y="2217094"/>
                </a:cubicBezTo>
                <a:cubicBezTo>
                  <a:pt x="1177410" y="2307071"/>
                  <a:pt x="978131" y="2253675"/>
                  <a:pt x="888154" y="2097829"/>
                </a:cubicBezTo>
                <a:cubicBezTo>
                  <a:pt x="798176" y="1941984"/>
                  <a:pt x="851572" y="1742705"/>
                  <a:pt x="1007419" y="1652728"/>
                </a:cubicBezTo>
                <a:cubicBezTo>
                  <a:pt x="1065861" y="1618986"/>
                  <a:pt x="1130410" y="1605406"/>
                  <a:pt x="1193013" y="1609830"/>
                </a:cubicBezTo>
                <a:close/>
                <a:moveTo>
                  <a:pt x="1721013" y="1345937"/>
                </a:moveTo>
                <a:cubicBezTo>
                  <a:pt x="1783347" y="1338202"/>
                  <a:pt x="1847142" y="1367515"/>
                  <a:pt x="1880524" y="1425334"/>
                </a:cubicBezTo>
                <a:cubicBezTo>
                  <a:pt x="1925033" y="1502425"/>
                  <a:pt x="1898619" y="1601002"/>
                  <a:pt x="1821528" y="1645511"/>
                </a:cubicBezTo>
                <a:cubicBezTo>
                  <a:pt x="1744436" y="1690020"/>
                  <a:pt x="1645859" y="1663606"/>
                  <a:pt x="1601350" y="1586514"/>
                </a:cubicBezTo>
                <a:cubicBezTo>
                  <a:pt x="1556841" y="1509423"/>
                  <a:pt x="1583254" y="1410846"/>
                  <a:pt x="1660347" y="1366337"/>
                </a:cubicBezTo>
                <a:cubicBezTo>
                  <a:pt x="1679620" y="1355210"/>
                  <a:pt x="1700235" y="1348515"/>
                  <a:pt x="1721013" y="1345937"/>
                </a:cubicBezTo>
                <a:close/>
                <a:moveTo>
                  <a:pt x="0" y="0"/>
                </a:moveTo>
                <a:lnTo>
                  <a:pt x="2420476" y="0"/>
                </a:lnTo>
                <a:lnTo>
                  <a:pt x="2431096" y="94052"/>
                </a:lnTo>
                <a:cubicBezTo>
                  <a:pt x="2434004" y="150699"/>
                  <a:pt x="2432933" y="206775"/>
                  <a:pt x="2426545" y="261706"/>
                </a:cubicBezTo>
                <a:cubicBezTo>
                  <a:pt x="2360669" y="828256"/>
                  <a:pt x="1972176" y="1172577"/>
                  <a:pt x="1347411" y="1289202"/>
                </a:cubicBezTo>
                <a:cubicBezTo>
                  <a:pt x="1096744" y="1336043"/>
                  <a:pt x="825156" y="1376752"/>
                  <a:pt x="678423" y="1606118"/>
                </a:cubicBezTo>
                <a:cubicBezTo>
                  <a:pt x="520257" y="1853673"/>
                  <a:pt x="394149" y="2125038"/>
                  <a:pt x="284014" y="2398976"/>
                </a:cubicBezTo>
                <a:cubicBezTo>
                  <a:pt x="233465" y="2524954"/>
                  <a:pt x="173906" y="2641107"/>
                  <a:pt x="97407" y="2742323"/>
                </a:cubicBezTo>
                <a:lnTo>
                  <a:pt x="0" y="2848482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21482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2" name="Rectangle 7174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84" name="Freeform: Shape 7176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7185" name="Background Fill">
            <a:extLst>
              <a:ext uri="{FF2B5EF4-FFF2-40B4-BE49-F238E27FC236}">
                <a16:creationId xmlns:a16="http://schemas.microsoft.com/office/drawing/2014/main" id="{6DA65B90-7B06-4499-91BA-CDDD3613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0" name="Picture 2" descr="A blue and yellow cartoon characters using a computer and a whiteboard&#10;&#10;Description automatically generated">
            <a:extLst>
              <a:ext uri="{FF2B5EF4-FFF2-40B4-BE49-F238E27FC236}">
                <a16:creationId xmlns:a16="http://schemas.microsoft.com/office/drawing/2014/main" id="{3FAB7182-D180-4444-88A1-71D53A1220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90" r="1" b="19968"/>
          <a:stretch/>
        </p:blipFill>
        <p:spPr bwMode="auto">
          <a:xfrm>
            <a:off x="-74645" y="10"/>
            <a:ext cx="12266645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81" name="Rectangle 7180">
            <a:extLst>
              <a:ext uri="{FF2B5EF4-FFF2-40B4-BE49-F238E27FC236}">
                <a16:creationId xmlns:a16="http://schemas.microsoft.com/office/drawing/2014/main" id="{F4EC6B62-8D18-47C6-815A-17919789F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50443" y="-1383557"/>
            <a:ext cx="6858000" cy="9625112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55000">
                <a:srgbClr val="000000">
                  <a:alpha val="46000"/>
                </a:srgbClr>
              </a:gs>
              <a:gs pos="0">
                <a:srgbClr val="000000">
                  <a:alpha val="62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DB06E1-71F5-4C84-B89B-B1DCE511F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742" y="663960"/>
            <a:ext cx="6787658" cy="936240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algn="r"/>
            <a:r>
              <a:rPr lang="en-US" b="1" i="0" dirty="0">
                <a:solidFill>
                  <a:schemeClr val="bg1"/>
                </a:solidFill>
                <a:effectLst/>
                <a:latin typeface="Söhne"/>
              </a:rPr>
              <a:t>FREE AND OPEN SOURCE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1DAAAF-1AC4-47DA-8CFB-3F60B0D8E1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94742" y="1833158"/>
            <a:ext cx="6787658" cy="403181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b="0" i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Berlin Sans FB" panose="020E0602020502020306" pitchFamily="34" charset="0"/>
              </a:rPr>
              <a:t>Debian is committed to providing only free and open-source software, which means that all the software in the Debian repositories is freely available to use, modify, and distribute.</a:t>
            </a:r>
            <a:endParaRPr lang="en-US" sz="3200" dirty="0">
              <a:solidFill>
                <a:schemeClr val="accent3">
                  <a:lumMod val="20000"/>
                  <a:lumOff val="80000"/>
                </a:schemeClr>
              </a:solidFill>
              <a:latin typeface="Berlin Sans FB" panose="020E0602020502020306" pitchFamily="34" charset="0"/>
            </a:endParaRPr>
          </a:p>
        </p:txBody>
      </p:sp>
      <p:sp useBgFill="1">
        <p:nvSpPr>
          <p:cNvPr id="7183" name="Freeform: Shape 7182">
            <a:extLst>
              <a:ext uri="{FF2B5EF4-FFF2-40B4-BE49-F238E27FC236}">
                <a16:creationId xmlns:a16="http://schemas.microsoft.com/office/drawing/2014/main" id="{0EE1950E-A750-4EB6-943D-2FE814B8F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432630" cy="2848482"/>
          </a:xfrm>
          <a:custGeom>
            <a:avLst/>
            <a:gdLst>
              <a:gd name="connsiteX0" fmla="*/ 1193013 w 2432630"/>
              <a:gd name="connsiteY0" fmla="*/ 1609830 h 2848482"/>
              <a:gd name="connsiteX1" fmla="*/ 1452520 w 2432630"/>
              <a:gd name="connsiteY1" fmla="*/ 1771993 h 2848482"/>
              <a:gd name="connsiteX2" fmla="*/ 1333256 w 2432630"/>
              <a:gd name="connsiteY2" fmla="*/ 2217094 h 2848482"/>
              <a:gd name="connsiteX3" fmla="*/ 888154 w 2432630"/>
              <a:gd name="connsiteY3" fmla="*/ 2097829 h 2848482"/>
              <a:gd name="connsiteX4" fmla="*/ 1007419 w 2432630"/>
              <a:gd name="connsiteY4" fmla="*/ 1652728 h 2848482"/>
              <a:gd name="connsiteX5" fmla="*/ 1193013 w 2432630"/>
              <a:gd name="connsiteY5" fmla="*/ 1609830 h 2848482"/>
              <a:gd name="connsiteX6" fmla="*/ 1721013 w 2432630"/>
              <a:gd name="connsiteY6" fmla="*/ 1345937 h 2848482"/>
              <a:gd name="connsiteX7" fmla="*/ 1880524 w 2432630"/>
              <a:gd name="connsiteY7" fmla="*/ 1425334 h 2848482"/>
              <a:gd name="connsiteX8" fmla="*/ 1821528 w 2432630"/>
              <a:gd name="connsiteY8" fmla="*/ 1645511 h 2848482"/>
              <a:gd name="connsiteX9" fmla="*/ 1601350 w 2432630"/>
              <a:gd name="connsiteY9" fmla="*/ 1586514 h 2848482"/>
              <a:gd name="connsiteX10" fmla="*/ 1660347 w 2432630"/>
              <a:gd name="connsiteY10" fmla="*/ 1366337 h 2848482"/>
              <a:gd name="connsiteX11" fmla="*/ 1721013 w 2432630"/>
              <a:gd name="connsiteY11" fmla="*/ 1345937 h 2848482"/>
              <a:gd name="connsiteX12" fmla="*/ 0 w 2432630"/>
              <a:gd name="connsiteY12" fmla="*/ 0 h 2848482"/>
              <a:gd name="connsiteX13" fmla="*/ 2420476 w 2432630"/>
              <a:gd name="connsiteY13" fmla="*/ 0 h 2848482"/>
              <a:gd name="connsiteX14" fmla="*/ 2431096 w 2432630"/>
              <a:gd name="connsiteY14" fmla="*/ 94052 h 2848482"/>
              <a:gd name="connsiteX15" fmla="*/ 2426545 w 2432630"/>
              <a:gd name="connsiteY15" fmla="*/ 261706 h 2848482"/>
              <a:gd name="connsiteX16" fmla="*/ 1347411 w 2432630"/>
              <a:gd name="connsiteY16" fmla="*/ 1289202 h 2848482"/>
              <a:gd name="connsiteX17" fmla="*/ 678423 w 2432630"/>
              <a:gd name="connsiteY17" fmla="*/ 1606118 h 2848482"/>
              <a:gd name="connsiteX18" fmla="*/ 284014 w 2432630"/>
              <a:gd name="connsiteY18" fmla="*/ 2398976 h 2848482"/>
              <a:gd name="connsiteX19" fmla="*/ 97407 w 2432630"/>
              <a:gd name="connsiteY19" fmla="*/ 2742323 h 2848482"/>
              <a:gd name="connsiteX20" fmla="*/ 0 w 2432630"/>
              <a:gd name="connsiteY20" fmla="*/ 2848482 h 2848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432630" h="2848482">
                <a:moveTo>
                  <a:pt x="1193013" y="1609830"/>
                </a:moveTo>
                <a:cubicBezTo>
                  <a:pt x="1297352" y="1617205"/>
                  <a:pt x="1396284" y="1674588"/>
                  <a:pt x="1452520" y="1771993"/>
                </a:cubicBezTo>
                <a:cubicBezTo>
                  <a:pt x="1542498" y="1927838"/>
                  <a:pt x="1489101" y="2127117"/>
                  <a:pt x="1333256" y="2217094"/>
                </a:cubicBezTo>
                <a:cubicBezTo>
                  <a:pt x="1177410" y="2307071"/>
                  <a:pt x="978131" y="2253675"/>
                  <a:pt x="888154" y="2097829"/>
                </a:cubicBezTo>
                <a:cubicBezTo>
                  <a:pt x="798176" y="1941984"/>
                  <a:pt x="851572" y="1742705"/>
                  <a:pt x="1007419" y="1652728"/>
                </a:cubicBezTo>
                <a:cubicBezTo>
                  <a:pt x="1065861" y="1618986"/>
                  <a:pt x="1130410" y="1605406"/>
                  <a:pt x="1193013" y="1609830"/>
                </a:cubicBezTo>
                <a:close/>
                <a:moveTo>
                  <a:pt x="1721013" y="1345937"/>
                </a:moveTo>
                <a:cubicBezTo>
                  <a:pt x="1783347" y="1338202"/>
                  <a:pt x="1847142" y="1367515"/>
                  <a:pt x="1880524" y="1425334"/>
                </a:cubicBezTo>
                <a:cubicBezTo>
                  <a:pt x="1925033" y="1502425"/>
                  <a:pt x="1898619" y="1601002"/>
                  <a:pt x="1821528" y="1645511"/>
                </a:cubicBezTo>
                <a:cubicBezTo>
                  <a:pt x="1744436" y="1690020"/>
                  <a:pt x="1645859" y="1663606"/>
                  <a:pt x="1601350" y="1586514"/>
                </a:cubicBezTo>
                <a:cubicBezTo>
                  <a:pt x="1556841" y="1509423"/>
                  <a:pt x="1583254" y="1410846"/>
                  <a:pt x="1660347" y="1366337"/>
                </a:cubicBezTo>
                <a:cubicBezTo>
                  <a:pt x="1679620" y="1355210"/>
                  <a:pt x="1700235" y="1348515"/>
                  <a:pt x="1721013" y="1345937"/>
                </a:cubicBezTo>
                <a:close/>
                <a:moveTo>
                  <a:pt x="0" y="0"/>
                </a:moveTo>
                <a:lnTo>
                  <a:pt x="2420476" y="0"/>
                </a:lnTo>
                <a:lnTo>
                  <a:pt x="2431096" y="94052"/>
                </a:lnTo>
                <a:cubicBezTo>
                  <a:pt x="2434004" y="150699"/>
                  <a:pt x="2432933" y="206775"/>
                  <a:pt x="2426545" y="261706"/>
                </a:cubicBezTo>
                <a:cubicBezTo>
                  <a:pt x="2360669" y="828256"/>
                  <a:pt x="1972176" y="1172577"/>
                  <a:pt x="1347411" y="1289202"/>
                </a:cubicBezTo>
                <a:cubicBezTo>
                  <a:pt x="1096744" y="1336043"/>
                  <a:pt x="825156" y="1376752"/>
                  <a:pt x="678423" y="1606118"/>
                </a:cubicBezTo>
                <a:cubicBezTo>
                  <a:pt x="520257" y="1853673"/>
                  <a:pt x="394149" y="2125038"/>
                  <a:pt x="284014" y="2398976"/>
                </a:cubicBezTo>
                <a:cubicBezTo>
                  <a:pt x="233465" y="2524954"/>
                  <a:pt x="173906" y="2641107"/>
                  <a:pt x="97407" y="2742323"/>
                </a:cubicBezTo>
                <a:lnTo>
                  <a:pt x="0" y="2848482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961150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2" name="Rectangle 7174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84" name="Freeform: Shape 7176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7185" name="Background Fill">
            <a:extLst>
              <a:ext uri="{FF2B5EF4-FFF2-40B4-BE49-F238E27FC236}">
                <a16:creationId xmlns:a16="http://schemas.microsoft.com/office/drawing/2014/main" id="{6DA65B90-7B06-4499-91BA-CDDD3613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0" name="Picture 2" descr="A blue and yellow cartoon characters using a computer and a whiteboard&#10;&#10;Description automatically generated">
            <a:extLst>
              <a:ext uri="{FF2B5EF4-FFF2-40B4-BE49-F238E27FC236}">
                <a16:creationId xmlns:a16="http://schemas.microsoft.com/office/drawing/2014/main" id="{3FAB7182-D180-4444-88A1-71D53A1220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90" r="1" b="19968"/>
          <a:stretch/>
        </p:blipFill>
        <p:spPr bwMode="auto">
          <a:xfrm>
            <a:off x="-74645" y="10"/>
            <a:ext cx="12266645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81" name="Rectangle 7180">
            <a:extLst>
              <a:ext uri="{FF2B5EF4-FFF2-40B4-BE49-F238E27FC236}">
                <a16:creationId xmlns:a16="http://schemas.microsoft.com/office/drawing/2014/main" id="{F4EC6B62-8D18-47C6-815A-17919789F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50443" y="-1383557"/>
            <a:ext cx="6858000" cy="9625112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55000">
                <a:srgbClr val="000000">
                  <a:alpha val="46000"/>
                </a:srgbClr>
              </a:gs>
              <a:gs pos="0">
                <a:srgbClr val="000000">
                  <a:alpha val="62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DB06E1-71F5-4C84-B89B-B1DCE511F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742" y="663960"/>
            <a:ext cx="6787658" cy="93624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Söhne"/>
              </a:rPr>
              <a:t>STABILITY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1DAAAF-1AC4-47DA-8CFB-3F60B0D8E1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99517" y="1833158"/>
            <a:ext cx="6787658" cy="403181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0" i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Berlin Sans FB" panose="020E0602020502020306" pitchFamily="34" charset="0"/>
              </a:rPr>
              <a:t>Debian is known for its focus on stability and reliability. It has a rigorous testing process, with multiple release branches, including the stable, testing, and unstable branches.</a:t>
            </a:r>
            <a:r>
              <a:rPr lang="en-US" sz="4000" b="0" i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Berlin Sans FB" panose="020E0602020502020306" pitchFamily="34" charset="0"/>
              </a:rPr>
              <a:t>.</a:t>
            </a:r>
            <a:endParaRPr lang="en-US" sz="4000" dirty="0">
              <a:solidFill>
                <a:schemeClr val="accent1">
                  <a:lumMod val="20000"/>
                  <a:lumOff val="80000"/>
                </a:schemeClr>
              </a:solidFill>
              <a:latin typeface="Berlin Sans FB" panose="020E0602020502020306" pitchFamily="34" charset="0"/>
            </a:endParaRPr>
          </a:p>
        </p:txBody>
      </p:sp>
      <p:sp useBgFill="1">
        <p:nvSpPr>
          <p:cNvPr id="7183" name="Freeform: Shape 7182">
            <a:extLst>
              <a:ext uri="{FF2B5EF4-FFF2-40B4-BE49-F238E27FC236}">
                <a16:creationId xmlns:a16="http://schemas.microsoft.com/office/drawing/2014/main" id="{0EE1950E-A750-4EB6-943D-2FE814B8F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432630" cy="2848482"/>
          </a:xfrm>
          <a:custGeom>
            <a:avLst/>
            <a:gdLst>
              <a:gd name="connsiteX0" fmla="*/ 1193013 w 2432630"/>
              <a:gd name="connsiteY0" fmla="*/ 1609830 h 2848482"/>
              <a:gd name="connsiteX1" fmla="*/ 1452520 w 2432630"/>
              <a:gd name="connsiteY1" fmla="*/ 1771993 h 2848482"/>
              <a:gd name="connsiteX2" fmla="*/ 1333256 w 2432630"/>
              <a:gd name="connsiteY2" fmla="*/ 2217094 h 2848482"/>
              <a:gd name="connsiteX3" fmla="*/ 888154 w 2432630"/>
              <a:gd name="connsiteY3" fmla="*/ 2097829 h 2848482"/>
              <a:gd name="connsiteX4" fmla="*/ 1007419 w 2432630"/>
              <a:gd name="connsiteY4" fmla="*/ 1652728 h 2848482"/>
              <a:gd name="connsiteX5" fmla="*/ 1193013 w 2432630"/>
              <a:gd name="connsiteY5" fmla="*/ 1609830 h 2848482"/>
              <a:gd name="connsiteX6" fmla="*/ 1721013 w 2432630"/>
              <a:gd name="connsiteY6" fmla="*/ 1345937 h 2848482"/>
              <a:gd name="connsiteX7" fmla="*/ 1880524 w 2432630"/>
              <a:gd name="connsiteY7" fmla="*/ 1425334 h 2848482"/>
              <a:gd name="connsiteX8" fmla="*/ 1821528 w 2432630"/>
              <a:gd name="connsiteY8" fmla="*/ 1645511 h 2848482"/>
              <a:gd name="connsiteX9" fmla="*/ 1601350 w 2432630"/>
              <a:gd name="connsiteY9" fmla="*/ 1586514 h 2848482"/>
              <a:gd name="connsiteX10" fmla="*/ 1660347 w 2432630"/>
              <a:gd name="connsiteY10" fmla="*/ 1366337 h 2848482"/>
              <a:gd name="connsiteX11" fmla="*/ 1721013 w 2432630"/>
              <a:gd name="connsiteY11" fmla="*/ 1345937 h 2848482"/>
              <a:gd name="connsiteX12" fmla="*/ 0 w 2432630"/>
              <a:gd name="connsiteY12" fmla="*/ 0 h 2848482"/>
              <a:gd name="connsiteX13" fmla="*/ 2420476 w 2432630"/>
              <a:gd name="connsiteY13" fmla="*/ 0 h 2848482"/>
              <a:gd name="connsiteX14" fmla="*/ 2431096 w 2432630"/>
              <a:gd name="connsiteY14" fmla="*/ 94052 h 2848482"/>
              <a:gd name="connsiteX15" fmla="*/ 2426545 w 2432630"/>
              <a:gd name="connsiteY15" fmla="*/ 261706 h 2848482"/>
              <a:gd name="connsiteX16" fmla="*/ 1347411 w 2432630"/>
              <a:gd name="connsiteY16" fmla="*/ 1289202 h 2848482"/>
              <a:gd name="connsiteX17" fmla="*/ 678423 w 2432630"/>
              <a:gd name="connsiteY17" fmla="*/ 1606118 h 2848482"/>
              <a:gd name="connsiteX18" fmla="*/ 284014 w 2432630"/>
              <a:gd name="connsiteY18" fmla="*/ 2398976 h 2848482"/>
              <a:gd name="connsiteX19" fmla="*/ 97407 w 2432630"/>
              <a:gd name="connsiteY19" fmla="*/ 2742323 h 2848482"/>
              <a:gd name="connsiteX20" fmla="*/ 0 w 2432630"/>
              <a:gd name="connsiteY20" fmla="*/ 2848482 h 2848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432630" h="2848482">
                <a:moveTo>
                  <a:pt x="1193013" y="1609830"/>
                </a:moveTo>
                <a:cubicBezTo>
                  <a:pt x="1297352" y="1617205"/>
                  <a:pt x="1396284" y="1674588"/>
                  <a:pt x="1452520" y="1771993"/>
                </a:cubicBezTo>
                <a:cubicBezTo>
                  <a:pt x="1542498" y="1927838"/>
                  <a:pt x="1489101" y="2127117"/>
                  <a:pt x="1333256" y="2217094"/>
                </a:cubicBezTo>
                <a:cubicBezTo>
                  <a:pt x="1177410" y="2307071"/>
                  <a:pt x="978131" y="2253675"/>
                  <a:pt x="888154" y="2097829"/>
                </a:cubicBezTo>
                <a:cubicBezTo>
                  <a:pt x="798176" y="1941984"/>
                  <a:pt x="851572" y="1742705"/>
                  <a:pt x="1007419" y="1652728"/>
                </a:cubicBezTo>
                <a:cubicBezTo>
                  <a:pt x="1065861" y="1618986"/>
                  <a:pt x="1130410" y="1605406"/>
                  <a:pt x="1193013" y="1609830"/>
                </a:cubicBezTo>
                <a:close/>
                <a:moveTo>
                  <a:pt x="1721013" y="1345937"/>
                </a:moveTo>
                <a:cubicBezTo>
                  <a:pt x="1783347" y="1338202"/>
                  <a:pt x="1847142" y="1367515"/>
                  <a:pt x="1880524" y="1425334"/>
                </a:cubicBezTo>
                <a:cubicBezTo>
                  <a:pt x="1925033" y="1502425"/>
                  <a:pt x="1898619" y="1601002"/>
                  <a:pt x="1821528" y="1645511"/>
                </a:cubicBezTo>
                <a:cubicBezTo>
                  <a:pt x="1744436" y="1690020"/>
                  <a:pt x="1645859" y="1663606"/>
                  <a:pt x="1601350" y="1586514"/>
                </a:cubicBezTo>
                <a:cubicBezTo>
                  <a:pt x="1556841" y="1509423"/>
                  <a:pt x="1583254" y="1410846"/>
                  <a:pt x="1660347" y="1366337"/>
                </a:cubicBezTo>
                <a:cubicBezTo>
                  <a:pt x="1679620" y="1355210"/>
                  <a:pt x="1700235" y="1348515"/>
                  <a:pt x="1721013" y="1345937"/>
                </a:cubicBezTo>
                <a:close/>
                <a:moveTo>
                  <a:pt x="0" y="0"/>
                </a:moveTo>
                <a:lnTo>
                  <a:pt x="2420476" y="0"/>
                </a:lnTo>
                <a:lnTo>
                  <a:pt x="2431096" y="94052"/>
                </a:lnTo>
                <a:cubicBezTo>
                  <a:pt x="2434004" y="150699"/>
                  <a:pt x="2432933" y="206775"/>
                  <a:pt x="2426545" y="261706"/>
                </a:cubicBezTo>
                <a:cubicBezTo>
                  <a:pt x="2360669" y="828256"/>
                  <a:pt x="1972176" y="1172577"/>
                  <a:pt x="1347411" y="1289202"/>
                </a:cubicBezTo>
                <a:cubicBezTo>
                  <a:pt x="1096744" y="1336043"/>
                  <a:pt x="825156" y="1376752"/>
                  <a:pt x="678423" y="1606118"/>
                </a:cubicBezTo>
                <a:cubicBezTo>
                  <a:pt x="520257" y="1853673"/>
                  <a:pt x="394149" y="2125038"/>
                  <a:pt x="284014" y="2398976"/>
                </a:cubicBezTo>
                <a:cubicBezTo>
                  <a:pt x="233465" y="2524954"/>
                  <a:pt x="173906" y="2641107"/>
                  <a:pt x="97407" y="2742323"/>
                </a:cubicBezTo>
                <a:lnTo>
                  <a:pt x="0" y="2848482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3939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2" name="Rectangle 7174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84" name="Freeform: Shape 7176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7185" name="Background Fill">
            <a:extLst>
              <a:ext uri="{FF2B5EF4-FFF2-40B4-BE49-F238E27FC236}">
                <a16:creationId xmlns:a16="http://schemas.microsoft.com/office/drawing/2014/main" id="{6DA65B90-7B06-4499-91BA-CDDD3613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0" name="Picture 2" descr="A blue and yellow cartoon characters using a computer and a whiteboard&#10;&#10;Description automatically generated">
            <a:extLst>
              <a:ext uri="{FF2B5EF4-FFF2-40B4-BE49-F238E27FC236}">
                <a16:creationId xmlns:a16="http://schemas.microsoft.com/office/drawing/2014/main" id="{3FAB7182-D180-4444-88A1-71D53A1220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90" r="1" b="19968"/>
          <a:stretch/>
        </p:blipFill>
        <p:spPr bwMode="auto">
          <a:xfrm>
            <a:off x="-74645" y="10"/>
            <a:ext cx="12266645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81" name="Rectangle 7180">
            <a:extLst>
              <a:ext uri="{FF2B5EF4-FFF2-40B4-BE49-F238E27FC236}">
                <a16:creationId xmlns:a16="http://schemas.microsoft.com/office/drawing/2014/main" id="{F4EC6B62-8D18-47C6-815A-17919789F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50443" y="-1383557"/>
            <a:ext cx="6858000" cy="9625112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55000">
                <a:srgbClr val="000000">
                  <a:alpha val="46000"/>
                </a:srgbClr>
              </a:gs>
              <a:gs pos="0">
                <a:srgbClr val="000000">
                  <a:alpha val="62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DB06E1-71F5-4C84-B89B-B1DCE511F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742" y="524912"/>
            <a:ext cx="6787658" cy="936240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algn="ctr"/>
            <a:r>
              <a:rPr lang="en-US" b="1" i="0" dirty="0">
                <a:solidFill>
                  <a:schemeClr val="bg1"/>
                </a:solidFill>
                <a:effectLst/>
                <a:latin typeface="Söhne"/>
              </a:rPr>
              <a:t>LARGE SOFTWARE REPOSITORY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1DAAAF-1AC4-47DA-8CFB-3F60B0D8E1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30200" y="2301278"/>
            <a:ext cx="6787658" cy="403181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0" i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Berlin Sans FB" panose="020E0602020502020306" pitchFamily="34" charset="0"/>
              </a:rPr>
              <a:t>Debian provides a vast repository of software packages that cover a wide range of applications, including desktop environments, office suites, development tools, servers, and more.</a:t>
            </a:r>
            <a:endParaRPr lang="en-US" sz="4000" dirty="0">
              <a:solidFill>
                <a:schemeClr val="accent1">
                  <a:lumMod val="20000"/>
                  <a:lumOff val="80000"/>
                </a:schemeClr>
              </a:solidFill>
              <a:latin typeface="Berlin Sans FB" panose="020E0602020502020306" pitchFamily="34" charset="0"/>
            </a:endParaRPr>
          </a:p>
        </p:txBody>
      </p:sp>
      <p:sp useBgFill="1">
        <p:nvSpPr>
          <p:cNvPr id="7183" name="Freeform: Shape 7182">
            <a:extLst>
              <a:ext uri="{FF2B5EF4-FFF2-40B4-BE49-F238E27FC236}">
                <a16:creationId xmlns:a16="http://schemas.microsoft.com/office/drawing/2014/main" id="{0EE1950E-A750-4EB6-943D-2FE814B8F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432630" cy="2848482"/>
          </a:xfrm>
          <a:custGeom>
            <a:avLst/>
            <a:gdLst>
              <a:gd name="connsiteX0" fmla="*/ 1193013 w 2432630"/>
              <a:gd name="connsiteY0" fmla="*/ 1609830 h 2848482"/>
              <a:gd name="connsiteX1" fmla="*/ 1452520 w 2432630"/>
              <a:gd name="connsiteY1" fmla="*/ 1771993 h 2848482"/>
              <a:gd name="connsiteX2" fmla="*/ 1333256 w 2432630"/>
              <a:gd name="connsiteY2" fmla="*/ 2217094 h 2848482"/>
              <a:gd name="connsiteX3" fmla="*/ 888154 w 2432630"/>
              <a:gd name="connsiteY3" fmla="*/ 2097829 h 2848482"/>
              <a:gd name="connsiteX4" fmla="*/ 1007419 w 2432630"/>
              <a:gd name="connsiteY4" fmla="*/ 1652728 h 2848482"/>
              <a:gd name="connsiteX5" fmla="*/ 1193013 w 2432630"/>
              <a:gd name="connsiteY5" fmla="*/ 1609830 h 2848482"/>
              <a:gd name="connsiteX6" fmla="*/ 1721013 w 2432630"/>
              <a:gd name="connsiteY6" fmla="*/ 1345937 h 2848482"/>
              <a:gd name="connsiteX7" fmla="*/ 1880524 w 2432630"/>
              <a:gd name="connsiteY7" fmla="*/ 1425334 h 2848482"/>
              <a:gd name="connsiteX8" fmla="*/ 1821528 w 2432630"/>
              <a:gd name="connsiteY8" fmla="*/ 1645511 h 2848482"/>
              <a:gd name="connsiteX9" fmla="*/ 1601350 w 2432630"/>
              <a:gd name="connsiteY9" fmla="*/ 1586514 h 2848482"/>
              <a:gd name="connsiteX10" fmla="*/ 1660347 w 2432630"/>
              <a:gd name="connsiteY10" fmla="*/ 1366337 h 2848482"/>
              <a:gd name="connsiteX11" fmla="*/ 1721013 w 2432630"/>
              <a:gd name="connsiteY11" fmla="*/ 1345937 h 2848482"/>
              <a:gd name="connsiteX12" fmla="*/ 0 w 2432630"/>
              <a:gd name="connsiteY12" fmla="*/ 0 h 2848482"/>
              <a:gd name="connsiteX13" fmla="*/ 2420476 w 2432630"/>
              <a:gd name="connsiteY13" fmla="*/ 0 h 2848482"/>
              <a:gd name="connsiteX14" fmla="*/ 2431096 w 2432630"/>
              <a:gd name="connsiteY14" fmla="*/ 94052 h 2848482"/>
              <a:gd name="connsiteX15" fmla="*/ 2426545 w 2432630"/>
              <a:gd name="connsiteY15" fmla="*/ 261706 h 2848482"/>
              <a:gd name="connsiteX16" fmla="*/ 1347411 w 2432630"/>
              <a:gd name="connsiteY16" fmla="*/ 1289202 h 2848482"/>
              <a:gd name="connsiteX17" fmla="*/ 678423 w 2432630"/>
              <a:gd name="connsiteY17" fmla="*/ 1606118 h 2848482"/>
              <a:gd name="connsiteX18" fmla="*/ 284014 w 2432630"/>
              <a:gd name="connsiteY18" fmla="*/ 2398976 h 2848482"/>
              <a:gd name="connsiteX19" fmla="*/ 97407 w 2432630"/>
              <a:gd name="connsiteY19" fmla="*/ 2742323 h 2848482"/>
              <a:gd name="connsiteX20" fmla="*/ 0 w 2432630"/>
              <a:gd name="connsiteY20" fmla="*/ 2848482 h 2848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432630" h="2848482">
                <a:moveTo>
                  <a:pt x="1193013" y="1609830"/>
                </a:moveTo>
                <a:cubicBezTo>
                  <a:pt x="1297352" y="1617205"/>
                  <a:pt x="1396284" y="1674588"/>
                  <a:pt x="1452520" y="1771993"/>
                </a:cubicBezTo>
                <a:cubicBezTo>
                  <a:pt x="1542498" y="1927838"/>
                  <a:pt x="1489101" y="2127117"/>
                  <a:pt x="1333256" y="2217094"/>
                </a:cubicBezTo>
                <a:cubicBezTo>
                  <a:pt x="1177410" y="2307071"/>
                  <a:pt x="978131" y="2253675"/>
                  <a:pt x="888154" y="2097829"/>
                </a:cubicBezTo>
                <a:cubicBezTo>
                  <a:pt x="798176" y="1941984"/>
                  <a:pt x="851572" y="1742705"/>
                  <a:pt x="1007419" y="1652728"/>
                </a:cubicBezTo>
                <a:cubicBezTo>
                  <a:pt x="1065861" y="1618986"/>
                  <a:pt x="1130410" y="1605406"/>
                  <a:pt x="1193013" y="1609830"/>
                </a:cubicBezTo>
                <a:close/>
                <a:moveTo>
                  <a:pt x="1721013" y="1345937"/>
                </a:moveTo>
                <a:cubicBezTo>
                  <a:pt x="1783347" y="1338202"/>
                  <a:pt x="1847142" y="1367515"/>
                  <a:pt x="1880524" y="1425334"/>
                </a:cubicBezTo>
                <a:cubicBezTo>
                  <a:pt x="1925033" y="1502425"/>
                  <a:pt x="1898619" y="1601002"/>
                  <a:pt x="1821528" y="1645511"/>
                </a:cubicBezTo>
                <a:cubicBezTo>
                  <a:pt x="1744436" y="1690020"/>
                  <a:pt x="1645859" y="1663606"/>
                  <a:pt x="1601350" y="1586514"/>
                </a:cubicBezTo>
                <a:cubicBezTo>
                  <a:pt x="1556841" y="1509423"/>
                  <a:pt x="1583254" y="1410846"/>
                  <a:pt x="1660347" y="1366337"/>
                </a:cubicBezTo>
                <a:cubicBezTo>
                  <a:pt x="1679620" y="1355210"/>
                  <a:pt x="1700235" y="1348515"/>
                  <a:pt x="1721013" y="1345937"/>
                </a:cubicBezTo>
                <a:close/>
                <a:moveTo>
                  <a:pt x="0" y="0"/>
                </a:moveTo>
                <a:lnTo>
                  <a:pt x="2420476" y="0"/>
                </a:lnTo>
                <a:lnTo>
                  <a:pt x="2431096" y="94052"/>
                </a:lnTo>
                <a:cubicBezTo>
                  <a:pt x="2434004" y="150699"/>
                  <a:pt x="2432933" y="206775"/>
                  <a:pt x="2426545" y="261706"/>
                </a:cubicBezTo>
                <a:cubicBezTo>
                  <a:pt x="2360669" y="828256"/>
                  <a:pt x="1972176" y="1172577"/>
                  <a:pt x="1347411" y="1289202"/>
                </a:cubicBezTo>
                <a:cubicBezTo>
                  <a:pt x="1096744" y="1336043"/>
                  <a:pt x="825156" y="1376752"/>
                  <a:pt x="678423" y="1606118"/>
                </a:cubicBezTo>
                <a:cubicBezTo>
                  <a:pt x="520257" y="1853673"/>
                  <a:pt x="394149" y="2125038"/>
                  <a:pt x="284014" y="2398976"/>
                </a:cubicBezTo>
                <a:cubicBezTo>
                  <a:pt x="233465" y="2524954"/>
                  <a:pt x="173906" y="2641107"/>
                  <a:pt x="97407" y="2742323"/>
                </a:cubicBezTo>
                <a:lnTo>
                  <a:pt x="0" y="2848482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30675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2" name="Rectangle 7174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84" name="Freeform: Shape 7176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7185" name="Background Fill">
            <a:extLst>
              <a:ext uri="{FF2B5EF4-FFF2-40B4-BE49-F238E27FC236}">
                <a16:creationId xmlns:a16="http://schemas.microsoft.com/office/drawing/2014/main" id="{6DA65B90-7B06-4499-91BA-CDDD3613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0" name="Picture 2" descr="A blue and yellow cartoon characters using a computer and a whiteboard&#10;&#10;Description automatically generated">
            <a:extLst>
              <a:ext uri="{FF2B5EF4-FFF2-40B4-BE49-F238E27FC236}">
                <a16:creationId xmlns:a16="http://schemas.microsoft.com/office/drawing/2014/main" id="{3FAB7182-D180-4444-88A1-71D53A1220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90" r="1" b="19968"/>
          <a:stretch/>
        </p:blipFill>
        <p:spPr bwMode="auto">
          <a:xfrm>
            <a:off x="-74645" y="10"/>
            <a:ext cx="12266645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81" name="Rectangle 7180">
            <a:extLst>
              <a:ext uri="{FF2B5EF4-FFF2-40B4-BE49-F238E27FC236}">
                <a16:creationId xmlns:a16="http://schemas.microsoft.com/office/drawing/2014/main" id="{F4EC6B62-8D18-47C6-815A-17919789F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50443" y="-1383557"/>
            <a:ext cx="6858000" cy="9625112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55000">
                <a:srgbClr val="000000">
                  <a:alpha val="46000"/>
                </a:srgbClr>
              </a:gs>
              <a:gs pos="0">
                <a:srgbClr val="000000">
                  <a:alpha val="62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DB06E1-71F5-4C84-B89B-B1DCE511F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742" y="524912"/>
            <a:ext cx="6787658" cy="936240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algn="ctr"/>
            <a:r>
              <a:rPr lang="en-US" sz="6000" b="1" i="0" dirty="0">
                <a:solidFill>
                  <a:schemeClr val="bg1"/>
                </a:solidFill>
                <a:effectLst/>
                <a:latin typeface="Söhne"/>
              </a:rPr>
              <a:t>SECURITY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1DAAAF-1AC4-47DA-8CFB-3F60B0D8E1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74162" y="1753096"/>
            <a:ext cx="6787658" cy="403181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0" i="0" dirty="0"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Berlin Sans FB" panose="020E0602020502020306" pitchFamily="34" charset="0"/>
              </a:rPr>
              <a:t>Debian places a strong emphasis on security, and it has a dedicated security team that actively monitors and addresses security issues. Regular security updates are provided for the stable release.</a:t>
            </a:r>
            <a:endParaRPr lang="en-US" sz="4000" dirty="0">
              <a:solidFill>
                <a:schemeClr val="accent2">
                  <a:lumMod val="20000"/>
                  <a:lumOff val="80000"/>
                </a:schemeClr>
              </a:solidFill>
              <a:latin typeface="Berlin Sans FB" panose="020E0602020502020306" pitchFamily="34" charset="0"/>
            </a:endParaRPr>
          </a:p>
        </p:txBody>
      </p:sp>
      <p:sp useBgFill="1">
        <p:nvSpPr>
          <p:cNvPr id="7183" name="Freeform: Shape 7182">
            <a:extLst>
              <a:ext uri="{FF2B5EF4-FFF2-40B4-BE49-F238E27FC236}">
                <a16:creationId xmlns:a16="http://schemas.microsoft.com/office/drawing/2014/main" id="{0EE1950E-A750-4EB6-943D-2FE814B8F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432630" cy="2848482"/>
          </a:xfrm>
          <a:custGeom>
            <a:avLst/>
            <a:gdLst>
              <a:gd name="connsiteX0" fmla="*/ 1193013 w 2432630"/>
              <a:gd name="connsiteY0" fmla="*/ 1609830 h 2848482"/>
              <a:gd name="connsiteX1" fmla="*/ 1452520 w 2432630"/>
              <a:gd name="connsiteY1" fmla="*/ 1771993 h 2848482"/>
              <a:gd name="connsiteX2" fmla="*/ 1333256 w 2432630"/>
              <a:gd name="connsiteY2" fmla="*/ 2217094 h 2848482"/>
              <a:gd name="connsiteX3" fmla="*/ 888154 w 2432630"/>
              <a:gd name="connsiteY3" fmla="*/ 2097829 h 2848482"/>
              <a:gd name="connsiteX4" fmla="*/ 1007419 w 2432630"/>
              <a:gd name="connsiteY4" fmla="*/ 1652728 h 2848482"/>
              <a:gd name="connsiteX5" fmla="*/ 1193013 w 2432630"/>
              <a:gd name="connsiteY5" fmla="*/ 1609830 h 2848482"/>
              <a:gd name="connsiteX6" fmla="*/ 1721013 w 2432630"/>
              <a:gd name="connsiteY6" fmla="*/ 1345937 h 2848482"/>
              <a:gd name="connsiteX7" fmla="*/ 1880524 w 2432630"/>
              <a:gd name="connsiteY7" fmla="*/ 1425334 h 2848482"/>
              <a:gd name="connsiteX8" fmla="*/ 1821528 w 2432630"/>
              <a:gd name="connsiteY8" fmla="*/ 1645511 h 2848482"/>
              <a:gd name="connsiteX9" fmla="*/ 1601350 w 2432630"/>
              <a:gd name="connsiteY9" fmla="*/ 1586514 h 2848482"/>
              <a:gd name="connsiteX10" fmla="*/ 1660347 w 2432630"/>
              <a:gd name="connsiteY10" fmla="*/ 1366337 h 2848482"/>
              <a:gd name="connsiteX11" fmla="*/ 1721013 w 2432630"/>
              <a:gd name="connsiteY11" fmla="*/ 1345937 h 2848482"/>
              <a:gd name="connsiteX12" fmla="*/ 0 w 2432630"/>
              <a:gd name="connsiteY12" fmla="*/ 0 h 2848482"/>
              <a:gd name="connsiteX13" fmla="*/ 2420476 w 2432630"/>
              <a:gd name="connsiteY13" fmla="*/ 0 h 2848482"/>
              <a:gd name="connsiteX14" fmla="*/ 2431096 w 2432630"/>
              <a:gd name="connsiteY14" fmla="*/ 94052 h 2848482"/>
              <a:gd name="connsiteX15" fmla="*/ 2426545 w 2432630"/>
              <a:gd name="connsiteY15" fmla="*/ 261706 h 2848482"/>
              <a:gd name="connsiteX16" fmla="*/ 1347411 w 2432630"/>
              <a:gd name="connsiteY16" fmla="*/ 1289202 h 2848482"/>
              <a:gd name="connsiteX17" fmla="*/ 678423 w 2432630"/>
              <a:gd name="connsiteY17" fmla="*/ 1606118 h 2848482"/>
              <a:gd name="connsiteX18" fmla="*/ 284014 w 2432630"/>
              <a:gd name="connsiteY18" fmla="*/ 2398976 h 2848482"/>
              <a:gd name="connsiteX19" fmla="*/ 97407 w 2432630"/>
              <a:gd name="connsiteY19" fmla="*/ 2742323 h 2848482"/>
              <a:gd name="connsiteX20" fmla="*/ 0 w 2432630"/>
              <a:gd name="connsiteY20" fmla="*/ 2848482 h 2848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432630" h="2848482">
                <a:moveTo>
                  <a:pt x="1193013" y="1609830"/>
                </a:moveTo>
                <a:cubicBezTo>
                  <a:pt x="1297352" y="1617205"/>
                  <a:pt x="1396284" y="1674588"/>
                  <a:pt x="1452520" y="1771993"/>
                </a:cubicBezTo>
                <a:cubicBezTo>
                  <a:pt x="1542498" y="1927838"/>
                  <a:pt x="1489101" y="2127117"/>
                  <a:pt x="1333256" y="2217094"/>
                </a:cubicBezTo>
                <a:cubicBezTo>
                  <a:pt x="1177410" y="2307071"/>
                  <a:pt x="978131" y="2253675"/>
                  <a:pt x="888154" y="2097829"/>
                </a:cubicBezTo>
                <a:cubicBezTo>
                  <a:pt x="798176" y="1941984"/>
                  <a:pt x="851572" y="1742705"/>
                  <a:pt x="1007419" y="1652728"/>
                </a:cubicBezTo>
                <a:cubicBezTo>
                  <a:pt x="1065861" y="1618986"/>
                  <a:pt x="1130410" y="1605406"/>
                  <a:pt x="1193013" y="1609830"/>
                </a:cubicBezTo>
                <a:close/>
                <a:moveTo>
                  <a:pt x="1721013" y="1345937"/>
                </a:moveTo>
                <a:cubicBezTo>
                  <a:pt x="1783347" y="1338202"/>
                  <a:pt x="1847142" y="1367515"/>
                  <a:pt x="1880524" y="1425334"/>
                </a:cubicBezTo>
                <a:cubicBezTo>
                  <a:pt x="1925033" y="1502425"/>
                  <a:pt x="1898619" y="1601002"/>
                  <a:pt x="1821528" y="1645511"/>
                </a:cubicBezTo>
                <a:cubicBezTo>
                  <a:pt x="1744436" y="1690020"/>
                  <a:pt x="1645859" y="1663606"/>
                  <a:pt x="1601350" y="1586514"/>
                </a:cubicBezTo>
                <a:cubicBezTo>
                  <a:pt x="1556841" y="1509423"/>
                  <a:pt x="1583254" y="1410846"/>
                  <a:pt x="1660347" y="1366337"/>
                </a:cubicBezTo>
                <a:cubicBezTo>
                  <a:pt x="1679620" y="1355210"/>
                  <a:pt x="1700235" y="1348515"/>
                  <a:pt x="1721013" y="1345937"/>
                </a:cubicBezTo>
                <a:close/>
                <a:moveTo>
                  <a:pt x="0" y="0"/>
                </a:moveTo>
                <a:lnTo>
                  <a:pt x="2420476" y="0"/>
                </a:lnTo>
                <a:lnTo>
                  <a:pt x="2431096" y="94052"/>
                </a:lnTo>
                <a:cubicBezTo>
                  <a:pt x="2434004" y="150699"/>
                  <a:pt x="2432933" y="206775"/>
                  <a:pt x="2426545" y="261706"/>
                </a:cubicBezTo>
                <a:cubicBezTo>
                  <a:pt x="2360669" y="828256"/>
                  <a:pt x="1972176" y="1172577"/>
                  <a:pt x="1347411" y="1289202"/>
                </a:cubicBezTo>
                <a:cubicBezTo>
                  <a:pt x="1096744" y="1336043"/>
                  <a:pt x="825156" y="1376752"/>
                  <a:pt x="678423" y="1606118"/>
                </a:cubicBezTo>
                <a:cubicBezTo>
                  <a:pt x="520257" y="1853673"/>
                  <a:pt x="394149" y="2125038"/>
                  <a:pt x="284014" y="2398976"/>
                </a:cubicBezTo>
                <a:cubicBezTo>
                  <a:pt x="233465" y="2524954"/>
                  <a:pt x="173906" y="2641107"/>
                  <a:pt x="97407" y="2742323"/>
                </a:cubicBezTo>
                <a:lnTo>
                  <a:pt x="0" y="2848482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2914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9" name="Rectangle 8200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10" name="Freeform: Shape 8202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211" name="Rectangle 8204">
            <a:extLst>
              <a:ext uri="{FF2B5EF4-FFF2-40B4-BE49-F238E27FC236}">
                <a16:creationId xmlns:a16="http://schemas.microsoft.com/office/drawing/2014/main" id="{06E15305-164C-44CD-9E0F-420C2DC1B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pic>
        <p:nvPicPr>
          <p:cNvPr id="8196" name="Picture 4">
            <a:extLst>
              <a:ext uri="{FF2B5EF4-FFF2-40B4-BE49-F238E27FC236}">
                <a16:creationId xmlns:a16="http://schemas.microsoft.com/office/drawing/2014/main" id="{259A51CE-D01F-4E52-8D14-73A8C3CDC6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17"/>
          <a:stretch/>
        </p:blipFill>
        <p:spPr bwMode="auto">
          <a:xfrm>
            <a:off x="837986" y="10"/>
            <a:ext cx="10615629" cy="6857990"/>
          </a:xfrm>
          <a:custGeom>
            <a:avLst/>
            <a:gdLst/>
            <a:ahLst/>
            <a:cxnLst/>
            <a:rect l="l" t="t" r="r" b="b"/>
            <a:pathLst>
              <a:path w="10615629" h="6858000">
                <a:moveTo>
                  <a:pt x="7169276" y="5665107"/>
                </a:moveTo>
                <a:cubicBezTo>
                  <a:pt x="7360157" y="5665107"/>
                  <a:pt x="7514897" y="5819847"/>
                  <a:pt x="7514897" y="6010728"/>
                </a:cubicBezTo>
                <a:cubicBezTo>
                  <a:pt x="7514897" y="6201609"/>
                  <a:pt x="7360157" y="6356349"/>
                  <a:pt x="7169276" y="6356349"/>
                </a:cubicBezTo>
                <a:cubicBezTo>
                  <a:pt x="6978395" y="6356349"/>
                  <a:pt x="6823655" y="6201609"/>
                  <a:pt x="6823655" y="6010728"/>
                </a:cubicBezTo>
                <a:cubicBezTo>
                  <a:pt x="6823655" y="5819847"/>
                  <a:pt x="6978395" y="5665107"/>
                  <a:pt x="7169276" y="5665107"/>
                </a:cubicBezTo>
                <a:close/>
                <a:moveTo>
                  <a:pt x="10010446" y="2285546"/>
                </a:moveTo>
                <a:cubicBezTo>
                  <a:pt x="10256938" y="2285546"/>
                  <a:pt x="10456760" y="2485368"/>
                  <a:pt x="10456760" y="2731860"/>
                </a:cubicBezTo>
                <a:cubicBezTo>
                  <a:pt x="10456760" y="2978352"/>
                  <a:pt x="10256938" y="3178174"/>
                  <a:pt x="10010446" y="3178174"/>
                </a:cubicBezTo>
                <a:cubicBezTo>
                  <a:pt x="9763954" y="3178174"/>
                  <a:pt x="9564132" y="2978352"/>
                  <a:pt x="9564132" y="2731860"/>
                </a:cubicBezTo>
                <a:cubicBezTo>
                  <a:pt x="9564132" y="2485368"/>
                  <a:pt x="9763954" y="2285546"/>
                  <a:pt x="10010446" y="2285546"/>
                </a:cubicBezTo>
                <a:close/>
                <a:moveTo>
                  <a:pt x="10354145" y="1626054"/>
                </a:moveTo>
                <a:cubicBezTo>
                  <a:pt x="10498559" y="1626054"/>
                  <a:pt x="10615629" y="1743124"/>
                  <a:pt x="10615629" y="1887538"/>
                </a:cubicBezTo>
                <a:cubicBezTo>
                  <a:pt x="10615629" y="2031953"/>
                  <a:pt x="10498559" y="2149022"/>
                  <a:pt x="10354145" y="2149022"/>
                </a:cubicBezTo>
                <a:cubicBezTo>
                  <a:pt x="10209731" y="2149022"/>
                  <a:pt x="10092661" y="2031953"/>
                  <a:pt x="10092661" y="1887538"/>
                </a:cubicBezTo>
                <a:cubicBezTo>
                  <a:pt x="10092661" y="1743124"/>
                  <a:pt x="10209731" y="1626054"/>
                  <a:pt x="10354145" y="1626054"/>
                </a:cubicBezTo>
                <a:close/>
                <a:moveTo>
                  <a:pt x="1458900" y="620485"/>
                </a:moveTo>
                <a:cubicBezTo>
                  <a:pt x="1705392" y="620485"/>
                  <a:pt x="1905214" y="820307"/>
                  <a:pt x="1905214" y="1066799"/>
                </a:cubicBezTo>
                <a:cubicBezTo>
                  <a:pt x="1905214" y="1313291"/>
                  <a:pt x="1705392" y="1513113"/>
                  <a:pt x="1458900" y="1513113"/>
                </a:cubicBezTo>
                <a:cubicBezTo>
                  <a:pt x="1212408" y="1513113"/>
                  <a:pt x="1012586" y="1313291"/>
                  <a:pt x="1012586" y="1066799"/>
                </a:cubicBezTo>
                <a:cubicBezTo>
                  <a:pt x="1012586" y="820307"/>
                  <a:pt x="1212408" y="620485"/>
                  <a:pt x="1458900" y="620485"/>
                </a:cubicBezTo>
                <a:close/>
                <a:moveTo>
                  <a:pt x="6634576" y="0"/>
                </a:moveTo>
                <a:lnTo>
                  <a:pt x="10141834" y="0"/>
                </a:lnTo>
                <a:lnTo>
                  <a:pt x="10200260" y="112226"/>
                </a:lnTo>
                <a:cubicBezTo>
                  <a:pt x="10410239" y="575266"/>
                  <a:pt x="10394872" y="1153565"/>
                  <a:pt x="9914575" y="1675662"/>
                </a:cubicBezTo>
                <a:cubicBezTo>
                  <a:pt x="9716856" y="1890645"/>
                  <a:pt x="9539638" y="2125049"/>
                  <a:pt x="9361609" y="2357294"/>
                </a:cubicBezTo>
                <a:cubicBezTo>
                  <a:pt x="9193292" y="2576998"/>
                  <a:pt x="9188572" y="2830553"/>
                  <a:pt x="9334635" y="3068327"/>
                </a:cubicBezTo>
                <a:cubicBezTo>
                  <a:pt x="9495670" y="3329571"/>
                  <a:pt x="9683004" y="3577866"/>
                  <a:pt x="9815042" y="3852732"/>
                </a:cubicBezTo>
                <a:cubicBezTo>
                  <a:pt x="10050525" y="4342848"/>
                  <a:pt x="9955575" y="4825682"/>
                  <a:pt x="9376176" y="5163127"/>
                </a:cubicBezTo>
                <a:cubicBezTo>
                  <a:pt x="8901029" y="5439880"/>
                  <a:pt x="8396077" y="5450670"/>
                  <a:pt x="7869813" y="5397801"/>
                </a:cubicBezTo>
                <a:cubicBezTo>
                  <a:pt x="7414763" y="5352214"/>
                  <a:pt x="6924916" y="5316879"/>
                  <a:pt x="6545392" y="5591203"/>
                </a:cubicBezTo>
                <a:cubicBezTo>
                  <a:pt x="6238293" y="5813469"/>
                  <a:pt x="6024794" y="6166019"/>
                  <a:pt x="5772723" y="6463272"/>
                </a:cubicBezTo>
                <a:cubicBezTo>
                  <a:pt x="5693284" y="6557074"/>
                  <a:pt x="5618532" y="6655326"/>
                  <a:pt x="5542128" y="6751893"/>
                </a:cubicBezTo>
                <a:lnTo>
                  <a:pt x="5455473" y="6858000"/>
                </a:lnTo>
                <a:lnTo>
                  <a:pt x="3884322" y="6858000"/>
                </a:lnTo>
                <a:lnTo>
                  <a:pt x="3874161" y="6844414"/>
                </a:lnTo>
                <a:cubicBezTo>
                  <a:pt x="3769502" y="6682570"/>
                  <a:pt x="3725804" y="6471499"/>
                  <a:pt x="3692625" y="6276207"/>
                </a:cubicBezTo>
                <a:cubicBezTo>
                  <a:pt x="3594979" y="5704764"/>
                  <a:pt x="2996562" y="5529973"/>
                  <a:pt x="2561203" y="5655806"/>
                </a:cubicBezTo>
                <a:cubicBezTo>
                  <a:pt x="1295584" y="6024675"/>
                  <a:pt x="405173" y="5378783"/>
                  <a:pt x="69617" y="4277706"/>
                </a:cubicBezTo>
                <a:cubicBezTo>
                  <a:pt x="12163" y="4089022"/>
                  <a:pt x="22818" y="3880245"/>
                  <a:pt x="1643" y="3679828"/>
                </a:cubicBezTo>
                <a:cubicBezTo>
                  <a:pt x="-11845" y="3246491"/>
                  <a:pt x="53163" y="2840533"/>
                  <a:pt x="368893" y="2516306"/>
                </a:cubicBezTo>
                <a:cubicBezTo>
                  <a:pt x="570254" y="2309550"/>
                  <a:pt x="826642" y="2227145"/>
                  <a:pt x="1113509" y="2192618"/>
                </a:cubicBezTo>
                <a:cubicBezTo>
                  <a:pt x="1425464" y="2154854"/>
                  <a:pt x="1739171" y="2099963"/>
                  <a:pt x="2037232" y="2005555"/>
                </a:cubicBezTo>
                <a:cubicBezTo>
                  <a:pt x="2313447" y="1917888"/>
                  <a:pt x="2430109" y="1649902"/>
                  <a:pt x="2547311" y="1405114"/>
                </a:cubicBezTo>
                <a:cubicBezTo>
                  <a:pt x="2839303" y="794962"/>
                  <a:pt x="3300289" y="490426"/>
                  <a:pt x="3900864" y="578766"/>
                </a:cubicBezTo>
                <a:cubicBezTo>
                  <a:pt x="4133785" y="613023"/>
                  <a:pt x="4362119" y="739800"/>
                  <a:pt x="4571571" y="860778"/>
                </a:cubicBezTo>
                <a:cubicBezTo>
                  <a:pt x="5133169" y="1185276"/>
                  <a:pt x="5641898" y="1029501"/>
                  <a:pt x="6039226" y="631499"/>
                </a:cubicBezTo>
                <a:cubicBezTo>
                  <a:pt x="6180165" y="489886"/>
                  <a:pt x="6313484" y="339979"/>
                  <a:pt x="6449433" y="193257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3E83FA-D8DE-4C4E-A542-041668292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1743" y="1344594"/>
            <a:ext cx="6458556" cy="26749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3AD3A-DF27-4BF7-9098-0342A87AEA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91743" y="4229100"/>
            <a:ext cx="6458556" cy="1028700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pic>
        <p:nvPicPr>
          <p:cNvPr id="8198" name="Picture 6">
            <a:extLst>
              <a:ext uri="{FF2B5EF4-FFF2-40B4-BE49-F238E27FC236}">
                <a16:creationId xmlns:a16="http://schemas.microsoft.com/office/drawing/2014/main" id="{CC12473E-18EA-46FD-B88F-621AE9D618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985" y="232968"/>
            <a:ext cx="10032075" cy="6415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85310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3" name="Rectangle 2054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64" name="Freeform: Shape 2056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065" name="Background Fill">
            <a:extLst>
              <a:ext uri="{FF2B5EF4-FFF2-40B4-BE49-F238E27FC236}">
                <a16:creationId xmlns:a16="http://schemas.microsoft.com/office/drawing/2014/main" id="{68CA250C-CF5A-4736-9249-D6111F7C5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66" name="Rectangle 2060">
            <a:extLst>
              <a:ext uri="{FF2B5EF4-FFF2-40B4-BE49-F238E27FC236}">
                <a16:creationId xmlns:a16="http://schemas.microsoft.com/office/drawing/2014/main" id="{A38DB2BE-70A1-45B8-985C-026E418D7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94ADE1-8EF5-47AF-8067-76D653A01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200150"/>
            <a:ext cx="4556078" cy="330319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b="1">
                <a:solidFill>
                  <a:srgbClr val="FFFFFF"/>
                </a:solidFill>
              </a:rPr>
              <a:t>WHAT IS DEBIAN?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2ED30AF-C1C2-46C6-8488-107F0DE834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084"/>
          <a:stretch/>
        </p:blipFill>
        <p:spPr bwMode="auto">
          <a:xfrm>
            <a:off x="5643257" y="564930"/>
            <a:ext cx="6545695" cy="5728140"/>
          </a:xfrm>
          <a:custGeom>
            <a:avLst/>
            <a:gdLst/>
            <a:ahLst/>
            <a:cxnLst/>
            <a:rect l="l" t="t" r="r" b="b"/>
            <a:pathLst>
              <a:path w="6545695" h="5728140">
                <a:moveTo>
                  <a:pt x="2616380" y="4466221"/>
                </a:moveTo>
                <a:cubicBezTo>
                  <a:pt x="2911523" y="4466221"/>
                  <a:pt x="3150783" y="4705481"/>
                  <a:pt x="3150783" y="5000624"/>
                </a:cubicBezTo>
                <a:cubicBezTo>
                  <a:pt x="3150783" y="5295767"/>
                  <a:pt x="2911523" y="5535027"/>
                  <a:pt x="2616380" y="5535027"/>
                </a:cubicBezTo>
                <a:cubicBezTo>
                  <a:pt x="2321237" y="5535027"/>
                  <a:pt x="2081977" y="5295767"/>
                  <a:pt x="2081977" y="5000624"/>
                </a:cubicBezTo>
                <a:cubicBezTo>
                  <a:pt x="2081977" y="4705481"/>
                  <a:pt x="2321237" y="4466221"/>
                  <a:pt x="2616380" y="4466221"/>
                </a:cubicBezTo>
                <a:close/>
                <a:moveTo>
                  <a:pt x="6508555" y="4438651"/>
                </a:moveTo>
                <a:lnTo>
                  <a:pt x="6545695" y="4442395"/>
                </a:lnTo>
                <a:lnTo>
                  <a:pt x="6545695" y="5722287"/>
                </a:lnTo>
                <a:lnTo>
                  <a:pt x="6508555" y="5726031"/>
                </a:lnTo>
                <a:cubicBezTo>
                  <a:pt x="6153055" y="5726031"/>
                  <a:pt x="5864865" y="5437841"/>
                  <a:pt x="5864865" y="5082341"/>
                </a:cubicBezTo>
                <a:cubicBezTo>
                  <a:pt x="5864865" y="4726841"/>
                  <a:pt x="6153055" y="4438651"/>
                  <a:pt x="6508555" y="4438651"/>
                </a:cubicBezTo>
                <a:close/>
                <a:moveTo>
                  <a:pt x="643690" y="1908009"/>
                </a:moveTo>
                <a:cubicBezTo>
                  <a:pt x="999190" y="1908009"/>
                  <a:pt x="1287380" y="2196199"/>
                  <a:pt x="1287380" y="2551699"/>
                </a:cubicBezTo>
                <a:cubicBezTo>
                  <a:pt x="1287380" y="2907199"/>
                  <a:pt x="999190" y="3195389"/>
                  <a:pt x="643690" y="3195389"/>
                </a:cubicBezTo>
                <a:cubicBezTo>
                  <a:pt x="288190" y="3195389"/>
                  <a:pt x="0" y="2907199"/>
                  <a:pt x="0" y="2551699"/>
                </a:cubicBezTo>
                <a:cubicBezTo>
                  <a:pt x="0" y="2196199"/>
                  <a:pt x="288190" y="1908009"/>
                  <a:pt x="643690" y="1908009"/>
                </a:cubicBezTo>
                <a:close/>
                <a:moveTo>
                  <a:pt x="1343438" y="0"/>
                </a:moveTo>
                <a:lnTo>
                  <a:pt x="6545695" y="0"/>
                </a:lnTo>
                <a:lnTo>
                  <a:pt x="6545695" y="4185665"/>
                </a:lnTo>
                <a:lnTo>
                  <a:pt x="6503949" y="4173249"/>
                </a:lnTo>
                <a:cubicBezTo>
                  <a:pt x="6330657" y="4128375"/>
                  <a:pt x="6087455" y="4102583"/>
                  <a:pt x="5901261" y="4231782"/>
                </a:cubicBezTo>
                <a:cubicBezTo>
                  <a:pt x="5519369" y="4496370"/>
                  <a:pt x="5772178" y="5031067"/>
                  <a:pt x="5381804" y="5422715"/>
                </a:cubicBezTo>
                <a:cubicBezTo>
                  <a:pt x="5104996" y="5700294"/>
                  <a:pt x="4600596" y="5805476"/>
                  <a:pt x="4233669" y="5668063"/>
                </a:cubicBezTo>
                <a:cubicBezTo>
                  <a:pt x="3653192" y="5450674"/>
                  <a:pt x="3784943" y="4763675"/>
                  <a:pt x="3129895" y="4450477"/>
                </a:cubicBezTo>
                <a:cubicBezTo>
                  <a:pt x="2672003" y="4231446"/>
                  <a:pt x="2178033" y="4362192"/>
                  <a:pt x="2137775" y="4373601"/>
                </a:cubicBezTo>
                <a:cubicBezTo>
                  <a:pt x="1564921" y="4533740"/>
                  <a:pt x="1470666" y="5034694"/>
                  <a:pt x="971838" y="5025154"/>
                </a:cubicBezTo>
                <a:cubicBezTo>
                  <a:pt x="866310" y="5023179"/>
                  <a:pt x="525091" y="5016610"/>
                  <a:pt x="302276" y="4795749"/>
                </a:cubicBezTo>
                <a:lnTo>
                  <a:pt x="302958" y="4795228"/>
                </a:lnTo>
                <a:cubicBezTo>
                  <a:pt x="269893" y="4762453"/>
                  <a:pt x="240673" y="4726135"/>
                  <a:pt x="215714" y="4686858"/>
                </a:cubicBezTo>
                <a:cubicBezTo>
                  <a:pt x="37179" y="4405379"/>
                  <a:pt x="83908" y="3985942"/>
                  <a:pt x="297529" y="3752971"/>
                </a:cubicBezTo>
                <a:cubicBezTo>
                  <a:pt x="585181" y="3439442"/>
                  <a:pt x="966965" y="3689936"/>
                  <a:pt x="1431505" y="3365135"/>
                </a:cubicBezTo>
                <a:cubicBezTo>
                  <a:pt x="1675458" y="3194556"/>
                  <a:pt x="1971184" y="2832930"/>
                  <a:pt x="1937587" y="2478917"/>
                </a:cubicBezTo>
                <a:cubicBezTo>
                  <a:pt x="1881332" y="1886418"/>
                  <a:pt x="952691" y="1868869"/>
                  <a:pt x="796634" y="1179326"/>
                </a:cubicBezTo>
                <a:cubicBezTo>
                  <a:pt x="712321" y="804978"/>
                  <a:pt x="879884" y="345043"/>
                  <a:pt x="1168762" y="107990"/>
                </a:cubicBezTo>
                <a:cubicBezTo>
                  <a:pt x="1224164" y="62588"/>
                  <a:pt x="1280383" y="28334"/>
                  <a:pt x="1337047" y="2463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34356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3078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81" name="Freeform: Shape 3080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3083" name="Background Fill">
            <a:extLst>
              <a:ext uri="{FF2B5EF4-FFF2-40B4-BE49-F238E27FC236}">
                <a16:creationId xmlns:a16="http://schemas.microsoft.com/office/drawing/2014/main" id="{68CA250C-CF5A-4736-9249-D6111F7C5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5" name="Rectangle 3084">
            <a:extLst>
              <a:ext uri="{FF2B5EF4-FFF2-40B4-BE49-F238E27FC236}">
                <a16:creationId xmlns:a16="http://schemas.microsoft.com/office/drawing/2014/main" id="{1A85303E-1D59-4477-A849-22C7FEACDC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8FE11C-E0B9-4C46-BDFE-E9FCBD77B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57783"/>
            <a:ext cx="3901736" cy="3130807"/>
          </a:xfrm>
        </p:spPr>
        <p:txBody>
          <a:bodyPr vert="horz" lIns="91440" tIns="45720" rIns="91440" bIns="45720" rtlCol="0" anchor="b">
            <a:normAutofit/>
          </a:bodyPr>
          <a:lstStyle/>
          <a:p>
            <a:endParaRPr lang="en-US" sz="6000">
              <a:solidFill>
                <a:srgbClr val="FFFFFF"/>
              </a:solidFill>
            </a:endParaRP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FE589F8A-9680-41F5-AB0B-56DD5B7519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1256" y="777240"/>
            <a:ext cx="4002193" cy="5303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2139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Background Fill">
            <a:extLst>
              <a:ext uri="{FF2B5EF4-FFF2-40B4-BE49-F238E27FC236}">
                <a16:creationId xmlns:a16="http://schemas.microsoft.com/office/drawing/2014/main" id="{6DA65B90-7B06-4499-91BA-CDDD3613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Electronic circuit board">
            <a:extLst>
              <a:ext uri="{FF2B5EF4-FFF2-40B4-BE49-F238E27FC236}">
                <a16:creationId xmlns:a16="http://schemas.microsoft.com/office/drawing/2014/main" id="{D0778FEB-0D7A-F982-2413-B2509C4408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56BD7DD2-1738-4D5D-955B-0F7C68C99E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9534478" y="3308697"/>
            <a:ext cx="2657521" cy="3554844"/>
          </a:xfrm>
          <a:custGeom>
            <a:avLst/>
            <a:gdLst>
              <a:gd name="connsiteX0" fmla="*/ 1231997 w 3761741"/>
              <a:gd name="connsiteY0" fmla="*/ 3753085 h 5031909"/>
              <a:gd name="connsiteX1" fmla="*/ 1491504 w 3761741"/>
              <a:gd name="connsiteY1" fmla="*/ 3915246 h 5031909"/>
              <a:gd name="connsiteX2" fmla="*/ 1372239 w 3761741"/>
              <a:gd name="connsiteY2" fmla="*/ 4360348 h 5031909"/>
              <a:gd name="connsiteX3" fmla="*/ 927138 w 3761741"/>
              <a:gd name="connsiteY3" fmla="*/ 4241084 h 5031909"/>
              <a:gd name="connsiteX4" fmla="*/ 1046403 w 3761741"/>
              <a:gd name="connsiteY4" fmla="*/ 3795982 h 5031909"/>
              <a:gd name="connsiteX5" fmla="*/ 1231997 w 3761741"/>
              <a:gd name="connsiteY5" fmla="*/ 3753085 h 5031909"/>
              <a:gd name="connsiteX6" fmla="*/ 1759997 w 3761741"/>
              <a:gd name="connsiteY6" fmla="*/ 3489191 h 5031909"/>
              <a:gd name="connsiteX7" fmla="*/ 1919508 w 3761741"/>
              <a:gd name="connsiteY7" fmla="*/ 3568587 h 5031909"/>
              <a:gd name="connsiteX8" fmla="*/ 1860512 w 3761741"/>
              <a:gd name="connsiteY8" fmla="*/ 3788765 h 5031909"/>
              <a:gd name="connsiteX9" fmla="*/ 1640334 w 3761741"/>
              <a:gd name="connsiteY9" fmla="*/ 3729768 h 5031909"/>
              <a:gd name="connsiteX10" fmla="*/ 1699331 w 3761741"/>
              <a:gd name="connsiteY10" fmla="*/ 3509591 h 5031909"/>
              <a:gd name="connsiteX11" fmla="*/ 1759997 w 3761741"/>
              <a:gd name="connsiteY11" fmla="*/ 3489191 h 5031909"/>
              <a:gd name="connsiteX12" fmla="*/ 0 w 3761741"/>
              <a:gd name="connsiteY12" fmla="*/ 0 h 5031909"/>
              <a:gd name="connsiteX13" fmla="*/ 3761741 w 3761741"/>
              <a:gd name="connsiteY13" fmla="*/ 0 h 5031909"/>
              <a:gd name="connsiteX14" fmla="*/ 3681829 w 3761741"/>
              <a:gd name="connsiteY14" fmla="*/ 50256 h 5031909"/>
              <a:gd name="connsiteX15" fmla="*/ 2937684 w 3761741"/>
              <a:gd name="connsiteY15" fmla="*/ 451413 h 5031909"/>
              <a:gd name="connsiteX16" fmla="*/ 2372686 w 3761741"/>
              <a:gd name="connsiteY16" fmla="*/ 1727662 h 5031909"/>
              <a:gd name="connsiteX17" fmla="*/ 2465529 w 3761741"/>
              <a:gd name="connsiteY17" fmla="*/ 2404960 h 5031909"/>
              <a:gd name="connsiteX18" fmla="*/ 1386395 w 3761741"/>
              <a:gd name="connsiteY18" fmla="*/ 3432457 h 5031909"/>
              <a:gd name="connsiteX19" fmla="*/ 717407 w 3761741"/>
              <a:gd name="connsiteY19" fmla="*/ 3749372 h 5031909"/>
              <a:gd name="connsiteX20" fmla="*/ 322998 w 3761741"/>
              <a:gd name="connsiteY20" fmla="*/ 4542230 h 5031909"/>
              <a:gd name="connsiteX21" fmla="*/ 7948 w 3761741"/>
              <a:gd name="connsiteY21" fmla="*/ 5025561 h 5031909"/>
              <a:gd name="connsiteX22" fmla="*/ 0 w 3761741"/>
              <a:gd name="connsiteY22" fmla="*/ 5031909 h 5031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761741" h="5031909">
                <a:moveTo>
                  <a:pt x="1231997" y="3753085"/>
                </a:moveTo>
                <a:cubicBezTo>
                  <a:pt x="1336336" y="3760459"/>
                  <a:pt x="1435268" y="3817843"/>
                  <a:pt x="1491504" y="3915246"/>
                </a:cubicBezTo>
                <a:cubicBezTo>
                  <a:pt x="1581482" y="4071092"/>
                  <a:pt x="1528085" y="4270371"/>
                  <a:pt x="1372239" y="4360348"/>
                </a:cubicBezTo>
                <a:cubicBezTo>
                  <a:pt x="1216394" y="4450325"/>
                  <a:pt x="1017115" y="4396929"/>
                  <a:pt x="927138" y="4241084"/>
                </a:cubicBezTo>
                <a:cubicBezTo>
                  <a:pt x="837160" y="4085238"/>
                  <a:pt x="890557" y="3885959"/>
                  <a:pt x="1046403" y="3795982"/>
                </a:cubicBezTo>
                <a:cubicBezTo>
                  <a:pt x="1104845" y="3762240"/>
                  <a:pt x="1169394" y="3748660"/>
                  <a:pt x="1231997" y="3753085"/>
                </a:cubicBezTo>
                <a:close/>
                <a:moveTo>
                  <a:pt x="1759997" y="3489191"/>
                </a:moveTo>
                <a:cubicBezTo>
                  <a:pt x="1822331" y="3481456"/>
                  <a:pt x="1886126" y="3510769"/>
                  <a:pt x="1919508" y="3568587"/>
                </a:cubicBezTo>
                <a:cubicBezTo>
                  <a:pt x="1964017" y="3645679"/>
                  <a:pt x="1937603" y="3744256"/>
                  <a:pt x="1860512" y="3788765"/>
                </a:cubicBezTo>
                <a:cubicBezTo>
                  <a:pt x="1783420" y="3833274"/>
                  <a:pt x="1684844" y="3806860"/>
                  <a:pt x="1640334" y="3729768"/>
                </a:cubicBezTo>
                <a:cubicBezTo>
                  <a:pt x="1595825" y="3652677"/>
                  <a:pt x="1622238" y="3554100"/>
                  <a:pt x="1699331" y="3509591"/>
                </a:cubicBezTo>
                <a:cubicBezTo>
                  <a:pt x="1718604" y="3498464"/>
                  <a:pt x="1739219" y="3491769"/>
                  <a:pt x="1759997" y="3489191"/>
                </a:cubicBezTo>
                <a:close/>
                <a:moveTo>
                  <a:pt x="0" y="0"/>
                </a:moveTo>
                <a:lnTo>
                  <a:pt x="3761741" y="0"/>
                </a:lnTo>
                <a:lnTo>
                  <a:pt x="3681829" y="50256"/>
                </a:lnTo>
                <a:cubicBezTo>
                  <a:pt x="3438848" y="191089"/>
                  <a:pt x="3181881" y="311202"/>
                  <a:pt x="2937684" y="451413"/>
                </a:cubicBezTo>
                <a:cubicBezTo>
                  <a:pt x="2479845" y="715229"/>
                  <a:pt x="2214753" y="1139058"/>
                  <a:pt x="2372686" y="1727662"/>
                </a:cubicBezTo>
                <a:cubicBezTo>
                  <a:pt x="2431549" y="1947175"/>
                  <a:pt x="2491082" y="2185236"/>
                  <a:pt x="2465529" y="2404960"/>
                </a:cubicBezTo>
                <a:cubicBezTo>
                  <a:pt x="2399653" y="2971510"/>
                  <a:pt x="2011160" y="3315831"/>
                  <a:pt x="1386395" y="3432457"/>
                </a:cubicBezTo>
                <a:cubicBezTo>
                  <a:pt x="1135728" y="3479297"/>
                  <a:pt x="864140" y="3520006"/>
                  <a:pt x="717407" y="3749372"/>
                </a:cubicBezTo>
                <a:cubicBezTo>
                  <a:pt x="559240" y="3996927"/>
                  <a:pt x="433133" y="4268292"/>
                  <a:pt x="322998" y="4542230"/>
                </a:cubicBezTo>
                <a:cubicBezTo>
                  <a:pt x="247175" y="4731198"/>
                  <a:pt x="151079" y="4898056"/>
                  <a:pt x="7948" y="5025561"/>
                </a:cubicBezTo>
                <a:lnTo>
                  <a:pt x="0" y="5031909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509A13B-4750-4C28-974C-8E9C13C5B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555816" y="-1555812"/>
            <a:ext cx="6858000" cy="9969624"/>
          </a:xfrm>
          <a:prstGeom prst="rect">
            <a:avLst/>
          </a:prstGeom>
          <a:gradFill>
            <a:gsLst>
              <a:gs pos="41000">
                <a:srgbClr val="000000">
                  <a:alpha val="50000"/>
                </a:srgbClr>
              </a:gs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56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E5F8F1-9824-4987-BFB8-874EB8D5E1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8074" y="1550224"/>
            <a:ext cx="5048250" cy="322810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dirty="0">
                <a:solidFill>
                  <a:srgbClr val="FFFFFF"/>
                </a:solidFill>
              </a:rPr>
              <a:t>An </a:t>
            </a:r>
            <a:r>
              <a:rPr lang="en-US" sz="3200" dirty="0">
                <a:solidFill>
                  <a:schemeClr val="accent6">
                    <a:lumMod val="60000"/>
                    <a:lumOff val="40000"/>
                  </a:schemeClr>
                </a:solidFill>
                <a:highlight>
                  <a:srgbClr val="FFFF00"/>
                </a:highlight>
              </a:rPr>
              <a:t>operating system </a:t>
            </a:r>
            <a:r>
              <a:rPr lang="en-US" sz="3200" dirty="0">
                <a:solidFill>
                  <a:srgbClr val="FFFFFF"/>
                </a:solidFill>
              </a:rPr>
              <a:t>comprises a collection of fundamental programs and tools essential for the functioning of your computer.</a:t>
            </a:r>
          </a:p>
        </p:txBody>
      </p:sp>
    </p:spTree>
    <p:extLst>
      <p:ext uri="{BB962C8B-B14F-4D97-AF65-F5344CB8AC3E}">
        <p14:creationId xmlns:p14="http://schemas.microsoft.com/office/powerpoint/2010/main" val="11234474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3" name="Freeform: Shape 1032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035" name="Background Fill">
            <a:extLst>
              <a:ext uri="{FF2B5EF4-FFF2-40B4-BE49-F238E27FC236}">
                <a16:creationId xmlns:a16="http://schemas.microsoft.com/office/drawing/2014/main" id="{6DA65B90-7B06-4499-91BA-CDDD3613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2C967B2-AB3F-40BC-8F73-2B38FD9E34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38" r="1" b="1"/>
          <a:stretch/>
        </p:blipFill>
        <p:spPr bwMode="auto">
          <a:xfrm>
            <a:off x="-74645" y="10"/>
            <a:ext cx="12266645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7" name="Rectangle 1036">
            <a:extLst>
              <a:ext uri="{FF2B5EF4-FFF2-40B4-BE49-F238E27FC236}">
                <a16:creationId xmlns:a16="http://schemas.microsoft.com/office/drawing/2014/main" id="{F4EC6B62-8D18-47C6-815A-17919789F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50443" y="-1383557"/>
            <a:ext cx="6858000" cy="9625112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55000">
                <a:srgbClr val="000000">
                  <a:alpha val="46000"/>
                </a:srgbClr>
              </a:gs>
              <a:gs pos="0">
                <a:srgbClr val="000000">
                  <a:alpha val="62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E46D6F-BD31-4099-9957-70138CE4B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7386" y="2661572"/>
            <a:ext cx="6787658" cy="35941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b="1" dirty="0">
                <a:solidFill>
                  <a:srgbClr val="FFFFFF"/>
                </a:solidFill>
              </a:rPr>
              <a:t>IS DEBIAN FREE?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22B829-9A9D-4254-9287-98959EF0E4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94742" y="5205048"/>
            <a:ext cx="6787658" cy="6599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endParaRPr lang="en-US">
              <a:solidFill>
                <a:srgbClr val="FFFFFF"/>
              </a:solidFill>
            </a:endParaRPr>
          </a:p>
        </p:txBody>
      </p:sp>
      <p:sp useBgFill="1">
        <p:nvSpPr>
          <p:cNvPr id="1039" name="Freeform: Shape 1038">
            <a:extLst>
              <a:ext uri="{FF2B5EF4-FFF2-40B4-BE49-F238E27FC236}">
                <a16:creationId xmlns:a16="http://schemas.microsoft.com/office/drawing/2014/main" id="{0EE1950E-A750-4EB6-943D-2FE814B8F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432630" cy="2848482"/>
          </a:xfrm>
          <a:custGeom>
            <a:avLst/>
            <a:gdLst>
              <a:gd name="connsiteX0" fmla="*/ 1193013 w 2432630"/>
              <a:gd name="connsiteY0" fmla="*/ 1609830 h 2848482"/>
              <a:gd name="connsiteX1" fmla="*/ 1452520 w 2432630"/>
              <a:gd name="connsiteY1" fmla="*/ 1771993 h 2848482"/>
              <a:gd name="connsiteX2" fmla="*/ 1333256 w 2432630"/>
              <a:gd name="connsiteY2" fmla="*/ 2217094 h 2848482"/>
              <a:gd name="connsiteX3" fmla="*/ 888154 w 2432630"/>
              <a:gd name="connsiteY3" fmla="*/ 2097829 h 2848482"/>
              <a:gd name="connsiteX4" fmla="*/ 1007419 w 2432630"/>
              <a:gd name="connsiteY4" fmla="*/ 1652728 h 2848482"/>
              <a:gd name="connsiteX5" fmla="*/ 1193013 w 2432630"/>
              <a:gd name="connsiteY5" fmla="*/ 1609830 h 2848482"/>
              <a:gd name="connsiteX6" fmla="*/ 1721013 w 2432630"/>
              <a:gd name="connsiteY6" fmla="*/ 1345937 h 2848482"/>
              <a:gd name="connsiteX7" fmla="*/ 1880524 w 2432630"/>
              <a:gd name="connsiteY7" fmla="*/ 1425334 h 2848482"/>
              <a:gd name="connsiteX8" fmla="*/ 1821528 w 2432630"/>
              <a:gd name="connsiteY8" fmla="*/ 1645511 h 2848482"/>
              <a:gd name="connsiteX9" fmla="*/ 1601350 w 2432630"/>
              <a:gd name="connsiteY9" fmla="*/ 1586514 h 2848482"/>
              <a:gd name="connsiteX10" fmla="*/ 1660347 w 2432630"/>
              <a:gd name="connsiteY10" fmla="*/ 1366337 h 2848482"/>
              <a:gd name="connsiteX11" fmla="*/ 1721013 w 2432630"/>
              <a:gd name="connsiteY11" fmla="*/ 1345937 h 2848482"/>
              <a:gd name="connsiteX12" fmla="*/ 0 w 2432630"/>
              <a:gd name="connsiteY12" fmla="*/ 0 h 2848482"/>
              <a:gd name="connsiteX13" fmla="*/ 2420476 w 2432630"/>
              <a:gd name="connsiteY13" fmla="*/ 0 h 2848482"/>
              <a:gd name="connsiteX14" fmla="*/ 2431096 w 2432630"/>
              <a:gd name="connsiteY14" fmla="*/ 94052 h 2848482"/>
              <a:gd name="connsiteX15" fmla="*/ 2426545 w 2432630"/>
              <a:gd name="connsiteY15" fmla="*/ 261706 h 2848482"/>
              <a:gd name="connsiteX16" fmla="*/ 1347411 w 2432630"/>
              <a:gd name="connsiteY16" fmla="*/ 1289202 h 2848482"/>
              <a:gd name="connsiteX17" fmla="*/ 678423 w 2432630"/>
              <a:gd name="connsiteY17" fmla="*/ 1606118 h 2848482"/>
              <a:gd name="connsiteX18" fmla="*/ 284014 w 2432630"/>
              <a:gd name="connsiteY18" fmla="*/ 2398976 h 2848482"/>
              <a:gd name="connsiteX19" fmla="*/ 97407 w 2432630"/>
              <a:gd name="connsiteY19" fmla="*/ 2742323 h 2848482"/>
              <a:gd name="connsiteX20" fmla="*/ 0 w 2432630"/>
              <a:gd name="connsiteY20" fmla="*/ 2848482 h 2848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432630" h="2848482">
                <a:moveTo>
                  <a:pt x="1193013" y="1609830"/>
                </a:moveTo>
                <a:cubicBezTo>
                  <a:pt x="1297352" y="1617205"/>
                  <a:pt x="1396284" y="1674588"/>
                  <a:pt x="1452520" y="1771993"/>
                </a:cubicBezTo>
                <a:cubicBezTo>
                  <a:pt x="1542498" y="1927838"/>
                  <a:pt x="1489101" y="2127117"/>
                  <a:pt x="1333256" y="2217094"/>
                </a:cubicBezTo>
                <a:cubicBezTo>
                  <a:pt x="1177410" y="2307071"/>
                  <a:pt x="978131" y="2253675"/>
                  <a:pt x="888154" y="2097829"/>
                </a:cubicBezTo>
                <a:cubicBezTo>
                  <a:pt x="798176" y="1941984"/>
                  <a:pt x="851572" y="1742705"/>
                  <a:pt x="1007419" y="1652728"/>
                </a:cubicBezTo>
                <a:cubicBezTo>
                  <a:pt x="1065861" y="1618986"/>
                  <a:pt x="1130410" y="1605406"/>
                  <a:pt x="1193013" y="1609830"/>
                </a:cubicBezTo>
                <a:close/>
                <a:moveTo>
                  <a:pt x="1721013" y="1345937"/>
                </a:moveTo>
                <a:cubicBezTo>
                  <a:pt x="1783347" y="1338202"/>
                  <a:pt x="1847142" y="1367515"/>
                  <a:pt x="1880524" y="1425334"/>
                </a:cubicBezTo>
                <a:cubicBezTo>
                  <a:pt x="1925033" y="1502425"/>
                  <a:pt x="1898619" y="1601002"/>
                  <a:pt x="1821528" y="1645511"/>
                </a:cubicBezTo>
                <a:cubicBezTo>
                  <a:pt x="1744436" y="1690020"/>
                  <a:pt x="1645859" y="1663606"/>
                  <a:pt x="1601350" y="1586514"/>
                </a:cubicBezTo>
                <a:cubicBezTo>
                  <a:pt x="1556841" y="1509423"/>
                  <a:pt x="1583254" y="1410846"/>
                  <a:pt x="1660347" y="1366337"/>
                </a:cubicBezTo>
                <a:cubicBezTo>
                  <a:pt x="1679620" y="1355210"/>
                  <a:pt x="1700235" y="1348515"/>
                  <a:pt x="1721013" y="1345937"/>
                </a:cubicBezTo>
                <a:close/>
                <a:moveTo>
                  <a:pt x="0" y="0"/>
                </a:moveTo>
                <a:lnTo>
                  <a:pt x="2420476" y="0"/>
                </a:lnTo>
                <a:lnTo>
                  <a:pt x="2431096" y="94052"/>
                </a:lnTo>
                <a:cubicBezTo>
                  <a:pt x="2434004" y="150699"/>
                  <a:pt x="2432933" y="206775"/>
                  <a:pt x="2426545" y="261706"/>
                </a:cubicBezTo>
                <a:cubicBezTo>
                  <a:pt x="2360669" y="828256"/>
                  <a:pt x="1972176" y="1172577"/>
                  <a:pt x="1347411" y="1289202"/>
                </a:cubicBezTo>
                <a:cubicBezTo>
                  <a:pt x="1096744" y="1336043"/>
                  <a:pt x="825156" y="1376752"/>
                  <a:pt x="678423" y="1606118"/>
                </a:cubicBezTo>
                <a:cubicBezTo>
                  <a:pt x="520257" y="1853673"/>
                  <a:pt x="394149" y="2125038"/>
                  <a:pt x="284014" y="2398976"/>
                </a:cubicBezTo>
                <a:cubicBezTo>
                  <a:pt x="233465" y="2524954"/>
                  <a:pt x="173906" y="2641107"/>
                  <a:pt x="97407" y="2742323"/>
                </a:cubicBezTo>
                <a:lnTo>
                  <a:pt x="0" y="2848482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47894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DE7D8-D80B-46DC-9378-130825F11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DE3F5419-9086-4C30-9C57-B2C05AF386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894682"/>
            <a:ext cx="12192000" cy="81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708FA-2B07-4944-A750-79E9B345EB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1342" y="212773"/>
            <a:ext cx="7395029" cy="3945453"/>
          </a:xfrm>
        </p:spPr>
        <p:txBody>
          <a:bodyPr>
            <a:normAutofit/>
          </a:bodyPr>
          <a:lstStyle/>
          <a:p>
            <a:r>
              <a:rPr lang="en-US" sz="3200" b="0" i="0" dirty="0">
                <a:solidFill>
                  <a:srgbClr val="222222"/>
                </a:solidFill>
                <a:effectLst/>
                <a:highlight>
                  <a:srgbClr val="FFFF00"/>
                </a:highlight>
                <a:latin typeface="Berlin Sans FB" panose="020E0602020502020306" pitchFamily="34" charset="0"/>
              </a:rPr>
              <a:t>Debian</a:t>
            </a:r>
            <a:r>
              <a:rPr lang="en-US" sz="3200" b="0" i="0" dirty="0">
                <a:solidFill>
                  <a:srgbClr val="222222"/>
                </a:solidFill>
                <a:effectLst/>
                <a:latin typeface="Berlin Sans FB" panose="020E0602020502020306" pitchFamily="34" charset="0"/>
              </a:rPr>
              <a:t> is so committed to </a:t>
            </a:r>
            <a:r>
              <a:rPr lang="en-US" sz="3200" b="0" i="0" dirty="0">
                <a:solidFill>
                  <a:srgbClr val="222222"/>
                </a:solidFill>
                <a:effectLst/>
                <a:highlight>
                  <a:srgbClr val="FFFF00"/>
                </a:highlight>
                <a:latin typeface="Berlin Sans FB" panose="020E0602020502020306" pitchFamily="34" charset="0"/>
              </a:rPr>
              <a:t>free software </a:t>
            </a:r>
            <a:r>
              <a:rPr lang="en-US" sz="3200" b="0" i="0" dirty="0">
                <a:solidFill>
                  <a:srgbClr val="222222"/>
                </a:solidFill>
                <a:effectLst/>
                <a:latin typeface="Berlin Sans FB" panose="020E0602020502020306" pitchFamily="34" charset="0"/>
              </a:rPr>
              <a:t>that we thought it would be useful if that commitment was formalized in a written document.</a:t>
            </a:r>
            <a:endParaRPr lang="en-US" sz="3200" dirty="0"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02560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5" name="Rectangle 5126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36" name="Freeform: Shape 5128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5137" name="Background Fill">
            <a:extLst>
              <a:ext uri="{FF2B5EF4-FFF2-40B4-BE49-F238E27FC236}">
                <a16:creationId xmlns:a16="http://schemas.microsoft.com/office/drawing/2014/main" id="{68CA250C-CF5A-4736-9249-D6111F7C5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38" name="Rectangle 5132">
            <a:extLst>
              <a:ext uri="{FF2B5EF4-FFF2-40B4-BE49-F238E27FC236}">
                <a16:creationId xmlns:a16="http://schemas.microsoft.com/office/drawing/2014/main" id="{710823E3-13F2-4035-8C1F-45FEB1F64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A85C90-15DF-48A4-86C3-E05B89014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200150"/>
            <a:ext cx="4641364" cy="330319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WHO ESTABLISH DEBIAN?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6E83ADFF-5933-416F-80AC-2B0B3E892B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5" r="-1" b="6930"/>
          <a:stretch/>
        </p:blipFill>
        <p:spPr bwMode="auto">
          <a:xfrm>
            <a:off x="5515678" y="440871"/>
            <a:ext cx="6545695" cy="5728140"/>
          </a:xfrm>
          <a:custGeom>
            <a:avLst/>
            <a:gdLst/>
            <a:ahLst/>
            <a:cxnLst/>
            <a:rect l="l" t="t" r="r" b="b"/>
            <a:pathLst>
              <a:path w="6545695" h="5728140">
                <a:moveTo>
                  <a:pt x="2616380" y="4466221"/>
                </a:moveTo>
                <a:cubicBezTo>
                  <a:pt x="2911523" y="4466221"/>
                  <a:pt x="3150783" y="4705481"/>
                  <a:pt x="3150783" y="5000624"/>
                </a:cubicBezTo>
                <a:cubicBezTo>
                  <a:pt x="3150783" y="5295767"/>
                  <a:pt x="2911523" y="5535027"/>
                  <a:pt x="2616380" y="5535027"/>
                </a:cubicBezTo>
                <a:cubicBezTo>
                  <a:pt x="2321237" y="5535027"/>
                  <a:pt x="2081977" y="5295767"/>
                  <a:pt x="2081977" y="5000624"/>
                </a:cubicBezTo>
                <a:cubicBezTo>
                  <a:pt x="2081977" y="4705481"/>
                  <a:pt x="2321237" y="4466221"/>
                  <a:pt x="2616380" y="4466221"/>
                </a:cubicBezTo>
                <a:close/>
                <a:moveTo>
                  <a:pt x="6508555" y="4438651"/>
                </a:moveTo>
                <a:lnTo>
                  <a:pt x="6545695" y="4442395"/>
                </a:lnTo>
                <a:lnTo>
                  <a:pt x="6545695" y="5722287"/>
                </a:lnTo>
                <a:lnTo>
                  <a:pt x="6508555" y="5726031"/>
                </a:lnTo>
                <a:cubicBezTo>
                  <a:pt x="6153055" y="5726031"/>
                  <a:pt x="5864865" y="5437841"/>
                  <a:pt x="5864865" y="5082341"/>
                </a:cubicBezTo>
                <a:cubicBezTo>
                  <a:pt x="5864865" y="4726841"/>
                  <a:pt x="6153055" y="4438651"/>
                  <a:pt x="6508555" y="4438651"/>
                </a:cubicBezTo>
                <a:close/>
                <a:moveTo>
                  <a:pt x="643690" y="1908009"/>
                </a:moveTo>
                <a:cubicBezTo>
                  <a:pt x="999190" y="1908009"/>
                  <a:pt x="1287380" y="2196199"/>
                  <a:pt x="1287380" y="2551699"/>
                </a:cubicBezTo>
                <a:cubicBezTo>
                  <a:pt x="1287380" y="2907199"/>
                  <a:pt x="999190" y="3195389"/>
                  <a:pt x="643690" y="3195389"/>
                </a:cubicBezTo>
                <a:cubicBezTo>
                  <a:pt x="288190" y="3195389"/>
                  <a:pt x="0" y="2907199"/>
                  <a:pt x="0" y="2551699"/>
                </a:cubicBezTo>
                <a:cubicBezTo>
                  <a:pt x="0" y="2196199"/>
                  <a:pt x="288190" y="1908009"/>
                  <a:pt x="643690" y="1908009"/>
                </a:cubicBezTo>
                <a:close/>
                <a:moveTo>
                  <a:pt x="1343438" y="0"/>
                </a:moveTo>
                <a:lnTo>
                  <a:pt x="6545695" y="0"/>
                </a:lnTo>
                <a:lnTo>
                  <a:pt x="6545695" y="4185665"/>
                </a:lnTo>
                <a:lnTo>
                  <a:pt x="6503949" y="4173249"/>
                </a:lnTo>
                <a:cubicBezTo>
                  <a:pt x="6330657" y="4128375"/>
                  <a:pt x="6087455" y="4102583"/>
                  <a:pt x="5901261" y="4231782"/>
                </a:cubicBezTo>
                <a:cubicBezTo>
                  <a:pt x="5519369" y="4496370"/>
                  <a:pt x="5772178" y="5031067"/>
                  <a:pt x="5381804" y="5422715"/>
                </a:cubicBezTo>
                <a:cubicBezTo>
                  <a:pt x="5104996" y="5700294"/>
                  <a:pt x="4600596" y="5805476"/>
                  <a:pt x="4233669" y="5668063"/>
                </a:cubicBezTo>
                <a:cubicBezTo>
                  <a:pt x="3653192" y="5450674"/>
                  <a:pt x="3784943" y="4763675"/>
                  <a:pt x="3129895" y="4450477"/>
                </a:cubicBezTo>
                <a:cubicBezTo>
                  <a:pt x="2672003" y="4231446"/>
                  <a:pt x="2178033" y="4362192"/>
                  <a:pt x="2137775" y="4373601"/>
                </a:cubicBezTo>
                <a:cubicBezTo>
                  <a:pt x="1564921" y="4533740"/>
                  <a:pt x="1470666" y="5034694"/>
                  <a:pt x="971838" y="5025154"/>
                </a:cubicBezTo>
                <a:cubicBezTo>
                  <a:pt x="866310" y="5023179"/>
                  <a:pt x="525091" y="5016610"/>
                  <a:pt x="302276" y="4795749"/>
                </a:cubicBezTo>
                <a:lnTo>
                  <a:pt x="302958" y="4795228"/>
                </a:lnTo>
                <a:cubicBezTo>
                  <a:pt x="269893" y="4762453"/>
                  <a:pt x="240673" y="4726135"/>
                  <a:pt x="215714" y="4686858"/>
                </a:cubicBezTo>
                <a:cubicBezTo>
                  <a:pt x="37179" y="4405379"/>
                  <a:pt x="83908" y="3985942"/>
                  <a:pt x="297529" y="3752971"/>
                </a:cubicBezTo>
                <a:cubicBezTo>
                  <a:pt x="585181" y="3439442"/>
                  <a:pt x="966965" y="3689936"/>
                  <a:pt x="1431505" y="3365135"/>
                </a:cubicBezTo>
                <a:cubicBezTo>
                  <a:pt x="1675458" y="3194556"/>
                  <a:pt x="1971184" y="2832930"/>
                  <a:pt x="1937587" y="2478917"/>
                </a:cubicBezTo>
                <a:cubicBezTo>
                  <a:pt x="1881332" y="1886418"/>
                  <a:pt x="952691" y="1868869"/>
                  <a:pt x="796634" y="1179326"/>
                </a:cubicBezTo>
                <a:cubicBezTo>
                  <a:pt x="712321" y="804978"/>
                  <a:pt x="879884" y="345043"/>
                  <a:pt x="1168762" y="107990"/>
                </a:cubicBezTo>
                <a:cubicBezTo>
                  <a:pt x="1224164" y="62588"/>
                  <a:pt x="1280383" y="28334"/>
                  <a:pt x="1337047" y="2463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4130350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1" name="Rectangle 6150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53" name="Freeform: Shape 6152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6155" name="Background Fill">
            <a:extLst>
              <a:ext uri="{FF2B5EF4-FFF2-40B4-BE49-F238E27FC236}">
                <a16:creationId xmlns:a16="http://schemas.microsoft.com/office/drawing/2014/main" id="{6DA65B90-7B06-4499-91BA-CDDD3613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82C93C14-BF45-427B-84C8-C534127112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4" r="4588"/>
          <a:stretch/>
        </p:blipFill>
        <p:spPr bwMode="auto">
          <a:xfrm>
            <a:off x="-601" y="10"/>
            <a:ext cx="12192601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57" name="Rectangle 6156">
            <a:extLst>
              <a:ext uri="{FF2B5EF4-FFF2-40B4-BE49-F238E27FC236}">
                <a16:creationId xmlns:a16="http://schemas.microsoft.com/office/drawing/2014/main" id="{D78129BC-0C51-4867-94F7-5D578EEE7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1898469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36200">
                <a:srgbClr val="000000">
                  <a:alpha val="33000"/>
                </a:srgbClr>
              </a:gs>
              <a:gs pos="0">
                <a:srgbClr val="000000">
                  <a:alpha val="52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59" name="Rectangle 6158">
            <a:extLst>
              <a:ext uri="{FF2B5EF4-FFF2-40B4-BE49-F238E27FC236}">
                <a16:creationId xmlns:a16="http://schemas.microsoft.com/office/drawing/2014/main" id="{5B4B96DB-3DBE-4D91-9C01-32C3771F82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601" y="3191435"/>
            <a:ext cx="12191999" cy="3666563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55000">
                <a:srgbClr val="000000">
                  <a:alpha val="37000"/>
                </a:srgbClr>
              </a:gs>
              <a:gs pos="0">
                <a:srgbClr val="000000">
                  <a:alpha val="62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387A08-3D21-49E7-B83B-DBE6D5A24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545484"/>
            <a:ext cx="10134600" cy="251299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3600" b="1" dirty="0">
                <a:solidFill>
                  <a:srgbClr val="FFFFFF"/>
                </a:solidFill>
              </a:rPr>
              <a:t>D</a:t>
            </a:r>
            <a:r>
              <a:rPr lang="en-US" sz="3600" b="1" i="0" dirty="0">
                <a:solidFill>
                  <a:srgbClr val="FFFFFF"/>
                </a:solidFill>
                <a:effectLst/>
              </a:rPr>
              <a:t>ebian was established by a group of dedicated software enthusiasts and developers. Its early development was led by </a:t>
            </a:r>
            <a:r>
              <a:rPr lang="en-US" sz="3600" b="1" i="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highlight>
                  <a:srgbClr val="FFFF00"/>
                </a:highlight>
              </a:rPr>
              <a:t>Ian Murdock</a:t>
            </a:r>
            <a:r>
              <a:rPr lang="en-US" sz="3600" b="1" i="0" dirty="0">
                <a:solidFill>
                  <a:srgbClr val="FFFFFF"/>
                </a:solidFill>
                <a:effectLst/>
              </a:rPr>
              <a:t>, who founded the project in August 1993</a:t>
            </a:r>
            <a:r>
              <a:rPr lang="en-US" sz="3600" b="0" i="0" dirty="0">
                <a:solidFill>
                  <a:srgbClr val="FFFFFF"/>
                </a:solidFill>
                <a:effectLst/>
              </a:rPr>
              <a:t>. </a:t>
            </a:r>
            <a:endParaRPr lang="en-US" sz="3600" dirty="0">
              <a:solidFill>
                <a:srgbClr val="FFFFFF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B70AA4-0C6A-4DF1-9067-0F632C4C1A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663960"/>
            <a:ext cx="9687697" cy="1027113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131039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1" name="Rectangle 6150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53" name="Freeform: Shape 6152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6155" name="Background Fill">
            <a:extLst>
              <a:ext uri="{FF2B5EF4-FFF2-40B4-BE49-F238E27FC236}">
                <a16:creationId xmlns:a16="http://schemas.microsoft.com/office/drawing/2014/main" id="{6DA65B90-7B06-4499-91BA-CDDD3613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82C93C14-BF45-427B-84C8-C534127112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4" r="4588"/>
          <a:stretch/>
        </p:blipFill>
        <p:spPr bwMode="auto">
          <a:xfrm>
            <a:off x="-601" y="10"/>
            <a:ext cx="12192601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57" name="Rectangle 6156">
            <a:extLst>
              <a:ext uri="{FF2B5EF4-FFF2-40B4-BE49-F238E27FC236}">
                <a16:creationId xmlns:a16="http://schemas.microsoft.com/office/drawing/2014/main" id="{D78129BC-0C51-4867-94F7-5D578EEE7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1898469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36200">
                <a:srgbClr val="000000">
                  <a:alpha val="33000"/>
                </a:srgbClr>
              </a:gs>
              <a:gs pos="0">
                <a:srgbClr val="000000">
                  <a:alpha val="52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59" name="Rectangle 6158">
            <a:extLst>
              <a:ext uri="{FF2B5EF4-FFF2-40B4-BE49-F238E27FC236}">
                <a16:creationId xmlns:a16="http://schemas.microsoft.com/office/drawing/2014/main" id="{5B4B96DB-3DBE-4D91-9C01-32C3771F82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601" y="3191435"/>
            <a:ext cx="12191999" cy="3666563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55000">
                <a:srgbClr val="000000">
                  <a:alpha val="37000"/>
                </a:srgbClr>
              </a:gs>
              <a:gs pos="0">
                <a:srgbClr val="000000">
                  <a:alpha val="62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387A08-3D21-49E7-B83B-DBE6D5A24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947698"/>
            <a:ext cx="10134600" cy="2512992"/>
          </a:xfr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000" b="0" i="0" dirty="0">
                <a:solidFill>
                  <a:schemeClr val="bg1"/>
                </a:solidFill>
                <a:effectLst/>
                <a:latin typeface="Berlin Sans FB" panose="020E0602020502020306" pitchFamily="34" charset="0"/>
              </a:rPr>
              <a:t>It consists of elected leaders, maintainers, and volunteers from around the world. It is known for its democratic and community-driven approach to decision-making and development.</a:t>
            </a:r>
            <a:endParaRPr lang="en-US" sz="9600" dirty="0">
              <a:solidFill>
                <a:schemeClr val="bg1"/>
              </a:solidFill>
              <a:latin typeface="Berlin Sans FB" panose="020E0602020502020306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B70AA4-0C6A-4DF1-9067-0F632C4C1A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663960"/>
            <a:ext cx="9687697" cy="1027113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010438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SplashVTI">
  <a:themeElements>
    <a:clrScheme name="AnalogousFromLightSeedLeftStep">
      <a:dk1>
        <a:srgbClr val="000000"/>
      </a:dk1>
      <a:lt1>
        <a:srgbClr val="FFFFFF"/>
      </a:lt1>
      <a:dk2>
        <a:srgbClr val="24393F"/>
      </a:dk2>
      <a:lt2>
        <a:srgbClr val="E8E8E2"/>
      </a:lt2>
      <a:accent1>
        <a:srgbClr val="8885D7"/>
      </a:accent1>
      <a:accent2>
        <a:srgbClr val="6A90CE"/>
      </a:accent2>
      <a:accent3>
        <a:srgbClr val="5AAEC3"/>
      </a:accent3>
      <a:accent4>
        <a:srgbClr val="5DB4A2"/>
      </a:accent4>
      <a:accent5>
        <a:srgbClr val="68B484"/>
      </a:accent5>
      <a:accent6>
        <a:srgbClr val="62B65E"/>
      </a:accent6>
      <a:hlink>
        <a:srgbClr val="848651"/>
      </a:hlink>
      <a:folHlink>
        <a:srgbClr val="7F7F7F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lashVTI" id="{CD38C481-21EC-466B-953B-A1440B42712A}" vid="{D3E4813C-1D98-48C2-AF59-2D0D78E2550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264</Words>
  <Application>Microsoft Office PowerPoint</Application>
  <PresentationFormat>Widescreen</PresentationFormat>
  <Paragraphs>18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Algerian</vt:lpstr>
      <vt:lpstr>Arial</vt:lpstr>
      <vt:lpstr>Avenir Next LT Pro</vt:lpstr>
      <vt:lpstr>Berlin Sans FB</vt:lpstr>
      <vt:lpstr>Posterama</vt:lpstr>
      <vt:lpstr>Söhne</vt:lpstr>
      <vt:lpstr>SplashVTI</vt:lpstr>
      <vt:lpstr> DEBIAN </vt:lpstr>
      <vt:lpstr>WHAT IS DEBIAN?</vt:lpstr>
      <vt:lpstr>PowerPoint Presentation</vt:lpstr>
      <vt:lpstr>An operating system comprises a collection of fundamental programs and tools essential for the functioning of your computer.</vt:lpstr>
      <vt:lpstr>IS DEBIAN FREE?</vt:lpstr>
      <vt:lpstr>PowerPoint Presentation</vt:lpstr>
      <vt:lpstr>WHO ESTABLISH DEBIAN?</vt:lpstr>
      <vt:lpstr>Debian was established by a group of dedicated software enthusiasts and developers. Its early development was led by Ian Murdock, who founded the project in August 1993. </vt:lpstr>
      <vt:lpstr>It consists of elected leaders, maintainers, and volunteers from around the world. It is known for its democratic and community-driven approach to decision-making and development.</vt:lpstr>
      <vt:lpstr>What are the characteristic  of Debian?</vt:lpstr>
      <vt:lpstr>FREE AND OPEN SOURCE</vt:lpstr>
      <vt:lpstr>STABILITY</vt:lpstr>
      <vt:lpstr>LARGE SOFTWARE REPOSITORY</vt:lpstr>
      <vt:lpstr>SECURITY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Bea Cho</dc:creator>
  <cp:lastModifiedBy>Bea Cho</cp:lastModifiedBy>
  <cp:revision>11</cp:revision>
  <dcterms:created xsi:type="dcterms:W3CDTF">2023-09-17T03:15:51Z</dcterms:created>
  <dcterms:modified xsi:type="dcterms:W3CDTF">2023-09-17T05:34:40Z</dcterms:modified>
</cp:coreProperties>
</file>