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2" r:id="rId18"/>
    <p:sldId id="275" r:id="rId19"/>
    <p:sldId id="276" r:id="rId20"/>
    <p:sldId id="271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html/htmledition/relevance-feedback-and-pseudo-relevance-feedback-1.html#sec:relevance-feedback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lp.stanford.edu/IR-book/html/htmledition/relevance-feedback-and-pseudo-relevance-feedback-1.html#sec:relevance-feedback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F11F-E680-40FF-A6C5-4E8AA4577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08366"/>
          </a:xfrm>
        </p:spPr>
        <p:txBody>
          <a:bodyPr>
            <a:normAutofit/>
          </a:bodyPr>
          <a:lstStyle/>
          <a:p>
            <a:r>
              <a:rPr lang="en-US" sz="6000" dirty="0"/>
              <a:t>Using Content-Based Filtering for 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46015-C6B7-4105-867E-DC657B7C04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Robin van Meteren and Maarten van Someren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40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21104-8306-46D2-AA30-793995A4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Frequency – Invert Document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F9752-A19F-4C2C-98F6-11CE7E5B6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more times a term appears in a document, the more relevant it is to the topic of the document.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more times a term occurs in all documents in the collection, the more poorly it discriminates between documents.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05E74C-0432-467A-A117-D8E270578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005" y="3242772"/>
            <a:ext cx="37909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0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41BC-1C4D-43A2-BEB9-B37C6F2A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D1E0DFDD-A48C-4FC2-8717-CFA6B96BC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9625" y="2909888"/>
            <a:ext cx="5553075" cy="189547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9810B0-A5CE-4345-9666-93402499A06C}"/>
              </a:ext>
            </a:extLst>
          </p:cNvPr>
          <p:cNvCxnSpPr>
            <a:cxnSpLocks/>
          </p:cNvCxnSpPr>
          <p:nvPr/>
        </p:nvCxnSpPr>
        <p:spPr>
          <a:xfrm flipV="1">
            <a:off x="8041341" y="2554941"/>
            <a:ext cx="861359" cy="48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4ED356C-628A-4DD8-A152-463656466CF7}"/>
              </a:ext>
            </a:extLst>
          </p:cNvPr>
          <p:cNvSpPr txBox="1"/>
          <p:nvPr/>
        </p:nvSpPr>
        <p:spPr>
          <a:xfrm>
            <a:off x="8902700" y="2316432"/>
            <a:ext cx="1425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Dot Product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6717E2-E943-4F25-BAA3-551DA46E8E3A}"/>
              </a:ext>
            </a:extLst>
          </p:cNvPr>
          <p:cNvCxnSpPr>
            <a:cxnSpLocks/>
          </p:cNvCxnSpPr>
          <p:nvPr/>
        </p:nvCxnSpPr>
        <p:spPr>
          <a:xfrm>
            <a:off x="8256494" y="4401671"/>
            <a:ext cx="1111624" cy="197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19D0886-545B-4161-9BA6-9DC1256811C2}"/>
              </a:ext>
            </a:extLst>
          </p:cNvPr>
          <p:cNvSpPr txBox="1"/>
          <p:nvPr/>
        </p:nvSpPr>
        <p:spPr>
          <a:xfrm>
            <a:off x="9315078" y="4500282"/>
            <a:ext cx="20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Magnitude or norm</a:t>
            </a:r>
          </a:p>
          <a:p>
            <a:r>
              <a:rPr lang="en-US" dirty="0"/>
              <a:t>(Euclidean norm)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533E9D8-4866-4726-AAE2-CBB191954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600" y="2326341"/>
            <a:ext cx="2238375" cy="457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20BFEA9-57D7-4541-9930-3F304D43C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293" y="4805517"/>
            <a:ext cx="2049332" cy="52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049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D071-8C5C-4935-BE07-69CD1A78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A3AB5E-1316-4D50-BC7F-F0B35FC768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623" y="1846263"/>
            <a:ext cx="672508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65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2720-429B-41DE-85A5-C0932175C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B9BCE-74D7-480B-9CAA-E5F4E37C2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PRES recommends documents that consist of textual information.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certain topic is only interesting to a user for a short period of 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user model that PRES learns has to be very dynamic.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Explicit feedback is not a good choice.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Users will have to rate items frequently.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Only positive examples are used.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Finding negative examples is much more problematic.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Users ignoring links to documents could be seen as a clue.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document that is being read for a very short time.</a:t>
            </a:r>
          </a:p>
        </p:txBody>
      </p:sp>
    </p:spTree>
    <p:extLst>
      <p:ext uri="{BB962C8B-B14F-4D97-AF65-F5344CB8AC3E}">
        <p14:creationId xmlns:p14="http://schemas.microsoft.com/office/powerpoint/2010/main" val="1628591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46A6-882D-4CAE-B56A-B055A0320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8C454-B728-4DE0-A696-ABADFB8E5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PRES employs the relevance feedback method because it is both efficient and dynamic.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Involve the user!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user issues a (short, simple) query.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system returns an initial set of retrieval results.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user marks some returned documents as relevant or nonrelevant.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system computes a better representation of the information needed based on user feedback.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system displays a revised set of retrieval results.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6039D-365D-4805-8C24-C6908E0D1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931" y="1007499"/>
            <a:ext cx="5912069" cy="46616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E7D0AA-7C9C-4F37-BF6F-5D9D7D16A3BE}"/>
              </a:ext>
            </a:extLst>
          </p:cNvPr>
          <p:cNvSpPr txBox="1"/>
          <p:nvPr/>
        </p:nvSpPr>
        <p:spPr>
          <a:xfrm>
            <a:off x="6920753" y="5869094"/>
            <a:ext cx="4623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taken from </a:t>
            </a:r>
            <a:r>
              <a:rPr lang="en-US" sz="1000" dirty="0">
                <a:hlinkClick r:id="rId3"/>
              </a:rPr>
              <a:t>Relevance feedback and pseudo relevance feedback (stanford.edu)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01589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30F0F6-1E01-4808-B4EF-4B99B73AE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58" y="869576"/>
            <a:ext cx="4724401" cy="49036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319610-8524-4CEE-9422-366BFDF51313}"/>
              </a:ext>
            </a:extLst>
          </p:cNvPr>
          <p:cNvSpPr txBox="1"/>
          <p:nvPr/>
        </p:nvSpPr>
        <p:spPr>
          <a:xfrm>
            <a:off x="6920753" y="5869094"/>
            <a:ext cx="4623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taken from </a:t>
            </a:r>
            <a:r>
              <a:rPr lang="en-US" sz="1000" dirty="0">
                <a:hlinkClick r:id="rId3"/>
              </a:rPr>
              <a:t>Relevance feedback and pseudo relevance feedback (stanford.edu)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40213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D225-0FA7-497E-A360-A638C1D4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430F8-F5E8-4284-8E48-33004BEB05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998720" cy="40233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The profile consists of one vector that represents a topic of interest.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The problem with using more than one vector is that it takes a while before a vector will represent a topic accurately enough.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This vector is initially empty.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tr-TR" i="1"/>
                      <m:t>𝛽</m:t>
                    </m:r>
                  </m:oMath>
                </a14:m>
                <a:r>
                  <a:rPr lang="en-US" dirty="0"/>
                  <a:t>: Determines the relative importance of document D to the user. (In PRES weight is only 1.)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tr-TR" i="1"/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/>
                      <m:t>weight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between</m:t>
                    </m:r>
                    <m:r>
                      <m:rPr>
                        <m:nor/>
                      </m:rPr>
                      <a:rPr lang="en-US"/>
                      <m:t> 0 </m:t>
                    </m:r>
                    <m:r>
                      <m:rPr>
                        <m:nor/>
                      </m:rPr>
                      <a:rPr lang="en-US"/>
                      <m:t>and</m:t>
                    </m:r>
                    <m:r>
                      <m:rPr>
                        <m:nor/>
                      </m:rPr>
                      <a:rPr lang="en-US"/>
                      <m:t> 1 </m:t>
                    </m:r>
                    <m:r>
                      <m:rPr>
                        <m:nor/>
                      </m:rPr>
                      <a:rPr lang="en-US"/>
                      <m:t>that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reduces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the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term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weights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in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the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profile</m:t>
                    </m:r>
                    <m:r>
                      <m:rPr>
                        <m:nor/>
                      </m:rPr>
                      <a:rPr lang="en-US" b="0" i="0" smtClean="0"/>
                      <m:t>. (</m:t>
                    </m:r>
                    <m:r>
                      <m:rPr>
                        <m:nor/>
                      </m:rPr>
                      <a:rPr lang="en-US" b="0" i="0" smtClean="0"/>
                      <m:t>via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experiment</m:t>
                    </m:r>
                    <m:r>
                      <m:rPr>
                        <m:nor/>
                      </m:rPr>
                      <a:rPr lang="en-US" b="0" i="0" smtClean="0"/>
                      <m:t>.)</m:t>
                    </m:r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430F8-F5E8-4284-8E48-33004BEB05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998720" cy="4023360"/>
              </a:xfrm>
              <a:blipFill>
                <a:blip r:embed="rId2"/>
                <a:stretch>
                  <a:fillRect l="-2927" t="-1667" r="-3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A4FAD98-D0EC-4389-8949-FF506A07E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388" y="3076364"/>
            <a:ext cx="21812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11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63B2-82BE-413F-A49F-8D49DC7F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059BB-EE2C-42BB-BEDF-CCA363D9E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</a:t>
            </a:r>
            <a:r>
              <a:rPr lang="en-US" b="1" dirty="0"/>
              <a:t>similarity</a:t>
            </a:r>
            <a:r>
              <a:rPr lang="en-US" dirty="0"/>
              <a:t> between a document vector and the profile vector can be calculated using several similarity measurements.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</a:t>
            </a:r>
            <a:r>
              <a:rPr lang="en-US" b="1" dirty="0"/>
              <a:t>novelty</a:t>
            </a:r>
            <a:r>
              <a:rPr lang="en-US" dirty="0"/>
              <a:t> of a document is determined by the existence of information in a document that is new to the user.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</a:t>
            </a:r>
            <a:r>
              <a:rPr lang="en-US" b="1" dirty="0"/>
              <a:t>proximity</a:t>
            </a:r>
            <a:r>
              <a:rPr lang="en-US" dirty="0"/>
              <a:t> of a document is determined by the minimal number of links it takes to navigate from the current page to a page that presents the document.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Some recommender systems also check if a document is </a:t>
            </a:r>
            <a:r>
              <a:rPr lang="en-US" b="1" dirty="0"/>
              <a:t>relevant</a:t>
            </a:r>
            <a:r>
              <a:rPr lang="en-US" dirty="0"/>
              <a:t> to the information shown on the current page.</a:t>
            </a:r>
          </a:p>
        </p:txBody>
      </p:sp>
    </p:spTree>
    <p:extLst>
      <p:ext uri="{BB962C8B-B14F-4D97-AF65-F5344CB8AC3E}">
        <p14:creationId xmlns:p14="http://schemas.microsoft.com/office/powerpoint/2010/main" val="948337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0011-8A22-4010-AD49-00385BB0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BC9E-E13B-4400-95AC-1C7ED0651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Profiler</a:t>
            </a:r>
            <a:r>
              <a:rPr lang="en-US" dirty="0"/>
              <a:t>: Keeps track of the visited pages.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Membership</a:t>
            </a:r>
            <a:r>
              <a:rPr lang="en-US" dirty="0"/>
              <a:t>: Enables the user to become a member.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Parser</a:t>
            </a:r>
            <a:r>
              <a:rPr lang="en-US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Analyses web pages.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Extracts terms.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Calculates </a:t>
            </a:r>
            <a:r>
              <a:rPr lang="en-US" dirty="0" err="1"/>
              <a:t>tf-idf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2775E-7F37-4161-A4BB-6222D249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152" y="1845734"/>
            <a:ext cx="4998720" cy="427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66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E8C9-1E0E-41AD-BDA5-3664D8BD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714E2-A226-445A-8658-11D4B75C1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Three users were created.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Two topics about home improvement were assigned to the first user, three to the second user, and four to the third user.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For each topic all the relevant documents in the collection were selected and classified as relevant if it contained information that was associated with the topic.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first user selected 80% of all the relevant documents about the two topics, the second user 50% and the third user 30%.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Precision (relevant retrieved/retrieved)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Recall (relevant retrieved/relevant)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79125B-96F8-451C-B4B3-E7A9FF539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79" y="1846369"/>
            <a:ext cx="5491779" cy="41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91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34175-223B-4D8E-ADF2-65C6DAD17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46094"/>
            <a:ext cx="10058400" cy="4623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- Motivation</a:t>
            </a:r>
          </a:p>
          <a:p>
            <a:r>
              <a:rPr lang="en-US" dirty="0"/>
              <a:t>- Methodology</a:t>
            </a:r>
          </a:p>
          <a:p>
            <a:r>
              <a:rPr lang="en-US" dirty="0"/>
              <a:t>- Results</a:t>
            </a:r>
          </a:p>
          <a:p>
            <a:r>
              <a:rPr lang="en-US" dirty="0"/>
              <a:t>- Conclusion</a:t>
            </a:r>
          </a:p>
        </p:txBody>
      </p:sp>
    </p:spTree>
    <p:extLst>
      <p:ext uri="{BB962C8B-B14F-4D97-AF65-F5344CB8AC3E}">
        <p14:creationId xmlns:p14="http://schemas.microsoft.com/office/powerpoint/2010/main" val="812643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7D2B1-2EF4-414F-807F-C3B8DC55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AD3C5-4A24-4F7D-A62D-3B80E95CF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precision ratios differ significantly for different topics of interest.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Precision ratios also differ at different points in time for the same topics of interest.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As more documents about a certain topic are selected it becomes easier for a learning method to make recommendations as it is provided with more similar terms.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On the other hand, as more documents are selected the number of remaining documents that are relevant decreases.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D7A0E6-B24C-4FE0-9451-4050667C38E7}"/>
              </a:ext>
            </a:extLst>
          </p:cNvPr>
          <p:cNvSpPr txBox="1">
            <a:spLocks/>
          </p:cNvSpPr>
          <p:nvPr/>
        </p:nvSpPr>
        <p:spPr>
          <a:xfrm>
            <a:off x="6096000" y="1845734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Documents about several topics contain many different terms.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exact effects however remain difficult to measure as other factors, such as a page change, also have an influence on these ratios.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3199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EF05-3A26-4B56-808A-2EE95975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458DB-E219-4A70-A82B-936919C53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 The test results seem to indicate that on average, slightly more than one out of two of the suggestions that PRES makes is relevant.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 The results are negatively influenced by the fact that the same concept can usually be described with several terms and many terms have more than one meaning.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 Better results might be obtained by improving the vector space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 Content-based filtering systems cannot make predictions about the future interests of users.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 Collaborative filtering systems can make suggestions to a user that are outside the scope of previously selected items.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 The effectiveness of PRES can therefore be further improved if content-based and collaborative filtering would be combined.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 The menu structure also has a great influence on the effectiveness of PRES.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/>
              <a:t> The better the website is organized, the harder it will be to make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95477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F0657-076C-452E-8899-7C81E0BB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7628F-38A5-47E1-BD93-846D1DB7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—"/>
            </a:pPr>
            <a:r>
              <a:rPr lang="en-US" dirty="0"/>
              <a:t> Recommender systems can improve a website for individual users by dynamically adding hyperlinks.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/>
              <a:t> In this paper the recommender system PRES (acronym for Personalized Recommender System) is introduced. 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/>
              <a:t> PRES creates dynamic hyperlinks for a website containing a collection of advice about do-it-yourself home improvement.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/>
              <a:t> The purpose of these dynamic hyperlinks is to make it easier for a user to find interesting items and thus improving the interaction between the system and the user.</a:t>
            </a:r>
          </a:p>
        </p:txBody>
      </p:sp>
    </p:spTree>
    <p:extLst>
      <p:ext uri="{BB962C8B-B14F-4D97-AF65-F5344CB8AC3E}">
        <p14:creationId xmlns:p14="http://schemas.microsoft.com/office/powerpoint/2010/main" val="152294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30925C-35A3-4853-8752-7A66A8CB7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10988"/>
            <a:ext cx="4998720" cy="535810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Calibri" panose="020F0502020204030204" pitchFamily="34" charset="0"/>
              <a:buChar char="—"/>
            </a:pPr>
            <a:r>
              <a:rPr lang="en-US" dirty="0"/>
              <a:t> Every large collection needs a certain structure to make it easy for visitors to find what they are looking for.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/>
              <a:t> The content pages provide the user with the interest items.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/>
              <a:t> The navigation pages help the user to search for interest items.</a:t>
            </a:r>
          </a:p>
          <a:p>
            <a:pPr>
              <a:buFont typeface="Calibri" panose="020F0502020204030204" pitchFamily="34" charset="0"/>
              <a:buChar char="—"/>
            </a:pPr>
            <a:r>
              <a:rPr lang="en-US" dirty="0"/>
              <a:t> A recommender system can display its recommendations by dynamically creating hypertext links to content pages that contain the items a user might be interested in.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35521B-B70C-4129-9FE7-BBF857037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108" y="1837763"/>
            <a:ext cx="4670612" cy="386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1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630925C-35A3-4853-8752-7A66A8CB7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10988"/>
            <a:ext cx="4998720" cy="535810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There are several factors to determine the recommendation.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If content pages contain similar item(s) shown on the current page.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Proximity to the recommended page.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further the distance, the more useful a dynamically created link becomes.</a:t>
            </a:r>
          </a:p>
          <a:p>
            <a:pPr>
              <a:buFont typeface="Calibri" panose="020F0502020204030204" pitchFamily="34" charset="0"/>
              <a:buChar char="—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35521B-B70C-4129-9FE7-BBF857037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4108" y="1828798"/>
            <a:ext cx="4670612" cy="386378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D8E0E23-2617-439C-B278-272DC182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74644"/>
          </a:xfrm>
        </p:spPr>
        <p:txBody>
          <a:bodyPr/>
          <a:lstStyle/>
          <a:p>
            <a:r>
              <a:rPr lang="en-US" dirty="0"/>
              <a:t>Considerations for dynamic linking </a:t>
            </a:r>
          </a:p>
        </p:txBody>
      </p:sp>
    </p:spTree>
    <p:extLst>
      <p:ext uri="{BB962C8B-B14F-4D97-AF65-F5344CB8AC3E}">
        <p14:creationId xmlns:p14="http://schemas.microsoft.com/office/powerpoint/2010/main" val="88098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09A0-DE45-4C17-939B-DB1ABA2B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4780AC-71EA-4670-8C8D-F9B3ADA603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Information filtering deals with the delivery of items selected from a large collection that the user is likely to find interesting or useful and can be seen as a classification task.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c (relevant to the user) or </a:t>
                </a:r>
                <a:r>
                  <a:rPr lang="tr-TR" dirty="0"/>
                  <a:t>ċ</a:t>
                </a:r>
                <a:r>
                  <a:rPr lang="en-US" dirty="0"/>
                  <a:t> (irrelevant to the user).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The training set consists of the items that the user found interesting.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An item is described as a vector X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….,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 of n components.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Task is to select a function based on a training set of m input vectors that can classify any item in the collection.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A threshold can be used to determine if the item is relevant or irrelevant to the user.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4780AC-71EA-4670-8C8D-F9B3ADA603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59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2F70-A15A-4146-B223-B5F3CA69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C248C-A4F7-4CAA-B880-5CD77145C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content-based filtering system selects items based on the correlation between the content of the items and the user’s preferences.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PRES is a content-based filtering system.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Makes recommendations by comparing a user profile with the content of each document in the collection.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content of a document can be represented with a set of terms extracted from documents.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Terms are extracted from documents by running through a number of parsing steps.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HTML tags and stop words are removed.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The remaining words are reduced to their stem by removing prefixes and suffixes.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“computer”, “computers” and “computing” could all be reduced to “</a:t>
            </a:r>
            <a:r>
              <a:rPr lang="en-US" dirty="0" err="1"/>
              <a:t>comput</a:t>
            </a:r>
            <a:r>
              <a:rPr lang="en-US" dirty="0"/>
              <a:t>”.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384048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7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2F70-A15A-4146-B223-B5F3CA69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filtering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C248C-A4F7-4CAA-B880-5CD77145C9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There are several ways in which terms can be represented in order to be used as a basis for the learning component.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In the vector space model document D is represented as an m-dimensional vector, where each dimension corresponds to a distinct term and m is the total number of terms used in the collection of documents.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 The weight vector for document D is represented as: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weight of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EC248C-A4F7-4CAA-B880-5CD77145C9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667" r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C1BE7CE-E512-4B71-85B5-A0B03284A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275" y="3904826"/>
            <a:ext cx="3089183" cy="38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2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96F8-6B86-41C8-8355-A3723288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Frequency – Invert Document 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B6E78-3A84-49CA-A005-1E2718026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998720" cy="40233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Term weights can be determined by using the </a:t>
                </a:r>
                <a:r>
                  <a:rPr lang="en-US" dirty="0" err="1"/>
                  <a:t>tf-idf</a:t>
                </a:r>
                <a:r>
                  <a:rPr lang="en-US" dirty="0"/>
                  <a:t> scheme.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Terms are assigned a weight that is based on how often a term appears in a particular document and how frequently it occurs in the entire document collection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𝑡𝑓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:#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occurences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term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D.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n: total # of documents in the collection.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𝑑𝑓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# of documents containing 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𝑑𝑓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/>
                      <m:t>inverse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document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frequency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B6E78-3A84-49CA-A005-1E2718026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998720" cy="4023360"/>
              </a:xfrm>
              <a:blipFill>
                <a:blip r:embed="rId2"/>
                <a:stretch>
                  <a:fillRect l="-2927" t="-1667" r="-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31CA730-A70C-49ED-8E48-64646A341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901" y="2095289"/>
            <a:ext cx="37909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44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367</TotalTime>
  <Words>1519</Words>
  <Application>Microsoft Office PowerPoint</Application>
  <PresentationFormat>Widescreen</PresentationFormat>
  <Paragraphs>132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Calibri Light</vt:lpstr>
      <vt:lpstr>Cambria Math</vt:lpstr>
      <vt:lpstr>Wingdings</vt:lpstr>
      <vt:lpstr>Retrospect</vt:lpstr>
      <vt:lpstr>Using Content-Based Filtering for Recommendation</vt:lpstr>
      <vt:lpstr>PowerPoint Presentation</vt:lpstr>
      <vt:lpstr>Motivation</vt:lpstr>
      <vt:lpstr>PowerPoint Presentation</vt:lpstr>
      <vt:lpstr>Considerations for dynamic linking </vt:lpstr>
      <vt:lpstr>Content-based filtering</vt:lpstr>
      <vt:lpstr>Content-based filtering</vt:lpstr>
      <vt:lpstr>Content-based filtering</vt:lpstr>
      <vt:lpstr>Term Frequency – Invert Document Frequency</vt:lpstr>
      <vt:lpstr>Term Frequency – Invert Document Frequency</vt:lpstr>
      <vt:lpstr>Cosine Similarity</vt:lpstr>
      <vt:lpstr>PRES</vt:lpstr>
      <vt:lpstr>Domain Characteristics</vt:lpstr>
      <vt:lpstr>Learning Algorithm</vt:lpstr>
      <vt:lpstr>PowerPoint Presentation</vt:lpstr>
      <vt:lpstr>Learning Algorithm</vt:lpstr>
      <vt:lpstr>Learning Algorithm</vt:lpstr>
      <vt:lpstr>PRES Implementation</vt:lpstr>
      <vt:lpstr>Evaluation</vt:lpstr>
      <vt:lpstr>Evaluation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Content-Based Filtering for Recommendation</dc:title>
  <dc:creator>MERT BAYRAKTAR</dc:creator>
  <cp:lastModifiedBy>MERT BAYRAKTAR</cp:lastModifiedBy>
  <cp:revision>26</cp:revision>
  <dcterms:created xsi:type="dcterms:W3CDTF">2022-11-03T20:01:49Z</dcterms:created>
  <dcterms:modified xsi:type="dcterms:W3CDTF">2022-11-04T09:21:50Z</dcterms:modified>
</cp:coreProperties>
</file>