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62" r:id="rId5"/>
    <p:sldId id="263" r:id="rId6"/>
    <p:sldId id="258" r:id="rId7"/>
    <p:sldId id="260" r:id="rId8"/>
    <p:sldId id="261" r:id="rId9"/>
    <p:sldId id="264" r:id="rId10"/>
    <p:sldId id="265" r:id="rId11"/>
    <p:sldId id="269" r:id="rId12"/>
    <p:sldId id="270" r:id="rId13"/>
    <p:sldId id="271" r:id="rId14"/>
    <p:sldId id="272" r:id="rId15"/>
    <p:sldId id="273" r:id="rId16"/>
    <p:sldId id="275" r:id="rId17"/>
    <p:sldId id="276" r:id="rId18"/>
    <p:sldId id="274" r:id="rId19"/>
    <p:sldId id="277" r:id="rId20"/>
    <p:sldId id="278" r:id="rId21"/>
    <p:sldId id="280"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08"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D3714-E03E-4C8F-A26D-146C2725CC4C}"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88B3F-608C-4396-A06F-17C62E718E2D}" type="slidenum">
              <a:rPr lang="en-US" smtClean="0"/>
              <a:t>‹#›</a:t>
            </a:fld>
            <a:endParaRPr lang="en-US"/>
          </a:p>
        </p:txBody>
      </p:sp>
    </p:spTree>
    <p:extLst>
      <p:ext uri="{BB962C8B-B14F-4D97-AF65-F5344CB8AC3E}">
        <p14:creationId xmlns:p14="http://schemas.microsoft.com/office/powerpoint/2010/main" val="1192968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radio map is a database of known locations in an environment combined with radio signal characteristics such as RSS, </a:t>
            </a:r>
          </a:p>
          <a:p>
            <a:r>
              <a:rPr lang="en-US" dirty="0"/>
              <a:t>signal phase, propagation time, signal angles. The construction of the radio map begins with the division of the field into cells. </a:t>
            </a:r>
          </a:p>
          <a:p>
            <a:r>
              <a:rPr lang="en-US" dirty="0"/>
              <a:t>Signal vectors from APs are collected in these cells for a while and stored in the database</a:t>
            </a:r>
          </a:p>
        </p:txBody>
      </p:sp>
      <p:sp>
        <p:nvSpPr>
          <p:cNvPr id="4" name="Slide Number Placeholder 3"/>
          <p:cNvSpPr>
            <a:spLocks noGrp="1"/>
          </p:cNvSpPr>
          <p:nvPr>
            <p:ph type="sldNum" sz="quarter" idx="5"/>
          </p:nvPr>
        </p:nvSpPr>
        <p:spPr/>
        <p:txBody>
          <a:bodyPr/>
          <a:lstStyle/>
          <a:p>
            <a:fld id="{18888B3F-608C-4396-A06F-17C62E718E2D}" type="slidenum">
              <a:rPr lang="en-US" smtClean="0"/>
              <a:t>5</a:t>
            </a:fld>
            <a:endParaRPr lang="en-US"/>
          </a:p>
        </p:txBody>
      </p:sp>
    </p:spTree>
    <p:extLst>
      <p:ext uri="{BB962C8B-B14F-4D97-AF65-F5344CB8AC3E}">
        <p14:creationId xmlns:p14="http://schemas.microsoft.com/office/powerpoint/2010/main" val="292090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88B3F-608C-4396-A06F-17C62E718E2D}" type="slidenum">
              <a:rPr lang="en-US" smtClean="0"/>
              <a:t>6</a:t>
            </a:fld>
            <a:endParaRPr lang="en-US"/>
          </a:p>
        </p:txBody>
      </p:sp>
    </p:spTree>
    <p:extLst>
      <p:ext uri="{BB962C8B-B14F-4D97-AF65-F5344CB8AC3E}">
        <p14:creationId xmlns:p14="http://schemas.microsoft.com/office/powerpoint/2010/main" val="86081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88B3F-608C-4396-A06F-17C62E718E2D}" type="slidenum">
              <a:rPr lang="en-US" smtClean="0"/>
              <a:t>7</a:t>
            </a:fld>
            <a:endParaRPr lang="en-US"/>
          </a:p>
        </p:txBody>
      </p:sp>
    </p:spTree>
    <p:extLst>
      <p:ext uri="{BB962C8B-B14F-4D97-AF65-F5344CB8AC3E}">
        <p14:creationId xmlns:p14="http://schemas.microsoft.com/office/powerpoint/2010/main" val="245020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of 3034 RSSI measurements made in 20 rooms according to the rooms is shown in left. </a:t>
            </a:r>
          </a:p>
          <a:p>
            <a:r>
              <a:rPr lang="en-US" dirty="0"/>
              <a:t>The number of rooms measured is 20, and the average number of measurements in the rooms is 152. </a:t>
            </a:r>
          </a:p>
          <a:p>
            <a:r>
              <a:rPr lang="en-US" dirty="0"/>
              <a:t>The highest measurement taken in a room is 345 and the lowest is 61 measurements.</a:t>
            </a:r>
          </a:p>
          <a:p>
            <a:r>
              <a:rPr lang="en-US" dirty="0"/>
              <a:t>The total number of detected RSSI values 65125 represents the values of the access points not seen during the measurement.</a:t>
            </a:r>
          </a:p>
          <a:p>
            <a:r>
              <a:rPr lang="en-US" dirty="0"/>
              <a:t>Assuming it was assigned as -1000, this number was seen as 257890. Figure 4.2 shows the RSSI distribution in the measured building.</a:t>
            </a:r>
          </a:p>
          <a:p>
            <a:r>
              <a:rPr lang="en-US" dirty="0"/>
              <a:t>As can be seen from this figure, the RSSI distribution is skewed to the left. While the majority of measurements are in</a:t>
            </a:r>
          </a:p>
          <a:p>
            <a:r>
              <a:rPr lang="en-US" dirty="0"/>
              <a:t> the -100 dBm and -80 dBm range, values in the -60 dBm and -20 dBm range are considered outliers.</a:t>
            </a:r>
          </a:p>
        </p:txBody>
      </p:sp>
      <p:sp>
        <p:nvSpPr>
          <p:cNvPr id="4" name="Slide Number Placeholder 3"/>
          <p:cNvSpPr>
            <a:spLocks noGrp="1"/>
          </p:cNvSpPr>
          <p:nvPr>
            <p:ph type="sldNum" sz="quarter" idx="5"/>
          </p:nvPr>
        </p:nvSpPr>
        <p:spPr/>
        <p:txBody>
          <a:bodyPr/>
          <a:lstStyle/>
          <a:p>
            <a:fld id="{18888B3F-608C-4396-A06F-17C62E718E2D}" type="slidenum">
              <a:rPr lang="en-US" smtClean="0"/>
              <a:t>9</a:t>
            </a:fld>
            <a:endParaRPr lang="en-US"/>
          </a:p>
        </p:txBody>
      </p:sp>
    </p:spTree>
    <p:extLst>
      <p:ext uri="{BB962C8B-B14F-4D97-AF65-F5344CB8AC3E}">
        <p14:creationId xmlns:p14="http://schemas.microsoft.com/office/powerpoint/2010/main" val="388342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4.3 shows the box plot of the measurements. According to this box chart, </a:t>
            </a:r>
          </a:p>
          <a:p>
            <a:r>
              <a:rPr lang="en-US" dirty="0"/>
              <a:t>the mean of the RSSI values was -84.61 dBm, and the standard deviation of the data was </a:t>
            </a:r>
          </a:p>
          <a:p>
            <a:r>
              <a:rPr lang="en-US" dirty="0"/>
              <a:t>15.004392. The lowest measured RSSI value is -100 dBm, the highest -9.99 dBm. </a:t>
            </a:r>
          </a:p>
          <a:p>
            <a:r>
              <a:rPr lang="en-US" dirty="0"/>
              <a:t>Q1 i.e. the first quarter represents the value below 25% of the data, this value is -94 dBm.</a:t>
            </a:r>
          </a:p>
          <a:p>
            <a:r>
              <a:rPr lang="en-US" dirty="0"/>
              <a:t> Q2, the second quartile, represents the middle value of the dataset when sorted in ascending order.</a:t>
            </a:r>
          </a:p>
          <a:p>
            <a:r>
              <a:rPr lang="en-US" dirty="0"/>
              <a:t> Accordingly, it is seen that 50% of the data falls below -90 dBm. Q3, the third quarter, represents the value </a:t>
            </a:r>
          </a:p>
          <a:p>
            <a:r>
              <a:rPr lang="en-US" dirty="0"/>
              <a:t>below 75% of the data, and this value was found to be -80.55 dBm. Values of -60 dBm and below are seen as discrete values.</a:t>
            </a:r>
          </a:p>
          <a:p>
            <a:endParaRPr lang="en-US" dirty="0"/>
          </a:p>
          <a:p>
            <a:r>
              <a:rPr lang="en-US" dirty="0"/>
              <a:t>Figure 4.4 shows a violin plot of access points accessed in a measurement. </a:t>
            </a:r>
          </a:p>
          <a:p>
            <a:r>
              <a:rPr lang="en-US" dirty="0"/>
              <a:t>According to this graph, the average number of access points accessed in one measurement was approximately 21,</a:t>
            </a:r>
          </a:p>
          <a:p>
            <a:r>
              <a:rPr lang="en-US" dirty="0"/>
              <a:t> and the standard deviation of the data was 5.042477. A minimum of 13 and a maximum of 33 access points were seen in one measurement. </a:t>
            </a:r>
          </a:p>
          <a:p>
            <a:r>
              <a:rPr lang="en-US" dirty="0"/>
              <a:t>According to the first quarter information, 25% of the measurements had 17 or less access points, according to the second quarter information,</a:t>
            </a:r>
          </a:p>
          <a:p>
            <a:r>
              <a:rPr lang="en-US" dirty="0"/>
              <a:t> 21 or less access points were seen in 50% of the measurements, and 24 or less access points were found in 75% of the measurements.</a:t>
            </a:r>
          </a:p>
        </p:txBody>
      </p:sp>
      <p:sp>
        <p:nvSpPr>
          <p:cNvPr id="4" name="Slide Number Placeholder 3"/>
          <p:cNvSpPr>
            <a:spLocks noGrp="1"/>
          </p:cNvSpPr>
          <p:nvPr>
            <p:ph type="sldNum" sz="quarter" idx="5"/>
          </p:nvPr>
        </p:nvSpPr>
        <p:spPr/>
        <p:txBody>
          <a:bodyPr/>
          <a:lstStyle/>
          <a:p>
            <a:fld id="{18888B3F-608C-4396-A06F-17C62E718E2D}" type="slidenum">
              <a:rPr lang="en-US" smtClean="0"/>
              <a:t>10</a:t>
            </a:fld>
            <a:endParaRPr lang="en-US"/>
          </a:p>
        </p:txBody>
      </p:sp>
    </p:spTree>
    <p:extLst>
      <p:ext uri="{BB962C8B-B14F-4D97-AF65-F5344CB8AC3E}">
        <p14:creationId xmlns:p14="http://schemas.microsoft.com/office/powerpoint/2010/main" val="373710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Modular Server-Canvas Grid -&gt; Association</a:t>
            </a:r>
          </a:p>
          <a:p>
            <a:r>
              <a:rPr lang="en-US" dirty="0"/>
              <a:t>1 - * &gt; one to many relation</a:t>
            </a:r>
          </a:p>
          <a:p>
            <a:r>
              <a:rPr lang="en-US" dirty="0"/>
              <a:t>Indoor agent and mobile agent -&gt; agent this inherits</a:t>
            </a:r>
          </a:p>
        </p:txBody>
      </p:sp>
      <p:sp>
        <p:nvSpPr>
          <p:cNvPr id="4" name="Slide Number Placeholder 3"/>
          <p:cNvSpPr>
            <a:spLocks noGrp="1"/>
          </p:cNvSpPr>
          <p:nvPr>
            <p:ph type="sldNum" sz="quarter" idx="5"/>
          </p:nvPr>
        </p:nvSpPr>
        <p:spPr/>
        <p:txBody>
          <a:bodyPr/>
          <a:lstStyle/>
          <a:p>
            <a:fld id="{18888B3F-608C-4396-A06F-17C62E718E2D}" type="slidenum">
              <a:rPr lang="en-US" smtClean="0"/>
              <a:t>15</a:t>
            </a:fld>
            <a:endParaRPr lang="en-US"/>
          </a:p>
        </p:txBody>
      </p:sp>
    </p:spTree>
    <p:extLst>
      <p:ext uri="{BB962C8B-B14F-4D97-AF65-F5344CB8AC3E}">
        <p14:creationId xmlns:p14="http://schemas.microsoft.com/office/powerpoint/2010/main" val="66250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1CA3-ADF6-4C13-B3C7-2E3C5CCC8F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D669B0-1601-4E5F-A9BB-70E741A09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467659-92B2-4510-BFF2-186097F42B5D}"/>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5" name="Footer Placeholder 4">
            <a:extLst>
              <a:ext uri="{FF2B5EF4-FFF2-40B4-BE49-F238E27FC236}">
                <a16:creationId xmlns:a16="http://schemas.microsoft.com/office/drawing/2014/main" id="{2A73851F-75EC-4F7E-AC56-B4AE3D32E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47700-36AC-4952-A047-DFEDD282F74D}"/>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411880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5FFA-6AA4-4337-9599-71C0C94CE1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3BD4A4-FB19-4528-AD3C-BA1AB7346A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FC9B7-1B28-4764-841C-A98B6A8DDA76}"/>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5" name="Footer Placeholder 4">
            <a:extLst>
              <a:ext uri="{FF2B5EF4-FFF2-40B4-BE49-F238E27FC236}">
                <a16:creationId xmlns:a16="http://schemas.microsoft.com/office/drawing/2014/main" id="{E6B0CF39-389C-4AE7-B733-2DEE851A1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4BE83-7830-4C3D-B41F-85397BF4E040}"/>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36676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F1DA4E-2DD6-426E-AD9D-BB0246326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DF583-761B-40BB-8D7A-F396A07643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C6038-FDC6-4609-AADE-AA81226D8942}"/>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5" name="Footer Placeholder 4">
            <a:extLst>
              <a:ext uri="{FF2B5EF4-FFF2-40B4-BE49-F238E27FC236}">
                <a16:creationId xmlns:a16="http://schemas.microsoft.com/office/drawing/2014/main" id="{9EF78783-AD0B-4734-AD4D-BD826C9E3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F3F14-A96B-486B-AEB9-C0C5761822D4}"/>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92103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6E59-D9BC-480D-87E7-DD1658A66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0919D-72B7-4C64-AABD-666B59B66A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2BDCD-1C19-45A0-B197-49527A8E8150}"/>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5" name="Footer Placeholder 4">
            <a:extLst>
              <a:ext uri="{FF2B5EF4-FFF2-40B4-BE49-F238E27FC236}">
                <a16:creationId xmlns:a16="http://schemas.microsoft.com/office/drawing/2014/main" id="{07F7B9F0-2B13-476D-AD46-507178987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B67F4-D837-4A63-B479-CA0A22B7A27C}"/>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319376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60E3-667A-4133-83AA-E71967DB8F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AC11CF-E111-4EDE-B89A-D7F2E1BA2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60B761-E2C3-4CCF-A45B-3BB6F444DD5C}"/>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5" name="Footer Placeholder 4">
            <a:extLst>
              <a:ext uri="{FF2B5EF4-FFF2-40B4-BE49-F238E27FC236}">
                <a16:creationId xmlns:a16="http://schemas.microsoft.com/office/drawing/2014/main" id="{BE8D0846-D83A-4939-9759-F779B9434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56FBA-AC77-496E-AEE3-4D1D9FF52349}"/>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259579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D42F-9E2B-4A83-BF5D-011854BE8E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00383-2146-4DCA-B642-C6BAAB64FF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AB770-24C6-4720-912F-829F0DB4AE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921969-504B-4172-A102-04EB7C752EFE}"/>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6" name="Footer Placeholder 5">
            <a:extLst>
              <a:ext uri="{FF2B5EF4-FFF2-40B4-BE49-F238E27FC236}">
                <a16:creationId xmlns:a16="http://schemas.microsoft.com/office/drawing/2014/main" id="{F1DFD7EC-610A-4088-ADF7-849F08599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868D5-A00B-420F-815A-A0C1BC54352C}"/>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275611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093D-7AEE-44AC-86EB-6CCE161287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83160D-D660-435A-BED1-63A92A90D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8BE39B-E3C7-4835-BA47-9337BD4D26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6BB63B-EF4C-4E1E-BF6D-35E9FE1A96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1D8345-2690-44B7-82E0-5DC4E43D2C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3E6894-F2A9-4F67-906F-C7425C2B590B}"/>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8" name="Footer Placeholder 7">
            <a:extLst>
              <a:ext uri="{FF2B5EF4-FFF2-40B4-BE49-F238E27FC236}">
                <a16:creationId xmlns:a16="http://schemas.microsoft.com/office/drawing/2014/main" id="{E2575E30-6238-4693-B580-F955EBF251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B759D5-DFC6-4D7B-9FAF-94F5EEFBE692}"/>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336854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8D38-CC6C-459A-8E8C-BFBD5F4C7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4A9CA5-20D2-4E17-8C6D-71234E93CE2C}"/>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4" name="Footer Placeholder 3">
            <a:extLst>
              <a:ext uri="{FF2B5EF4-FFF2-40B4-BE49-F238E27FC236}">
                <a16:creationId xmlns:a16="http://schemas.microsoft.com/office/drawing/2014/main" id="{4B2909BF-69A5-453F-B9F7-87A8E1A018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C87ED1-02E6-4CA9-AAC7-1210E9758C89}"/>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422559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4EEBC-E2DB-49EA-9BA9-09382DE14478}"/>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3" name="Footer Placeholder 2">
            <a:extLst>
              <a:ext uri="{FF2B5EF4-FFF2-40B4-BE49-F238E27FC236}">
                <a16:creationId xmlns:a16="http://schemas.microsoft.com/office/drawing/2014/main" id="{D27ED9D2-0845-405F-90D2-8B04D5F1A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75F79A-29F6-4369-82DF-E9788CF9876C}"/>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421633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CAD5-0F59-47AE-9072-1725D0216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7A4B00-1514-43B8-935E-63746202F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FA7BDB-E38C-449F-8EB9-D0BB0DAAF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4F2A5E-B3DC-4E3C-9323-B0441A70B58C}"/>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6" name="Footer Placeholder 5">
            <a:extLst>
              <a:ext uri="{FF2B5EF4-FFF2-40B4-BE49-F238E27FC236}">
                <a16:creationId xmlns:a16="http://schemas.microsoft.com/office/drawing/2014/main" id="{8A179EB6-8092-4D76-BDA3-EF6F937F8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8DB33-2A5F-4448-894C-965154832059}"/>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338436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2D00-1034-4186-BC2A-FE1E943CA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1620A8-1B8B-4EDC-8CCC-25DDD71C62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740041-6E74-43A1-A248-BD102A221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860D4-EA70-4127-9A0C-9CB03E52B781}"/>
              </a:ext>
            </a:extLst>
          </p:cNvPr>
          <p:cNvSpPr>
            <a:spLocks noGrp="1"/>
          </p:cNvSpPr>
          <p:nvPr>
            <p:ph type="dt" sz="half" idx="10"/>
          </p:nvPr>
        </p:nvSpPr>
        <p:spPr/>
        <p:txBody>
          <a:bodyPr/>
          <a:lstStyle/>
          <a:p>
            <a:fld id="{0DA07E8B-1C8C-4B63-9051-23A4D3A89EAA}" type="datetimeFigureOut">
              <a:rPr lang="en-US" smtClean="0"/>
              <a:t>6/23/2023</a:t>
            </a:fld>
            <a:endParaRPr lang="en-US"/>
          </a:p>
        </p:txBody>
      </p:sp>
      <p:sp>
        <p:nvSpPr>
          <p:cNvPr id="6" name="Footer Placeholder 5">
            <a:extLst>
              <a:ext uri="{FF2B5EF4-FFF2-40B4-BE49-F238E27FC236}">
                <a16:creationId xmlns:a16="http://schemas.microsoft.com/office/drawing/2014/main" id="{FD05D30F-91F1-4A70-9E2B-35A1CF7C6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78F9-2D62-4C64-89F3-95FCE471A2E6}"/>
              </a:ext>
            </a:extLst>
          </p:cNvPr>
          <p:cNvSpPr>
            <a:spLocks noGrp="1"/>
          </p:cNvSpPr>
          <p:nvPr>
            <p:ph type="sldNum" sz="quarter" idx="12"/>
          </p:nvPr>
        </p:nvSpPr>
        <p:spPr/>
        <p:txBody>
          <a:bodyPr/>
          <a:lstStyle/>
          <a:p>
            <a:fld id="{76DE03B8-7297-499E-BF0F-6F58A0E01125}" type="slidenum">
              <a:rPr lang="en-US" smtClean="0"/>
              <a:t>‹#›</a:t>
            </a:fld>
            <a:endParaRPr lang="en-US"/>
          </a:p>
        </p:txBody>
      </p:sp>
    </p:spTree>
    <p:extLst>
      <p:ext uri="{BB962C8B-B14F-4D97-AF65-F5344CB8AC3E}">
        <p14:creationId xmlns:p14="http://schemas.microsoft.com/office/powerpoint/2010/main" val="407784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27FB5-16E4-4C6A-B733-61D685C937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472B2B-4F07-4763-BE08-EEC296E5B4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96CE7-5BB0-43AA-AC40-504346F63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07E8B-1C8C-4B63-9051-23A4D3A89EAA}" type="datetimeFigureOut">
              <a:rPr lang="en-US" smtClean="0"/>
              <a:t>6/23/2023</a:t>
            </a:fld>
            <a:endParaRPr lang="en-US"/>
          </a:p>
        </p:txBody>
      </p:sp>
      <p:sp>
        <p:nvSpPr>
          <p:cNvPr id="5" name="Footer Placeholder 4">
            <a:extLst>
              <a:ext uri="{FF2B5EF4-FFF2-40B4-BE49-F238E27FC236}">
                <a16:creationId xmlns:a16="http://schemas.microsoft.com/office/drawing/2014/main" id="{0BC2B5B6-752F-4721-972E-A1D58E7FD8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0130B-A0BB-4838-B983-246EAF064E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E03B8-7297-499E-BF0F-6F58A0E01125}" type="slidenum">
              <a:rPr lang="en-US" smtClean="0"/>
              <a:t>‹#›</a:t>
            </a:fld>
            <a:endParaRPr lang="en-US"/>
          </a:p>
        </p:txBody>
      </p:sp>
    </p:spTree>
    <p:extLst>
      <p:ext uri="{BB962C8B-B14F-4D97-AF65-F5344CB8AC3E}">
        <p14:creationId xmlns:p14="http://schemas.microsoft.com/office/powerpoint/2010/main" val="1767748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BE4E-94E3-4CFD-9714-D32BA2357A3D}"/>
              </a:ext>
            </a:extLst>
          </p:cNvPr>
          <p:cNvSpPr>
            <a:spLocks noGrp="1"/>
          </p:cNvSpPr>
          <p:nvPr>
            <p:ph type="ctrTitle"/>
          </p:nvPr>
        </p:nvSpPr>
        <p:spPr/>
        <p:txBody>
          <a:bodyPr/>
          <a:lstStyle/>
          <a:p>
            <a:r>
              <a:rPr lang="en-US" dirty="0"/>
              <a:t>Indoor Localization with Wi-Fi Fingerprinting</a:t>
            </a:r>
          </a:p>
        </p:txBody>
      </p:sp>
      <p:sp>
        <p:nvSpPr>
          <p:cNvPr id="3" name="Subtitle 2">
            <a:extLst>
              <a:ext uri="{FF2B5EF4-FFF2-40B4-BE49-F238E27FC236}">
                <a16:creationId xmlns:a16="http://schemas.microsoft.com/office/drawing/2014/main" id="{BCD5E511-7606-4168-86DB-7CD4CB5F9B2F}"/>
              </a:ext>
            </a:extLst>
          </p:cNvPr>
          <p:cNvSpPr>
            <a:spLocks noGrp="1"/>
          </p:cNvSpPr>
          <p:nvPr>
            <p:ph type="subTitle" idx="1"/>
          </p:nvPr>
        </p:nvSpPr>
        <p:spPr/>
        <p:txBody>
          <a:bodyPr/>
          <a:lstStyle/>
          <a:p>
            <a:r>
              <a:rPr lang="en-US" dirty="0"/>
              <a:t>Mert Bayraktar</a:t>
            </a:r>
          </a:p>
        </p:txBody>
      </p:sp>
    </p:spTree>
    <p:extLst>
      <p:ext uri="{BB962C8B-B14F-4D97-AF65-F5344CB8AC3E}">
        <p14:creationId xmlns:p14="http://schemas.microsoft.com/office/powerpoint/2010/main" val="363388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0BE1C0-41EE-40D0-9C26-5EE91EC5F3C5}"/>
              </a:ext>
            </a:extLst>
          </p:cNvPr>
          <p:cNvPicPr/>
          <p:nvPr/>
        </p:nvPicPr>
        <p:blipFill>
          <a:blip r:embed="rId3">
            <a:extLst>
              <a:ext uri="{28A0092B-C50C-407E-A947-70E740481C1C}">
                <a14:useLocalDpi xmlns:a14="http://schemas.microsoft.com/office/drawing/2010/main" val="0"/>
              </a:ext>
            </a:extLst>
          </a:blip>
          <a:stretch>
            <a:fillRect/>
          </a:stretch>
        </p:blipFill>
        <p:spPr>
          <a:xfrm>
            <a:off x="533400" y="1657350"/>
            <a:ext cx="5562600" cy="3543300"/>
          </a:xfrm>
          <a:prstGeom prst="rect">
            <a:avLst/>
          </a:prstGeom>
        </p:spPr>
      </p:pic>
      <p:pic>
        <p:nvPicPr>
          <p:cNvPr id="5" name="Picture 4">
            <a:extLst>
              <a:ext uri="{FF2B5EF4-FFF2-40B4-BE49-F238E27FC236}">
                <a16:creationId xmlns:a16="http://schemas.microsoft.com/office/drawing/2014/main" id="{47E29530-0EDD-4FB0-9DA1-F21169A461B8}"/>
              </a:ext>
            </a:extLst>
          </p:cNvPr>
          <p:cNvPicPr/>
          <p:nvPr/>
        </p:nvPicPr>
        <p:blipFill>
          <a:blip r:embed="rId4">
            <a:extLst>
              <a:ext uri="{28A0092B-C50C-407E-A947-70E740481C1C}">
                <a14:useLocalDpi xmlns:a14="http://schemas.microsoft.com/office/drawing/2010/main" val="0"/>
              </a:ext>
            </a:extLst>
          </a:blip>
          <a:stretch>
            <a:fillRect/>
          </a:stretch>
        </p:blipFill>
        <p:spPr>
          <a:xfrm>
            <a:off x="6385832" y="1733550"/>
            <a:ext cx="5429250" cy="3467100"/>
          </a:xfrm>
          <a:prstGeom prst="rect">
            <a:avLst/>
          </a:prstGeom>
        </p:spPr>
      </p:pic>
    </p:spTree>
    <p:extLst>
      <p:ext uri="{BB962C8B-B14F-4D97-AF65-F5344CB8AC3E}">
        <p14:creationId xmlns:p14="http://schemas.microsoft.com/office/powerpoint/2010/main" val="204489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7E0887-2667-4CF5-BD72-4947A7A41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05" y="1188480"/>
            <a:ext cx="5221234" cy="4160528"/>
          </a:xfrm>
          <a:prstGeom prst="rect">
            <a:avLst/>
          </a:prstGeom>
        </p:spPr>
      </p:pic>
      <p:pic>
        <p:nvPicPr>
          <p:cNvPr id="7" name="Picture 6">
            <a:extLst>
              <a:ext uri="{FF2B5EF4-FFF2-40B4-BE49-F238E27FC236}">
                <a16:creationId xmlns:a16="http://schemas.microsoft.com/office/drawing/2014/main" id="{593D54E2-45A0-4CFB-8678-B6A45D52E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963" y="1346875"/>
            <a:ext cx="4769962" cy="3517356"/>
          </a:xfrm>
          <a:prstGeom prst="rect">
            <a:avLst/>
          </a:prstGeom>
        </p:spPr>
      </p:pic>
    </p:spTree>
    <p:extLst>
      <p:ext uri="{BB962C8B-B14F-4D97-AF65-F5344CB8AC3E}">
        <p14:creationId xmlns:p14="http://schemas.microsoft.com/office/powerpoint/2010/main" val="378425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5C7B-D724-4AC3-99A4-4B82C2B055AC}"/>
              </a:ext>
            </a:extLst>
          </p:cNvPr>
          <p:cNvSpPr>
            <a:spLocks noGrp="1"/>
          </p:cNvSpPr>
          <p:nvPr>
            <p:ph type="title"/>
          </p:nvPr>
        </p:nvSpPr>
        <p:spPr/>
        <p:txBody>
          <a:bodyPr/>
          <a:lstStyle/>
          <a:p>
            <a:r>
              <a:rPr lang="en-US" dirty="0"/>
              <a:t>Simulation Overview</a:t>
            </a:r>
          </a:p>
        </p:txBody>
      </p:sp>
      <p:sp>
        <p:nvSpPr>
          <p:cNvPr id="3" name="Content Placeholder 2">
            <a:extLst>
              <a:ext uri="{FF2B5EF4-FFF2-40B4-BE49-F238E27FC236}">
                <a16:creationId xmlns:a16="http://schemas.microsoft.com/office/drawing/2014/main" id="{B2E6041E-F72A-4746-9929-E837BFCAEFEF}"/>
              </a:ext>
            </a:extLst>
          </p:cNvPr>
          <p:cNvSpPr>
            <a:spLocks noGrp="1"/>
          </p:cNvSpPr>
          <p:nvPr>
            <p:ph idx="1"/>
          </p:nvPr>
        </p:nvSpPr>
        <p:spPr/>
        <p:txBody>
          <a:bodyPr/>
          <a:lstStyle/>
          <a:p>
            <a:r>
              <a:rPr lang="en-US" dirty="0"/>
              <a:t>The simulation model consists of two types of agents: </a:t>
            </a:r>
            <a:r>
              <a:rPr lang="en-US" dirty="0" err="1"/>
              <a:t>IndoorAgent</a:t>
            </a:r>
            <a:r>
              <a:rPr lang="en-US" dirty="0"/>
              <a:t> and </a:t>
            </a:r>
            <a:r>
              <a:rPr lang="en-US" dirty="0" err="1"/>
              <a:t>MobileAgent</a:t>
            </a:r>
            <a:r>
              <a:rPr lang="en-US" dirty="0"/>
              <a:t>. </a:t>
            </a:r>
          </a:p>
          <a:p>
            <a:r>
              <a:rPr lang="en-US" dirty="0"/>
              <a:t>The </a:t>
            </a:r>
            <a:r>
              <a:rPr lang="en-US" dirty="0" err="1"/>
              <a:t>IndoorAgents</a:t>
            </a:r>
            <a:r>
              <a:rPr lang="en-US" dirty="0"/>
              <a:t> represent stationary elements in the indoor environment, such as access points or reference points. </a:t>
            </a:r>
          </a:p>
          <a:p>
            <a:r>
              <a:rPr lang="en-US" dirty="0"/>
              <a:t>The </a:t>
            </a:r>
            <a:r>
              <a:rPr lang="en-US" dirty="0" err="1"/>
              <a:t>MobileAgents</a:t>
            </a:r>
            <a:r>
              <a:rPr lang="en-US" dirty="0"/>
              <a:t> represent mobile devices whose location needs to be estimated. These agents interact and simulate the localization process within the environment.</a:t>
            </a:r>
          </a:p>
        </p:txBody>
      </p:sp>
    </p:spTree>
    <p:extLst>
      <p:ext uri="{BB962C8B-B14F-4D97-AF65-F5344CB8AC3E}">
        <p14:creationId xmlns:p14="http://schemas.microsoft.com/office/powerpoint/2010/main" val="32782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A0F9-2441-4D99-9ECB-06BC2201B624}"/>
              </a:ext>
            </a:extLst>
          </p:cNvPr>
          <p:cNvSpPr>
            <a:spLocks noGrp="1"/>
          </p:cNvSpPr>
          <p:nvPr>
            <p:ph type="title"/>
          </p:nvPr>
        </p:nvSpPr>
        <p:spPr/>
        <p:txBody>
          <a:bodyPr/>
          <a:lstStyle/>
          <a:p>
            <a:r>
              <a:rPr lang="en-US" dirty="0"/>
              <a:t>Agents</a:t>
            </a:r>
          </a:p>
        </p:txBody>
      </p:sp>
      <p:sp>
        <p:nvSpPr>
          <p:cNvPr id="3" name="Content Placeholder 2">
            <a:extLst>
              <a:ext uri="{FF2B5EF4-FFF2-40B4-BE49-F238E27FC236}">
                <a16:creationId xmlns:a16="http://schemas.microsoft.com/office/drawing/2014/main" id="{404467E0-B6FE-4910-BF69-466B49520418}"/>
              </a:ext>
            </a:extLst>
          </p:cNvPr>
          <p:cNvSpPr>
            <a:spLocks noGrp="1"/>
          </p:cNvSpPr>
          <p:nvPr>
            <p:ph idx="1"/>
          </p:nvPr>
        </p:nvSpPr>
        <p:spPr/>
        <p:txBody>
          <a:bodyPr/>
          <a:lstStyle/>
          <a:p>
            <a:r>
              <a:rPr lang="en-US" dirty="0"/>
              <a:t>The </a:t>
            </a:r>
            <a:r>
              <a:rPr lang="en-US" dirty="0" err="1"/>
              <a:t>IndoorAgent</a:t>
            </a:r>
            <a:r>
              <a:rPr lang="en-US" dirty="0"/>
              <a:t> is responsible for simulating the behavior of stationary elements in the indoor environment. Each </a:t>
            </a:r>
            <a:r>
              <a:rPr lang="en-US" dirty="0" err="1"/>
              <a:t>IndoorAgent</a:t>
            </a:r>
            <a:r>
              <a:rPr lang="en-US" dirty="0"/>
              <a:t> keeps track of the received signal strength indicator (RSSI) values from the </a:t>
            </a:r>
            <a:r>
              <a:rPr lang="en-US" dirty="0" err="1"/>
              <a:t>MobileAgents</a:t>
            </a:r>
            <a:r>
              <a:rPr lang="en-US" dirty="0"/>
              <a:t>. This information is vital for estimating the location of the </a:t>
            </a:r>
            <a:r>
              <a:rPr lang="en-US" dirty="0" err="1"/>
              <a:t>MobileAgents</a:t>
            </a:r>
            <a:r>
              <a:rPr lang="en-US" dirty="0"/>
              <a:t>.</a:t>
            </a:r>
          </a:p>
          <a:p>
            <a:r>
              <a:rPr lang="en-US" dirty="0"/>
              <a:t>The </a:t>
            </a:r>
            <a:r>
              <a:rPr lang="en-US" dirty="0" err="1"/>
              <a:t>IndoorAgent</a:t>
            </a:r>
            <a:r>
              <a:rPr lang="en-US" dirty="0"/>
              <a:t> calculates the RSSI values by determining the distance between itself and each </a:t>
            </a:r>
            <a:r>
              <a:rPr lang="en-US" dirty="0" err="1"/>
              <a:t>MobileAgent</a:t>
            </a:r>
            <a:r>
              <a:rPr lang="en-US" dirty="0"/>
              <a:t>. It utilizes a signal propagation model to calculate the RSSI based on the distance. These RSSI values are then stored for further use by the </a:t>
            </a:r>
            <a:r>
              <a:rPr lang="en-US" dirty="0" err="1"/>
              <a:t>MobileAgents</a:t>
            </a:r>
            <a:r>
              <a:rPr lang="en-US" dirty="0"/>
              <a:t>.</a:t>
            </a:r>
          </a:p>
        </p:txBody>
      </p:sp>
    </p:spTree>
    <p:extLst>
      <p:ext uri="{BB962C8B-B14F-4D97-AF65-F5344CB8AC3E}">
        <p14:creationId xmlns:p14="http://schemas.microsoft.com/office/powerpoint/2010/main" val="139124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5EE7-55E1-412D-B70E-D368532E81F4}"/>
              </a:ext>
            </a:extLst>
          </p:cNvPr>
          <p:cNvSpPr>
            <a:spLocks noGrp="1"/>
          </p:cNvSpPr>
          <p:nvPr>
            <p:ph type="title"/>
          </p:nvPr>
        </p:nvSpPr>
        <p:spPr/>
        <p:txBody>
          <a:bodyPr/>
          <a:lstStyle/>
          <a:p>
            <a:r>
              <a:rPr lang="en-US" dirty="0"/>
              <a:t>Agents</a:t>
            </a:r>
          </a:p>
        </p:txBody>
      </p:sp>
      <p:sp>
        <p:nvSpPr>
          <p:cNvPr id="3" name="Content Placeholder 2">
            <a:extLst>
              <a:ext uri="{FF2B5EF4-FFF2-40B4-BE49-F238E27FC236}">
                <a16:creationId xmlns:a16="http://schemas.microsoft.com/office/drawing/2014/main" id="{558BE9AF-9880-49E9-90C0-AC76FF2A34AC}"/>
              </a:ext>
            </a:extLst>
          </p:cNvPr>
          <p:cNvSpPr>
            <a:spLocks noGrp="1"/>
          </p:cNvSpPr>
          <p:nvPr>
            <p:ph idx="1"/>
          </p:nvPr>
        </p:nvSpPr>
        <p:spPr/>
        <p:txBody>
          <a:bodyPr/>
          <a:lstStyle/>
          <a:p>
            <a:r>
              <a:rPr lang="en-US" dirty="0"/>
              <a:t>The </a:t>
            </a:r>
            <a:r>
              <a:rPr lang="en-US" dirty="0" err="1"/>
              <a:t>MobileAgent</a:t>
            </a:r>
            <a:r>
              <a:rPr lang="en-US" dirty="0"/>
              <a:t> represents a mobile device whose location needs to be estimated within the indoor environment. Each </a:t>
            </a:r>
            <a:r>
              <a:rPr lang="en-US" dirty="0" err="1"/>
              <a:t>MobileAgent</a:t>
            </a:r>
            <a:r>
              <a:rPr lang="en-US" dirty="0"/>
              <a:t> can move randomly within the environment, simulating the movement of a real mobile device.</a:t>
            </a:r>
          </a:p>
          <a:p>
            <a:r>
              <a:rPr lang="en-US" dirty="0"/>
              <a:t>In the simulation, the </a:t>
            </a:r>
            <a:r>
              <a:rPr lang="en-US" dirty="0" err="1"/>
              <a:t>MobileAgent</a:t>
            </a:r>
            <a:r>
              <a:rPr lang="en-US" dirty="0"/>
              <a:t> updates its position on the grid by randomly selecting a neighboring location to move to. After moving, it predicts its location using the RSSI values received from the </a:t>
            </a:r>
            <a:r>
              <a:rPr lang="en-US" dirty="0" err="1"/>
              <a:t>IndoorAgents</a:t>
            </a:r>
            <a:r>
              <a:rPr lang="en-US" dirty="0"/>
              <a:t>. By comparing the RSSI values and using a signal propagation model, the </a:t>
            </a:r>
            <a:r>
              <a:rPr lang="en-US" dirty="0" err="1"/>
              <a:t>MobileAgent</a:t>
            </a:r>
            <a:r>
              <a:rPr lang="en-US" dirty="0"/>
              <a:t> estimates its distance from each </a:t>
            </a:r>
            <a:r>
              <a:rPr lang="en-US" dirty="0" err="1"/>
              <a:t>IndoorAgent</a:t>
            </a:r>
            <a:r>
              <a:rPr lang="en-US" dirty="0"/>
              <a:t> and predicts its location accordingly.</a:t>
            </a:r>
          </a:p>
        </p:txBody>
      </p:sp>
    </p:spTree>
    <p:extLst>
      <p:ext uri="{BB962C8B-B14F-4D97-AF65-F5344CB8AC3E}">
        <p14:creationId xmlns:p14="http://schemas.microsoft.com/office/powerpoint/2010/main" val="361979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BE396E-FAD3-41F4-A629-4D3CDD3055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890" y="760396"/>
            <a:ext cx="5334186" cy="4351338"/>
          </a:xfrm>
        </p:spPr>
      </p:pic>
      <p:pic>
        <p:nvPicPr>
          <p:cNvPr id="9" name="Picture 8">
            <a:extLst>
              <a:ext uri="{FF2B5EF4-FFF2-40B4-BE49-F238E27FC236}">
                <a16:creationId xmlns:a16="http://schemas.microsoft.com/office/drawing/2014/main" id="{494C34E3-E2F9-4E29-AED7-257F9F1712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31975"/>
            <a:ext cx="6271130" cy="6858000"/>
          </a:xfrm>
          <a:prstGeom prst="rect">
            <a:avLst/>
          </a:prstGeom>
        </p:spPr>
      </p:pic>
    </p:spTree>
    <p:extLst>
      <p:ext uri="{BB962C8B-B14F-4D97-AF65-F5344CB8AC3E}">
        <p14:creationId xmlns:p14="http://schemas.microsoft.com/office/powerpoint/2010/main" val="334302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7F6E-0F3D-45A2-B183-13EA93A80C17}"/>
              </a:ext>
            </a:extLst>
          </p:cNvPr>
          <p:cNvSpPr>
            <a:spLocks noGrp="1"/>
          </p:cNvSpPr>
          <p:nvPr>
            <p:ph type="title"/>
          </p:nvPr>
        </p:nvSpPr>
        <p:spPr/>
        <p:txBody>
          <a:bodyPr/>
          <a:lstStyle/>
          <a:p>
            <a:r>
              <a:rPr lang="en-US" dirty="0"/>
              <a:t>Simulation Progress</a:t>
            </a:r>
          </a:p>
        </p:txBody>
      </p:sp>
      <p:sp>
        <p:nvSpPr>
          <p:cNvPr id="3" name="Content Placeholder 2">
            <a:extLst>
              <a:ext uri="{FF2B5EF4-FFF2-40B4-BE49-F238E27FC236}">
                <a16:creationId xmlns:a16="http://schemas.microsoft.com/office/drawing/2014/main" id="{213D2908-FAFB-40C6-B00F-CA2B5897FEBE}"/>
              </a:ext>
            </a:extLst>
          </p:cNvPr>
          <p:cNvSpPr>
            <a:spLocks noGrp="1"/>
          </p:cNvSpPr>
          <p:nvPr>
            <p:ph idx="1"/>
          </p:nvPr>
        </p:nvSpPr>
        <p:spPr/>
        <p:txBody>
          <a:bodyPr/>
          <a:lstStyle/>
          <a:p>
            <a:r>
              <a:rPr lang="en-US" dirty="0"/>
              <a:t>The simulation progresses over time by executing the step function of each agent. The agents' steps are scheduled and managed by the Mesa library, which ensures the synchronization and interaction between the agents.</a:t>
            </a:r>
          </a:p>
          <a:p>
            <a:r>
              <a:rPr lang="en-US" dirty="0"/>
              <a:t>During each step, the </a:t>
            </a:r>
            <a:r>
              <a:rPr lang="en-US" dirty="0" err="1"/>
              <a:t>IndoorAgents</a:t>
            </a:r>
            <a:r>
              <a:rPr lang="en-US" dirty="0"/>
              <a:t> calculate the RSSI values from the </a:t>
            </a:r>
            <a:r>
              <a:rPr lang="en-US" dirty="0" err="1"/>
              <a:t>MobileAgents</a:t>
            </a:r>
            <a:r>
              <a:rPr lang="en-US" dirty="0"/>
              <a:t> based on their distances, and the </a:t>
            </a:r>
            <a:r>
              <a:rPr lang="en-US" dirty="0" err="1"/>
              <a:t>MobileAgents</a:t>
            </a:r>
            <a:r>
              <a:rPr lang="en-US" dirty="0"/>
              <a:t> update their positions and predict their locations based on the received RSSI values. This iterative process simulates the dynamic nature of the indoor localization process.</a:t>
            </a:r>
          </a:p>
          <a:p>
            <a:endParaRPr lang="en-US" dirty="0"/>
          </a:p>
        </p:txBody>
      </p:sp>
    </p:spTree>
    <p:extLst>
      <p:ext uri="{BB962C8B-B14F-4D97-AF65-F5344CB8AC3E}">
        <p14:creationId xmlns:p14="http://schemas.microsoft.com/office/powerpoint/2010/main" val="337367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9DEB-0BFD-40C3-910F-C518A3B0D5E3}"/>
              </a:ext>
            </a:extLst>
          </p:cNvPr>
          <p:cNvSpPr>
            <a:spLocks noGrp="1"/>
          </p:cNvSpPr>
          <p:nvPr>
            <p:ph type="title"/>
          </p:nvPr>
        </p:nvSpPr>
        <p:spPr/>
        <p:txBody>
          <a:bodyPr/>
          <a:lstStyle/>
          <a:p>
            <a:r>
              <a:rPr lang="en-US" dirty="0"/>
              <a:t>Simulation Model</a:t>
            </a:r>
          </a:p>
        </p:txBody>
      </p:sp>
      <p:sp>
        <p:nvSpPr>
          <p:cNvPr id="3" name="Content Placeholder 2">
            <a:extLst>
              <a:ext uri="{FF2B5EF4-FFF2-40B4-BE49-F238E27FC236}">
                <a16:creationId xmlns:a16="http://schemas.microsoft.com/office/drawing/2014/main" id="{14B7D6F5-E92B-4610-BBD3-B3A8AF3F6851}"/>
              </a:ext>
            </a:extLst>
          </p:cNvPr>
          <p:cNvSpPr>
            <a:spLocks noGrp="1"/>
          </p:cNvSpPr>
          <p:nvPr>
            <p:ph idx="1"/>
          </p:nvPr>
        </p:nvSpPr>
        <p:spPr/>
        <p:txBody>
          <a:bodyPr/>
          <a:lstStyle/>
          <a:p>
            <a:r>
              <a:rPr lang="en-US" dirty="0"/>
              <a:t>The simulation model is visualized using the Mesa library's visualization capabilities. The grid visualization provides a visual representation of the indoor environment, with each agent represented by a specific shape and color.</a:t>
            </a:r>
          </a:p>
          <a:p>
            <a:r>
              <a:rPr lang="en-US" dirty="0"/>
              <a:t>In the visualization, the </a:t>
            </a:r>
            <a:r>
              <a:rPr lang="en-US" dirty="0" err="1"/>
              <a:t>IndoorAgents</a:t>
            </a:r>
            <a:r>
              <a:rPr lang="en-US" dirty="0"/>
              <a:t> are displayed as red rectangles, representing their stationary nature within the environment. The </a:t>
            </a:r>
            <a:r>
              <a:rPr lang="en-US" dirty="0" err="1"/>
              <a:t>MobileAgents</a:t>
            </a:r>
            <a:r>
              <a:rPr lang="en-US" dirty="0"/>
              <a:t> are represented as blue circles, symbolizing their mobility. Additionally, the current position of each </a:t>
            </a:r>
            <a:r>
              <a:rPr lang="en-US" dirty="0" err="1"/>
              <a:t>MobileAgent</a:t>
            </a:r>
            <a:r>
              <a:rPr lang="en-US" dirty="0"/>
              <a:t> is displayed as text within the visualization.</a:t>
            </a:r>
          </a:p>
          <a:p>
            <a:endParaRPr lang="en-US" dirty="0"/>
          </a:p>
        </p:txBody>
      </p:sp>
    </p:spTree>
    <p:extLst>
      <p:ext uri="{BB962C8B-B14F-4D97-AF65-F5344CB8AC3E}">
        <p14:creationId xmlns:p14="http://schemas.microsoft.com/office/powerpoint/2010/main" val="79193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674660-306A-4EF6-A94F-967B8CACB07E}"/>
              </a:ext>
            </a:extLst>
          </p:cNvPr>
          <p:cNvPicPr>
            <a:picLocks noChangeAspect="1"/>
          </p:cNvPicPr>
          <p:nvPr/>
        </p:nvPicPr>
        <p:blipFill>
          <a:blip r:embed="rId2"/>
          <a:stretch>
            <a:fillRect/>
          </a:stretch>
        </p:blipFill>
        <p:spPr>
          <a:xfrm>
            <a:off x="0" y="469900"/>
            <a:ext cx="5501384" cy="4102100"/>
          </a:xfrm>
          <a:prstGeom prst="rect">
            <a:avLst/>
          </a:prstGeom>
        </p:spPr>
      </p:pic>
      <p:pic>
        <p:nvPicPr>
          <p:cNvPr id="5" name="Picture 4">
            <a:extLst>
              <a:ext uri="{FF2B5EF4-FFF2-40B4-BE49-F238E27FC236}">
                <a16:creationId xmlns:a16="http://schemas.microsoft.com/office/drawing/2014/main" id="{A174BA1B-CAAF-468D-A2AD-E6CB4D70F89E}"/>
              </a:ext>
            </a:extLst>
          </p:cNvPr>
          <p:cNvPicPr>
            <a:picLocks noChangeAspect="1"/>
          </p:cNvPicPr>
          <p:nvPr/>
        </p:nvPicPr>
        <p:blipFill>
          <a:blip r:embed="rId3"/>
          <a:stretch>
            <a:fillRect/>
          </a:stretch>
        </p:blipFill>
        <p:spPr>
          <a:xfrm>
            <a:off x="563196" y="5303666"/>
            <a:ext cx="4938188" cy="403895"/>
          </a:xfrm>
          <a:prstGeom prst="rect">
            <a:avLst/>
          </a:prstGeom>
        </p:spPr>
      </p:pic>
      <p:pic>
        <p:nvPicPr>
          <p:cNvPr id="6" name="Picture 5">
            <a:extLst>
              <a:ext uri="{FF2B5EF4-FFF2-40B4-BE49-F238E27FC236}">
                <a16:creationId xmlns:a16="http://schemas.microsoft.com/office/drawing/2014/main" id="{073C8B65-7854-42BE-95DC-2438DE65A64A}"/>
              </a:ext>
            </a:extLst>
          </p:cNvPr>
          <p:cNvPicPr>
            <a:picLocks noChangeAspect="1"/>
          </p:cNvPicPr>
          <p:nvPr/>
        </p:nvPicPr>
        <p:blipFill>
          <a:blip r:embed="rId4"/>
          <a:stretch>
            <a:fillRect/>
          </a:stretch>
        </p:blipFill>
        <p:spPr>
          <a:xfrm>
            <a:off x="5501384" y="469900"/>
            <a:ext cx="6096000" cy="4102099"/>
          </a:xfrm>
          <a:prstGeom prst="rect">
            <a:avLst/>
          </a:prstGeom>
        </p:spPr>
      </p:pic>
      <p:pic>
        <p:nvPicPr>
          <p:cNvPr id="7" name="Picture 6">
            <a:extLst>
              <a:ext uri="{FF2B5EF4-FFF2-40B4-BE49-F238E27FC236}">
                <a16:creationId xmlns:a16="http://schemas.microsoft.com/office/drawing/2014/main" id="{60C1AE14-A9A6-4CE3-B93D-1820E78ED9B8}"/>
              </a:ext>
            </a:extLst>
          </p:cNvPr>
          <p:cNvPicPr>
            <a:picLocks noChangeAspect="1"/>
          </p:cNvPicPr>
          <p:nvPr/>
        </p:nvPicPr>
        <p:blipFill>
          <a:blip r:embed="rId5"/>
          <a:stretch>
            <a:fillRect/>
          </a:stretch>
        </p:blipFill>
        <p:spPr>
          <a:xfrm>
            <a:off x="6596943" y="5330338"/>
            <a:ext cx="4823878" cy="350550"/>
          </a:xfrm>
          <a:prstGeom prst="rect">
            <a:avLst/>
          </a:prstGeom>
        </p:spPr>
      </p:pic>
    </p:spTree>
    <p:extLst>
      <p:ext uri="{BB962C8B-B14F-4D97-AF65-F5344CB8AC3E}">
        <p14:creationId xmlns:p14="http://schemas.microsoft.com/office/powerpoint/2010/main" val="311263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A360-045D-4451-BD9C-CF8212564BD2}"/>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C5DB8E77-747F-48E9-BC24-BB4A8B3A6188}"/>
              </a:ext>
            </a:extLst>
          </p:cNvPr>
          <p:cNvSpPr>
            <a:spLocks noGrp="1"/>
          </p:cNvSpPr>
          <p:nvPr>
            <p:ph idx="1"/>
          </p:nvPr>
        </p:nvSpPr>
        <p:spPr/>
        <p:txBody>
          <a:bodyPr/>
          <a:lstStyle/>
          <a:p>
            <a:r>
              <a:rPr lang="en-US" dirty="0"/>
              <a:t>Explicit Definition: The behaviors and interactions of the agents are explicitly defined within the simulation model, providing a clear understanding of the system dynamics.</a:t>
            </a:r>
          </a:p>
          <a:p>
            <a:r>
              <a:rPr lang="en-US" dirty="0"/>
              <a:t>Customization: The simulation model can be customized by adjusting parameters such as the number of agents and the size of the environment, allowing for tailored experiments and analysis.</a:t>
            </a:r>
          </a:p>
          <a:p>
            <a:r>
              <a:rPr lang="en-US" dirty="0"/>
              <a:t>Flexibility: The model-driven approach provides flexibility in incorporating various algorithms and techniques, enabling researchers to explore and compare different localization methods.</a:t>
            </a:r>
          </a:p>
          <a:p>
            <a:endParaRPr lang="en-US" dirty="0"/>
          </a:p>
        </p:txBody>
      </p:sp>
    </p:spTree>
    <p:extLst>
      <p:ext uri="{BB962C8B-B14F-4D97-AF65-F5344CB8AC3E}">
        <p14:creationId xmlns:p14="http://schemas.microsoft.com/office/powerpoint/2010/main" val="269863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47D1-706B-424E-BA22-28257E430BC4}"/>
              </a:ext>
            </a:extLst>
          </p:cNvPr>
          <p:cNvSpPr>
            <a:spLocks noGrp="1"/>
          </p:cNvSpPr>
          <p:nvPr>
            <p:ph type="title"/>
          </p:nvPr>
        </p:nvSpPr>
        <p:spPr/>
        <p:txBody>
          <a:bodyPr/>
          <a:lstStyle/>
          <a:p>
            <a:r>
              <a:rPr lang="en-US" dirty="0"/>
              <a:t>Indoor Localization</a:t>
            </a:r>
          </a:p>
        </p:txBody>
      </p:sp>
      <p:sp>
        <p:nvSpPr>
          <p:cNvPr id="3" name="Content Placeholder 2">
            <a:extLst>
              <a:ext uri="{FF2B5EF4-FFF2-40B4-BE49-F238E27FC236}">
                <a16:creationId xmlns:a16="http://schemas.microsoft.com/office/drawing/2014/main" id="{157A5524-31E6-479A-9CEC-CA280ACB4ED1}"/>
              </a:ext>
            </a:extLst>
          </p:cNvPr>
          <p:cNvSpPr>
            <a:spLocks noGrp="1"/>
          </p:cNvSpPr>
          <p:nvPr>
            <p:ph idx="1"/>
          </p:nvPr>
        </p:nvSpPr>
        <p:spPr/>
        <p:txBody>
          <a:bodyPr/>
          <a:lstStyle/>
          <a:p>
            <a:r>
              <a:rPr lang="en-US" dirty="0"/>
              <a:t>Indoor localization refers to the process of determining the location of an object or person inside a building or enclosed space using various technologies and techniques. </a:t>
            </a:r>
          </a:p>
          <a:p>
            <a:r>
              <a:rPr lang="en-US" dirty="0"/>
              <a:t>While GPS (Global Positioning System) is commonly used for outdoor positioning, it is often unreliable or inaccurate indoors due to signal attenuation and multipath effects caused by buildings and other structures.</a:t>
            </a:r>
          </a:p>
        </p:txBody>
      </p:sp>
    </p:spTree>
    <p:extLst>
      <p:ext uri="{BB962C8B-B14F-4D97-AF65-F5344CB8AC3E}">
        <p14:creationId xmlns:p14="http://schemas.microsoft.com/office/powerpoint/2010/main" val="3243695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2E2F-AFE9-4D6F-A131-5CB7498FC96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5A07D5C-ED84-40DC-BFB7-7DFF70FED230}"/>
              </a:ext>
            </a:extLst>
          </p:cNvPr>
          <p:cNvSpPr>
            <a:spLocks noGrp="1"/>
          </p:cNvSpPr>
          <p:nvPr>
            <p:ph idx="1"/>
          </p:nvPr>
        </p:nvSpPr>
        <p:spPr/>
        <p:txBody>
          <a:bodyPr/>
          <a:lstStyle/>
          <a:p>
            <a:r>
              <a:rPr lang="en-US" dirty="0"/>
              <a:t>In this presentation, we have explored an indoor localization simulation using a model-driven approach. By simulating the behavior and interactions of </a:t>
            </a:r>
            <a:r>
              <a:rPr lang="en-US" dirty="0" err="1"/>
              <a:t>IndoorAgents</a:t>
            </a:r>
            <a:r>
              <a:rPr lang="en-US" dirty="0"/>
              <a:t> and </a:t>
            </a:r>
            <a:r>
              <a:rPr lang="en-US" dirty="0" err="1"/>
              <a:t>MobileAgents</a:t>
            </a:r>
            <a:r>
              <a:rPr lang="en-US" dirty="0"/>
              <a:t>, we can gain insights into the dynamics of indoor localization and optimize localization algorithms.</a:t>
            </a:r>
          </a:p>
          <a:p>
            <a:r>
              <a:rPr lang="en-US" dirty="0"/>
              <a:t>The simulation model, visualization, and demonstration have provided a practical understanding of how the model-driven approach can contribute to indoor localization research and development.</a:t>
            </a:r>
          </a:p>
          <a:p>
            <a:endParaRPr lang="en-US" dirty="0"/>
          </a:p>
        </p:txBody>
      </p:sp>
    </p:spTree>
    <p:extLst>
      <p:ext uri="{BB962C8B-B14F-4D97-AF65-F5344CB8AC3E}">
        <p14:creationId xmlns:p14="http://schemas.microsoft.com/office/powerpoint/2010/main" val="392398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51FF-704D-49FB-ADD4-F283DB1A6A78}"/>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5B73C88-9CFD-40A0-B718-01C52445FF8D}"/>
              </a:ext>
            </a:extLst>
          </p:cNvPr>
          <p:cNvSpPr>
            <a:spLocks noGrp="1"/>
          </p:cNvSpPr>
          <p:nvPr>
            <p:ph idx="1"/>
          </p:nvPr>
        </p:nvSpPr>
        <p:spPr/>
        <p:txBody>
          <a:bodyPr/>
          <a:lstStyle/>
          <a:p>
            <a:r>
              <a:rPr lang="en-US" dirty="0"/>
              <a:t>Integrating Real-Time Data</a:t>
            </a:r>
          </a:p>
          <a:p>
            <a:r>
              <a:rPr lang="en-US" dirty="0"/>
              <a:t>While the presented model-driven approach provides valuable insights into indoor localization, incorporating real-time data into the simulation can further enhance its accuracy and practicality. </a:t>
            </a:r>
          </a:p>
          <a:p>
            <a:r>
              <a:rPr lang="en-US" dirty="0"/>
              <a:t>By integrating real-time data into the indoor localization simulation, we can bridge the gap between simulation and real-world scenarios, enabling more accurate analysis, optimization, and validation of localization algorithms.</a:t>
            </a:r>
          </a:p>
        </p:txBody>
      </p:sp>
    </p:spTree>
    <p:extLst>
      <p:ext uri="{BB962C8B-B14F-4D97-AF65-F5344CB8AC3E}">
        <p14:creationId xmlns:p14="http://schemas.microsoft.com/office/powerpoint/2010/main" val="3803314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E4CE7-2E35-4B99-AC60-60E90219288E}"/>
              </a:ext>
            </a:extLst>
          </p:cNvPr>
          <p:cNvSpPr>
            <a:spLocks noGrp="1"/>
          </p:cNvSpPr>
          <p:nvPr>
            <p:ph idx="1"/>
          </p:nvPr>
        </p:nvSpPr>
        <p:spPr>
          <a:xfrm>
            <a:off x="2795636" y="2862958"/>
            <a:ext cx="6600727" cy="566042"/>
          </a:xfrm>
        </p:spPr>
        <p:txBody>
          <a:bodyPr>
            <a:noAutofit/>
          </a:bodyPr>
          <a:lstStyle/>
          <a:p>
            <a:r>
              <a:rPr lang="en-US" sz="4000" dirty="0"/>
              <a:t>Thank you for your attention!</a:t>
            </a:r>
          </a:p>
        </p:txBody>
      </p:sp>
    </p:spTree>
    <p:extLst>
      <p:ext uri="{BB962C8B-B14F-4D97-AF65-F5344CB8AC3E}">
        <p14:creationId xmlns:p14="http://schemas.microsoft.com/office/powerpoint/2010/main" val="246229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F898-88B2-40D3-B387-4A57E71D845A}"/>
              </a:ext>
            </a:extLst>
          </p:cNvPr>
          <p:cNvSpPr>
            <a:spLocks noGrp="1"/>
          </p:cNvSpPr>
          <p:nvPr>
            <p:ph type="title"/>
          </p:nvPr>
        </p:nvSpPr>
        <p:spPr/>
        <p:txBody>
          <a:bodyPr/>
          <a:lstStyle/>
          <a:p>
            <a:r>
              <a:rPr lang="en-US" dirty="0"/>
              <a:t>Indoor Localization</a:t>
            </a:r>
          </a:p>
        </p:txBody>
      </p:sp>
      <p:sp>
        <p:nvSpPr>
          <p:cNvPr id="3" name="Content Placeholder 2">
            <a:extLst>
              <a:ext uri="{FF2B5EF4-FFF2-40B4-BE49-F238E27FC236}">
                <a16:creationId xmlns:a16="http://schemas.microsoft.com/office/drawing/2014/main" id="{C66097BA-1A4A-4D54-AA3B-B3691A314359}"/>
              </a:ext>
            </a:extLst>
          </p:cNvPr>
          <p:cNvSpPr>
            <a:spLocks noGrp="1"/>
          </p:cNvSpPr>
          <p:nvPr>
            <p:ph idx="1"/>
          </p:nvPr>
        </p:nvSpPr>
        <p:spPr/>
        <p:txBody>
          <a:bodyPr/>
          <a:lstStyle/>
          <a:p>
            <a:r>
              <a:rPr lang="en-US" dirty="0"/>
              <a:t>Modeling of a particular building and the visual representation of its rooms.</a:t>
            </a:r>
          </a:p>
          <a:p>
            <a:r>
              <a:rPr lang="en-US" dirty="0"/>
              <a:t>Collecting Wi-Fi crowdsourcing data for radio map generation.</a:t>
            </a:r>
          </a:p>
          <a:p>
            <a:r>
              <a:rPr lang="en-US" dirty="0"/>
              <a:t>Room classification.</a:t>
            </a:r>
          </a:p>
          <a:p>
            <a:endParaRPr lang="en-US" dirty="0"/>
          </a:p>
        </p:txBody>
      </p:sp>
    </p:spTree>
    <p:extLst>
      <p:ext uri="{BB962C8B-B14F-4D97-AF65-F5344CB8AC3E}">
        <p14:creationId xmlns:p14="http://schemas.microsoft.com/office/powerpoint/2010/main" val="334452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90F1-DC1D-4280-ACEA-9CE89484A0BC}"/>
              </a:ext>
            </a:extLst>
          </p:cNvPr>
          <p:cNvSpPr>
            <a:spLocks noGrp="1"/>
          </p:cNvSpPr>
          <p:nvPr>
            <p:ph type="title"/>
          </p:nvPr>
        </p:nvSpPr>
        <p:spPr/>
        <p:txBody>
          <a:bodyPr/>
          <a:lstStyle/>
          <a:p>
            <a:r>
              <a:rPr lang="en-US" dirty="0"/>
              <a:t>Fingerprinting</a:t>
            </a:r>
          </a:p>
        </p:txBody>
      </p:sp>
      <p:sp>
        <p:nvSpPr>
          <p:cNvPr id="3" name="Content Placeholder 2">
            <a:extLst>
              <a:ext uri="{FF2B5EF4-FFF2-40B4-BE49-F238E27FC236}">
                <a16:creationId xmlns:a16="http://schemas.microsoft.com/office/drawing/2014/main" id="{F1027753-BCD8-4246-B8ED-C648A4F563E9}"/>
              </a:ext>
            </a:extLst>
          </p:cNvPr>
          <p:cNvSpPr>
            <a:spLocks noGrp="1"/>
          </p:cNvSpPr>
          <p:nvPr>
            <p:ph idx="1"/>
          </p:nvPr>
        </p:nvSpPr>
        <p:spPr/>
        <p:txBody>
          <a:bodyPr/>
          <a:lstStyle/>
          <a:p>
            <a:r>
              <a:rPr lang="en-US" dirty="0"/>
              <a:t>Usually requires an environmental survey to collect features of the environment (fingerprints) and then determine the location of the target by matching real-time measurements with the closest fingerprints stored in the database.</a:t>
            </a:r>
          </a:p>
          <a:p>
            <a:r>
              <a:rPr lang="en-US" dirty="0"/>
              <a:t>Fingerprint is a vector of statistical attributes of a signal received from multiple nodes, such as mean, variance, and histogram.</a:t>
            </a:r>
          </a:p>
        </p:txBody>
      </p:sp>
    </p:spTree>
    <p:extLst>
      <p:ext uri="{BB962C8B-B14F-4D97-AF65-F5344CB8AC3E}">
        <p14:creationId xmlns:p14="http://schemas.microsoft.com/office/powerpoint/2010/main" val="335744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5ECE-3863-4FD5-8CED-EC06C06E6F03}"/>
              </a:ext>
            </a:extLst>
          </p:cNvPr>
          <p:cNvSpPr>
            <a:spLocks noGrp="1"/>
          </p:cNvSpPr>
          <p:nvPr>
            <p:ph type="title"/>
          </p:nvPr>
        </p:nvSpPr>
        <p:spPr/>
        <p:txBody>
          <a:bodyPr/>
          <a:lstStyle/>
          <a:p>
            <a:r>
              <a:rPr lang="en-US" dirty="0"/>
              <a:t>Fingerprinting</a:t>
            </a:r>
          </a:p>
        </p:txBody>
      </p:sp>
      <p:sp>
        <p:nvSpPr>
          <p:cNvPr id="3" name="Content Placeholder 2">
            <a:extLst>
              <a:ext uri="{FF2B5EF4-FFF2-40B4-BE49-F238E27FC236}">
                <a16:creationId xmlns:a16="http://schemas.microsoft.com/office/drawing/2014/main" id="{2E3325BD-568F-4C76-843A-7ADDC7F5156D}"/>
              </a:ext>
            </a:extLst>
          </p:cNvPr>
          <p:cNvSpPr>
            <a:spLocks noGrp="1"/>
          </p:cNvSpPr>
          <p:nvPr>
            <p:ph idx="1"/>
          </p:nvPr>
        </p:nvSpPr>
        <p:spPr/>
        <p:txBody>
          <a:bodyPr>
            <a:normAutofit/>
          </a:bodyPr>
          <a:lstStyle/>
          <a:p>
            <a:r>
              <a:rPr lang="en-US" dirty="0"/>
              <a:t>The fingerprinting technique consists of two stages: the offline stage and the online stage. </a:t>
            </a:r>
          </a:p>
          <a:p>
            <a:r>
              <a:rPr lang="en-US" dirty="0"/>
              <a:t>In the offline phase, a field survey in an environment or a signal propagation model should be used to create radio maps.</a:t>
            </a:r>
          </a:p>
          <a:p>
            <a:r>
              <a:rPr lang="en-US" dirty="0"/>
              <a:t>In the online stage, the localization algorithm uses the real-time signal vector and stored signal vectors in the database to estimate the device's location. </a:t>
            </a:r>
          </a:p>
        </p:txBody>
      </p:sp>
    </p:spTree>
    <p:extLst>
      <p:ext uri="{BB962C8B-B14F-4D97-AF65-F5344CB8AC3E}">
        <p14:creationId xmlns:p14="http://schemas.microsoft.com/office/powerpoint/2010/main" val="2197057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6D3843A8-FF37-434F-9804-2931C48C4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176" y="242046"/>
            <a:ext cx="3016436" cy="53590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B1D2A058-24AF-4EE0-A46D-361C22102B7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3663" y="242041"/>
            <a:ext cx="3016437" cy="53591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8E57F5-2321-462E-94F5-7ECF48CE0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0151" y="242047"/>
            <a:ext cx="3016437" cy="53591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a:extLst>
              <a:ext uri="{FF2B5EF4-FFF2-40B4-BE49-F238E27FC236}">
                <a16:creationId xmlns:a16="http://schemas.microsoft.com/office/drawing/2014/main" id="{4A57DA1A-FF8D-49C6-A26B-DB46FED8F173}"/>
              </a:ext>
            </a:extLst>
          </p:cNvPr>
          <p:cNvSpPr>
            <a:spLocks noChangeArrowheads="1"/>
          </p:cNvSpPr>
          <p:nvPr/>
        </p:nvSpPr>
        <p:spPr bwMode="auto">
          <a:xfrm>
            <a:off x="717176" y="-2151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5">
            <a:extLst>
              <a:ext uri="{FF2B5EF4-FFF2-40B4-BE49-F238E27FC236}">
                <a16:creationId xmlns:a16="http://schemas.microsoft.com/office/drawing/2014/main" id="{F0F90E49-46CD-4D97-8020-D7CA17EE5653}"/>
              </a:ext>
            </a:extLst>
          </p:cNvPr>
          <p:cNvSpPr>
            <a:spLocks noChangeArrowheads="1"/>
          </p:cNvSpPr>
          <p:nvPr/>
        </p:nvSpPr>
        <p:spPr bwMode="auto">
          <a:xfrm>
            <a:off x="717176" y="92955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0071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7EBE-ABE9-43FD-8A72-C5B4299F98F7}"/>
              </a:ext>
            </a:extLst>
          </p:cNvPr>
          <p:cNvSpPr>
            <a:spLocks noGrp="1"/>
          </p:cNvSpPr>
          <p:nvPr>
            <p:ph type="title"/>
          </p:nvPr>
        </p:nvSpPr>
        <p:spPr/>
        <p:txBody>
          <a:bodyPr/>
          <a:lstStyle/>
          <a:p>
            <a:r>
              <a:rPr lang="en-US" dirty="0"/>
              <a:t>Mobile Application</a:t>
            </a:r>
          </a:p>
        </p:txBody>
      </p:sp>
      <p:pic>
        <p:nvPicPr>
          <p:cNvPr id="2052" name="Picture 11">
            <a:extLst>
              <a:ext uri="{FF2B5EF4-FFF2-40B4-BE49-F238E27FC236}">
                <a16:creationId xmlns:a16="http://schemas.microsoft.com/office/drawing/2014/main" id="{FE6C1DBD-D51D-4C8F-A526-92AB88FA5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73" y="1801958"/>
            <a:ext cx="2735924" cy="436771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2">
            <a:extLst>
              <a:ext uri="{FF2B5EF4-FFF2-40B4-BE49-F238E27FC236}">
                <a16:creationId xmlns:a16="http://schemas.microsoft.com/office/drawing/2014/main" id="{79CB3A5F-A6EF-4D43-98D0-5A9E67B7D2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076" y="1801958"/>
            <a:ext cx="2735924" cy="436772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3">
            <a:extLst>
              <a:ext uri="{FF2B5EF4-FFF2-40B4-BE49-F238E27FC236}">
                <a16:creationId xmlns:a16="http://schemas.microsoft.com/office/drawing/2014/main" id="{64A06B20-DA56-4AAA-9343-1DF552CB63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1801953"/>
            <a:ext cx="2729803" cy="436771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4">
            <a:extLst>
              <a:ext uri="{FF2B5EF4-FFF2-40B4-BE49-F238E27FC236}">
                <a16:creationId xmlns:a16="http://schemas.microsoft.com/office/drawing/2014/main" id="{66282B35-1674-4C05-94F9-9BC765EF16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5802" y="1801940"/>
            <a:ext cx="2729802" cy="43677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0FFC9A83-31CD-4C80-B9DD-D4C54C22C1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D3F5B6A0-B4E1-49B7-A8E2-BFF9144F7489}"/>
              </a:ext>
            </a:extLst>
          </p:cNvPr>
          <p:cNvSpPr>
            <a:spLocks noChangeArrowheads="1"/>
          </p:cNvSpPr>
          <p:nvPr/>
        </p:nvSpPr>
        <p:spPr bwMode="auto">
          <a:xfrm>
            <a:off x="0" y="12528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1572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6725-ECF2-45B1-B8E5-17C5C6E74726}"/>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CE39361-1465-44CF-926F-A3636791AA2A}"/>
              </a:ext>
            </a:extLst>
          </p:cNvPr>
          <p:cNvSpPr>
            <a:spLocks noGrp="1"/>
          </p:cNvSpPr>
          <p:nvPr>
            <p:ph idx="1"/>
          </p:nvPr>
        </p:nvSpPr>
        <p:spPr/>
        <p:txBody>
          <a:bodyPr>
            <a:normAutofit fontScale="62500" lnSpcReduction="20000"/>
          </a:bodyPr>
          <a:lstStyle/>
          <a:p>
            <a:r>
              <a:rPr lang="en-US" dirty="0"/>
              <a:t>The dataset is provided as "csv" files to facilitate data manipulation, and no special software is required to read "csv" files. The 'csv' file consists of the following columns:</a:t>
            </a:r>
          </a:p>
          <a:p>
            <a:r>
              <a:rPr lang="en-US" dirty="0"/>
              <a:t>1. Coordinates: The three columns in the dataset show the GPS coordinates (latitude, longitude, and floor) of the classes where the measurements were made. Example: for a measurement in the dataset (x, y, z) = (36.89672737982672, 30.649524638866378, 1).</a:t>
            </a:r>
          </a:p>
          <a:p>
            <a:r>
              <a:rPr lang="en-US" dirty="0"/>
              <a:t>2. RSSI and Mac Address: There are 85 columns as all MAC addresses seen during the total measurement period. These columns are sorted numerically and alphabetically. In each line, the RSSI information received from the Wi-Fi access point with that MAC address is displayed in the data set. Each row corresponds to one measurement. Inaudible access points are set to 0 dBm. For example, in the dataset, the Wi-Fi access point with the MAC address “x” was heard at -66 dBm. RSSI values are interpolated between the timestamps of each measurement.</a:t>
            </a:r>
          </a:p>
          <a:p>
            <a:r>
              <a:rPr lang="en-US" dirty="0"/>
              <a:t>3. Timestamp: The timestamp column represents the interpolated timestamps of each measurement in UNIX time format. The timestamps provided are saved on a mobile device between the start and end times of each measurement.</a:t>
            </a:r>
          </a:p>
          <a:p>
            <a:r>
              <a:rPr lang="en-US" dirty="0"/>
              <a:t>4. Room: The room column shows the ID number of the room where the measurements were made. Data collection was done in the classrooms of the Engineering Faculty building, and these room identification numbers were entered before the measurements were taken in the mobile application. There are a total of 20 classrooms in the data set.</a:t>
            </a:r>
          </a:p>
        </p:txBody>
      </p:sp>
    </p:spTree>
    <p:extLst>
      <p:ext uri="{BB962C8B-B14F-4D97-AF65-F5344CB8AC3E}">
        <p14:creationId xmlns:p14="http://schemas.microsoft.com/office/powerpoint/2010/main" val="38647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96556D-77FE-4460-A172-1C631E3C3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14" y="1092282"/>
            <a:ext cx="4998938" cy="4526289"/>
          </a:xfrm>
          <a:prstGeom prst="rect">
            <a:avLst/>
          </a:prstGeom>
        </p:spPr>
      </p:pic>
      <p:pic>
        <p:nvPicPr>
          <p:cNvPr id="6" name="Picture 5">
            <a:extLst>
              <a:ext uri="{FF2B5EF4-FFF2-40B4-BE49-F238E27FC236}">
                <a16:creationId xmlns:a16="http://schemas.microsoft.com/office/drawing/2014/main" id="{579E6552-CC6C-44AF-B3DE-385576000A6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891266" y="1521863"/>
            <a:ext cx="5760720" cy="3667125"/>
          </a:xfrm>
          <a:prstGeom prst="rect">
            <a:avLst/>
          </a:prstGeom>
        </p:spPr>
      </p:pic>
    </p:spTree>
    <p:extLst>
      <p:ext uri="{BB962C8B-B14F-4D97-AF65-F5344CB8AC3E}">
        <p14:creationId xmlns:p14="http://schemas.microsoft.com/office/powerpoint/2010/main" val="3132959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1686</Words>
  <Application>Microsoft Office PowerPoint</Application>
  <PresentationFormat>Widescreen</PresentationFormat>
  <Paragraphs>83</Paragraphs>
  <Slides>22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Indoor Localization with Wi-Fi Fingerprinting</vt:lpstr>
      <vt:lpstr>Indoor Localization</vt:lpstr>
      <vt:lpstr>Indoor Localization</vt:lpstr>
      <vt:lpstr>Fingerprinting</vt:lpstr>
      <vt:lpstr>Fingerprinting</vt:lpstr>
      <vt:lpstr>PowerPoint Presentation</vt:lpstr>
      <vt:lpstr>Mobile Application</vt:lpstr>
      <vt:lpstr>Dataset</vt:lpstr>
      <vt:lpstr>PowerPoint Presentation</vt:lpstr>
      <vt:lpstr>PowerPoint Presentation</vt:lpstr>
      <vt:lpstr>PowerPoint Presentation</vt:lpstr>
      <vt:lpstr>Simulation Overview</vt:lpstr>
      <vt:lpstr>Agents</vt:lpstr>
      <vt:lpstr>Agents</vt:lpstr>
      <vt:lpstr>PowerPoint Presentation</vt:lpstr>
      <vt:lpstr>Simulation Progress</vt:lpstr>
      <vt:lpstr>Simulation Model</vt:lpstr>
      <vt:lpstr>PowerPoint Presentation</vt:lpstr>
      <vt:lpstr>Benefits</vt:lpstr>
      <vt:lpstr>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Localization with Wi-Fi Fingerprinting</dc:title>
  <dc:creator>MERT BAYRAKTAR</dc:creator>
  <cp:lastModifiedBy>MERT BAYRAKTAR</cp:lastModifiedBy>
  <cp:revision>10</cp:revision>
  <dcterms:created xsi:type="dcterms:W3CDTF">2023-06-23T05:42:59Z</dcterms:created>
  <dcterms:modified xsi:type="dcterms:W3CDTF">2023-06-23T09:31:51Z</dcterms:modified>
</cp:coreProperties>
</file>