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1538" autoAdjust="0"/>
  </p:normalViewPr>
  <p:slideViewPr>
    <p:cSldViewPr snapToGrid="0">
      <p:cViewPr varScale="1">
        <p:scale>
          <a:sx n="52" d="100"/>
          <a:sy n="52" d="100"/>
        </p:scale>
        <p:origin x="18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B0E16-2FA0-4698-AF54-CABE9EDDA11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2B984-3534-412D-A034-B42457954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8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2: Diagram for computing the update of a single graph node/entity (red) in the R-GCN model. </a:t>
            </a:r>
          </a:p>
          <a:p>
            <a:r>
              <a:rPr lang="en-US" dirty="0"/>
              <a:t>Activations (d-dimensional vectors) from neighboring nodes (dark blue) are gathered and then transformed</a:t>
            </a:r>
          </a:p>
          <a:p>
            <a:r>
              <a:rPr lang="en-US" dirty="0"/>
              <a:t> for each relation type individually (for both in- and outgoing edges). </a:t>
            </a:r>
          </a:p>
          <a:p>
            <a:r>
              <a:rPr lang="en-US" dirty="0"/>
              <a:t>The </a:t>
            </a:r>
            <a:r>
              <a:rPr lang="en-US" dirty="0" err="1"/>
              <a:t>resulting</a:t>
            </a:r>
            <a:r>
              <a:rPr lang="en-US" dirty="0"/>
              <a:t> representation (green) is accumulated in a (normalized) </a:t>
            </a:r>
          </a:p>
          <a:p>
            <a:r>
              <a:rPr lang="en-US" dirty="0"/>
              <a:t>sum and passed through an activation function (such as the </a:t>
            </a:r>
            <a:r>
              <a:rPr lang="en-US" dirty="0" err="1"/>
              <a:t>ReLU</a:t>
            </a:r>
            <a:r>
              <a:rPr lang="en-US" dirty="0"/>
              <a:t>). This per-node </a:t>
            </a:r>
          </a:p>
          <a:p>
            <a:r>
              <a:rPr lang="en-US" dirty="0"/>
              <a:t>update can be computed in parallel with shared parameters across the whole graph.</a:t>
            </a:r>
          </a:p>
          <a:p>
            <a:endParaRPr lang="en-US" dirty="0"/>
          </a:p>
          <a:p>
            <a:r>
              <a:rPr lang="en-US" dirty="0"/>
              <a:t>Figure 3: (a) Depiction of an R-GCN model for entity </a:t>
            </a:r>
            <a:r>
              <a:rPr lang="en-US" dirty="0" err="1"/>
              <a:t>classification</a:t>
            </a:r>
            <a:r>
              <a:rPr lang="en-US" dirty="0"/>
              <a:t> with a per-node loss function. </a:t>
            </a:r>
          </a:p>
          <a:p>
            <a:r>
              <a:rPr lang="en-US" dirty="0"/>
              <a:t>(b) Link </a:t>
            </a:r>
            <a:r>
              <a:rPr lang="en-US" dirty="0" err="1"/>
              <a:t>prediction</a:t>
            </a:r>
            <a:r>
              <a:rPr lang="en-US" dirty="0"/>
              <a:t> model with an R-GCN encoder (interspersed with </a:t>
            </a:r>
            <a:r>
              <a:rPr lang="en-US" dirty="0" err="1"/>
              <a:t>fullyconnected</a:t>
            </a:r>
            <a:r>
              <a:rPr lang="en-US" dirty="0"/>
              <a:t>/dense layers) </a:t>
            </a:r>
          </a:p>
          <a:p>
            <a:r>
              <a:rPr lang="en-US" dirty="0"/>
              <a:t>and a </a:t>
            </a:r>
            <a:r>
              <a:rPr lang="en-US" dirty="0" err="1"/>
              <a:t>DistMult</a:t>
            </a:r>
            <a:r>
              <a:rPr lang="en-US" dirty="0"/>
              <a:t> decoder that takes pairs of hidden node representations and produces a score for every </a:t>
            </a:r>
          </a:p>
          <a:p>
            <a:r>
              <a:rPr lang="en-US" dirty="0"/>
              <a:t>(potential) edge in the graph. The loss is evaluated per edge.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2B984-3534-412D-A034-B424579546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6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Y is the set of node indices that have labels and h (L) </a:t>
            </a:r>
            <a:r>
              <a:rPr lang="en-US" dirty="0" err="1"/>
              <a:t>ik</a:t>
            </a:r>
            <a:r>
              <a:rPr lang="en-US" dirty="0"/>
              <a:t> is the k-</a:t>
            </a:r>
            <a:r>
              <a:rPr lang="en-US" dirty="0" err="1"/>
              <a:t>th</a:t>
            </a:r>
            <a:r>
              <a:rPr lang="en-US" dirty="0"/>
              <a:t> entry</a:t>
            </a:r>
          </a:p>
          <a:p>
            <a:r>
              <a:rPr lang="en-US" dirty="0"/>
              <a:t>of the network output for the </a:t>
            </a:r>
            <a:r>
              <a:rPr lang="en-US" dirty="0" err="1"/>
              <a:t>i-th</a:t>
            </a:r>
            <a:r>
              <a:rPr lang="en-US" dirty="0"/>
              <a:t> labeled node. </a:t>
            </a:r>
            <a:r>
              <a:rPr lang="en-US" dirty="0" err="1"/>
              <a:t>tik</a:t>
            </a:r>
            <a:r>
              <a:rPr lang="en-US" dirty="0"/>
              <a:t> denotes its respective ground truth label. </a:t>
            </a:r>
          </a:p>
          <a:p>
            <a:r>
              <a:rPr lang="en-US" dirty="0"/>
              <a:t>In </a:t>
            </a:r>
            <a:r>
              <a:rPr lang="en-US" dirty="0" err="1"/>
              <a:t>practice</a:t>
            </a:r>
            <a:r>
              <a:rPr lang="en-US" dirty="0"/>
              <a:t>, we train the model using (full-batch) gradient descent techniques.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2B984-3534-412D-A034-B424579546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1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5 shows the node classification models described in (</a:t>
            </a:r>
            <a:r>
              <a:rPr lang="en-US" dirty="0" err="1"/>
              <a:t>Schlichtkrull</a:t>
            </a:r>
            <a:r>
              <a:rPr lang="en-US" dirty="0"/>
              <a:t> et al., 2018),</a:t>
            </a:r>
          </a:p>
          <a:p>
            <a:r>
              <a:rPr lang="en-US" dirty="0"/>
              <a:t> using a two-layer model. Full-batch training is used for training the node classification model,</a:t>
            </a:r>
          </a:p>
          <a:p>
            <a:r>
              <a:rPr lang="en-US" dirty="0"/>
              <a:t> meaning that the whole graph is represented in the input adjacency matrix A for the RGCN. </a:t>
            </a:r>
          </a:p>
          <a:p>
            <a:r>
              <a:rPr lang="en-US" dirty="0"/>
              <a:t>The input is the unlabeled graph, the output are the class predictions and the true predictions</a:t>
            </a:r>
          </a:p>
          <a:p>
            <a:r>
              <a:rPr lang="en-US" dirty="0"/>
              <a:t> are used to train the model. The first layer of the RGCN is </a:t>
            </a:r>
            <a:r>
              <a:rPr lang="en-US" dirty="0" err="1"/>
              <a:t>ReLU</a:t>
            </a:r>
            <a:r>
              <a:rPr lang="en-US" dirty="0"/>
              <a:t> activated and it embeds</a:t>
            </a:r>
          </a:p>
          <a:p>
            <a:r>
              <a:rPr lang="en-US" dirty="0"/>
              <a:t> the relational graph to produce low-dimensional node embeddings. </a:t>
            </a:r>
          </a:p>
          <a:p>
            <a:r>
              <a:rPr lang="en-US" dirty="0"/>
              <a:t>The second RGCN layer further mixes the node embeddings. Using </a:t>
            </a:r>
            <a:r>
              <a:rPr lang="en-US" dirty="0" err="1"/>
              <a:t>softmax</a:t>
            </a:r>
            <a:r>
              <a:rPr lang="en-US" dirty="0"/>
              <a:t> activation </a:t>
            </a:r>
          </a:p>
          <a:p>
            <a:r>
              <a:rPr lang="en-US" dirty="0"/>
              <a:t>the second layer generates a matrix with the class probabilities, Y 2 RNC, and the most </a:t>
            </a:r>
          </a:p>
          <a:p>
            <a:r>
              <a:rPr lang="en-US" dirty="0"/>
              <a:t>probable classes are selected for each </a:t>
            </a:r>
            <a:r>
              <a:rPr lang="en-US" dirty="0" err="1"/>
              <a:t>unlabelled</a:t>
            </a:r>
            <a:r>
              <a:rPr lang="en-US" dirty="0"/>
              <a:t> node in the graph. The model is trained by optimizing the categorical cross entropy loss: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2B984-3534-412D-A034-B424579546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8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2B984-3534-412D-A034-B424579546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0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8BC0-4EC7-49F7-AB83-F0EB3CB24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110B7-F935-4437-BDC4-CDE57B843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B8936-B8A3-4184-9819-992473B0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CDC0-A2B0-412E-A365-A3A44D76C18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D5E6-ACC5-46BE-9CA9-4CCE4ECC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EED0A-23BC-496C-A2D8-3056FE9F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A59D-4663-4BEA-BE7A-E6A029FB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2BE1-2DC5-4345-B35E-ED2E4CBB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0CBB2-3218-4896-BCE0-12DCB7D38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008C-09CC-4856-92E8-14F5F527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CDC0-A2B0-412E-A365-A3A44D76C18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3E7BF-F18F-4307-8669-40D2C6F4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A6E5-B63E-4873-AA65-387F0B5B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A59D-4663-4BEA-BE7A-E6A029FB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15FC2-B4DA-4422-AAD5-C680982FE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15A28-B63C-4F9F-A74F-D86BF6BE9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23BAC-E027-44BD-833C-306BF6A3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CDC0-A2B0-412E-A365-A3A44D76C18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DCFE-2344-462A-A2E1-4E62AC29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CCCF6-E26F-412D-8A64-4E59BB78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A59D-4663-4BEA-BE7A-E6A029FB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1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C961-0043-4BD7-B800-2343EED5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B56E2-F26E-4FF0-AD0D-DC51BD74C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34DA6-B586-40C4-B424-16B4EB1C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CDC0-A2B0-412E-A365-A3A44D76C18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6B53F-2CF5-49CA-859E-0484741F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2392-16B8-4268-8F08-D3B30EEF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A59D-4663-4BEA-BE7A-E6A029FB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9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9519-F008-4450-B668-A44085B1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AE84A-FC9B-4842-BBB8-1A8BFED44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3223E-F800-499D-B11C-82F05BFE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CDC0-A2B0-412E-A365-A3A44D76C18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317B6-7BB0-43EE-AB6A-276C3111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E068B-07A6-4DBC-9FC3-EF9230C8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A59D-4663-4BEA-BE7A-E6A029FB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4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5980-D9FF-4ED7-A9B2-770E44C3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1D0C-E267-46F2-84A6-FA6B7653F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F9F35-743A-49DE-BA80-DBFBEF5EE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C0244-1B0D-4239-8A01-D624ADCC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CDC0-A2B0-412E-A365-A3A44D76C18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EDAD6-B2B7-4464-BEEA-65FF01E6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93DCE-D25F-4230-9D73-FB7C43B2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A59D-4663-4BEA-BE7A-E6A029FB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0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CFC0-C7F9-4CB7-9BD9-1743873D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24EB7-CA62-4AFF-BBA7-6BB350D45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0FEF6-2346-41F3-B9DA-C37B09E90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0B530-4D55-4EED-B94B-91E44F6EA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1D711-4648-46C4-A05C-612EF5608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F6414-9835-4DDE-B083-817ADAB1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CDC0-A2B0-412E-A365-A3A44D76C18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4F323-229A-4AB9-B543-918EF81B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22EA8-BDEF-4F2A-9817-F123B95E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A59D-4663-4BEA-BE7A-E6A029FB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E188-1AF5-4401-9939-C09FF897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0F49E-BBCD-4767-9942-F9FE5EC9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CDC0-A2B0-412E-A365-A3A44D76C18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8589E-4DED-4720-9CBC-076D60F4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817EC-B9EC-48B7-9AA8-7BC5354D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A59D-4663-4BEA-BE7A-E6A029FB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5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E7036-3ED4-4CAD-A44E-DB2C029F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CDC0-A2B0-412E-A365-A3A44D76C18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07DE2-576C-40C0-B4BB-51EC761B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5857D-7CAE-4778-AB89-54B494F7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A59D-4663-4BEA-BE7A-E6A029FB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7FA6-271C-4F59-80DB-0FDE3248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653B-3964-4A92-BB0D-B2B0D1E4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67956-CF83-4B6F-891E-723717682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24E09-3544-492A-B9F4-E638E5E4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CDC0-A2B0-412E-A365-A3A44D76C18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D074E-0B08-4041-8500-448A1CDC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3831D-0F73-4D8A-AF32-E3D4990D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A59D-4663-4BEA-BE7A-E6A029FB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6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643A-158F-4E44-9EA4-95A1FB8A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B5984-5C7D-415A-A8D5-AA151A33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55B37-ED5E-4F69-B1A7-6740AAA52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21B44-39C9-43B2-90B4-EBBB82BF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CDC0-A2B0-412E-A365-A3A44D76C18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2B4AF-F1F4-46FF-9092-BB2AE6C5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D1EEB-3C5F-470B-8187-D9C44C27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A59D-4663-4BEA-BE7A-E6A029FB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F2F84-DDD7-4C26-895E-49848FDF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B287D-541D-4A5D-83FA-8BC62297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8F6B-94B1-45D2-A1A4-6C419DB46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ECDC0-A2B0-412E-A365-A3A44D76C18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6EF23-175A-4C94-A052-67EA0DF72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50CB-F572-4C3B-B3A7-24CBEB737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AA59D-4663-4BEA-BE7A-E6A029FBE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1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041B-B0E2-4CE8-8088-D6F9C1E38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Graph Convolutional Networks for Social Network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8BDE2-1F61-496C-A487-1B993087D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Mert Bayraktar</a:t>
            </a:r>
          </a:p>
          <a:p>
            <a:r>
              <a:rPr lang="en-US" dirty="0"/>
              <a:t>202151075008</a:t>
            </a:r>
          </a:p>
        </p:txBody>
      </p:sp>
    </p:spTree>
    <p:extLst>
      <p:ext uri="{BB962C8B-B14F-4D97-AF65-F5344CB8AC3E}">
        <p14:creationId xmlns:p14="http://schemas.microsoft.com/office/powerpoint/2010/main" val="3336120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3070-3BD9-4FA5-B9FA-0551625C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01C31B-DD71-4FFB-96B5-62257F9F6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9076"/>
              </p:ext>
            </p:extLst>
          </p:nvPr>
        </p:nvGraphicFramePr>
        <p:xfrm>
          <a:off x="838200" y="1924869"/>
          <a:ext cx="10515600" cy="2927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84836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17520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530954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734702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83151920"/>
                    </a:ext>
                  </a:extLst>
                </a:gridCol>
              </a:tblGrid>
              <a:tr h="424347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655541"/>
                  </a:ext>
                </a:extLst>
              </a:tr>
              <a:tr h="424347">
                <a:tc>
                  <a:txBody>
                    <a:bodyPr/>
                    <a:lstStyle/>
                    <a:p>
                      <a:r>
                        <a:rPr lang="en-US" dirty="0"/>
                        <a:t>GCN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73631"/>
                  </a:ext>
                </a:extLst>
              </a:tr>
              <a:tr h="424347">
                <a:tc>
                  <a:txBody>
                    <a:bodyPr/>
                    <a:lstStyle/>
                    <a:p>
                      <a:r>
                        <a:rPr lang="en-US" dirty="0"/>
                        <a:t>GAT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1069"/>
                  </a:ext>
                </a:extLst>
              </a:tr>
              <a:tr h="424347">
                <a:tc>
                  <a:txBody>
                    <a:bodyPr/>
                    <a:lstStyle/>
                    <a:p>
                      <a:r>
                        <a:rPr lang="en-US" dirty="0" err="1"/>
                        <a:t>GraphSAGE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99126"/>
                  </a:ext>
                </a:extLst>
              </a:tr>
              <a:tr h="381267">
                <a:tc>
                  <a:txBody>
                    <a:bodyPr/>
                    <a:lstStyle/>
                    <a:p>
                      <a:r>
                        <a:rPr lang="en-US" dirty="0"/>
                        <a:t>SGC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369885"/>
                  </a:ext>
                </a:extLst>
              </a:tr>
              <a:tr h="424347">
                <a:tc>
                  <a:txBody>
                    <a:bodyPr/>
                    <a:lstStyle/>
                    <a:p>
                      <a:r>
                        <a:rPr lang="en-US" dirty="0"/>
                        <a:t>RGCN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647886"/>
                  </a:ext>
                </a:extLst>
              </a:tr>
              <a:tr h="4243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8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39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199A-E023-4023-B9FE-1C58C5C8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3DDA-749D-4430-A050-ABA509F4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networks are not immune to the presence of malicious bots that engage in automated activities, disseminate misinformation, and engage in spamming or phishing attacks.</a:t>
            </a:r>
          </a:p>
          <a:p>
            <a:r>
              <a:rPr lang="en-US" dirty="0"/>
              <a:t>Detecting and mitigating these bots is crucial to maintaining a safe and trustworthy online environment for users.</a:t>
            </a:r>
          </a:p>
          <a:p>
            <a:r>
              <a:rPr lang="en-US" dirty="0"/>
              <a:t>Traditional rule-based heuristics and machine-learning approaches suffer from limitations in capturing the complex and dynamic nature of bot strategies.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4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4AF1-A3EA-4E16-B802-DC4E551A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C8E89-AEFE-475C-9B3E-171B776F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Graph-based learning provides a versatile framework for handling structured data, where entities are represented as nodes and their relationships as edges in a graph.</a:t>
            </a:r>
          </a:p>
          <a:p>
            <a:r>
              <a:rPr lang="en-US" dirty="0"/>
              <a:t>GCNs have shown success in capturing local and global structural information from graphs.</a:t>
            </a:r>
          </a:p>
          <a:p>
            <a:r>
              <a:rPr lang="en-US" dirty="0"/>
              <a:t>However, they often fail to effectively model complex relationships and heterogeneity present in real-world datasets.</a:t>
            </a:r>
          </a:p>
        </p:txBody>
      </p:sp>
    </p:spTree>
    <p:extLst>
      <p:ext uri="{BB962C8B-B14F-4D97-AF65-F5344CB8AC3E}">
        <p14:creationId xmlns:p14="http://schemas.microsoft.com/office/powerpoint/2010/main" val="343089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AA27-7B01-4455-BEB0-F64CE5D4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F7D4-0807-4D22-987D-B068FF47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RGCNs overcome these limitations by explicitly incorporating relational information into the learning process.</a:t>
            </a:r>
          </a:p>
          <a:p>
            <a:r>
              <a:rPr lang="en-US" dirty="0"/>
              <a:t>RGCNs extend the GCN model by introducing relation-specific parameters and operations. RGCNs enable the learning of relation-specific filters that capture different types of relationships between nodes.</a:t>
            </a:r>
          </a:p>
        </p:txBody>
      </p:sp>
    </p:spTree>
    <p:extLst>
      <p:ext uri="{BB962C8B-B14F-4D97-AF65-F5344CB8AC3E}">
        <p14:creationId xmlns:p14="http://schemas.microsoft.com/office/powerpoint/2010/main" val="226870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8108-8FA0-46D5-B70D-E2F62EC8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RGCN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C72267-08A2-4AAD-90D5-0EFC92543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35" y="1672758"/>
            <a:ext cx="4414273" cy="113319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BD6B33-AC42-4ACD-9374-5582ADC31CC2}"/>
              </a:ext>
            </a:extLst>
          </p:cNvPr>
          <p:cNvCxnSpPr/>
          <p:nvPr/>
        </p:nvCxnSpPr>
        <p:spPr>
          <a:xfrm>
            <a:off x="4634752" y="2124635"/>
            <a:ext cx="1810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11EC89-A22F-4AFB-892F-A510930C5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23" y="1613645"/>
            <a:ext cx="54578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7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C7D102-62C7-4D2B-A7D5-2668FD5F7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48" y="465044"/>
            <a:ext cx="4933950" cy="506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A2E6C5-02CF-44E8-8D85-1F7A1A93A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97106"/>
            <a:ext cx="5562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0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AD9F-98AC-4567-A535-44A76DBB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2CD08-5A91-4732-B567-D00694F3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For (semi-)supervised classification of nodes (entities), we simply stack R-GCN layers with a </a:t>
            </a:r>
            <a:r>
              <a:rPr lang="en-US" dirty="0" err="1"/>
              <a:t>softmax</a:t>
            </a:r>
            <a:r>
              <a:rPr lang="en-US" dirty="0"/>
              <a:t> function.</a:t>
            </a:r>
          </a:p>
          <a:p>
            <a:r>
              <a:rPr lang="en-US" dirty="0"/>
              <a:t>Minimize the following cross-entropy loss on all labeled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46141-3058-4270-B073-1BF2936CF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642" y="2226238"/>
            <a:ext cx="31242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0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D6AE98-2D6F-401A-8BC1-6E17759D4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1091381"/>
            <a:ext cx="9077325" cy="471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F50A-5542-46CC-8949-CC7649CF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B5FE-7A34-49C9-8FB8-6D4C8BFC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Labels: These represent the target labels or classes for each data point in the graph. They are typically used for training a supervised learning model.</a:t>
            </a:r>
          </a:p>
          <a:p>
            <a:r>
              <a:rPr lang="en-US" dirty="0"/>
              <a:t>Description tensors: These are tensors that encode the descriptions or textual information associated with each data point in the graph. They can be used as features in the graph model.</a:t>
            </a:r>
          </a:p>
          <a:p>
            <a:r>
              <a:rPr lang="en-US" dirty="0"/>
              <a:t>Tweet tensors: These are tensors that encode the tweets or social media posts associated with each data point. Similar to description tensors, they can be used as features in the graph model.</a:t>
            </a:r>
          </a:p>
          <a:p>
            <a:r>
              <a:rPr lang="en-US" dirty="0"/>
              <a:t>Number of properties: This refers to a tensor that contains numerical properties or attributes associated with each data point in the graph. These properties can be used as additional features.</a:t>
            </a:r>
          </a:p>
          <a:p>
            <a:r>
              <a:rPr lang="en-US" dirty="0"/>
              <a:t>Category properties: This refers to a tensor that contains categorical properties or attributes associated with each data point. These properties represent discrete categories and can be encoded as one-hot vectors or embeddings.</a:t>
            </a:r>
          </a:p>
          <a:p>
            <a:r>
              <a:rPr lang="en-US" dirty="0"/>
              <a:t>Edge index: This is a tensor that represents the connectivity between nodes in the graph. It typically contains pairs of indices that represent the source and target nodes of each edge.</a:t>
            </a:r>
          </a:p>
          <a:p>
            <a:r>
              <a:rPr lang="en-US" dirty="0"/>
              <a:t>Edge type: This is a tensor that specifies the type or category of each edge in the graph. It can be used to differentiate between different types of relationships or connections between nodes.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6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858</Words>
  <Application>Microsoft Office PowerPoint</Application>
  <PresentationFormat>Widescreen</PresentationFormat>
  <Paragraphs>84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Relational Graph Convolutional Networks for Social Network Analysis</vt:lpstr>
      <vt:lpstr>Introduction</vt:lpstr>
      <vt:lpstr>Introduction</vt:lpstr>
      <vt:lpstr>RGCN</vt:lpstr>
      <vt:lpstr>RGCN</vt:lpstr>
      <vt:lpstr>PowerPoint Presentation</vt:lpstr>
      <vt:lpstr>Entity Classification</vt:lpstr>
      <vt:lpstr>PowerPoint Presentation</vt:lpstr>
      <vt:lpstr>Processed Dataset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Graph Convolutional Networks for Social Network Analysis</dc:title>
  <dc:creator>MERT BAYRAKTAR</dc:creator>
  <cp:lastModifiedBy>MERT BAYRAKTAR</cp:lastModifiedBy>
  <cp:revision>12</cp:revision>
  <dcterms:created xsi:type="dcterms:W3CDTF">2023-05-29T21:01:53Z</dcterms:created>
  <dcterms:modified xsi:type="dcterms:W3CDTF">2023-05-30T08:52:30Z</dcterms:modified>
</cp:coreProperties>
</file>