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66" autoAdjust="0"/>
  </p:normalViewPr>
  <p:slideViewPr>
    <p:cSldViewPr snapToGrid="0">
      <p:cViewPr>
        <p:scale>
          <a:sx n="50" d="100"/>
          <a:sy n="50" d="100"/>
        </p:scale>
        <p:origin x="1891" y="37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A7119-9C13-4824-BC1F-AA8AD79D0771}"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0A2E2-0237-4CE2-8E3E-091E785814DC}" type="slidenum">
              <a:rPr lang="en-US" smtClean="0"/>
              <a:t>‹#›</a:t>
            </a:fld>
            <a:endParaRPr lang="en-US"/>
          </a:p>
        </p:txBody>
      </p:sp>
    </p:spTree>
    <p:extLst>
      <p:ext uri="{BB962C8B-B14F-4D97-AF65-F5344CB8AC3E}">
        <p14:creationId xmlns:p14="http://schemas.microsoft.com/office/powerpoint/2010/main" val="187798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Strategy Pattern is used to implement two different payment methods (PayPal and Credit Card) in a flexible and interchangeable way. The Strategy Pattern allows you to define a family of algorithms, encapsulate each one, and make them interchangeable.</a:t>
            </a:r>
            <a:endParaRPr lang="en-US" dirty="0"/>
          </a:p>
        </p:txBody>
      </p:sp>
      <p:sp>
        <p:nvSpPr>
          <p:cNvPr id="4" name="Slide Number Placeholder 3"/>
          <p:cNvSpPr>
            <a:spLocks noGrp="1"/>
          </p:cNvSpPr>
          <p:nvPr>
            <p:ph type="sldNum" sz="quarter" idx="5"/>
          </p:nvPr>
        </p:nvSpPr>
        <p:spPr/>
        <p:txBody>
          <a:bodyPr/>
          <a:lstStyle/>
          <a:p>
            <a:fld id="{F5C0A2E2-0237-4CE2-8E3E-091E785814DC}" type="slidenum">
              <a:rPr lang="en-US" smtClean="0"/>
              <a:t>3</a:t>
            </a:fld>
            <a:endParaRPr lang="en-US"/>
          </a:p>
        </p:txBody>
      </p:sp>
    </p:spTree>
    <p:extLst>
      <p:ext uri="{BB962C8B-B14F-4D97-AF65-F5344CB8AC3E}">
        <p14:creationId xmlns:p14="http://schemas.microsoft.com/office/powerpoint/2010/main" val="408237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Package Class: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Package class represents a package that can include transportation (t), accommodation (a), and activities (act).</a:t>
            </a:r>
          </a:p>
          <a:p>
            <a:pPr lvl="1"/>
            <a:r>
              <a:rPr lang="en-US" sz="1200" b="0" i="0" kern="1200" dirty="0">
                <a:solidFill>
                  <a:schemeClr val="tx1"/>
                </a:solidFill>
                <a:effectLst/>
                <a:latin typeface="+mn-lt"/>
                <a:ea typeface="+mn-ea"/>
                <a:cs typeface="+mn-cs"/>
              </a:rPr>
              <a:t>It provides methods to set these components and calculate the total price of the package (</a:t>
            </a:r>
            <a:r>
              <a:rPr lang="en-US" sz="1200" b="0" i="0" kern="1200" dirty="0" err="1">
                <a:solidFill>
                  <a:schemeClr val="tx1"/>
                </a:solidFill>
                <a:effectLst/>
                <a:latin typeface="+mn-lt"/>
                <a:ea typeface="+mn-ea"/>
                <a:cs typeface="+mn-cs"/>
              </a:rPr>
              <a:t>getTotalPricee</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PackageBuilder</a:t>
            </a:r>
            <a:r>
              <a:rPr lang="en-US" sz="1200" b="1" i="0" kern="1200" dirty="0">
                <a:solidFill>
                  <a:schemeClr val="tx1"/>
                </a:solidFill>
                <a:effectLst/>
                <a:latin typeface="+mn-lt"/>
                <a:ea typeface="+mn-ea"/>
                <a:cs typeface="+mn-cs"/>
              </a:rPr>
              <a:t> Abstract Class: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PackageBuilder</a:t>
            </a:r>
            <a:r>
              <a:rPr lang="en-US" sz="1200" b="0" i="0" kern="1200" dirty="0">
                <a:solidFill>
                  <a:schemeClr val="tx1"/>
                </a:solidFill>
                <a:effectLst/>
                <a:latin typeface="+mn-lt"/>
                <a:ea typeface="+mn-ea"/>
                <a:cs typeface="+mn-cs"/>
              </a:rPr>
              <a:t> abstract class serves as the builder for creating packages.</a:t>
            </a:r>
          </a:p>
          <a:p>
            <a:pPr lvl="1"/>
            <a:r>
              <a:rPr lang="en-US" sz="1200" b="0" i="0" kern="1200" dirty="0">
                <a:solidFill>
                  <a:schemeClr val="tx1"/>
                </a:solidFill>
                <a:effectLst/>
                <a:latin typeface="+mn-lt"/>
                <a:ea typeface="+mn-ea"/>
                <a:cs typeface="+mn-cs"/>
              </a:rPr>
              <a:t>It contains an instance variable p of type Package, which is the package being constructed.</a:t>
            </a:r>
          </a:p>
          <a:p>
            <a:pPr lvl="1"/>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createPackage</a:t>
            </a:r>
            <a:r>
              <a:rPr lang="en-US" sz="1200" b="0" i="0" kern="1200" dirty="0">
                <a:solidFill>
                  <a:schemeClr val="tx1"/>
                </a:solidFill>
                <a:effectLst/>
                <a:latin typeface="+mn-lt"/>
                <a:ea typeface="+mn-ea"/>
                <a:cs typeface="+mn-cs"/>
              </a:rPr>
              <a:t>() method initializes a new Package object and starts the construction process.</a:t>
            </a:r>
          </a:p>
          <a:p>
            <a:pPr lvl="1"/>
            <a:r>
              <a:rPr lang="en-US" sz="1200" b="0" i="0" kern="1200" dirty="0">
                <a:solidFill>
                  <a:schemeClr val="tx1"/>
                </a:solidFill>
                <a:effectLst/>
                <a:latin typeface="+mn-lt"/>
                <a:ea typeface="+mn-ea"/>
                <a:cs typeface="+mn-cs"/>
              </a:rPr>
              <a:t>The abstract methods </a:t>
            </a:r>
            <a:r>
              <a:rPr lang="en-US" sz="1200" b="0" i="0" kern="1200" dirty="0" err="1">
                <a:solidFill>
                  <a:schemeClr val="tx1"/>
                </a:solidFill>
                <a:effectLst/>
                <a:latin typeface="+mn-lt"/>
                <a:ea typeface="+mn-ea"/>
                <a:cs typeface="+mn-cs"/>
              </a:rPr>
              <a:t>buildTransportation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buildAccommodation</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buildActivities</a:t>
            </a:r>
            <a:r>
              <a:rPr lang="en-US" sz="1200" b="0" i="0" kern="1200" dirty="0">
                <a:solidFill>
                  <a:schemeClr val="tx1"/>
                </a:solidFill>
                <a:effectLst/>
                <a:latin typeface="+mn-lt"/>
                <a:ea typeface="+mn-ea"/>
                <a:cs typeface="+mn-cs"/>
              </a:rPr>
              <a:t>() are declared. Subclasses will implement these methods to specify the details of each component of the package.</a:t>
            </a:r>
          </a:p>
          <a:p>
            <a:pPr lvl="1"/>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getP</a:t>
            </a:r>
            <a:r>
              <a:rPr lang="en-US" sz="1200" b="0" i="0" kern="1200" dirty="0">
                <a:solidFill>
                  <a:schemeClr val="tx1"/>
                </a:solidFill>
                <a:effectLst/>
                <a:latin typeface="+mn-lt"/>
                <a:ea typeface="+mn-ea"/>
                <a:cs typeface="+mn-cs"/>
              </a:rPr>
              <a:t>() method allows access to the constructed package.</a:t>
            </a:r>
          </a:p>
          <a:p>
            <a:pPr lvl="1"/>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setP</a:t>
            </a:r>
            <a:r>
              <a:rPr lang="en-US" sz="1200" b="0" i="0" kern="1200" dirty="0">
                <a:solidFill>
                  <a:schemeClr val="tx1"/>
                </a:solidFill>
                <a:effectLst/>
                <a:latin typeface="+mn-lt"/>
                <a:ea typeface="+mn-ea"/>
                <a:cs typeface="+mn-cs"/>
              </a:rPr>
              <a:t>() method allows setting an existing package if needed (though it's not used in this example).</a:t>
            </a:r>
          </a:p>
          <a:p>
            <a:r>
              <a:rPr lang="en-US" sz="1200" b="1" i="0" kern="1200" dirty="0">
                <a:solidFill>
                  <a:schemeClr val="tx1"/>
                </a:solidFill>
                <a:effectLst/>
                <a:latin typeface="+mn-lt"/>
                <a:ea typeface="+mn-ea"/>
                <a:cs typeface="+mn-cs"/>
              </a:rPr>
              <a:t>Offer1 Class (Concrete Builder):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Offer1 class is a concrete subclass of </a:t>
            </a:r>
            <a:r>
              <a:rPr lang="en-US" sz="1200" b="0" i="0" kern="1200" dirty="0" err="1">
                <a:solidFill>
                  <a:schemeClr val="tx1"/>
                </a:solidFill>
                <a:effectLst/>
                <a:latin typeface="+mn-lt"/>
                <a:ea typeface="+mn-ea"/>
                <a:cs typeface="+mn-cs"/>
              </a:rPr>
              <a:t>PackageBuilder</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It provides a specific implementation for building a package of type Offer1. In this case, it sets the transportation to a Taxi, accommodation to a Hotel, and activities to </a:t>
            </a:r>
            <a:r>
              <a:rPr lang="en-US" sz="1200" b="0" i="0" kern="1200" dirty="0" err="1">
                <a:solidFill>
                  <a:schemeClr val="tx1"/>
                </a:solidFill>
                <a:effectLst/>
                <a:latin typeface="+mn-lt"/>
                <a:ea typeface="+mn-ea"/>
                <a:cs typeface="+mn-cs"/>
              </a:rPr>
              <a:t>SkyDiving</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createPackage</a:t>
            </a:r>
            <a:r>
              <a:rPr lang="en-US" sz="1200" b="0" i="0" kern="1200" dirty="0">
                <a:solidFill>
                  <a:schemeClr val="tx1"/>
                </a:solidFill>
                <a:effectLst/>
                <a:latin typeface="+mn-lt"/>
                <a:ea typeface="+mn-ea"/>
                <a:cs typeface="+mn-cs"/>
              </a:rPr>
              <a:t>() method initializes a new Package object and specifies the components for an Offer1 package using the </a:t>
            </a:r>
            <a:r>
              <a:rPr lang="en-US" sz="1200" b="0" i="0" kern="1200" dirty="0" err="1">
                <a:solidFill>
                  <a:schemeClr val="tx1"/>
                </a:solidFill>
                <a:effectLst/>
                <a:latin typeface="+mn-lt"/>
                <a:ea typeface="+mn-ea"/>
                <a:cs typeface="+mn-cs"/>
              </a:rPr>
              <a:t>buildTransportation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buildAccommodation</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buildActivities</a:t>
            </a:r>
            <a:r>
              <a:rPr lang="en-US" sz="1200" b="0" i="0" kern="1200" dirty="0">
                <a:solidFill>
                  <a:schemeClr val="tx1"/>
                </a:solidFill>
                <a:effectLst/>
                <a:latin typeface="+mn-lt"/>
                <a:ea typeface="+mn-ea"/>
                <a:cs typeface="+mn-cs"/>
              </a:rPr>
              <a:t>() methods.</a:t>
            </a:r>
          </a:p>
          <a:p>
            <a:pPr lvl="1"/>
            <a:endParaRPr lang="en-US" sz="1200" b="0" i="0" kern="1200" dirty="0">
              <a:solidFill>
                <a:schemeClr val="tx1"/>
              </a:solidFill>
              <a:effectLst/>
              <a:latin typeface="+mn-lt"/>
              <a:ea typeface="+mn-ea"/>
              <a:cs typeface="+mn-cs"/>
            </a:endParaRP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We need to create complex objects (packages) with multiple components, and these components can vary from one package to another. </a:t>
            </a:r>
          </a:p>
          <a:p>
            <a:pPr lvl="1"/>
            <a:r>
              <a:rPr lang="en-US" sz="1200" b="0" i="0" kern="1200" dirty="0">
                <a:solidFill>
                  <a:schemeClr val="tx1"/>
                </a:solidFill>
                <a:effectLst/>
                <a:latin typeface="+mn-lt"/>
                <a:ea typeface="+mn-ea"/>
                <a:cs typeface="+mn-cs"/>
              </a:rPr>
              <a:t>For example, one package might include a taxi, a hotel stay, and skydiving, while another package could have a different combination of transportation, accommodation, and activities.</a:t>
            </a:r>
          </a:p>
          <a:p>
            <a:endParaRPr lang="en-US" dirty="0"/>
          </a:p>
        </p:txBody>
      </p:sp>
      <p:sp>
        <p:nvSpPr>
          <p:cNvPr id="4" name="Slide Number Placeholder 3"/>
          <p:cNvSpPr>
            <a:spLocks noGrp="1"/>
          </p:cNvSpPr>
          <p:nvPr>
            <p:ph type="sldNum" sz="quarter" idx="5"/>
          </p:nvPr>
        </p:nvSpPr>
        <p:spPr/>
        <p:txBody>
          <a:bodyPr/>
          <a:lstStyle/>
          <a:p>
            <a:fld id="{F5C0A2E2-0237-4CE2-8E3E-091E785814DC}" type="slidenum">
              <a:rPr lang="en-US" smtClean="0"/>
              <a:t>4</a:t>
            </a:fld>
            <a:endParaRPr lang="en-US"/>
          </a:p>
        </p:txBody>
      </p:sp>
    </p:spTree>
    <p:extLst>
      <p:ext uri="{BB962C8B-B14F-4D97-AF65-F5344CB8AC3E}">
        <p14:creationId xmlns:p14="http://schemas.microsoft.com/office/powerpoint/2010/main" val="8030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decorator pattern is used to dynamically add or modify behavior and features to objects of a particular class without altering their code. This pattern allows us to extend the functionality of classes in a flexible and reusable way by creating a set of decorator classes that wrap around the core class.</a:t>
            </a:r>
            <a:endParaRPr lang="en-US" dirty="0"/>
          </a:p>
        </p:txBody>
      </p:sp>
      <p:sp>
        <p:nvSpPr>
          <p:cNvPr id="4" name="Slide Number Placeholder 3"/>
          <p:cNvSpPr>
            <a:spLocks noGrp="1"/>
          </p:cNvSpPr>
          <p:nvPr>
            <p:ph type="sldNum" sz="quarter" idx="5"/>
          </p:nvPr>
        </p:nvSpPr>
        <p:spPr/>
        <p:txBody>
          <a:bodyPr/>
          <a:lstStyle/>
          <a:p>
            <a:fld id="{F5C0A2E2-0237-4CE2-8E3E-091E785814DC}" type="slidenum">
              <a:rPr lang="en-US" smtClean="0"/>
              <a:t>5</a:t>
            </a:fld>
            <a:endParaRPr lang="en-US"/>
          </a:p>
        </p:txBody>
      </p:sp>
    </p:spTree>
    <p:extLst>
      <p:ext uri="{BB962C8B-B14F-4D97-AF65-F5344CB8AC3E}">
        <p14:creationId xmlns:p14="http://schemas.microsoft.com/office/powerpoint/2010/main" val="178553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Observer Pattern is a behavioral design pattern that defines a one-to-many dependency between objects, so that when one object (the subject) changes its state, all its dependents (observers) are notified and updated automatically. In the provided code, the Observer Pattern is implemented to facilitate communication between different components of the application, specifically for handling chat messages between users and customer support.</a:t>
            </a:r>
            <a:endParaRPr lang="en-US" dirty="0"/>
          </a:p>
        </p:txBody>
      </p:sp>
      <p:sp>
        <p:nvSpPr>
          <p:cNvPr id="4" name="Slide Number Placeholder 3"/>
          <p:cNvSpPr>
            <a:spLocks noGrp="1"/>
          </p:cNvSpPr>
          <p:nvPr>
            <p:ph type="sldNum" sz="quarter" idx="5"/>
          </p:nvPr>
        </p:nvSpPr>
        <p:spPr/>
        <p:txBody>
          <a:bodyPr/>
          <a:lstStyle/>
          <a:p>
            <a:fld id="{F5C0A2E2-0237-4CE2-8E3E-091E785814DC}" type="slidenum">
              <a:rPr lang="en-US" smtClean="0"/>
              <a:t>6</a:t>
            </a:fld>
            <a:endParaRPr lang="en-US"/>
          </a:p>
        </p:txBody>
      </p:sp>
    </p:spTree>
    <p:extLst>
      <p:ext uri="{BB962C8B-B14F-4D97-AF65-F5344CB8AC3E}">
        <p14:creationId xmlns:p14="http://schemas.microsoft.com/office/powerpoint/2010/main" val="259493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Memento design pattern is used to capture and externalize the internal state of the </a:t>
            </a:r>
            <a:r>
              <a:rPr lang="en-US" dirty="0"/>
              <a:t>Reservation</a:t>
            </a:r>
            <a:r>
              <a:rPr lang="en-US" sz="1200" b="0" i="0" kern="1200" dirty="0">
                <a:solidFill>
                  <a:schemeClr val="tx1"/>
                </a:solidFill>
                <a:effectLst/>
                <a:latin typeface="+mn-lt"/>
                <a:ea typeface="+mn-ea"/>
                <a:cs typeface="+mn-cs"/>
              </a:rPr>
              <a:t> objects so that they can be stored and restored at a later time. </a:t>
            </a:r>
          </a:p>
          <a:p>
            <a:endParaRPr lang="en-US" sz="1200" b="0" i="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CareTaker</a:t>
            </a:r>
            <a:r>
              <a:rPr lang="en-US" sz="1200" b="1" kern="1200" dirty="0">
                <a:solidFill>
                  <a:schemeClr val="tx1"/>
                </a:solidFill>
                <a:effectLst/>
                <a:latin typeface="+mn-lt"/>
                <a:ea typeface="+mn-ea"/>
                <a:cs typeface="+mn-cs"/>
              </a:rPr>
              <a:t> Class</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CareTaker</a:t>
            </a:r>
            <a:r>
              <a:rPr lang="en-US" sz="1200" kern="1200" dirty="0">
                <a:solidFill>
                  <a:schemeClr val="tx1"/>
                </a:solidFill>
                <a:effectLst/>
                <a:latin typeface="+mn-lt"/>
                <a:ea typeface="+mn-ea"/>
                <a:cs typeface="+mn-cs"/>
              </a:rPr>
              <a:t> class is responsible for managing and saving mementos (in this case, reservations) of customers and their services.</a:t>
            </a:r>
          </a:p>
          <a:p>
            <a:r>
              <a:rPr lang="en-US" sz="1200" b="1" kern="1200" dirty="0">
                <a:solidFill>
                  <a:schemeClr val="tx1"/>
                </a:solidFill>
                <a:effectLst/>
                <a:latin typeface="+mn-lt"/>
                <a:ea typeface="+mn-ea"/>
                <a:cs typeface="+mn-cs"/>
              </a:rPr>
              <a:t>Customer Class</a:t>
            </a:r>
            <a:r>
              <a:rPr lang="en-US" sz="1200" kern="1200" dirty="0">
                <a:solidFill>
                  <a:schemeClr val="tx1"/>
                </a:solidFill>
                <a:effectLst/>
                <a:latin typeface="+mn-lt"/>
                <a:ea typeface="+mn-ea"/>
                <a:cs typeface="+mn-cs"/>
              </a:rPr>
              <a:t>: The Customer class represents customer information and preferences</a:t>
            </a:r>
          </a:p>
          <a:p>
            <a:r>
              <a:rPr lang="en-US" sz="1200" b="1" kern="1200" dirty="0">
                <a:solidFill>
                  <a:schemeClr val="tx1"/>
                </a:solidFill>
                <a:effectLst/>
                <a:latin typeface="+mn-lt"/>
                <a:ea typeface="+mn-ea"/>
                <a:cs typeface="+mn-cs"/>
              </a:rPr>
              <a:t>Originator Class</a:t>
            </a:r>
            <a:r>
              <a:rPr lang="en-US" sz="1200" kern="1200" dirty="0">
                <a:solidFill>
                  <a:schemeClr val="tx1"/>
                </a:solidFill>
                <a:effectLst/>
                <a:latin typeface="+mn-lt"/>
                <a:ea typeface="+mn-ea"/>
                <a:cs typeface="+mn-cs"/>
              </a:rPr>
              <a:t>: The Originator class creates and saves reservations. It takes a Customer object, a list of Services, a </a:t>
            </a:r>
            <a:r>
              <a:rPr lang="en-US" sz="1200" kern="1200" dirty="0" err="1">
                <a:solidFill>
                  <a:schemeClr val="tx1"/>
                </a:solidFill>
                <a:effectLst/>
                <a:latin typeface="+mn-lt"/>
                <a:ea typeface="+mn-ea"/>
                <a:cs typeface="+mn-cs"/>
              </a:rPr>
              <a:t>CareTaker</a:t>
            </a:r>
            <a:r>
              <a:rPr lang="en-US" sz="1200" kern="1200" dirty="0">
                <a:solidFill>
                  <a:schemeClr val="tx1"/>
                </a:solidFill>
                <a:effectLst/>
                <a:latin typeface="+mn-lt"/>
                <a:ea typeface="+mn-ea"/>
                <a:cs typeface="+mn-cs"/>
              </a:rPr>
              <a:t> object, and a </a:t>
            </a:r>
            <a:r>
              <a:rPr lang="en-US" sz="1200" kern="1200" dirty="0" err="1">
                <a:solidFill>
                  <a:schemeClr val="tx1"/>
                </a:solidFill>
                <a:effectLst/>
                <a:latin typeface="+mn-lt"/>
                <a:ea typeface="+mn-ea"/>
                <a:cs typeface="+mn-cs"/>
              </a:rPr>
              <a:t>PaymentStrategy</a:t>
            </a:r>
            <a:r>
              <a:rPr lang="en-US" sz="1200" kern="1200" dirty="0">
                <a:solidFill>
                  <a:schemeClr val="tx1"/>
                </a:solidFill>
                <a:effectLst/>
                <a:latin typeface="+mn-lt"/>
                <a:ea typeface="+mn-ea"/>
                <a:cs typeface="+mn-cs"/>
              </a:rPr>
              <a:t> object as parameters during initialization. The </a:t>
            </a:r>
            <a:r>
              <a:rPr lang="en-US" sz="1200" kern="1200" dirty="0" err="1">
                <a:solidFill>
                  <a:schemeClr val="tx1"/>
                </a:solidFill>
                <a:effectLst/>
                <a:latin typeface="+mn-lt"/>
                <a:ea typeface="+mn-ea"/>
                <a:cs typeface="+mn-cs"/>
              </a:rPr>
              <a:t>createReservation</a:t>
            </a:r>
            <a:r>
              <a:rPr lang="en-US" sz="1200" kern="1200" dirty="0">
                <a:solidFill>
                  <a:schemeClr val="tx1"/>
                </a:solidFill>
                <a:effectLst/>
                <a:latin typeface="+mn-lt"/>
                <a:ea typeface="+mn-ea"/>
                <a:cs typeface="+mn-cs"/>
              </a:rPr>
              <a:t> method creates a new Reservation object using the provided customer, services, and payment strategy. It then asks the </a:t>
            </a:r>
            <a:r>
              <a:rPr lang="en-US" sz="1200" kern="1200" dirty="0" err="1">
                <a:solidFill>
                  <a:schemeClr val="tx1"/>
                </a:solidFill>
                <a:effectLst/>
                <a:latin typeface="+mn-lt"/>
                <a:ea typeface="+mn-ea"/>
                <a:cs typeface="+mn-cs"/>
              </a:rPr>
              <a:t>CareTaker</a:t>
            </a:r>
            <a:r>
              <a:rPr lang="en-US" sz="1200" kern="1200" dirty="0">
                <a:solidFill>
                  <a:schemeClr val="tx1"/>
                </a:solidFill>
                <a:effectLst/>
                <a:latin typeface="+mn-lt"/>
                <a:ea typeface="+mn-ea"/>
                <a:cs typeface="+mn-cs"/>
              </a:rPr>
              <a:t> to save this reservation, effectively capturing the current state.</a:t>
            </a:r>
          </a:p>
          <a:p>
            <a:r>
              <a:rPr lang="en-US" sz="1200" b="1" kern="1200" dirty="0">
                <a:solidFill>
                  <a:schemeClr val="tx1"/>
                </a:solidFill>
                <a:effectLst/>
                <a:latin typeface="+mn-lt"/>
                <a:ea typeface="+mn-ea"/>
                <a:cs typeface="+mn-cs"/>
              </a:rPr>
              <a:t>Reservation Class</a:t>
            </a:r>
            <a:r>
              <a:rPr lang="en-US" sz="1200" kern="1200" dirty="0">
                <a:solidFill>
                  <a:schemeClr val="tx1"/>
                </a:solidFill>
                <a:effectLst/>
                <a:latin typeface="+mn-lt"/>
                <a:ea typeface="+mn-ea"/>
                <a:cs typeface="+mn-cs"/>
              </a:rPr>
              <a:t>: The Reservation class represents a reservation, which includes a customer, a list of services, and a payment strategy</a:t>
            </a:r>
            <a:endParaRPr lang="en-US" dirty="0"/>
          </a:p>
        </p:txBody>
      </p:sp>
      <p:sp>
        <p:nvSpPr>
          <p:cNvPr id="4" name="Slide Number Placeholder 3"/>
          <p:cNvSpPr>
            <a:spLocks noGrp="1"/>
          </p:cNvSpPr>
          <p:nvPr>
            <p:ph type="sldNum" sz="quarter" idx="5"/>
          </p:nvPr>
        </p:nvSpPr>
        <p:spPr/>
        <p:txBody>
          <a:bodyPr/>
          <a:lstStyle/>
          <a:p>
            <a:fld id="{F5C0A2E2-0237-4CE2-8E3E-091E785814DC}" type="slidenum">
              <a:rPr lang="en-US" smtClean="0"/>
              <a:t>7</a:t>
            </a:fld>
            <a:endParaRPr lang="en-US"/>
          </a:p>
        </p:txBody>
      </p:sp>
    </p:spTree>
    <p:extLst>
      <p:ext uri="{BB962C8B-B14F-4D97-AF65-F5344CB8AC3E}">
        <p14:creationId xmlns:p14="http://schemas.microsoft.com/office/powerpoint/2010/main" val="266456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81A9-B763-4BED-8BE3-0BD145D07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581A3D-F8D1-4CA0-A682-5F6161E9B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D9136-A9BA-44EE-9212-B443F6D23E8B}"/>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5" name="Footer Placeholder 4">
            <a:extLst>
              <a:ext uri="{FF2B5EF4-FFF2-40B4-BE49-F238E27FC236}">
                <a16:creationId xmlns:a16="http://schemas.microsoft.com/office/drawing/2014/main" id="{AC62C8FB-A99E-472E-857C-5489636E6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28CBD-ACD6-454F-9364-87B7DBA55F38}"/>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229358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CB89-53BE-46F5-8C34-D84CDF2A8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712BB3-2176-46A6-8DBF-BF8DA40982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9573B-9B85-429F-BC3C-BA1F2DAEC94F}"/>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5" name="Footer Placeholder 4">
            <a:extLst>
              <a:ext uri="{FF2B5EF4-FFF2-40B4-BE49-F238E27FC236}">
                <a16:creationId xmlns:a16="http://schemas.microsoft.com/office/drawing/2014/main" id="{EB5013F3-2433-42E6-87FB-C65AA1E8C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76A70-2F83-47E9-9618-AE2A9F880E2B}"/>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411389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984BD-5C9E-4A33-A735-428EDA3AB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ED8EE-1420-49B4-B5BC-0A5DB36AC0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994E9-2CA0-4353-A29A-02F75FC2CF7A}"/>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5" name="Footer Placeholder 4">
            <a:extLst>
              <a:ext uri="{FF2B5EF4-FFF2-40B4-BE49-F238E27FC236}">
                <a16:creationId xmlns:a16="http://schemas.microsoft.com/office/drawing/2014/main" id="{11926E38-0372-4B42-A30C-DB91B4AB1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1142A-C5F9-4F6C-B02B-1455E81A29CC}"/>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248121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9D0C-EFDC-404A-B23E-8716E077B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B30AC-5A16-4285-884C-6C549D18D4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71421-151E-4D70-9707-38D0C72A4AFC}"/>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5" name="Footer Placeholder 4">
            <a:extLst>
              <a:ext uri="{FF2B5EF4-FFF2-40B4-BE49-F238E27FC236}">
                <a16:creationId xmlns:a16="http://schemas.microsoft.com/office/drawing/2014/main" id="{49FBF331-611A-4BDA-8789-C6CA04AAC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11B57-2276-48E0-8091-843DF8705B29}"/>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416888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5923-5D1D-4557-B19E-1A3F5EBEB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9BB4D-C090-44BA-83E1-89E5750B3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D35115-562A-4C32-96C2-3766B51BC716}"/>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5" name="Footer Placeholder 4">
            <a:extLst>
              <a:ext uri="{FF2B5EF4-FFF2-40B4-BE49-F238E27FC236}">
                <a16:creationId xmlns:a16="http://schemas.microsoft.com/office/drawing/2014/main" id="{9F2993E4-9CD1-48F8-937C-F01708B75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F2D09-75FB-4564-9824-05770639880B}"/>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419244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E2E5-83D3-4899-BE52-E4F761BB2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47859-E456-4252-A840-D820368D76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939C54-EA4B-4776-933D-520F8DB28B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477887-DA3B-483A-8FCA-C04D7D43B950}"/>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6" name="Footer Placeholder 5">
            <a:extLst>
              <a:ext uri="{FF2B5EF4-FFF2-40B4-BE49-F238E27FC236}">
                <a16:creationId xmlns:a16="http://schemas.microsoft.com/office/drawing/2014/main" id="{F22B6CA5-ED53-4047-AE3D-A6B425BCD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C22AA-3D25-4FE3-95EF-2E6FC3182650}"/>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404724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E5A0-3B0E-4502-90D0-64644F286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22138-5B04-4C2C-89EA-7CF9D3650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394D78-CCBD-4156-B2C2-2F0DB3CC21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13A86F-1CFD-4E44-B631-D5ED25ECF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D169A7-7558-4C56-B0AF-58DA182AE8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7D6DB2-7710-449B-98E5-01C1031DAB87}"/>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8" name="Footer Placeholder 7">
            <a:extLst>
              <a:ext uri="{FF2B5EF4-FFF2-40B4-BE49-F238E27FC236}">
                <a16:creationId xmlns:a16="http://schemas.microsoft.com/office/drawing/2014/main" id="{682E7202-164D-4072-BA0F-4D9829C84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DDA249-E308-42DF-8C86-A1D24492E995}"/>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16934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C9C8-FBC7-4B4F-8CBC-485F5635D7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95890-0F13-4BAE-A632-6C2C7C4A5FCB}"/>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4" name="Footer Placeholder 3">
            <a:extLst>
              <a:ext uri="{FF2B5EF4-FFF2-40B4-BE49-F238E27FC236}">
                <a16:creationId xmlns:a16="http://schemas.microsoft.com/office/drawing/2014/main" id="{6195F5E7-7E62-4807-A514-7186748BC0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975E29-15F5-4C8D-889C-6970234F1AC1}"/>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142612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8E98F-E1DE-4434-B655-7C05EB0A5CF7}"/>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3" name="Footer Placeholder 2">
            <a:extLst>
              <a:ext uri="{FF2B5EF4-FFF2-40B4-BE49-F238E27FC236}">
                <a16:creationId xmlns:a16="http://schemas.microsoft.com/office/drawing/2014/main" id="{CDA8C109-5D57-49A2-A8F3-72B67BCD3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F9E762-CD49-4429-9C7C-EF2E766F56DA}"/>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218410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F57-9866-43A3-8851-393EA2213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27DCC5-C10F-4C95-91EB-8BABDFD48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96422D-C21D-4494-85C5-16AA9BDDF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D45B5A-AC24-4BF2-A1AD-B92CCDDE9B36}"/>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6" name="Footer Placeholder 5">
            <a:extLst>
              <a:ext uri="{FF2B5EF4-FFF2-40B4-BE49-F238E27FC236}">
                <a16:creationId xmlns:a16="http://schemas.microsoft.com/office/drawing/2014/main" id="{C847E102-50B4-4E04-83B2-2CDAA52FF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771A4-294D-4E22-ADBC-A02D3CC9820D}"/>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33172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B055-2682-413D-AC87-2FA3AEDB4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B6E1E-3457-4512-97F6-C15133839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F9EC3-E57B-480E-9A87-03E37DACA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8FEE7D-88D6-4A8D-9E2C-2457223D208E}"/>
              </a:ext>
            </a:extLst>
          </p:cNvPr>
          <p:cNvSpPr>
            <a:spLocks noGrp="1"/>
          </p:cNvSpPr>
          <p:nvPr>
            <p:ph type="dt" sz="half" idx="10"/>
          </p:nvPr>
        </p:nvSpPr>
        <p:spPr/>
        <p:txBody>
          <a:bodyPr/>
          <a:lstStyle/>
          <a:p>
            <a:fld id="{DECB6304-7FE2-41D9-81E9-6AE02E06B3DB}" type="datetimeFigureOut">
              <a:rPr lang="en-US" smtClean="0"/>
              <a:t>12/28/2023</a:t>
            </a:fld>
            <a:endParaRPr lang="en-US"/>
          </a:p>
        </p:txBody>
      </p:sp>
      <p:sp>
        <p:nvSpPr>
          <p:cNvPr id="6" name="Footer Placeholder 5">
            <a:extLst>
              <a:ext uri="{FF2B5EF4-FFF2-40B4-BE49-F238E27FC236}">
                <a16:creationId xmlns:a16="http://schemas.microsoft.com/office/drawing/2014/main" id="{E96C900B-7075-4F3E-845A-1EDE73D2D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5825F-02F7-4A42-B458-E990C15CC3DF}"/>
              </a:ext>
            </a:extLst>
          </p:cNvPr>
          <p:cNvSpPr>
            <a:spLocks noGrp="1"/>
          </p:cNvSpPr>
          <p:nvPr>
            <p:ph type="sldNum" sz="quarter" idx="12"/>
          </p:nvPr>
        </p:nvSpPr>
        <p:spPr/>
        <p:txBody>
          <a:bodyPr/>
          <a:lstStyle/>
          <a:p>
            <a:fld id="{57D1E69E-3155-486B-B27C-48938B80F591}" type="slidenum">
              <a:rPr lang="en-US" smtClean="0"/>
              <a:t>‹#›</a:t>
            </a:fld>
            <a:endParaRPr lang="en-US"/>
          </a:p>
        </p:txBody>
      </p:sp>
    </p:spTree>
    <p:extLst>
      <p:ext uri="{BB962C8B-B14F-4D97-AF65-F5344CB8AC3E}">
        <p14:creationId xmlns:p14="http://schemas.microsoft.com/office/powerpoint/2010/main" val="59939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E5FDA-6B4E-4B95-B12C-A34581C14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EE8F99-D3F9-49FD-87F6-9ADC3AC1A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9C788-57D7-44BA-A91C-E14D17D02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B6304-7FE2-41D9-81E9-6AE02E06B3DB}" type="datetimeFigureOut">
              <a:rPr lang="en-US" smtClean="0"/>
              <a:t>12/28/2023</a:t>
            </a:fld>
            <a:endParaRPr lang="en-US"/>
          </a:p>
        </p:txBody>
      </p:sp>
      <p:sp>
        <p:nvSpPr>
          <p:cNvPr id="5" name="Footer Placeholder 4">
            <a:extLst>
              <a:ext uri="{FF2B5EF4-FFF2-40B4-BE49-F238E27FC236}">
                <a16:creationId xmlns:a16="http://schemas.microsoft.com/office/drawing/2014/main" id="{60DD165C-2739-440F-A8EF-5D5DD5636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79EEE-6DD6-43D1-938F-526B8D4E5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1E69E-3155-486B-B27C-48938B80F591}" type="slidenum">
              <a:rPr lang="en-US" smtClean="0"/>
              <a:t>‹#›</a:t>
            </a:fld>
            <a:endParaRPr lang="en-US"/>
          </a:p>
        </p:txBody>
      </p:sp>
    </p:spTree>
    <p:extLst>
      <p:ext uri="{BB962C8B-B14F-4D97-AF65-F5344CB8AC3E}">
        <p14:creationId xmlns:p14="http://schemas.microsoft.com/office/powerpoint/2010/main" val="526705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068-9B5F-4111-808A-19B202B4D615}"/>
              </a:ext>
            </a:extLst>
          </p:cNvPr>
          <p:cNvSpPr>
            <a:spLocks noGrp="1"/>
          </p:cNvSpPr>
          <p:nvPr>
            <p:ph type="ctrTitle"/>
          </p:nvPr>
        </p:nvSpPr>
        <p:spPr/>
        <p:txBody>
          <a:bodyPr/>
          <a:lstStyle/>
          <a:p>
            <a:r>
              <a:rPr lang="en-US" dirty="0"/>
              <a:t>CSE 5051 DESIGN PATTERNS</a:t>
            </a:r>
          </a:p>
        </p:txBody>
      </p:sp>
      <p:sp>
        <p:nvSpPr>
          <p:cNvPr id="3" name="Subtitle 2">
            <a:extLst>
              <a:ext uri="{FF2B5EF4-FFF2-40B4-BE49-F238E27FC236}">
                <a16:creationId xmlns:a16="http://schemas.microsoft.com/office/drawing/2014/main" id="{457AA856-5FC4-4443-910B-2B742523D93E}"/>
              </a:ext>
            </a:extLst>
          </p:cNvPr>
          <p:cNvSpPr>
            <a:spLocks noGrp="1"/>
          </p:cNvSpPr>
          <p:nvPr>
            <p:ph type="subTitle" idx="1"/>
          </p:nvPr>
        </p:nvSpPr>
        <p:spPr/>
        <p:txBody>
          <a:bodyPr/>
          <a:lstStyle/>
          <a:p>
            <a:r>
              <a:rPr lang="en-US" dirty="0" err="1"/>
              <a:t>Mert</a:t>
            </a:r>
            <a:r>
              <a:rPr lang="en-US" dirty="0"/>
              <a:t> BAYRAKTAR</a:t>
            </a:r>
          </a:p>
          <a:p>
            <a:r>
              <a:rPr lang="en-US" dirty="0"/>
              <a:t>202151075008</a:t>
            </a:r>
          </a:p>
        </p:txBody>
      </p:sp>
    </p:spTree>
    <p:extLst>
      <p:ext uri="{BB962C8B-B14F-4D97-AF65-F5344CB8AC3E}">
        <p14:creationId xmlns:p14="http://schemas.microsoft.com/office/powerpoint/2010/main" val="232346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2BAC-2A0C-4D56-A4F5-A960EA1D64C4}"/>
              </a:ext>
            </a:extLst>
          </p:cNvPr>
          <p:cNvSpPr>
            <a:spLocks noGrp="1"/>
          </p:cNvSpPr>
          <p:nvPr>
            <p:ph type="title"/>
          </p:nvPr>
        </p:nvSpPr>
        <p:spPr/>
        <p:txBody>
          <a:bodyPr/>
          <a:lstStyle/>
          <a:p>
            <a:r>
              <a:rPr lang="en-US" dirty="0"/>
              <a:t>Tourist Agency System</a:t>
            </a:r>
          </a:p>
        </p:txBody>
      </p:sp>
      <p:sp>
        <p:nvSpPr>
          <p:cNvPr id="3" name="Content Placeholder 2">
            <a:extLst>
              <a:ext uri="{FF2B5EF4-FFF2-40B4-BE49-F238E27FC236}">
                <a16:creationId xmlns:a16="http://schemas.microsoft.com/office/drawing/2014/main" id="{0EB0433A-F679-4AA3-B72A-0D442E73A695}"/>
              </a:ext>
            </a:extLst>
          </p:cNvPr>
          <p:cNvSpPr>
            <a:spLocks noGrp="1"/>
          </p:cNvSpPr>
          <p:nvPr>
            <p:ph idx="1"/>
          </p:nvPr>
        </p:nvSpPr>
        <p:spPr>
          <a:xfrm>
            <a:off x="838200" y="1825625"/>
            <a:ext cx="5257800" cy="4351338"/>
          </a:xfrm>
        </p:spPr>
        <p:txBody>
          <a:bodyPr>
            <a:normAutofit fontScale="55000" lnSpcReduction="20000"/>
          </a:bodyPr>
          <a:lstStyle/>
          <a:p>
            <a:r>
              <a:rPr lang="en-US" b="1" dirty="0"/>
              <a:t>Customer Information Panel (Panel 1):</a:t>
            </a:r>
            <a:endParaRPr lang="en-US" dirty="0"/>
          </a:p>
          <a:p>
            <a:pPr lvl="1"/>
            <a:r>
              <a:rPr lang="en-US" dirty="0"/>
              <a:t>Allows users to input their name, phone number, age, job, and select between individual or group trip.</a:t>
            </a:r>
          </a:p>
          <a:p>
            <a:pPr lvl="1"/>
            <a:r>
              <a:rPr lang="en-US" dirty="0"/>
              <a:t>Provides a dropdown menu for selecting the user's job.</a:t>
            </a:r>
          </a:p>
          <a:p>
            <a:r>
              <a:rPr lang="en-US" b="1" dirty="0"/>
              <a:t>Special Packages Panel (Panel 2):</a:t>
            </a:r>
            <a:endParaRPr lang="en-US" dirty="0"/>
          </a:p>
          <a:p>
            <a:pPr lvl="1"/>
            <a:r>
              <a:rPr lang="en-US" dirty="0"/>
              <a:t>Offers three different packages (Package 1, Package 2, and Package 3) as radio buttons for users to choose from.</a:t>
            </a:r>
          </a:p>
          <a:p>
            <a:pPr lvl="1"/>
            <a:r>
              <a:rPr lang="en-US" dirty="0"/>
              <a:t>Each package corresponds to a different set of services and prices.</a:t>
            </a:r>
          </a:p>
          <a:p>
            <a:r>
              <a:rPr lang="en-US" b="1" dirty="0"/>
              <a:t>Individual Trip Customization Panel (Panel 3):</a:t>
            </a:r>
            <a:endParaRPr lang="en-US" dirty="0"/>
          </a:p>
          <a:p>
            <a:pPr lvl="1"/>
            <a:r>
              <a:rPr lang="en-US" dirty="0"/>
              <a:t>Allows users to customize their individual trip by selecting transportation (Taxi or Bus), activity (Sea Cruise or Sky Diving), and accommodation (Hotel or Motel).</a:t>
            </a:r>
          </a:p>
          <a:p>
            <a:pPr lvl="1"/>
            <a:r>
              <a:rPr lang="en-US" dirty="0"/>
              <a:t>Provides radio buttons for selecting luxury taxi, luxury hotel, or adventure sea cruise.</a:t>
            </a:r>
          </a:p>
          <a:p>
            <a:pPr lvl="1"/>
            <a:r>
              <a:rPr lang="en-US" dirty="0"/>
              <a:t>These choices affect the total price of the trip.</a:t>
            </a:r>
          </a:p>
          <a:p>
            <a:r>
              <a:rPr lang="en-US" b="1" dirty="0"/>
              <a:t>Payment Methods Panel (Panel 4):</a:t>
            </a:r>
            <a:endParaRPr lang="en-US" dirty="0"/>
          </a:p>
          <a:p>
            <a:pPr lvl="1"/>
            <a:r>
              <a:rPr lang="en-US" dirty="0"/>
              <a:t>Allows users to choose between two payment methods: PayPal and Credit Card.</a:t>
            </a:r>
          </a:p>
          <a:p>
            <a:pPr lvl="1"/>
            <a:r>
              <a:rPr lang="en-US" dirty="0"/>
              <a:t>The selected payment method is stored for later use.</a:t>
            </a:r>
          </a:p>
        </p:txBody>
      </p:sp>
      <p:sp>
        <p:nvSpPr>
          <p:cNvPr id="4" name="Content Placeholder 2">
            <a:extLst>
              <a:ext uri="{FF2B5EF4-FFF2-40B4-BE49-F238E27FC236}">
                <a16:creationId xmlns:a16="http://schemas.microsoft.com/office/drawing/2014/main" id="{629EE790-6D76-4370-8AF7-76737BDC4EF8}"/>
              </a:ext>
            </a:extLst>
          </p:cNvPr>
          <p:cNvSpPr txBox="1">
            <a:spLocks/>
          </p:cNvSpPr>
          <p:nvPr/>
        </p:nvSpPr>
        <p:spPr>
          <a:xfrm>
            <a:off x="6096000" y="1825625"/>
            <a:ext cx="525780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Service Details Panel (Panel 5):</a:t>
            </a:r>
            <a:endParaRPr lang="en-US" dirty="0"/>
          </a:p>
          <a:p>
            <a:pPr lvl="1"/>
            <a:r>
              <a:rPr lang="en-US" dirty="0"/>
              <a:t>Displays detailed information about the selected services, including transportation, activity, and accommodation.</a:t>
            </a:r>
          </a:p>
          <a:p>
            <a:pPr lvl="1"/>
            <a:r>
              <a:rPr lang="en-US" dirty="0"/>
              <a:t>This information is updated based on the user's selections.</a:t>
            </a:r>
          </a:p>
          <a:p>
            <a:r>
              <a:rPr lang="en-US" b="1" dirty="0"/>
              <a:t>Agency Control Panel (Panel 6):</a:t>
            </a:r>
            <a:endParaRPr lang="en-US" dirty="0"/>
          </a:p>
          <a:p>
            <a:pPr lvl="1"/>
            <a:r>
              <a:rPr lang="en-US" dirty="0"/>
              <a:t>Offers buttons to start a live chat with customer support, make a reservation, and search for a customer by phone number.</a:t>
            </a:r>
          </a:p>
          <a:p>
            <a:pPr lvl="1"/>
            <a:r>
              <a:rPr lang="en-US" dirty="0"/>
              <a:t>When making a reservation, customer information, selected services, and payment method are processed and saved.</a:t>
            </a:r>
          </a:p>
          <a:p>
            <a:r>
              <a:rPr lang="en-US" b="1" dirty="0"/>
              <a:t>Reservations Details Panel (Panel 7):</a:t>
            </a:r>
            <a:endParaRPr lang="en-US" dirty="0"/>
          </a:p>
          <a:p>
            <a:pPr lvl="1"/>
            <a:r>
              <a:rPr lang="en-US" dirty="0"/>
              <a:t>Displays reservation details for customers based on their phone number.</a:t>
            </a:r>
          </a:p>
          <a:p>
            <a:pPr lvl="1"/>
            <a:r>
              <a:rPr lang="en-US" dirty="0"/>
              <a:t>Information is loaded from a file containing reservations.</a:t>
            </a:r>
          </a:p>
          <a:p>
            <a:r>
              <a:rPr lang="en-US" b="1" dirty="0"/>
              <a:t>Chat Panel (Panel 8):</a:t>
            </a:r>
            <a:endParaRPr lang="en-US" dirty="0"/>
          </a:p>
          <a:p>
            <a:pPr lvl="1"/>
            <a:r>
              <a:rPr lang="en-US" dirty="0"/>
              <a:t>Provides a chat interface with separate text areas for user and customer support messages.</a:t>
            </a:r>
          </a:p>
          <a:p>
            <a:pPr lvl="1"/>
            <a:r>
              <a:rPr lang="en-US" dirty="0"/>
              <a:t>Users can send messages as either "User" or "Support," and messages are displayed accordingly.</a:t>
            </a:r>
          </a:p>
        </p:txBody>
      </p:sp>
    </p:spTree>
    <p:extLst>
      <p:ext uri="{BB962C8B-B14F-4D97-AF65-F5344CB8AC3E}">
        <p14:creationId xmlns:p14="http://schemas.microsoft.com/office/powerpoint/2010/main" val="405227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7760-1B38-49B0-9EAA-EB172D97C006}"/>
              </a:ext>
            </a:extLst>
          </p:cNvPr>
          <p:cNvSpPr>
            <a:spLocks noGrp="1"/>
          </p:cNvSpPr>
          <p:nvPr>
            <p:ph type="title"/>
          </p:nvPr>
        </p:nvSpPr>
        <p:spPr/>
        <p:txBody>
          <a:bodyPr/>
          <a:lstStyle/>
          <a:p>
            <a:r>
              <a:rPr lang="en-US" dirty="0"/>
              <a:t>Strategy Pattern</a:t>
            </a:r>
          </a:p>
        </p:txBody>
      </p:sp>
      <p:sp>
        <p:nvSpPr>
          <p:cNvPr id="3" name="Content Placeholder 2">
            <a:extLst>
              <a:ext uri="{FF2B5EF4-FFF2-40B4-BE49-F238E27FC236}">
                <a16:creationId xmlns:a16="http://schemas.microsoft.com/office/drawing/2014/main" id="{D561D262-CF9F-43F7-9EC9-20B936BD0300}"/>
              </a:ext>
            </a:extLst>
          </p:cNvPr>
          <p:cNvSpPr>
            <a:spLocks noGrp="1"/>
          </p:cNvSpPr>
          <p:nvPr>
            <p:ph idx="1"/>
          </p:nvPr>
        </p:nvSpPr>
        <p:spPr>
          <a:xfrm>
            <a:off x="838200" y="1825625"/>
            <a:ext cx="5257800" cy="4351338"/>
          </a:xfrm>
        </p:spPr>
        <p:txBody>
          <a:bodyPr>
            <a:normAutofit fontScale="77500" lnSpcReduction="20000"/>
          </a:bodyPr>
          <a:lstStyle/>
          <a:p>
            <a:r>
              <a:rPr lang="en-US" b="1" dirty="0" err="1"/>
              <a:t>PaymentStrategy</a:t>
            </a:r>
            <a:r>
              <a:rPr lang="en-US" b="1" dirty="0"/>
              <a:t> Interface</a:t>
            </a:r>
            <a:r>
              <a:rPr lang="en-US" dirty="0"/>
              <a:t>: </a:t>
            </a:r>
          </a:p>
          <a:p>
            <a:pPr lvl="1"/>
            <a:r>
              <a:rPr lang="en-US" dirty="0"/>
              <a:t>The </a:t>
            </a:r>
            <a:r>
              <a:rPr lang="en-US" dirty="0" err="1"/>
              <a:t>PaymentStrategy</a:t>
            </a:r>
            <a:r>
              <a:rPr lang="en-US" dirty="0"/>
              <a:t> interface defines a contract for payment strategies. It declares a single method pay(int amount) for processing payments. </a:t>
            </a:r>
          </a:p>
          <a:p>
            <a:r>
              <a:rPr lang="en-US" b="1" dirty="0" err="1"/>
              <a:t>PayPalStrategy</a:t>
            </a:r>
            <a:r>
              <a:rPr lang="en-US" b="1" dirty="0"/>
              <a:t> Class</a:t>
            </a:r>
            <a:r>
              <a:rPr lang="en-US" dirty="0"/>
              <a:t>: </a:t>
            </a:r>
          </a:p>
          <a:p>
            <a:pPr lvl="1"/>
            <a:r>
              <a:rPr lang="en-US" dirty="0"/>
              <a:t>The </a:t>
            </a:r>
            <a:r>
              <a:rPr lang="en-US" dirty="0" err="1"/>
              <a:t>PayPalStrategy</a:t>
            </a:r>
            <a:r>
              <a:rPr lang="en-US" dirty="0"/>
              <a:t> class implements the </a:t>
            </a:r>
            <a:r>
              <a:rPr lang="en-US" dirty="0" err="1"/>
              <a:t>PaymentStrategy</a:t>
            </a:r>
            <a:r>
              <a:rPr lang="en-US" dirty="0"/>
              <a:t> interface. </a:t>
            </a:r>
          </a:p>
          <a:p>
            <a:pPr lvl="1"/>
            <a:r>
              <a:rPr lang="en-US" dirty="0"/>
              <a:t>It has instance variables email and pass to store the user's PayPal email and password. </a:t>
            </a:r>
          </a:p>
          <a:p>
            <a:r>
              <a:rPr lang="en-US" b="1" dirty="0" err="1"/>
              <a:t>CreditCardStrategy</a:t>
            </a:r>
            <a:r>
              <a:rPr lang="en-US" b="1" dirty="0"/>
              <a:t> Class</a:t>
            </a:r>
            <a:r>
              <a:rPr lang="en-US" dirty="0"/>
              <a:t>: </a:t>
            </a:r>
          </a:p>
          <a:p>
            <a:pPr lvl="1"/>
            <a:r>
              <a:rPr lang="en-US" dirty="0"/>
              <a:t>The </a:t>
            </a:r>
            <a:r>
              <a:rPr lang="en-US" dirty="0" err="1"/>
              <a:t>CreditCardStrategy</a:t>
            </a:r>
            <a:r>
              <a:rPr lang="en-US" dirty="0"/>
              <a:t> class also implements the </a:t>
            </a:r>
            <a:r>
              <a:rPr lang="en-US" dirty="0" err="1"/>
              <a:t>PaymentStrategy</a:t>
            </a:r>
            <a:r>
              <a:rPr lang="en-US" dirty="0"/>
              <a:t> interface. </a:t>
            </a:r>
          </a:p>
          <a:p>
            <a:pPr lvl="1"/>
            <a:r>
              <a:rPr lang="en-US" dirty="0"/>
              <a:t>It has instance variables name, </a:t>
            </a:r>
            <a:r>
              <a:rPr lang="en-US" dirty="0" err="1"/>
              <a:t>cardNumber</a:t>
            </a:r>
            <a:r>
              <a:rPr lang="en-US" dirty="0"/>
              <a:t>, </a:t>
            </a:r>
            <a:r>
              <a:rPr lang="en-US" dirty="0" err="1"/>
              <a:t>cvv</a:t>
            </a:r>
            <a:r>
              <a:rPr lang="en-US" dirty="0"/>
              <a:t>, and </a:t>
            </a:r>
            <a:r>
              <a:rPr lang="en-US" dirty="0" err="1"/>
              <a:t>dateOfExpiry</a:t>
            </a:r>
            <a:r>
              <a:rPr lang="en-US" dirty="0"/>
              <a:t> to store credit card details.</a:t>
            </a:r>
          </a:p>
        </p:txBody>
      </p:sp>
      <p:pic>
        <p:nvPicPr>
          <p:cNvPr id="6" name="Picture 5">
            <a:extLst>
              <a:ext uri="{FF2B5EF4-FFF2-40B4-BE49-F238E27FC236}">
                <a16:creationId xmlns:a16="http://schemas.microsoft.com/office/drawing/2014/main" id="{ECA94C97-74AB-4594-9D9D-F01A8F858097}"/>
              </a:ext>
            </a:extLst>
          </p:cNvPr>
          <p:cNvPicPr>
            <a:picLocks noChangeAspect="1"/>
          </p:cNvPicPr>
          <p:nvPr/>
        </p:nvPicPr>
        <p:blipFill>
          <a:blip r:embed="rId3"/>
          <a:stretch>
            <a:fillRect/>
          </a:stretch>
        </p:blipFill>
        <p:spPr>
          <a:xfrm>
            <a:off x="6908775" y="1828576"/>
            <a:ext cx="5144218" cy="3200847"/>
          </a:xfrm>
          <a:prstGeom prst="rect">
            <a:avLst/>
          </a:prstGeom>
        </p:spPr>
      </p:pic>
    </p:spTree>
    <p:extLst>
      <p:ext uri="{BB962C8B-B14F-4D97-AF65-F5344CB8AC3E}">
        <p14:creationId xmlns:p14="http://schemas.microsoft.com/office/powerpoint/2010/main" val="378150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42C6-275D-4335-B227-EBCB87C05BCB}"/>
              </a:ext>
            </a:extLst>
          </p:cNvPr>
          <p:cNvSpPr>
            <a:spLocks noGrp="1"/>
          </p:cNvSpPr>
          <p:nvPr>
            <p:ph type="title"/>
          </p:nvPr>
        </p:nvSpPr>
        <p:spPr/>
        <p:txBody>
          <a:bodyPr/>
          <a:lstStyle/>
          <a:p>
            <a:r>
              <a:rPr lang="en-US" dirty="0"/>
              <a:t>Builder Pattern</a:t>
            </a:r>
          </a:p>
        </p:txBody>
      </p:sp>
      <p:pic>
        <p:nvPicPr>
          <p:cNvPr id="4" name="Content Placeholder 3">
            <a:extLst>
              <a:ext uri="{FF2B5EF4-FFF2-40B4-BE49-F238E27FC236}">
                <a16:creationId xmlns:a16="http://schemas.microsoft.com/office/drawing/2014/main" id="{46EA82D8-90EF-45EF-B695-FC44CB05F8CB}"/>
              </a:ext>
            </a:extLst>
          </p:cNvPr>
          <p:cNvPicPr>
            <a:picLocks noGrp="1" noChangeAspect="1"/>
          </p:cNvPicPr>
          <p:nvPr>
            <p:ph idx="1"/>
          </p:nvPr>
        </p:nvPicPr>
        <p:blipFill>
          <a:blip r:embed="rId3"/>
          <a:stretch>
            <a:fillRect/>
          </a:stretch>
        </p:blipFill>
        <p:spPr>
          <a:xfrm>
            <a:off x="6257192" y="718719"/>
            <a:ext cx="3095962" cy="4351338"/>
          </a:xfrm>
          <a:prstGeom prst="rect">
            <a:avLst/>
          </a:prstGeom>
        </p:spPr>
      </p:pic>
      <p:pic>
        <p:nvPicPr>
          <p:cNvPr id="5" name="Picture 4">
            <a:extLst>
              <a:ext uri="{FF2B5EF4-FFF2-40B4-BE49-F238E27FC236}">
                <a16:creationId xmlns:a16="http://schemas.microsoft.com/office/drawing/2014/main" id="{EDD524F8-2720-43BD-AA45-6E0479DDF844}"/>
              </a:ext>
            </a:extLst>
          </p:cNvPr>
          <p:cNvPicPr>
            <a:picLocks noChangeAspect="1"/>
          </p:cNvPicPr>
          <p:nvPr/>
        </p:nvPicPr>
        <p:blipFill>
          <a:blip r:embed="rId4"/>
          <a:stretch>
            <a:fillRect/>
          </a:stretch>
        </p:blipFill>
        <p:spPr>
          <a:xfrm>
            <a:off x="9353154" y="718719"/>
            <a:ext cx="2838846" cy="1819529"/>
          </a:xfrm>
          <a:prstGeom prst="rect">
            <a:avLst/>
          </a:prstGeom>
        </p:spPr>
      </p:pic>
      <p:sp>
        <p:nvSpPr>
          <p:cNvPr id="6" name="TextBox 5">
            <a:extLst>
              <a:ext uri="{FF2B5EF4-FFF2-40B4-BE49-F238E27FC236}">
                <a16:creationId xmlns:a16="http://schemas.microsoft.com/office/drawing/2014/main" id="{E0F53191-4F46-4976-B7D0-6BB0367060E9}"/>
              </a:ext>
            </a:extLst>
          </p:cNvPr>
          <p:cNvSpPr txBox="1"/>
          <p:nvPr/>
        </p:nvSpPr>
        <p:spPr>
          <a:xfrm>
            <a:off x="433137" y="1828800"/>
            <a:ext cx="5181600" cy="1200329"/>
          </a:xfrm>
          <a:prstGeom prst="rect">
            <a:avLst/>
          </a:prstGeom>
          <a:noFill/>
        </p:spPr>
        <p:txBody>
          <a:bodyPr wrap="square" rtlCol="0">
            <a:spAutoFit/>
          </a:bodyPr>
          <a:lstStyle/>
          <a:p>
            <a:r>
              <a:rPr lang="en-US"/>
              <a:t>The Builder Pattern is a creational design pattern that separates the construction of a complex object from its representation, allowing you to create different variations of an object step by step.</a:t>
            </a:r>
            <a:endParaRPr lang="en-US" dirty="0"/>
          </a:p>
        </p:txBody>
      </p:sp>
    </p:spTree>
    <p:extLst>
      <p:ext uri="{BB962C8B-B14F-4D97-AF65-F5344CB8AC3E}">
        <p14:creationId xmlns:p14="http://schemas.microsoft.com/office/powerpoint/2010/main" val="258189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E81D-3F58-4306-AB09-20CFEE5C7698}"/>
              </a:ext>
            </a:extLst>
          </p:cNvPr>
          <p:cNvSpPr>
            <a:spLocks noGrp="1"/>
          </p:cNvSpPr>
          <p:nvPr>
            <p:ph type="title"/>
          </p:nvPr>
        </p:nvSpPr>
        <p:spPr/>
        <p:txBody>
          <a:bodyPr/>
          <a:lstStyle/>
          <a:p>
            <a:r>
              <a:rPr lang="en-US" dirty="0"/>
              <a:t>Decorator Pattern</a:t>
            </a:r>
          </a:p>
        </p:txBody>
      </p:sp>
      <p:sp>
        <p:nvSpPr>
          <p:cNvPr id="3" name="Content Placeholder 2">
            <a:extLst>
              <a:ext uri="{FF2B5EF4-FFF2-40B4-BE49-F238E27FC236}">
                <a16:creationId xmlns:a16="http://schemas.microsoft.com/office/drawing/2014/main" id="{192558F9-46AD-4390-87CE-67E776C39D46}"/>
              </a:ext>
            </a:extLst>
          </p:cNvPr>
          <p:cNvSpPr>
            <a:spLocks noGrp="1"/>
          </p:cNvSpPr>
          <p:nvPr>
            <p:ph idx="1"/>
          </p:nvPr>
        </p:nvSpPr>
        <p:spPr>
          <a:xfrm>
            <a:off x="838200" y="1825625"/>
            <a:ext cx="4054642" cy="4351338"/>
          </a:xfrm>
        </p:spPr>
        <p:txBody>
          <a:bodyPr/>
          <a:lstStyle/>
          <a:p>
            <a:r>
              <a:rPr lang="en-US" dirty="0"/>
              <a:t> Customers can select various services as individuals. </a:t>
            </a:r>
          </a:p>
          <a:p>
            <a:r>
              <a:rPr lang="en-US" dirty="0"/>
              <a:t>After selecting services, the decorator pattern allows us to add Luxury features dynamically.</a:t>
            </a:r>
          </a:p>
        </p:txBody>
      </p:sp>
      <p:pic>
        <p:nvPicPr>
          <p:cNvPr id="4" name="Picture 3">
            <a:extLst>
              <a:ext uri="{FF2B5EF4-FFF2-40B4-BE49-F238E27FC236}">
                <a16:creationId xmlns:a16="http://schemas.microsoft.com/office/drawing/2014/main" id="{45AA6425-4150-44AA-99F6-148C6180CBC4}"/>
              </a:ext>
            </a:extLst>
          </p:cNvPr>
          <p:cNvPicPr>
            <a:picLocks noChangeAspect="1"/>
          </p:cNvPicPr>
          <p:nvPr/>
        </p:nvPicPr>
        <p:blipFill>
          <a:blip r:embed="rId3"/>
          <a:stretch>
            <a:fillRect/>
          </a:stretch>
        </p:blipFill>
        <p:spPr>
          <a:xfrm>
            <a:off x="5215648" y="2012233"/>
            <a:ext cx="6767716" cy="3714798"/>
          </a:xfrm>
          <a:prstGeom prst="rect">
            <a:avLst/>
          </a:prstGeom>
        </p:spPr>
      </p:pic>
    </p:spTree>
    <p:extLst>
      <p:ext uri="{BB962C8B-B14F-4D97-AF65-F5344CB8AC3E}">
        <p14:creationId xmlns:p14="http://schemas.microsoft.com/office/powerpoint/2010/main" val="338899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DEB5-E7BB-4D40-B252-A1BB938C075D}"/>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1C844CEB-CFFC-40E0-B390-3F0B879D4CF2}"/>
              </a:ext>
            </a:extLst>
          </p:cNvPr>
          <p:cNvSpPr>
            <a:spLocks noGrp="1"/>
          </p:cNvSpPr>
          <p:nvPr>
            <p:ph idx="1"/>
          </p:nvPr>
        </p:nvSpPr>
        <p:spPr>
          <a:xfrm>
            <a:off x="838200" y="1825625"/>
            <a:ext cx="5257800" cy="4351338"/>
          </a:xfrm>
        </p:spPr>
        <p:txBody>
          <a:bodyPr/>
          <a:lstStyle/>
          <a:p>
            <a:r>
              <a:rPr lang="en-US" dirty="0"/>
              <a:t>The Observer Pattern is used to enable chat communication between users and support agents, with the </a:t>
            </a:r>
            <a:r>
              <a:rPr lang="en-US" dirty="0" err="1"/>
              <a:t>ChatSubject</a:t>
            </a:r>
            <a:r>
              <a:rPr lang="en-US" dirty="0"/>
              <a:t> managing observers and notifying them of new messages.</a:t>
            </a:r>
          </a:p>
        </p:txBody>
      </p:sp>
      <p:pic>
        <p:nvPicPr>
          <p:cNvPr id="4" name="Picture 3">
            <a:extLst>
              <a:ext uri="{FF2B5EF4-FFF2-40B4-BE49-F238E27FC236}">
                <a16:creationId xmlns:a16="http://schemas.microsoft.com/office/drawing/2014/main" id="{D5CFAA76-064E-4271-AA3D-B3CC5CE889F9}"/>
              </a:ext>
            </a:extLst>
          </p:cNvPr>
          <p:cNvPicPr>
            <a:picLocks noChangeAspect="1"/>
          </p:cNvPicPr>
          <p:nvPr/>
        </p:nvPicPr>
        <p:blipFill>
          <a:blip r:embed="rId3"/>
          <a:stretch>
            <a:fillRect/>
          </a:stretch>
        </p:blipFill>
        <p:spPr>
          <a:xfrm>
            <a:off x="7837903" y="1270903"/>
            <a:ext cx="2419688" cy="4906060"/>
          </a:xfrm>
          <a:prstGeom prst="rect">
            <a:avLst/>
          </a:prstGeom>
        </p:spPr>
      </p:pic>
    </p:spTree>
    <p:extLst>
      <p:ext uri="{BB962C8B-B14F-4D97-AF65-F5344CB8AC3E}">
        <p14:creationId xmlns:p14="http://schemas.microsoft.com/office/powerpoint/2010/main" val="417109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768A-A9BD-4E34-BC31-C3FB4807F13E}"/>
              </a:ext>
            </a:extLst>
          </p:cNvPr>
          <p:cNvSpPr>
            <a:spLocks noGrp="1"/>
          </p:cNvSpPr>
          <p:nvPr>
            <p:ph type="title"/>
          </p:nvPr>
        </p:nvSpPr>
        <p:spPr/>
        <p:txBody>
          <a:bodyPr/>
          <a:lstStyle/>
          <a:p>
            <a:r>
              <a:rPr lang="en-US" dirty="0"/>
              <a:t>Optional: Memento Pattern</a:t>
            </a:r>
          </a:p>
        </p:txBody>
      </p:sp>
      <p:pic>
        <p:nvPicPr>
          <p:cNvPr id="4" name="Picture 3">
            <a:extLst>
              <a:ext uri="{FF2B5EF4-FFF2-40B4-BE49-F238E27FC236}">
                <a16:creationId xmlns:a16="http://schemas.microsoft.com/office/drawing/2014/main" id="{5B2FBB35-C803-4F28-8DB6-D82C5E0EA5CE}"/>
              </a:ext>
            </a:extLst>
          </p:cNvPr>
          <p:cNvPicPr>
            <a:picLocks noChangeAspect="1"/>
          </p:cNvPicPr>
          <p:nvPr/>
        </p:nvPicPr>
        <p:blipFill>
          <a:blip r:embed="rId3"/>
          <a:stretch>
            <a:fillRect/>
          </a:stretch>
        </p:blipFill>
        <p:spPr>
          <a:xfrm>
            <a:off x="2374232" y="1563153"/>
            <a:ext cx="7170821" cy="4929722"/>
          </a:xfrm>
          <a:prstGeom prst="rect">
            <a:avLst/>
          </a:prstGeom>
        </p:spPr>
      </p:pic>
    </p:spTree>
    <p:extLst>
      <p:ext uri="{BB962C8B-B14F-4D97-AF65-F5344CB8AC3E}">
        <p14:creationId xmlns:p14="http://schemas.microsoft.com/office/powerpoint/2010/main" val="4165395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1141</Words>
  <Application>Microsoft Office PowerPoint</Application>
  <PresentationFormat>Widescreen</PresentationFormat>
  <Paragraphs>78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CSE 5051 DESIGN PATTERNS</vt:lpstr>
      <vt:lpstr>Tourist Agency System</vt:lpstr>
      <vt:lpstr>Strategy Pattern</vt:lpstr>
      <vt:lpstr>Builder Pattern</vt:lpstr>
      <vt:lpstr>Decorator Pattern</vt:lpstr>
      <vt:lpstr>Observer Pattern</vt:lpstr>
      <vt:lpstr>Optional: Memento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5051 DESIGN PATTERNS</dc:title>
  <dc:creator>MERT BAYRAKTAR</dc:creator>
  <cp:lastModifiedBy>MERT BAYRAKTAR</cp:lastModifiedBy>
  <cp:revision>11</cp:revision>
  <dcterms:created xsi:type="dcterms:W3CDTF">2023-12-27T17:22:30Z</dcterms:created>
  <dcterms:modified xsi:type="dcterms:W3CDTF">2023-12-28T09:47:12Z</dcterms:modified>
</cp:coreProperties>
</file>