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1DA33-EFDF-4A6B-9908-72339A928B1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18EAC-7B62-4085-9E95-87DFCB78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B4E-B9F3-4198-8534-7EFEA149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9974B-7506-4CF8-B6CE-6B9A4BE2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1980-836E-4865-B852-8702C0B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C3C6-EB49-477B-8C34-ACA82D53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B537-E5DB-4823-8F44-3DAF115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554E-9394-4CF2-8042-F466A485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ABFA6-1DF5-441D-AA9A-400E780E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54C-021C-45B9-B75F-6462E427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EC55-B7B8-49A3-950D-11C502F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F817-25ED-4FFF-9D27-D1CEA90E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683C5-CC8C-41CC-8C8F-DD9D75E8C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BC13C-E7FB-4DBD-8AFA-7869CBA2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1A4A-BE32-4D69-B588-3CFB7EF1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A99A-6EF1-40B1-BD92-7AFC113C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A32E-28BF-4D06-856E-02AAB058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07D1-A4A8-40D7-896F-3427F94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6F2B-1C9B-4A3F-8F18-36B52A77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8F84-A493-4314-B19F-280C0B1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FA24-0476-4C5A-92A3-70FB86A7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CC89-A02D-4D69-B5B9-56D5F938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C393-F3D4-4A0E-96EC-55941AA8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BD942-15C7-463F-AF58-6207DBDC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D9A6-BF38-411F-ABE6-3A94F39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C2EC-BD10-43F4-90B6-CB1B3861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FDD6-A1E8-4C4C-8AC6-AE8C00C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DE7-B967-40BE-AC73-5052D32E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DB9-C215-42CB-AF22-151A7F0B8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4C1BB-4040-48AE-8DE5-D0708BA3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1278-8F0C-489E-9E0B-F17D1E98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DA7FB-88F9-4ABC-B266-BB9DAC2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D468-46CC-4459-A5F3-B8A07519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1E3E-5DD2-4C3F-B653-C86C229E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98E1-0DF0-4818-B4C9-37415F2F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9FAA-838D-4614-9BFF-45B5058F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F1674-6402-4AF0-A799-CDB40B451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FB301-968B-4F8A-84FF-444848C39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7C5DE-1DD5-4361-9101-CE051CB8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BE6FD-C32F-4671-BC63-E42A78F9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451A-80A1-4706-BC53-33D117F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9C6F-AA48-419E-B291-45A523DD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EA2E4-BD58-4D25-AFE8-840B2520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3FFC2-3935-48BE-892C-B285E4C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AD96E-06E0-4B3A-9718-0FCA88B7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95078-CB92-4A7F-B320-F7CCD14B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F2DD7-7FB8-451D-86FE-3D5350D8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B5587-A590-41DD-B150-83821653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E1E3-20A9-4C06-9FAF-75143455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9E53-8956-4F63-A5BB-B4C59F6B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F074-0A64-454C-B8C0-E09EC4161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AB0CB-A8E3-4C7A-84CD-F2A5C9CB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E743-9DD2-498E-8211-C585A534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D102-DE07-441E-8B88-70117D7B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71A5-D7D3-4DC3-9261-2279C287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6A36D-0D15-4411-8472-5551F63E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8A9D0-7FAA-42E3-A7BA-1E133ABB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FCD3-18D7-41DF-8E51-50F7D70A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FB8-A8A9-4FBA-8412-3C6FFD5A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B466-84F8-4FA5-A7C0-29E378E0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EC175-F467-4210-926A-08D0578E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7274-EC9B-4269-9C6F-9B3C5F00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D5DF-F39D-44F1-92E8-839803AE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A545-BB57-48AF-B1EC-FB5FE4647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D59E-4913-4647-B699-F3473B9B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416B-923F-4ACA-87C6-0441C9D3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kb-production.jupyter-proxy.kaggle.net/static/dist/jupyterlab/files/http%3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3743-F0D7-49F5-9974-A26DC2133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GDZ </a:t>
            </a:r>
            <a:r>
              <a:rPr lang="en-US" b="1" dirty="0" err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Elektrik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Datathon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 2024 </a:t>
            </a:r>
            <a:r>
              <a:rPr lang="en-US" b="1" dirty="0" err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Sunumu</a:t>
            </a:r>
            <a:endParaRPr lang="en-US" b="1" dirty="0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558A-FB4F-4936-8BBA-A938CB024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Mert Bayraktar</a:t>
            </a:r>
          </a:p>
        </p:txBody>
      </p:sp>
      <p:pic>
        <p:nvPicPr>
          <p:cNvPr id="1026" name="Picture 2" descr="GDZ Elektrik Dağıtım - Şikayetvar">
            <a:extLst>
              <a:ext uri="{FF2B5EF4-FFF2-40B4-BE49-F238E27FC236}">
                <a16:creationId xmlns:a16="http://schemas.microsoft.com/office/drawing/2014/main" id="{9ED3FB84-F51F-4C65-858F-A18E8F7B5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EC66-F23E-4D57-AFAA-D3DD6B05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248D-F31F-435A-AE6D-00E28B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E6E61-8F8D-4992-9992-705D152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8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6225-ACD3-4F3A-9CB9-9537672B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Modelleme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FB2C-2F82-43FF-90EC-CB1E7376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84A4-3E10-44EC-9FD4-1CA3F107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E04E-A177-4D2E-AD0E-71FF2E70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79ACF-9E1F-4FF4-B66C-2DF06EBD3139}"/>
              </a:ext>
            </a:extLst>
          </p:cNvPr>
          <p:cNvSpPr/>
          <p:nvPr/>
        </p:nvSpPr>
        <p:spPr>
          <a:xfrm>
            <a:off x="359321" y="2768600"/>
            <a:ext cx="1433239" cy="112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DC7D36-7D21-4D64-82A8-89D5AF10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415" y="2768600"/>
            <a:ext cx="1433240" cy="112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err="1"/>
              <a:t>İlce</a:t>
            </a:r>
            <a:r>
              <a:rPr lang="en-US" sz="1800" dirty="0"/>
              <a:t> </a:t>
            </a:r>
            <a:r>
              <a:rPr lang="en-US" sz="1800" dirty="0" err="1"/>
              <a:t>Bazında</a:t>
            </a:r>
            <a:r>
              <a:rPr lang="en-US" sz="1800" dirty="0"/>
              <a:t> </a:t>
            </a:r>
            <a:r>
              <a:rPr lang="en-US" sz="1800" dirty="0" err="1"/>
              <a:t>Eğitim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Validasyon</a:t>
            </a:r>
            <a:endParaRPr lang="en-US" sz="1800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601A428-1CEC-47CB-B6EA-9207FFB5F3A1}"/>
              </a:ext>
            </a:extLst>
          </p:cNvPr>
          <p:cNvSpPr txBox="1">
            <a:spLocks/>
          </p:cNvSpPr>
          <p:nvPr/>
        </p:nvSpPr>
        <p:spPr>
          <a:xfrm>
            <a:off x="10592449" y="2794481"/>
            <a:ext cx="1433240" cy="112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derinlik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seed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birleştirme</a:t>
            </a:r>
            <a:r>
              <a:rPr lang="en-US" sz="1400" dirty="0"/>
              <a:t> (8x)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CABE-C991-422F-B29E-6FC673C3C6B7}"/>
              </a:ext>
            </a:extLst>
          </p:cNvPr>
          <p:cNvSpPr/>
          <p:nvPr/>
        </p:nvSpPr>
        <p:spPr>
          <a:xfrm>
            <a:off x="2911851" y="2768600"/>
            <a:ext cx="1433239" cy="112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Öznitelik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08506E-D72A-4250-ADC4-D8EADBABB735}"/>
              </a:ext>
            </a:extLst>
          </p:cNvPr>
          <p:cNvSpPr/>
          <p:nvPr/>
        </p:nvSpPr>
        <p:spPr>
          <a:xfrm>
            <a:off x="1868753" y="31337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C3C6B6B-D0C1-4EFA-8823-0D7B2C300545}"/>
              </a:ext>
            </a:extLst>
          </p:cNvPr>
          <p:cNvSpPr/>
          <p:nvPr/>
        </p:nvSpPr>
        <p:spPr>
          <a:xfrm>
            <a:off x="4409780" y="31423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54E033F-88A5-465B-89C0-C589D670E525}"/>
              </a:ext>
            </a:extLst>
          </p:cNvPr>
          <p:cNvSpPr/>
          <p:nvPr/>
        </p:nvSpPr>
        <p:spPr>
          <a:xfrm>
            <a:off x="6973814" y="31316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" descr="GDZ Elektrik Dağıtım - Şikayetvar">
            <a:extLst>
              <a:ext uri="{FF2B5EF4-FFF2-40B4-BE49-F238E27FC236}">
                <a16:creationId xmlns:a16="http://schemas.microsoft.com/office/drawing/2014/main" id="{B2D4FF5B-D15B-46FA-83E0-6FE4B73B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94103A-2970-4BF0-8512-4E65AFB6F0FD}"/>
              </a:ext>
            </a:extLst>
          </p:cNvPr>
          <p:cNvSpPr/>
          <p:nvPr/>
        </p:nvSpPr>
        <p:spPr>
          <a:xfrm>
            <a:off x="5464381" y="2768600"/>
            <a:ext cx="1433240" cy="112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Zaman </a:t>
            </a:r>
            <a:r>
              <a:rPr lang="en-US" sz="1400" dirty="0" err="1"/>
              <a:t>dikkate</a:t>
            </a:r>
            <a:r>
              <a:rPr lang="en-US" sz="1400" dirty="0"/>
              <a:t> </a:t>
            </a:r>
            <a:r>
              <a:rPr lang="en-US" sz="1400" dirty="0" err="1"/>
              <a:t>alınarak</a:t>
            </a:r>
            <a:r>
              <a:rPr lang="en-US" sz="1400" dirty="0"/>
              <a:t> test </a:t>
            </a:r>
            <a:r>
              <a:rPr lang="en-US" sz="1400" dirty="0" err="1"/>
              <a:t>seti</a:t>
            </a:r>
            <a:r>
              <a:rPr lang="en-US" sz="1400" dirty="0"/>
              <a:t> </a:t>
            </a:r>
            <a:r>
              <a:rPr lang="en-US" sz="1400" dirty="0" err="1"/>
              <a:t>boyutunda</a:t>
            </a:r>
            <a:r>
              <a:rPr lang="en-US" sz="1400" dirty="0"/>
              <a:t> </a:t>
            </a:r>
            <a:r>
              <a:rPr lang="en-US" sz="1400" dirty="0" err="1"/>
              <a:t>validasyon</a:t>
            </a:r>
            <a:r>
              <a:rPr lang="en-US" sz="1400" dirty="0"/>
              <a:t> </a:t>
            </a:r>
            <a:r>
              <a:rPr lang="en-US" sz="1400" dirty="0" err="1"/>
              <a:t>verisi</a:t>
            </a:r>
            <a:r>
              <a:rPr lang="en-US" sz="1400" dirty="0"/>
              <a:t> </a:t>
            </a:r>
            <a:r>
              <a:rPr lang="en-US" sz="1400" dirty="0" err="1"/>
              <a:t>çıkarılması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8578FA-B7FD-4493-98B3-AB7ABBC32637}"/>
              </a:ext>
            </a:extLst>
          </p:cNvPr>
          <p:cNvSpPr/>
          <p:nvPr/>
        </p:nvSpPr>
        <p:spPr>
          <a:xfrm>
            <a:off x="9537848" y="31129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B635-8EDC-41D1-B86B-9A6289CA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Başarı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Metriği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ABED-4FBB-4347-A665-98522459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İlk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metriği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kayıp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MAE </a:t>
            </a:r>
            <a:r>
              <a:rPr lang="en-US" dirty="0" err="1"/>
              <a:t>kullanıldı</a:t>
            </a:r>
            <a:r>
              <a:rPr lang="en-US" dirty="0"/>
              <a:t>. </a:t>
            </a:r>
          </a:p>
          <a:p>
            <a:r>
              <a:rPr lang="en-US" dirty="0"/>
              <a:t>İlk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plansız</a:t>
            </a:r>
            <a:r>
              <a:rPr lang="en-US" dirty="0"/>
              <a:t> </a:t>
            </a:r>
            <a:r>
              <a:rPr lang="en-US" dirty="0" err="1"/>
              <a:t>kesintinin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ilçelerde</a:t>
            </a:r>
            <a:r>
              <a:rPr lang="en-US" dirty="0"/>
              <a:t> MAE </a:t>
            </a:r>
            <a:r>
              <a:rPr lang="en-US" dirty="0" err="1"/>
              <a:t>skoru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geliyordu</a:t>
            </a:r>
            <a:r>
              <a:rPr lang="en-US" dirty="0"/>
              <a:t> (</a:t>
            </a:r>
            <a:r>
              <a:rPr lang="en-US" dirty="0" err="1"/>
              <a:t>Ocak</a:t>
            </a:r>
            <a:r>
              <a:rPr lang="en-US" dirty="0"/>
              <a:t> </a:t>
            </a:r>
            <a:r>
              <a:rPr lang="en-US" dirty="0" err="1"/>
              <a:t>ayında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kesinti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varsayıldı</a:t>
            </a:r>
            <a:r>
              <a:rPr lang="en-US" dirty="0"/>
              <a:t>). </a:t>
            </a:r>
          </a:p>
          <a:p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sayıdaki</a:t>
            </a:r>
            <a:r>
              <a:rPr lang="en-US" dirty="0"/>
              <a:t> </a:t>
            </a:r>
            <a:r>
              <a:rPr lang="en-US" dirty="0" err="1"/>
              <a:t>kesintilerde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metriği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kayıp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SMAPE </a:t>
            </a:r>
            <a:r>
              <a:rPr lang="en-US" dirty="0" err="1"/>
              <a:t>ve</a:t>
            </a:r>
            <a:r>
              <a:rPr lang="en-US" dirty="0"/>
              <a:t> MAPE, MAE </a:t>
            </a:r>
            <a:r>
              <a:rPr lang="en-US" dirty="0" err="1"/>
              <a:t>kombinasyonları</a:t>
            </a:r>
            <a:r>
              <a:rPr lang="en-US" dirty="0"/>
              <a:t> </a:t>
            </a:r>
            <a:r>
              <a:rPr lang="en-US" dirty="0" err="1"/>
              <a:t>denendi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her </a:t>
            </a:r>
            <a:r>
              <a:rPr lang="en-US" dirty="0" err="1"/>
              <a:t>ikisinde</a:t>
            </a:r>
            <a:r>
              <a:rPr lang="en-US" dirty="0"/>
              <a:t> de MAPE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385C-7B2F-4B3B-83A9-147F97DE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99BA-4799-4F4E-854F-D15158A0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3039-5982-401E-B1D8-E6D7AA5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F47DF32E-E02F-48A7-A38A-B1FC9543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4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D28F-7BA2-46F7-B04E-ACFDB0C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Tahminleme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Sonrası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5AD0-64BD-428C-ADF2-FADF9DD37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 her </a:t>
            </a:r>
            <a:r>
              <a:rPr lang="en-US" sz="1800" dirty="0" err="1"/>
              <a:t>ilçe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ayrı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eğitildi</a:t>
            </a:r>
            <a:r>
              <a:rPr lang="en-US" sz="1800" dirty="0"/>
              <a:t>. </a:t>
            </a:r>
            <a:r>
              <a:rPr lang="en-US" sz="1800" dirty="0" err="1"/>
              <a:t>Düşük</a:t>
            </a:r>
            <a:r>
              <a:rPr lang="en-US" sz="1800" dirty="0"/>
              <a:t> </a:t>
            </a:r>
            <a:r>
              <a:rPr lang="en-US" sz="1800" dirty="0" err="1"/>
              <a:t>skorlu</a:t>
            </a:r>
            <a:r>
              <a:rPr lang="en-US" sz="1800" dirty="0"/>
              <a:t> </a:t>
            </a:r>
            <a:r>
              <a:rPr lang="en-US" sz="1800" dirty="0" err="1"/>
              <a:t>ilçelerde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takım</a:t>
            </a:r>
            <a:r>
              <a:rPr lang="en-US" sz="1800" dirty="0"/>
              <a:t> </a:t>
            </a:r>
            <a:r>
              <a:rPr lang="en-US" sz="1800" dirty="0" err="1"/>
              <a:t>sezgisel</a:t>
            </a:r>
            <a:r>
              <a:rPr lang="en-US" sz="1800" dirty="0"/>
              <a:t> </a:t>
            </a:r>
            <a:r>
              <a:rPr lang="en-US" sz="1800" dirty="0" err="1"/>
              <a:t>yaklaşımlar</a:t>
            </a:r>
            <a:r>
              <a:rPr lang="en-US" sz="1800" dirty="0"/>
              <a:t> </a:t>
            </a:r>
            <a:r>
              <a:rPr lang="en-US" sz="1800" dirty="0" err="1"/>
              <a:t>denendi</a:t>
            </a:r>
            <a:r>
              <a:rPr lang="en-US" sz="1800" dirty="0"/>
              <a:t>. </a:t>
            </a:r>
            <a:r>
              <a:rPr lang="en-US" sz="1800" dirty="0" err="1"/>
              <a:t>Aynı</a:t>
            </a:r>
            <a:r>
              <a:rPr lang="en-US" sz="1800" dirty="0"/>
              <a:t> </a:t>
            </a:r>
            <a:r>
              <a:rPr lang="en-US" sz="1800" dirty="0" err="1"/>
              <a:t>yaklaşımlar</a:t>
            </a:r>
            <a:r>
              <a:rPr lang="en-US" sz="1800" dirty="0"/>
              <a:t> </a:t>
            </a:r>
            <a:r>
              <a:rPr lang="en-US" sz="1800" dirty="0" err="1"/>
              <a:t>az</a:t>
            </a:r>
            <a:r>
              <a:rPr lang="en-US" sz="1800" dirty="0"/>
              <a:t> </a:t>
            </a:r>
            <a:r>
              <a:rPr lang="en-US" sz="1800" dirty="0" err="1"/>
              <a:t>validasyon</a:t>
            </a:r>
            <a:r>
              <a:rPr lang="en-US" sz="1800" dirty="0"/>
              <a:t> </a:t>
            </a:r>
            <a:r>
              <a:rPr lang="en-US" sz="1800" dirty="0" err="1"/>
              <a:t>verisi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</a:t>
            </a:r>
            <a:r>
              <a:rPr lang="en-US" sz="1800" dirty="0" err="1"/>
              <a:t>ilçeler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de </a:t>
            </a:r>
            <a:r>
              <a:rPr lang="en-US" sz="1800" dirty="0" err="1"/>
              <a:t>denendi</a:t>
            </a:r>
            <a:r>
              <a:rPr lang="en-US" sz="1800" dirty="0"/>
              <a:t>. </a:t>
            </a:r>
            <a:r>
              <a:rPr lang="en-US" sz="1800" dirty="0" err="1"/>
              <a:t>Bunlar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Model </a:t>
            </a:r>
            <a:r>
              <a:rPr lang="en-US" sz="1400" dirty="0" err="1"/>
              <a:t>tahminlerine</a:t>
            </a:r>
            <a:r>
              <a:rPr lang="en-US" sz="1400" dirty="0"/>
              <a:t> </a:t>
            </a:r>
            <a:r>
              <a:rPr lang="en-US" sz="1400" dirty="0" err="1"/>
              <a:t>ek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üstünde</a:t>
            </a:r>
            <a:r>
              <a:rPr lang="en-US" sz="1400" dirty="0"/>
              <a:t> </a:t>
            </a:r>
            <a:r>
              <a:rPr lang="en-US" sz="1400" dirty="0" err="1"/>
              <a:t>hatalı</a:t>
            </a:r>
            <a:r>
              <a:rPr lang="en-US" sz="1400" dirty="0"/>
              <a:t> </a:t>
            </a:r>
            <a:r>
              <a:rPr lang="en-US" sz="1400" dirty="0" err="1"/>
              <a:t>tahmin</a:t>
            </a:r>
            <a:r>
              <a:rPr lang="en-US" sz="1400" dirty="0"/>
              <a:t> </a:t>
            </a:r>
            <a:r>
              <a:rPr lang="en-US" sz="1400" dirty="0" err="1"/>
              <a:t>yapılan</a:t>
            </a:r>
            <a:r>
              <a:rPr lang="en-US" sz="1400" dirty="0"/>
              <a:t> </a:t>
            </a:r>
            <a:r>
              <a:rPr lang="en-US" sz="1400" dirty="0" err="1"/>
              <a:t>ilçelerde</a:t>
            </a:r>
            <a:r>
              <a:rPr lang="en-US" sz="1400" dirty="0"/>
              <a:t> </a:t>
            </a:r>
            <a:r>
              <a:rPr lang="en-US" sz="1400" dirty="0" err="1"/>
              <a:t>sırasıyla</a:t>
            </a:r>
            <a:r>
              <a:rPr lang="en-US" sz="1400" dirty="0"/>
              <a:t> </a:t>
            </a:r>
            <a:r>
              <a:rPr lang="en-US" sz="1400" dirty="0" err="1"/>
              <a:t>özyinelemeli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son 10, 15, 20, 25, 30, 40 </a:t>
            </a:r>
            <a:r>
              <a:rPr lang="en-US" sz="1400" dirty="0" err="1"/>
              <a:t>gün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ortalama</a:t>
            </a:r>
            <a:r>
              <a:rPr lang="en-US" sz="1400" dirty="0"/>
              <a:t> </a:t>
            </a:r>
            <a:r>
              <a:rPr lang="en-US" sz="1400" dirty="0" err="1"/>
              <a:t>değerler</a:t>
            </a:r>
            <a:r>
              <a:rPr lang="en-US" sz="1400" dirty="0"/>
              <a:t> </a:t>
            </a:r>
            <a:r>
              <a:rPr lang="en-US" sz="1400" dirty="0" err="1"/>
              <a:t>alındı</a:t>
            </a:r>
            <a:r>
              <a:rPr lang="en-US" sz="1400" dirty="0"/>
              <a:t>. Bu </a:t>
            </a:r>
            <a:r>
              <a:rPr lang="en-US" sz="1400" dirty="0" err="1"/>
              <a:t>değerler</a:t>
            </a:r>
            <a:r>
              <a:rPr lang="en-US" sz="1400" dirty="0"/>
              <a:t> </a:t>
            </a:r>
            <a:r>
              <a:rPr lang="en-US" sz="1400" dirty="0" err="1"/>
              <a:t>ilgil</a:t>
            </a:r>
            <a:r>
              <a:rPr lang="en-US" sz="1400" dirty="0"/>
              <a:t> </a:t>
            </a:r>
            <a:r>
              <a:rPr lang="en-US" sz="1400" dirty="0" err="1"/>
              <a:t>ilçeler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tahmin</a:t>
            </a:r>
            <a:r>
              <a:rPr lang="en-US" sz="1400" dirty="0"/>
              <a:t>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atandı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Model </a:t>
            </a:r>
            <a:r>
              <a:rPr lang="en-US" sz="1400" dirty="0" err="1"/>
              <a:t>tahminlerine</a:t>
            </a:r>
            <a:r>
              <a:rPr lang="en-US" sz="1400" dirty="0"/>
              <a:t> </a:t>
            </a:r>
            <a:r>
              <a:rPr lang="en-US" sz="1400" dirty="0" err="1"/>
              <a:t>ek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üstünde</a:t>
            </a:r>
            <a:r>
              <a:rPr lang="en-US" sz="1400" dirty="0"/>
              <a:t> </a:t>
            </a:r>
            <a:r>
              <a:rPr lang="en-US" sz="1400" dirty="0" err="1"/>
              <a:t>hatalı</a:t>
            </a:r>
            <a:r>
              <a:rPr lang="en-US" sz="1400" dirty="0"/>
              <a:t> </a:t>
            </a:r>
            <a:r>
              <a:rPr lang="en-US" sz="1400" dirty="0" err="1"/>
              <a:t>tahmin</a:t>
            </a:r>
            <a:r>
              <a:rPr lang="en-US" sz="1400" dirty="0"/>
              <a:t> </a:t>
            </a:r>
            <a:r>
              <a:rPr lang="en-US" sz="1400" dirty="0" err="1"/>
              <a:t>yapılan</a:t>
            </a:r>
            <a:r>
              <a:rPr lang="en-US" sz="1400" dirty="0"/>
              <a:t> </a:t>
            </a:r>
            <a:r>
              <a:rPr lang="en-US" sz="1400" dirty="0" err="1"/>
              <a:t>ilçelerde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sık</a:t>
            </a:r>
            <a:r>
              <a:rPr lang="en-US" sz="1400" dirty="0"/>
              <a:t> </a:t>
            </a:r>
            <a:r>
              <a:rPr lang="en-US" sz="1400" dirty="0" err="1"/>
              <a:t>rastlanan</a:t>
            </a:r>
            <a:r>
              <a:rPr lang="en-US" sz="1400" dirty="0"/>
              <a:t> </a:t>
            </a:r>
            <a:r>
              <a:rPr lang="en-US" sz="1400" dirty="0" err="1"/>
              <a:t>değerler</a:t>
            </a:r>
            <a:r>
              <a:rPr lang="en-US" sz="1400" dirty="0"/>
              <a:t> </a:t>
            </a:r>
            <a:r>
              <a:rPr lang="en-US" sz="1400" dirty="0" err="1"/>
              <a:t>tahmin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atandı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800" dirty="0" err="1"/>
              <a:t>Tahminlenen</a:t>
            </a:r>
            <a:r>
              <a:rPr lang="en-US" sz="1800" dirty="0"/>
              <a:t> </a:t>
            </a:r>
            <a:r>
              <a:rPr lang="en-US" sz="1800" dirty="0" err="1"/>
              <a:t>değerler</a:t>
            </a:r>
            <a:r>
              <a:rPr lang="en-US" sz="1800" dirty="0"/>
              <a:t> tam </a:t>
            </a:r>
            <a:r>
              <a:rPr lang="en-US" sz="1800" dirty="0" err="1"/>
              <a:t>sayı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alındı</a:t>
            </a:r>
            <a:r>
              <a:rPr lang="en-US" sz="1800" dirty="0"/>
              <a:t>.</a:t>
            </a:r>
            <a:endParaRPr lang="en-US" sz="12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F1EA-A23F-44D8-8CE3-3FA0C758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9EE9-BC8F-4DFD-B4E8-4136B83E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575C-3AA2-4E93-80FE-615E691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389F4046-E425-471D-9D1C-D323E5FB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9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4D2-6C2A-47F3-A48E-A5D9BAC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Karşılaştırma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148A30-3C5A-49EB-B359-45C5300F7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52" y="1825625"/>
            <a:ext cx="505449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256A-4F1C-4519-80CD-1A9E607D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8A33-0254-468C-8ABC-EBAC14A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8E5B4-5E44-46B4-8FE7-355471A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2" descr="GDZ Elektrik Dağıtım - Şikayetvar">
            <a:extLst>
              <a:ext uri="{FF2B5EF4-FFF2-40B4-BE49-F238E27FC236}">
                <a16:creationId xmlns:a16="http://schemas.microsoft.com/office/drawing/2014/main" id="{524997A9-FC02-4E3A-9637-D8149042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83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18ED-16D7-4A28-ADD8-BAC8A43E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766" y="2957512"/>
            <a:ext cx="7120467" cy="942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2"/>
                </a:solidFill>
              </a:rPr>
              <a:t>SORU CEVAP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D94F-9F58-4004-8BB1-FDFAD96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E20D-DBC5-44B6-9675-EF797E81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C913-4767-4EBC-9390-21478CC3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7E8B29BB-9412-474F-A8F3-C1B24BDC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9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7743-942F-4501-B707-4E029BB9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Sunum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Akışı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E397-3F55-4986-8E04-C4FFA08C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r>
              <a:rPr lang="en-US" dirty="0" err="1"/>
              <a:t>Öznitelik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  <a:p>
            <a:r>
              <a:rPr lang="en-US" dirty="0" err="1"/>
              <a:t>Modelleme</a:t>
            </a:r>
            <a:r>
              <a:rPr lang="en-US" dirty="0"/>
              <a:t> </a:t>
            </a:r>
            <a:r>
              <a:rPr lang="en-US" dirty="0" err="1"/>
              <a:t>Stratejisi</a:t>
            </a:r>
            <a:endParaRPr lang="en-US" dirty="0"/>
          </a:p>
          <a:p>
            <a:r>
              <a:rPr lang="en-US" dirty="0" err="1"/>
              <a:t>Tahminleme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Sezgisel</a:t>
            </a:r>
            <a:r>
              <a:rPr lang="en-US" dirty="0"/>
              <a:t> </a:t>
            </a:r>
            <a:r>
              <a:rPr lang="en-US" dirty="0" err="1"/>
              <a:t>Yaklaşımlar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B48D-323F-4F97-A8B6-C7C1280F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63FC-4B43-45BA-B728-C0BE718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6523-EAC1-47BF-AB72-A5C2DAA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2C57BC68-573C-49DE-AEC7-AB7D2743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0A1E-C1BF-4399-A102-754616F7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B052-6745-4189-A21B-2A0058A3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GDZ'nin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bölgelerde</a:t>
            </a:r>
            <a:r>
              <a:rPr lang="en-US" dirty="0"/>
              <a:t>  </a:t>
            </a:r>
            <a:r>
              <a:rPr lang="en-US" dirty="0" err="1"/>
              <a:t>ilçe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ileriye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plansız</a:t>
            </a:r>
            <a:r>
              <a:rPr lang="en-US" dirty="0"/>
              <a:t> </a:t>
            </a:r>
            <a:r>
              <a:rPr lang="en-US" dirty="0" err="1"/>
              <a:t>kesinti</a:t>
            </a:r>
            <a:r>
              <a:rPr lang="en-US" dirty="0"/>
              <a:t> </a:t>
            </a:r>
            <a:r>
              <a:rPr lang="en-US" dirty="0" err="1"/>
              <a:t>sayılarının</a:t>
            </a:r>
            <a:r>
              <a:rPr lang="en-US" dirty="0"/>
              <a:t> </a:t>
            </a:r>
            <a:r>
              <a:rPr lang="en-US" dirty="0" err="1"/>
              <a:t>tahminlenmesi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verisi</a:t>
            </a:r>
            <a:r>
              <a:rPr lang="en-US" dirty="0"/>
              <a:t> 1 </a:t>
            </a:r>
            <a:r>
              <a:rPr lang="en-US" dirty="0" err="1"/>
              <a:t>Ocak</a:t>
            </a:r>
            <a:r>
              <a:rPr lang="en-US" dirty="0"/>
              <a:t> 2021 - 31 </a:t>
            </a:r>
            <a:r>
              <a:rPr lang="en-US" dirty="0" err="1"/>
              <a:t>Ocak</a:t>
            </a:r>
            <a:r>
              <a:rPr lang="en-US" dirty="0"/>
              <a:t> 2024 </a:t>
            </a:r>
            <a:r>
              <a:rPr lang="en-US" dirty="0" err="1"/>
              <a:t>arası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Test </a:t>
            </a:r>
            <a:r>
              <a:rPr lang="en-US" dirty="0" err="1"/>
              <a:t>verisi</a:t>
            </a:r>
            <a:r>
              <a:rPr lang="en-US" dirty="0"/>
              <a:t> 1 </a:t>
            </a:r>
            <a:r>
              <a:rPr lang="en-US" dirty="0" err="1"/>
              <a:t>Şubat</a:t>
            </a:r>
            <a:r>
              <a:rPr lang="en-US" dirty="0"/>
              <a:t> – 29 </a:t>
            </a:r>
            <a:r>
              <a:rPr lang="en-US" dirty="0" err="1"/>
              <a:t>Şubat</a:t>
            </a:r>
            <a:r>
              <a:rPr lang="en-US" dirty="0"/>
              <a:t> 2024 </a:t>
            </a:r>
            <a:r>
              <a:rPr lang="en-US" dirty="0" err="1"/>
              <a:t>arası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metriği</a:t>
            </a:r>
            <a:r>
              <a:rPr lang="en-US" dirty="0"/>
              <a:t> </a:t>
            </a:r>
            <a:r>
              <a:rPr lang="en-US" b="1" dirty="0"/>
              <a:t>Mean Absolute Error (MAE).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BF46-7B58-4CBE-91F1-92B4151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00C3-4BBD-49D7-BF42-F4781F8A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A510-3A68-45EB-9BD9-7B219324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5431D470-0F79-4B5F-88C3-B65C72E1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715-5880-4D74-AABB-677F8623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Veri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Analizi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F20B94-458B-4C14-91D1-71CBCD936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52" y="1825625"/>
            <a:ext cx="691629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AC97-C6C1-4DE3-9E56-F0C1F16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BB74-A3B6-484C-97AE-755CEB85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EBC0-E8D7-4B6D-A35B-41EBD2BC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 descr="GDZ Elektrik Dağıtım - Şikayetvar">
            <a:extLst>
              <a:ext uri="{FF2B5EF4-FFF2-40B4-BE49-F238E27FC236}">
                <a16:creationId xmlns:a16="http://schemas.microsoft.com/office/drawing/2014/main" id="{F308F989-73FA-47CA-9273-79DB2422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715-5880-4D74-AABB-677F8623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Veri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Analizi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AC97-C6C1-4DE3-9E56-F0C1F16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BB74-A3B6-484C-97AE-755CEB85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EBC0-E8D7-4B6D-A35B-41EBD2BC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5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E7AF981-6B51-4A60-9D11-9525FA448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5" y="1825625"/>
            <a:ext cx="7297709" cy="4351338"/>
          </a:xfrm>
        </p:spPr>
      </p:pic>
      <p:pic>
        <p:nvPicPr>
          <p:cNvPr id="15" name="Picture 2" descr="GDZ Elektrik Dağıtım - Şikayetvar">
            <a:extLst>
              <a:ext uri="{FF2B5EF4-FFF2-40B4-BE49-F238E27FC236}">
                <a16:creationId xmlns:a16="http://schemas.microsoft.com/office/drawing/2014/main" id="{24F303DF-27D2-46FA-BD4E-591835A5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EFD-2DB6-486E-BD52-FC5D6168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Veri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Analizi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0E97-B94A-4109-BF64-084248E2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3D4E-377F-40C9-894C-71C46B80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DE68-203A-4C5C-844D-B79AA71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6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5FE6AD-A651-475C-8E7A-881B5D03C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547144"/>
            <a:ext cx="5095875" cy="29527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26A09-D019-4E74-966B-FB9B38AD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7144"/>
            <a:ext cx="5095875" cy="2952750"/>
          </a:xfrm>
          <a:prstGeom prst="rect">
            <a:avLst/>
          </a:prstGeom>
        </p:spPr>
      </p:pic>
      <p:pic>
        <p:nvPicPr>
          <p:cNvPr id="15" name="Picture 2" descr="GDZ Elektrik Dağıtım - Şikayetvar">
            <a:extLst>
              <a:ext uri="{FF2B5EF4-FFF2-40B4-BE49-F238E27FC236}">
                <a16:creationId xmlns:a16="http://schemas.microsoft.com/office/drawing/2014/main" id="{305D3024-9680-4791-9203-DB6859CB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9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ADB-23F9-455C-9551-D029EAC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Veri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Analizi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9634-5ABB-41BC-9A73-41233F8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F72-F513-4D0D-829B-75D54C0A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89C8-C3F4-4E15-82E5-2DA5AE26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7</a:t>
            </a:fld>
            <a:endParaRPr lang="en-US"/>
          </a:p>
        </p:txBody>
      </p:sp>
      <p:pic>
        <p:nvPicPr>
          <p:cNvPr id="2052" name="Picture 4" descr="Output image">
            <a:extLst>
              <a:ext uri="{FF2B5EF4-FFF2-40B4-BE49-F238E27FC236}">
                <a16:creationId xmlns:a16="http://schemas.microsoft.com/office/drawing/2014/main" id="{FDA0E25D-9D29-431A-98AC-45ECF9963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458912"/>
            <a:ext cx="5918199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DZ Elektrik Dağıtım - Şikayetvar">
            <a:extLst>
              <a:ext uri="{FF2B5EF4-FFF2-40B4-BE49-F238E27FC236}">
                <a16:creationId xmlns:a16="http://schemas.microsoft.com/office/drawing/2014/main" id="{A49C751B-BCDC-4E4A-A8A8-7091F588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AADB-23F9-455C-9551-D029EAC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Öznitelik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Mühendisliği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9634-5ABB-41BC-9A73-41233F8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F72-F513-4D0D-829B-75D54C0A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89C8-C3F4-4E15-82E5-2DA5AE26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06BF9-5DE2-4ECF-93A9-7E76A145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27867" cy="4351338"/>
          </a:xfrm>
        </p:spPr>
        <p:txBody>
          <a:bodyPr/>
          <a:lstStyle/>
          <a:p>
            <a:r>
              <a:rPr lang="en-US" sz="1200" b="1" dirty="0" err="1"/>
              <a:t>Hava</a:t>
            </a:r>
            <a:r>
              <a:rPr lang="en-US" sz="1200" b="1" dirty="0"/>
              <a:t> </a:t>
            </a:r>
            <a:r>
              <a:rPr lang="en-US" sz="1200" b="1" dirty="0" err="1"/>
              <a:t>durumu</a:t>
            </a:r>
            <a:r>
              <a:rPr lang="en-US" sz="1200" b="1" dirty="0"/>
              <a:t> </a:t>
            </a:r>
            <a:r>
              <a:rPr lang="en-US" sz="1200" b="1" dirty="0" err="1"/>
              <a:t>verileri</a:t>
            </a:r>
            <a:endParaRPr lang="en-US" sz="1200" b="1" dirty="0"/>
          </a:p>
          <a:p>
            <a:pPr lvl="1"/>
            <a:r>
              <a:rPr lang="en-US" sz="1200" dirty="0" err="1"/>
              <a:t>İlçe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tarih</a:t>
            </a:r>
            <a:r>
              <a:rPr lang="en-US" sz="1200" dirty="0"/>
              <a:t> </a:t>
            </a:r>
            <a:r>
              <a:rPr lang="en-US" sz="1200" dirty="0" err="1"/>
              <a:t>bazında</a:t>
            </a:r>
            <a:r>
              <a:rPr lang="en-US" sz="1200" dirty="0"/>
              <a:t> </a:t>
            </a:r>
            <a:r>
              <a:rPr lang="en-US" sz="1200" dirty="0" err="1"/>
              <a:t>günlük</a:t>
            </a:r>
            <a:r>
              <a:rPr lang="en-US" sz="1200" dirty="0"/>
              <a:t> </a:t>
            </a:r>
            <a:r>
              <a:rPr lang="en-US" sz="1200" dirty="0" err="1"/>
              <a:t>ortalama</a:t>
            </a:r>
            <a:r>
              <a:rPr lang="en-US" sz="1200" dirty="0"/>
              <a:t>, </a:t>
            </a:r>
            <a:r>
              <a:rPr lang="en-US" sz="1200" dirty="0" err="1"/>
              <a:t>maks</a:t>
            </a:r>
            <a:r>
              <a:rPr lang="en-US" sz="1200" dirty="0"/>
              <a:t>., min., std., </a:t>
            </a:r>
            <a:r>
              <a:rPr lang="en-US" sz="1200" dirty="0" err="1"/>
              <a:t>toplam</a:t>
            </a:r>
            <a:r>
              <a:rPr lang="en-US" sz="1200" dirty="0"/>
              <a:t> </a:t>
            </a:r>
            <a:r>
              <a:rPr lang="en-US" sz="1200" dirty="0" err="1"/>
              <a:t>değerler</a:t>
            </a:r>
            <a:endParaRPr lang="en-US" sz="1200" dirty="0"/>
          </a:p>
          <a:p>
            <a:pPr lvl="1"/>
            <a:r>
              <a:rPr lang="en-US" sz="1200" dirty="0" err="1"/>
              <a:t>Aşırı</a:t>
            </a:r>
            <a:r>
              <a:rPr lang="en-US" sz="1200" dirty="0"/>
              <a:t> </a:t>
            </a:r>
            <a:r>
              <a:rPr lang="en-US" sz="1200" dirty="0" err="1"/>
              <a:t>sıcak</a:t>
            </a:r>
            <a:r>
              <a:rPr lang="en-US" sz="1200" dirty="0"/>
              <a:t>, </a:t>
            </a:r>
            <a:r>
              <a:rPr lang="en-US" sz="1200" dirty="0" err="1"/>
              <a:t>aşırı</a:t>
            </a:r>
            <a:r>
              <a:rPr lang="en-US" sz="1200" dirty="0"/>
              <a:t> </a:t>
            </a:r>
            <a:r>
              <a:rPr lang="en-US" sz="1200" dirty="0" err="1"/>
              <a:t>soğuk</a:t>
            </a:r>
            <a:r>
              <a:rPr lang="en-US" sz="1200" dirty="0"/>
              <a:t>, </a:t>
            </a:r>
            <a:r>
              <a:rPr lang="en-US" sz="1200" dirty="0" err="1"/>
              <a:t>yüksek</a:t>
            </a:r>
            <a:r>
              <a:rPr lang="en-US" sz="1200" dirty="0"/>
              <a:t> </a:t>
            </a:r>
            <a:r>
              <a:rPr lang="en-US" sz="1200" dirty="0" err="1"/>
              <a:t>nemli</a:t>
            </a:r>
            <a:r>
              <a:rPr lang="en-US" sz="1200" dirty="0"/>
              <a:t>, </a:t>
            </a:r>
            <a:r>
              <a:rPr lang="en-US" sz="1200" dirty="0" err="1"/>
              <a:t>yüksek</a:t>
            </a:r>
            <a:r>
              <a:rPr lang="en-US" sz="1200" dirty="0"/>
              <a:t> </a:t>
            </a:r>
            <a:r>
              <a:rPr lang="en-US" sz="1200" dirty="0" err="1"/>
              <a:t>rüzgarlı</a:t>
            </a:r>
            <a:r>
              <a:rPr lang="en-US" sz="1200" dirty="0"/>
              <a:t> </a:t>
            </a:r>
            <a:r>
              <a:rPr lang="en-US" sz="1200" dirty="0" err="1"/>
              <a:t>günler</a:t>
            </a:r>
            <a:endParaRPr lang="en-US" sz="1200" dirty="0"/>
          </a:p>
          <a:p>
            <a:pPr lvl="1"/>
            <a:r>
              <a:rPr lang="en-US" sz="1200" dirty="0" err="1"/>
              <a:t>Diğer</a:t>
            </a:r>
            <a:r>
              <a:rPr lang="en-US" sz="1200" dirty="0"/>
              <a:t> </a:t>
            </a:r>
            <a:r>
              <a:rPr lang="en-US" sz="1200" dirty="0" err="1"/>
              <a:t>kötü</a:t>
            </a:r>
            <a:r>
              <a:rPr lang="en-US" sz="1200" dirty="0"/>
              <a:t> </a:t>
            </a:r>
            <a:r>
              <a:rPr lang="en-US" sz="1200" dirty="0" err="1"/>
              <a:t>hava</a:t>
            </a:r>
            <a:r>
              <a:rPr lang="en-US" sz="1200" dirty="0"/>
              <a:t> </a:t>
            </a:r>
            <a:r>
              <a:rPr lang="en-US" sz="1200" dirty="0" err="1"/>
              <a:t>koşulları</a:t>
            </a:r>
            <a:r>
              <a:rPr lang="en-US" sz="1200" dirty="0"/>
              <a:t> (</a:t>
            </a:r>
            <a:r>
              <a:rPr lang="en-US" sz="1200" dirty="0" err="1"/>
              <a:t>bulutluluk-yağış</a:t>
            </a:r>
            <a:r>
              <a:rPr lang="en-US" sz="1200" dirty="0"/>
              <a:t>, </a:t>
            </a:r>
            <a:r>
              <a:rPr lang="en-US" sz="1200" dirty="0" err="1"/>
              <a:t>rüzgar</a:t>
            </a:r>
            <a:r>
              <a:rPr lang="en-US" sz="1200" dirty="0"/>
              <a:t> </a:t>
            </a:r>
            <a:r>
              <a:rPr lang="en-US" sz="1200" dirty="0" err="1"/>
              <a:t>hızı-yağış</a:t>
            </a:r>
            <a:r>
              <a:rPr lang="en-US" sz="1200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55EC0E5-5BA2-4649-97F7-FEC05DF4BE1E}"/>
              </a:ext>
            </a:extLst>
          </p:cNvPr>
          <p:cNvSpPr txBox="1">
            <a:spLocks/>
          </p:cNvSpPr>
          <p:nvPr/>
        </p:nvSpPr>
        <p:spPr>
          <a:xfrm>
            <a:off x="3666067" y="1825625"/>
            <a:ext cx="2827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Takvim</a:t>
            </a:r>
            <a:r>
              <a:rPr lang="en-US" sz="1200" b="1" dirty="0"/>
              <a:t> </a:t>
            </a:r>
            <a:r>
              <a:rPr lang="en-US" sz="1200" b="1" dirty="0" err="1"/>
              <a:t>öznitelikleri</a:t>
            </a:r>
            <a:endParaRPr lang="en-US" sz="1200" b="1" dirty="0"/>
          </a:p>
          <a:p>
            <a:pPr lvl="1"/>
            <a:r>
              <a:rPr lang="en-US" sz="1200" dirty="0" err="1"/>
              <a:t>Yıl</a:t>
            </a:r>
            <a:r>
              <a:rPr lang="en-US" sz="1200" dirty="0"/>
              <a:t>, ay, </a:t>
            </a:r>
            <a:r>
              <a:rPr lang="en-US" sz="1200" dirty="0" err="1"/>
              <a:t>çeyrek</a:t>
            </a:r>
            <a:endParaRPr lang="en-US" sz="1200" dirty="0"/>
          </a:p>
          <a:p>
            <a:pPr lvl="1"/>
            <a:r>
              <a:rPr lang="en-US" sz="1200" dirty="0" err="1"/>
              <a:t>Haftanın</a:t>
            </a:r>
            <a:r>
              <a:rPr lang="en-US" sz="1200" dirty="0"/>
              <a:t> </a:t>
            </a:r>
            <a:r>
              <a:rPr lang="en-US" sz="1200" dirty="0" err="1"/>
              <a:t>günü</a:t>
            </a:r>
            <a:r>
              <a:rPr lang="en-US" sz="1200" dirty="0"/>
              <a:t>, </a:t>
            </a:r>
            <a:r>
              <a:rPr lang="en-US" sz="1200" dirty="0" err="1"/>
              <a:t>yılın</a:t>
            </a:r>
            <a:r>
              <a:rPr lang="en-US" sz="1200" dirty="0"/>
              <a:t> </a:t>
            </a:r>
            <a:r>
              <a:rPr lang="en-US" sz="1200" dirty="0" err="1"/>
              <a:t>günü</a:t>
            </a:r>
            <a:r>
              <a:rPr lang="en-US" sz="1200" dirty="0"/>
              <a:t>, </a:t>
            </a:r>
            <a:r>
              <a:rPr lang="en-US" sz="1200" dirty="0" err="1"/>
              <a:t>ayın</a:t>
            </a:r>
            <a:r>
              <a:rPr lang="en-US" sz="1200" dirty="0"/>
              <a:t> </a:t>
            </a:r>
            <a:r>
              <a:rPr lang="en-US" sz="1200" dirty="0" err="1"/>
              <a:t>günü</a:t>
            </a:r>
            <a:endParaRPr lang="en-US" sz="1200" dirty="0"/>
          </a:p>
          <a:p>
            <a:pPr lvl="1"/>
            <a:r>
              <a:rPr lang="en-US" sz="1200" dirty="0" err="1"/>
              <a:t>Ayın</a:t>
            </a:r>
            <a:r>
              <a:rPr lang="en-US" sz="1200" dirty="0"/>
              <a:t> </a:t>
            </a:r>
            <a:r>
              <a:rPr lang="en-US" sz="1200" dirty="0" err="1"/>
              <a:t>başı</a:t>
            </a:r>
            <a:r>
              <a:rPr lang="en-US" sz="1200" dirty="0"/>
              <a:t>, </a:t>
            </a:r>
            <a:r>
              <a:rPr lang="en-US" sz="1200" dirty="0" err="1"/>
              <a:t>sonu</a:t>
            </a:r>
            <a:r>
              <a:rPr lang="en-US" sz="1200" dirty="0"/>
              <a:t> </a:t>
            </a:r>
            <a:r>
              <a:rPr lang="en-US" sz="1200" dirty="0" err="1"/>
              <a:t>olma</a:t>
            </a:r>
            <a:r>
              <a:rPr lang="en-US" sz="1200" dirty="0"/>
              <a:t> </a:t>
            </a:r>
            <a:r>
              <a:rPr lang="en-US" sz="1200" dirty="0" err="1"/>
              <a:t>durumu</a:t>
            </a:r>
            <a:endParaRPr lang="en-US" sz="1200" dirty="0"/>
          </a:p>
          <a:p>
            <a:pPr lvl="1"/>
            <a:r>
              <a:rPr lang="en-US" sz="1200" dirty="0" err="1"/>
              <a:t>Çeyreğin</a:t>
            </a:r>
            <a:r>
              <a:rPr lang="en-US" sz="1200" dirty="0"/>
              <a:t> </a:t>
            </a:r>
            <a:r>
              <a:rPr lang="en-US" sz="1200" dirty="0" err="1"/>
              <a:t>başı</a:t>
            </a:r>
            <a:r>
              <a:rPr lang="en-US" sz="1200" dirty="0"/>
              <a:t>, </a:t>
            </a:r>
            <a:r>
              <a:rPr lang="en-US" sz="1200" dirty="0" err="1"/>
              <a:t>sonu</a:t>
            </a:r>
            <a:r>
              <a:rPr lang="en-US" sz="1200" dirty="0"/>
              <a:t> </a:t>
            </a:r>
            <a:r>
              <a:rPr lang="en-US" sz="1200" dirty="0" err="1"/>
              <a:t>olma</a:t>
            </a:r>
            <a:r>
              <a:rPr lang="en-US" sz="1200" dirty="0"/>
              <a:t> </a:t>
            </a:r>
            <a:r>
              <a:rPr lang="en-US" sz="1200" dirty="0" err="1"/>
              <a:t>durumu</a:t>
            </a:r>
            <a:endParaRPr lang="en-US" sz="1200" dirty="0"/>
          </a:p>
          <a:p>
            <a:pPr lvl="1"/>
            <a:r>
              <a:rPr lang="en-US" sz="1200" dirty="0" err="1"/>
              <a:t>Yılın</a:t>
            </a:r>
            <a:r>
              <a:rPr lang="en-US" sz="1200" dirty="0"/>
              <a:t> </a:t>
            </a:r>
            <a:r>
              <a:rPr lang="en-US" sz="1200" dirty="0" err="1"/>
              <a:t>başı</a:t>
            </a:r>
            <a:r>
              <a:rPr lang="en-US" sz="1200" dirty="0"/>
              <a:t>, </a:t>
            </a:r>
            <a:r>
              <a:rPr lang="en-US" sz="1200" dirty="0" err="1"/>
              <a:t>sonu</a:t>
            </a:r>
            <a:r>
              <a:rPr lang="en-US" sz="1200" dirty="0"/>
              <a:t> </a:t>
            </a:r>
            <a:r>
              <a:rPr lang="en-US" sz="1200" dirty="0" err="1"/>
              <a:t>olma</a:t>
            </a:r>
            <a:r>
              <a:rPr lang="en-US" sz="1200" dirty="0"/>
              <a:t> </a:t>
            </a:r>
            <a:r>
              <a:rPr lang="en-US" sz="1200" dirty="0" err="1"/>
              <a:t>durumu</a:t>
            </a:r>
            <a:endParaRPr lang="en-US" sz="1200" dirty="0"/>
          </a:p>
          <a:p>
            <a:pPr lvl="1"/>
            <a:r>
              <a:rPr lang="en-US" sz="1200" dirty="0"/>
              <a:t>Ay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yılın</a:t>
            </a:r>
            <a:r>
              <a:rPr lang="en-US" sz="1200" dirty="0"/>
              <a:t> </a:t>
            </a:r>
            <a:r>
              <a:rPr lang="en-US" sz="1200" dirty="0" err="1"/>
              <a:t>günü</a:t>
            </a:r>
            <a:r>
              <a:rPr lang="en-US" sz="1200" dirty="0"/>
              <a:t> </a:t>
            </a:r>
            <a:r>
              <a:rPr lang="en-US" sz="1200" dirty="0" err="1"/>
              <a:t>döngüsel</a:t>
            </a:r>
            <a:r>
              <a:rPr lang="en-US" sz="1200" dirty="0"/>
              <a:t> </a:t>
            </a:r>
            <a:r>
              <a:rPr lang="en-US" sz="1200" dirty="0" err="1"/>
              <a:t>öznitelikler</a:t>
            </a:r>
            <a:endParaRPr lang="en-US" sz="1200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0B5662B-F655-4CE5-968F-2FFC46739208}"/>
              </a:ext>
            </a:extLst>
          </p:cNvPr>
          <p:cNvSpPr txBox="1">
            <a:spLocks/>
          </p:cNvSpPr>
          <p:nvPr/>
        </p:nvSpPr>
        <p:spPr>
          <a:xfrm>
            <a:off x="6663273" y="1825625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Gecikme</a:t>
            </a:r>
            <a:r>
              <a:rPr lang="en-US" sz="1200" b="1" dirty="0"/>
              <a:t> </a:t>
            </a:r>
            <a:r>
              <a:rPr lang="en-US" sz="1200" b="1" dirty="0" err="1"/>
              <a:t>öznitelikleri</a:t>
            </a:r>
            <a:endParaRPr lang="en-US" sz="1200" b="1" dirty="0"/>
          </a:p>
          <a:p>
            <a:pPr lvl="1"/>
            <a:r>
              <a:rPr lang="en-US" sz="1200" dirty="0"/>
              <a:t>5 </a:t>
            </a:r>
            <a:r>
              <a:rPr lang="en-US" sz="1200" dirty="0" err="1"/>
              <a:t>gün</a:t>
            </a:r>
            <a:r>
              <a:rPr lang="en-US" sz="1200" dirty="0"/>
              <a:t> </a:t>
            </a:r>
            <a:r>
              <a:rPr lang="en-US" sz="1200" dirty="0" err="1"/>
              <a:t>arayla</a:t>
            </a:r>
            <a:r>
              <a:rPr lang="en-US" sz="1200" dirty="0"/>
              <a:t> 50 </a:t>
            </a:r>
            <a:r>
              <a:rPr lang="en-US" sz="1200" dirty="0" err="1"/>
              <a:t>günlük</a:t>
            </a:r>
            <a:r>
              <a:rPr lang="en-US" sz="1200" dirty="0"/>
              <a:t> </a:t>
            </a:r>
            <a:r>
              <a:rPr lang="en-US" sz="1200" dirty="0" err="1"/>
              <a:t>planlı</a:t>
            </a:r>
            <a:r>
              <a:rPr lang="en-US" sz="1200" dirty="0"/>
              <a:t> </a:t>
            </a:r>
            <a:r>
              <a:rPr lang="en-US" sz="1200" dirty="0" err="1"/>
              <a:t>kesinti</a:t>
            </a:r>
            <a:r>
              <a:rPr lang="en-US" sz="1200" dirty="0"/>
              <a:t> </a:t>
            </a:r>
            <a:r>
              <a:rPr lang="en-US" sz="1200" dirty="0" err="1"/>
              <a:t>öznitelikleri</a:t>
            </a:r>
            <a:endParaRPr lang="en-US" sz="1200" dirty="0"/>
          </a:p>
          <a:p>
            <a:pPr lvl="1"/>
            <a:r>
              <a:rPr lang="en-US" sz="1200" dirty="0"/>
              <a:t>3 </a:t>
            </a:r>
            <a:r>
              <a:rPr lang="en-US" sz="1200" dirty="0" err="1"/>
              <a:t>günlük</a:t>
            </a:r>
            <a:r>
              <a:rPr lang="en-US" sz="1200" dirty="0"/>
              <a:t> </a:t>
            </a:r>
            <a:r>
              <a:rPr lang="en-US" sz="1200" dirty="0" err="1"/>
              <a:t>hava</a:t>
            </a:r>
            <a:r>
              <a:rPr lang="en-US" sz="1200" dirty="0"/>
              <a:t> </a:t>
            </a:r>
            <a:r>
              <a:rPr lang="en-US" sz="1200" dirty="0" err="1"/>
              <a:t>durumu</a:t>
            </a:r>
            <a:r>
              <a:rPr lang="en-US" sz="1200" dirty="0"/>
              <a:t> </a:t>
            </a:r>
            <a:r>
              <a:rPr lang="en-US" sz="1200" dirty="0" err="1"/>
              <a:t>öznitelikleri</a:t>
            </a:r>
            <a:endParaRPr lang="en-US" sz="1200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26FE70E-F8D9-4EA5-B915-7E08CDF95417}"/>
              </a:ext>
            </a:extLst>
          </p:cNvPr>
          <p:cNvSpPr txBox="1">
            <a:spLocks/>
          </p:cNvSpPr>
          <p:nvPr/>
        </p:nvSpPr>
        <p:spPr>
          <a:xfrm>
            <a:off x="9211734" y="1772180"/>
            <a:ext cx="274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Grup</a:t>
            </a:r>
            <a:r>
              <a:rPr lang="en-US" sz="1200" b="1" dirty="0"/>
              <a:t> </a:t>
            </a:r>
            <a:r>
              <a:rPr lang="en-US" sz="1200" b="1" dirty="0" err="1"/>
              <a:t>bazlı</a:t>
            </a:r>
            <a:r>
              <a:rPr lang="en-US" sz="1200" b="1" dirty="0"/>
              <a:t> </a:t>
            </a:r>
            <a:r>
              <a:rPr lang="en-US" sz="1200" b="1" dirty="0" err="1"/>
              <a:t>öznitelikler</a:t>
            </a:r>
            <a:endParaRPr lang="en-US" sz="1200" b="1" dirty="0"/>
          </a:p>
          <a:p>
            <a:pPr lvl="1"/>
            <a:r>
              <a:rPr lang="en-US" sz="1200" dirty="0" err="1"/>
              <a:t>Sezonluk</a:t>
            </a:r>
            <a:r>
              <a:rPr lang="en-US" sz="1200" dirty="0"/>
              <a:t>, </a:t>
            </a:r>
            <a:r>
              <a:rPr lang="en-US" sz="1200" dirty="0" err="1"/>
              <a:t>yıllık</a:t>
            </a:r>
            <a:r>
              <a:rPr lang="en-US" sz="1200" dirty="0"/>
              <a:t>, </a:t>
            </a:r>
            <a:r>
              <a:rPr lang="en-US" sz="1200" dirty="0" err="1"/>
              <a:t>aylık</a:t>
            </a:r>
            <a:r>
              <a:rPr lang="en-US" sz="1200" dirty="0"/>
              <a:t> </a:t>
            </a:r>
            <a:r>
              <a:rPr lang="en-US" sz="1200" dirty="0" err="1"/>
              <a:t>ilce</a:t>
            </a:r>
            <a:r>
              <a:rPr lang="en-US" sz="1200" dirty="0"/>
              <a:t> </a:t>
            </a:r>
            <a:r>
              <a:rPr lang="en-US" sz="1200" dirty="0" err="1"/>
              <a:t>bazında</a:t>
            </a:r>
            <a:r>
              <a:rPr lang="en-US" sz="1200" dirty="0"/>
              <a:t> </a:t>
            </a:r>
            <a:r>
              <a:rPr lang="en-US" sz="1200" dirty="0" err="1"/>
              <a:t>planlı</a:t>
            </a:r>
            <a:r>
              <a:rPr lang="en-US" sz="1200" dirty="0"/>
              <a:t> </a:t>
            </a:r>
            <a:r>
              <a:rPr lang="en-US" sz="1200" dirty="0" err="1"/>
              <a:t>kesinti</a:t>
            </a:r>
            <a:r>
              <a:rPr lang="en-US" sz="1200" dirty="0"/>
              <a:t> </a:t>
            </a:r>
            <a:r>
              <a:rPr lang="en-US" sz="1200" dirty="0" err="1"/>
              <a:t>öznitelikleri</a:t>
            </a: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23B53-B764-48A0-AE71-D0421EB43A36}"/>
              </a:ext>
            </a:extLst>
          </p:cNvPr>
          <p:cNvSpPr/>
          <p:nvPr/>
        </p:nvSpPr>
        <p:spPr>
          <a:xfrm>
            <a:off x="9406473" y="3116852"/>
            <a:ext cx="2324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Kümeleme</a:t>
            </a:r>
            <a:r>
              <a:rPr lang="en-US" sz="1200" b="1" dirty="0"/>
              <a:t> </a:t>
            </a:r>
            <a:r>
              <a:rPr lang="en-US" sz="1200" b="1" dirty="0" err="1"/>
              <a:t>öznitelikleri</a:t>
            </a:r>
            <a:endParaRPr lang="en-US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Coğrafi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yakın</a:t>
            </a:r>
            <a:r>
              <a:rPr lang="en-US" sz="1200" dirty="0"/>
              <a:t> </a:t>
            </a:r>
            <a:r>
              <a:rPr lang="en-US" sz="1200" dirty="0" err="1"/>
              <a:t>ilcelerin</a:t>
            </a:r>
            <a:r>
              <a:rPr lang="en-US" sz="1200" dirty="0"/>
              <a:t> </a:t>
            </a:r>
            <a:r>
              <a:rPr lang="en-US" sz="1200" dirty="0" err="1"/>
              <a:t>ortalama</a:t>
            </a:r>
            <a:r>
              <a:rPr lang="en-US" sz="1200" dirty="0"/>
              <a:t> </a:t>
            </a:r>
            <a:r>
              <a:rPr lang="en-US" sz="1200" dirty="0" err="1"/>
              <a:t>hava</a:t>
            </a:r>
            <a:r>
              <a:rPr lang="en-US" sz="1200" dirty="0"/>
              <a:t> </a:t>
            </a:r>
            <a:r>
              <a:rPr lang="en-US" sz="1200" dirty="0" err="1"/>
              <a:t>durumu</a:t>
            </a:r>
            <a:r>
              <a:rPr lang="en-US" sz="1200" dirty="0"/>
              <a:t> </a:t>
            </a:r>
            <a:r>
              <a:rPr lang="en-US" sz="1200" dirty="0" err="1"/>
              <a:t>verileri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52B21-4CDF-4F26-B7E8-F4F7385B1F79}"/>
              </a:ext>
            </a:extLst>
          </p:cNvPr>
          <p:cNvSpPr txBox="1"/>
          <p:nvPr/>
        </p:nvSpPr>
        <p:spPr>
          <a:xfrm>
            <a:off x="724619" y="507233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Kaynakça</a:t>
            </a:r>
            <a:r>
              <a:rPr lang="en-US" sz="900" dirty="0"/>
              <a:t>:</a:t>
            </a:r>
          </a:p>
          <a:p>
            <a:r>
              <a:rPr lang="en-US" sz="900" dirty="0">
                <a:hlinkClick r:id="rId2"/>
              </a:rPr>
              <a:t>https://ieeexplore.ieee.org/document/9046816?denied=</a:t>
            </a:r>
            <a:endParaRPr lang="en-US" sz="900" dirty="0"/>
          </a:p>
          <a:p>
            <a:r>
              <a:rPr lang="en-US" sz="900" dirty="0">
                <a:hlinkClick r:id="rId2"/>
              </a:rPr>
              <a:t>https://ieeexplore.ieee.org/document/8656482?denied=</a:t>
            </a:r>
            <a:endParaRPr lang="en-US" sz="900" dirty="0"/>
          </a:p>
          <a:p>
            <a:r>
              <a:rPr lang="en-US" sz="900" dirty="0">
                <a:hlinkClick r:id="rId2"/>
              </a:rPr>
              <a:t>https://www.sciencedirect.com/science/article/pii/S2212094722000664</a:t>
            </a:r>
            <a:endParaRPr lang="en-US" sz="900" dirty="0"/>
          </a:p>
          <a:p>
            <a:endParaRPr lang="en-US" dirty="0"/>
          </a:p>
        </p:txBody>
      </p:sp>
      <p:pic>
        <p:nvPicPr>
          <p:cNvPr id="14" name="Picture 2" descr="GDZ Elektrik Dağıtım - Şikayetvar">
            <a:extLst>
              <a:ext uri="{FF2B5EF4-FFF2-40B4-BE49-F238E27FC236}">
                <a16:creationId xmlns:a16="http://schemas.microsoft.com/office/drawing/2014/main" id="{9F5B223E-6D7A-4D21-B8E0-9CA4E58B3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1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D5FE-47F9-4D49-8D39-172D6D43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Modelleme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D36C-CC8D-43CA-894B-53BE86FA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/>
                </a:solidFill>
              </a:rPr>
              <a:t>Catboost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LGBM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Prophet</a:t>
            </a:r>
          </a:p>
          <a:p>
            <a:r>
              <a:rPr lang="en-US" dirty="0" err="1"/>
              <a:t>AutoGluon</a:t>
            </a:r>
            <a:r>
              <a:rPr lang="en-US" dirty="0"/>
              <a:t> (</a:t>
            </a:r>
            <a:r>
              <a:rPr lang="en-US" dirty="0" err="1"/>
              <a:t>PatchTST</a:t>
            </a:r>
            <a:r>
              <a:rPr lang="en-US" dirty="0"/>
              <a:t>, ARIMA, Theta etc.)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89D2-7A3F-4E8C-A023-55138D78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BA56-F82E-4467-8FEC-76E2F28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Mert Bayraktar - GDZ Elektrik 2024 Datathon Sunum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FFA7-7778-4297-B8C5-69EC530D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416B-923F-4ACA-87C6-0441C9D3FFF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GDZ Elektrik Dağıtım - Şikayetvar">
            <a:extLst>
              <a:ext uri="{FF2B5EF4-FFF2-40B4-BE49-F238E27FC236}">
                <a16:creationId xmlns:a16="http://schemas.microsoft.com/office/drawing/2014/main" id="{0F755E5C-BD21-40B0-BDC8-2CC83A26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80603"/>
            <a:ext cx="2133600" cy="11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8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597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GDZ Elektrik Datathon 2024 Sunumu</vt:lpstr>
      <vt:lpstr>Sunum Akışı</vt:lpstr>
      <vt:lpstr>Problem</vt:lpstr>
      <vt:lpstr>Veri Analizi</vt:lpstr>
      <vt:lpstr>Veri Analizi</vt:lpstr>
      <vt:lpstr>Veri Analizi</vt:lpstr>
      <vt:lpstr>Veri Analizi</vt:lpstr>
      <vt:lpstr>Öznitelik Mühendisliği</vt:lpstr>
      <vt:lpstr>Modelleme</vt:lpstr>
      <vt:lpstr>Modelleme</vt:lpstr>
      <vt:lpstr>Başarı Metriği</vt:lpstr>
      <vt:lpstr>Tahminleme Sonrası</vt:lpstr>
      <vt:lpstr>Karşılaştırma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BAYRAKTAR</dc:creator>
  <cp:lastModifiedBy>MERT BAYRAKTAR</cp:lastModifiedBy>
  <cp:revision>16</cp:revision>
  <dcterms:created xsi:type="dcterms:W3CDTF">2024-05-21T06:02:11Z</dcterms:created>
  <dcterms:modified xsi:type="dcterms:W3CDTF">2024-05-21T11:04:40Z</dcterms:modified>
</cp:coreProperties>
</file>