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Horizon" panose="020B0604020202020204" charset="0"/>
      <p:regular r:id="rId8"/>
    </p:embeddedFont>
    <p:embeddedFont>
      <p:font typeface="TT Interphases" panose="020B0604020202020204" charset="0"/>
      <p:regular r:id="rId9"/>
    </p:embeddedFont>
    <p:embeddedFont>
      <p:font typeface="TT Interphases Bold" panose="020B0604020202020204" charset="0"/>
      <p:regular r:id="rId10"/>
    </p:embeddedFont>
    <p:embeddedFont>
      <p:font typeface="TT Interphases Bold Italics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1444978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4978" cy="812800"/>
            </a:xfrm>
            <a:custGeom>
              <a:avLst/>
              <a:gdLst/>
              <a:ahLst/>
              <a:cxnLst/>
              <a:rect l="l" t="t" r="r" b="b"/>
              <a:pathLst>
                <a:path w="1444978" h="812800">
                  <a:moveTo>
                    <a:pt x="0" y="0"/>
                  </a:moveTo>
                  <a:lnTo>
                    <a:pt x="1444978" y="0"/>
                  </a:lnTo>
                  <a:lnTo>
                    <a:pt x="144497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rot="-5400000">
            <a:off x="3921908" y="315000"/>
            <a:ext cx="10444183" cy="18833773"/>
          </a:xfrm>
          <a:custGeom>
            <a:avLst/>
            <a:gdLst/>
            <a:ahLst/>
            <a:cxnLst/>
            <a:rect l="l" t="t" r="r" b="b"/>
            <a:pathLst>
              <a:path w="10444183" h="18833773">
                <a:moveTo>
                  <a:pt x="0" y="0"/>
                </a:moveTo>
                <a:lnTo>
                  <a:pt x="10444184" y="0"/>
                </a:lnTo>
                <a:lnTo>
                  <a:pt x="10444184" y="18833773"/>
                </a:lnTo>
                <a:lnTo>
                  <a:pt x="0" y="188337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2276" y="3893621"/>
            <a:ext cx="12943449" cy="2137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17"/>
              </a:lnSpc>
              <a:spcBef>
                <a:spcPct val="0"/>
              </a:spcBef>
            </a:pPr>
            <a:r>
              <a:rPr lang="en-US" sz="11655">
                <a:solidFill>
                  <a:srgbClr val="99F63D"/>
                </a:solidFill>
                <a:latin typeface="Horizon"/>
                <a:ea typeface="Horizon"/>
                <a:cs typeface="Horizon"/>
                <a:sym typeface="Horizon"/>
              </a:rPr>
              <a:t>FIFA 2022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63991" y="5752664"/>
            <a:ext cx="1196001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FCFCFD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Players’ Market Value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8232" flipV="1">
            <a:off x="12855349" y="432970"/>
            <a:ext cx="3525857" cy="1506502"/>
          </a:xfrm>
          <a:custGeom>
            <a:avLst/>
            <a:gdLst/>
            <a:ahLst/>
            <a:cxnLst/>
            <a:rect l="l" t="t" r="r" b="b"/>
            <a:pathLst>
              <a:path w="3525857" h="1506502">
                <a:moveTo>
                  <a:pt x="0" y="1506502"/>
                </a:moveTo>
                <a:lnTo>
                  <a:pt x="3525856" y="1506502"/>
                </a:lnTo>
                <a:lnTo>
                  <a:pt x="3525856" y="0"/>
                </a:lnTo>
                <a:lnTo>
                  <a:pt x="0" y="0"/>
                </a:lnTo>
                <a:lnTo>
                  <a:pt x="0" y="15065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8375" y="4855932"/>
            <a:ext cx="3053463" cy="999315"/>
          </a:xfrm>
          <a:custGeom>
            <a:avLst/>
            <a:gdLst/>
            <a:ahLst/>
            <a:cxnLst/>
            <a:rect l="l" t="t" r="r" b="b"/>
            <a:pathLst>
              <a:path w="3053463" h="999315">
                <a:moveTo>
                  <a:pt x="0" y="0"/>
                </a:moveTo>
                <a:lnTo>
                  <a:pt x="3053464" y="0"/>
                </a:lnTo>
                <a:lnTo>
                  <a:pt x="3053464" y="999316"/>
                </a:lnTo>
                <a:lnTo>
                  <a:pt x="0" y="999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93831" y="4620964"/>
            <a:ext cx="13506833" cy="5018462"/>
          </a:xfrm>
          <a:custGeom>
            <a:avLst/>
            <a:gdLst/>
            <a:ahLst/>
            <a:cxnLst/>
            <a:rect l="l" t="t" r="r" b="b"/>
            <a:pathLst>
              <a:path w="13506833" h="5018462">
                <a:moveTo>
                  <a:pt x="0" y="0"/>
                </a:moveTo>
                <a:lnTo>
                  <a:pt x="13506832" y="0"/>
                </a:lnTo>
                <a:lnTo>
                  <a:pt x="13506832" y="5018463"/>
                </a:lnTo>
                <a:lnTo>
                  <a:pt x="0" y="50184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47294" y="1038225"/>
            <a:ext cx="11927199" cy="85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sz="570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TOP THREE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294" y="2432666"/>
            <a:ext cx="8494914" cy="392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7"/>
              </a:lnSpc>
            </a:pPr>
            <a:r>
              <a:rPr lang="en-US" sz="2799" b="1">
                <a:solidFill>
                  <a:srgbClr val="000002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1. Player’s Potential vs Market Value (€)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6918" y="3080410"/>
            <a:ext cx="14493745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graph below shows a relationship between player’s potential and their market value. As potential rating increase, market value generally rises as well. However, this growth doesn't follow a straight linear trend — it appears more polynomial. </a:t>
            </a:r>
          </a:p>
          <a:p>
            <a:pPr algn="l">
              <a:lnSpc>
                <a:spcPts val="2519"/>
              </a:lnSpc>
            </a:pPr>
            <a:endParaRPr lang="en-US" sz="17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We can see similar pattern for the overall feature.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8232" flipV="1">
            <a:off x="12855349" y="432970"/>
            <a:ext cx="3525857" cy="1506502"/>
          </a:xfrm>
          <a:custGeom>
            <a:avLst/>
            <a:gdLst/>
            <a:ahLst/>
            <a:cxnLst/>
            <a:rect l="l" t="t" r="r" b="b"/>
            <a:pathLst>
              <a:path w="3525857" h="1506502">
                <a:moveTo>
                  <a:pt x="0" y="1506502"/>
                </a:moveTo>
                <a:lnTo>
                  <a:pt x="3525856" y="1506502"/>
                </a:lnTo>
                <a:lnTo>
                  <a:pt x="3525856" y="0"/>
                </a:lnTo>
                <a:lnTo>
                  <a:pt x="0" y="0"/>
                </a:lnTo>
                <a:lnTo>
                  <a:pt x="0" y="15065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8375" y="4855932"/>
            <a:ext cx="3053463" cy="999315"/>
          </a:xfrm>
          <a:custGeom>
            <a:avLst/>
            <a:gdLst/>
            <a:ahLst/>
            <a:cxnLst/>
            <a:rect l="l" t="t" r="r" b="b"/>
            <a:pathLst>
              <a:path w="3053463" h="999315">
                <a:moveTo>
                  <a:pt x="0" y="0"/>
                </a:moveTo>
                <a:lnTo>
                  <a:pt x="3053464" y="0"/>
                </a:lnTo>
                <a:lnTo>
                  <a:pt x="3053464" y="999316"/>
                </a:lnTo>
                <a:lnTo>
                  <a:pt x="0" y="999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93831" y="4415815"/>
            <a:ext cx="13506833" cy="5018462"/>
          </a:xfrm>
          <a:custGeom>
            <a:avLst/>
            <a:gdLst/>
            <a:ahLst/>
            <a:cxnLst/>
            <a:rect l="l" t="t" r="r" b="b"/>
            <a:pathLst>
              <a:path w="13506833" h="5018462">
                <a:moveTo>
                  <a:pt x="0" y="0"/>
                </a:moveTo>
                <a:lnTo>
                  <a:pt x="13506832" y="0"/>
                </a:lnTo>
                <a:lnTo>
                  <a:pt x="13506832" y="5018462"/>
                </a:lnTo>
                <a:lnTo>
                  <a:pt x="0" y="50184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47294" y="1038225"/>
            <a:ext cx="11927199" cy="85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sz="570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TOP THREE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294" y="2432666"/>
            <a:ext cx="8494914" cy="392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7"/>
              </a:lnSpc>
            </a:pPr>
            <a:r>
              <a:rPr lang="en-US" sz="2799" b="1">
                <a:solidFill>
                  <a:srgbClr val="000002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2. Players’ Age vs Median Market Value (€)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6918" y="3080410"/>
            <a:ext cx="14493745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We observe a pattern linking a player's market value to their age, with values rising from age 17, peaking between 20 and 25, and then declining after 25.  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8232" flipV="1">
            <a:off x="12855349" y="432970"/>
            <a:ext cx="3525857" cy="1506502"/>
          </a:xfrm>
          <a:custGeom>
            <a:avLst/>
            <a:gdLst/>
            <a:ahLst/>
            <a:cxnLst/>
            <a:rect l="l" t="t" r="r" b="b"/>
            <a:pathLst>
              <a:path w="3525857" h="1506502">
                <a:moveTo>
                  <a:pt x="0" y="1506502"/>
                </a:moveTo>
                <a:lnTo>
                  <a:pt x="3525856" y="1506502"/>
                </a:lnTo>
                <a:lnTo>
                  <a:pt x="3525856" y="0"/>
                </a:lnTo>
                <a:lnTo>
                  <a:pt x="0" y="0"/>
                </a:lnTo>
                <a:lnTo>
                  <a:pt x="0" y="15065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8375" y="4855932"/>
            <a:ext cx="3053463" cy="999315"/>
          </a:xfrm>
          <a:custGeom>
            <a:avLst/>
            <a:gdLst/>
            <a:ahLst/>
            <a:cxnLst/>
            <a:rect l="l" t="t" r="r" b="b"/>
            <a:pathLst>
              <a:path w="3053463" h="999315">
                <a:moveTo>
                  <a:pt x="0" y="0"/>
                </a:moveTo>
                <a:lnTo>
                  <a:pt x="3053464" y="0"/>
                </a:lnTo>
                <a:lnTo>
                  <a:pt x="3053464" y="999316"/>
                </a:lnTo>
                <a:lnTo>
                  <a:pt x="0" y="999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93831" y="4625155"/>
            <a:ext cx="13506833" cy="2903969"/>
          </a:xfrm>
          <a:custGeom>
            <a:avLst/>
            <a:gdLst/>
            <a:ahLst/>
            <a:cxnLst/>
            <a:rect l="l" t="t" r="r" b="b"/>
            <a:pathLst>
              <a:path w="13506833" h="2903969">
                <a:moveTo>
                  <a:pt x="0" y="0"/>
                </a:moveTo>
                <a:lnTo>
                  <a:pt x="13506832" y="0"/>
                </a:lnTo>
                <a:lnTo>
                  <a:pt x="13506832" y="2903969"/>
                </a:lnTo>
                <a:lnTo>
                  <a:pt x="0" y="29039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47294" y="1038225"/>
            <a:ext cx="11927199" cy="85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sz="570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TOP THREE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294" y="2432666"/>
            <a:ext cx="8494914" cy="392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7"/>
              </a:lnSpc>
            </a:pPr>
            <a:r>
              <a:rPr lang="en-US" sz="2799" b="1">
                <a:solidFill>
                  <a:srgbClr val="000002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3. Players’  Formation vs Market Value (€)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6918" y="3080410"/>
            <a:ext cx="14493745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Attackers have the highest market value, followed by midfielders. Defenders and goalkeepers are generally less valuable.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8232" flipV="1">
            <a:off x="12855349" y="432970"/>
            <a:ext cx="3525857" cy="1506502"/>
          </a:xfrm>
          <a:custGeom>
            <a:avLst/>
            <a:gdLst/>
            <a:ahLst/>
            <a:cxnLst/>
            <a:rect l="l" t="t" r="r" b="b"/>
            <a:pathLst>
              <a:path w="3525857" h="1506502">
                <a:moveTo>
                  <a:pt x="0" y="1506502"/>
                </a:moveTo>
                <a:lnTo>
                  <a:pt x="3525856" y="1506502"/>
                </a:lnTo>
                <a:lnTo>
                  <a:pt x="3525856" y="0"/>
                </a:lnTo>
                <a:lnTo>
                  <a:pt x="0" y="0"/>
                </a:lnTo>
                <a:lnTo>
                  <a:pt x="0" y="15065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8375" y="4855932"/>
            <a:ext cx="3053463" cy="999315"/>
          </a:xfrm>
          <a:custGeom>
            <a:avLst/>
            <a:gdLst/>
            <a:ahLst/>
            <a:cxnLst/>
            <a:rect l="l" t="t" r="r" b="b"/>
            <a:pathLst>
              <a:path w="3053463" h="999315">
                <a:moveTo>
                  <a:pt x="0" y="0"/>
                </a:moveTo>
                <a:lnTo>
                  <a:pt x="3053464" y="0"/>
                </a:lnTo>
                <a:lnTo>
                  <a:pt x="3053464" y="999316"/>
                </a:lnTo>
                <a:lnTo>
                  <a:pt x="0" y="999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483161" y="3932575"/>
            <a:ext cx="5124409" cy="5497848"/>
          </a:xfrm>
          <a:custGeom>
            <a:avLst/>
            <a:gdLst/>
            <a:ahLst/>
            <a:cxnLst/>
            <a:rect l="l" t="t" r="r" b="b"/>
            <a:pathLst>
              <a:path w="5124409" h="5497848">
                <a:moveTo>
                  <a:pt x="0" y="0"/>
                </a:moveTo>
                <a:lnTo>
                  <a:pt x="5124409" y="0"/>
                </a:lnTo>
                <a:lnTo>
                  <a:pt x="5124409" y="5497848"/>
                </a:lnTo>
                <a:lnTo>
                  <a:pt x="0" y="54978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47294" y="1038225"/>
            <a:ext cx="16744937" cy="160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sz="570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MOST INFORMATIVE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47294" y="2746651"/>
            <a:ext cx="14493745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Choose features that can be most informative, when trying to estimate player's value ("value_eur" column) and explain why.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9694" y="6277371"/>
            <a:ext cx="9908186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 i="1">
                <a:solidFill>
                  <a:srgbClr val="000002"/>
                </a:solidFill>
                <a:latin typeface="TT Interphases Bold Italics"/>
                <a:ea typeface="TT Interphases Bold Italics"/>
                <a:cs typeface="TT Interphases Bold Italics"/>
                <a:sym typeface="TT Interphases Bold Italics"/>
              </a:rPr>
              <a:t>SHAP values for XGBRegressor identified :</a:t>
            </a: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overall </a:t>
            </a: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potential</a:t>
            </a: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age</a:t>
            </a: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dribbling</a:t>
            </a:r>
          </a:p>
          <a:p>
            <a:pPr marL="431797" lvl="1" indent="-215899" algn="l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shooting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9694" y="3433532"/>
            <a:ext cx="9908186" cy="280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 i="1">
                <a:solidFill>
                  <a:srgbClr val="000002"/>
                </a:solidFill>
                <a:latin typeface="TT Interphases Bold Italics"/>
                <a:ea typeface="TT Interphases Bold Italics"/>
                <a:cs typeface="TT Interphases Bold Italics"/>
                <a:sym typeface="TT Interphases Bold Italics"/>
              </a:rPr>
              <a:t>I would choose the following features:</a:t>
            </a: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overall &amp; potential - polynomial pattern for relationship between value_eur has been identified;</a:t>
            </a: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age - there is a clear pattern between age and median for value_eur;</a:t>
            </a: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performance indicators such as pace, passing, dribbling, shooting and defending;</a:t>
            </a:r>
          </a:p>
          <a:p>
            <a:pPr marL="431797" lvl="1" indent="-215899" algn="l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club name - in general, players from certain top clubs (like Liverpool, PSG, etc.) tend to have much higher market values.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483161" y="3653431"/>
            <a:ext cx="3057878" cy="488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5"/>
              </a:lnSpc>
              <a:spcBef>
                <a:spcPct val="0"/>
              </a:spcBef>
            </a:pPr>
            <a:r>
              <a:rPr lang="en-US" sz="1396" b="1">
                <a:solidFill>
                  <a:srgbClr val="000002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SHAP - Feature Importance:</a:t>
            </a:r>
          </a:p>
          <a:p>
            <a:pPr algn="l">
              <a:lnSpc>
                <a:spcPts val="1955"/>
              </a:lnSpc>
              <a:spcBef>
                <a:spcPct val="0"/>
              </a:spcBef>
            </a:pPr>
            <a:endParaRPr lang="en-US" sz="1396" b="1">
              <a:solidFill>
                <a:srgbClr val="000002"/>
              </a:solidFill>
              <a:latin typeface="TT Interphases Bold"/>
              <a:ea typeface="TT Interphases Bold"/>
              <a:cs typeface="TT Interphases Bold"/>
              <a:sym typeface="TT Interphase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6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8232" flipV="1">
            <a:off x="12855349" y="432970"/>
            <a:ext cx="3525857" cy="1506502"/>
          </a:xfrm>
          <a:custGeom>
            <a:avLst/>
            <a:gdLst/>
            <a:ahLst/>
            <a:cxnLst/>
            <a:rect l="l" t="t" r="r" b="b"/>
            <a:pathLst>
              <a:path w="3525857" h="1506502">
                <a:moveTo>
                  <a:pt x="0" y="1506502"/>
                </a:moveTo>
                <a:lnTo>
                  <a:pt x="3525856" y="1506502"/>
                </a:lnTo>
                <a:lnTo>
                  <a:pt x="3525856" y="0"/>
                </a:lnTo>
                <a:lnTo>
                  <a:pt x="0" y="0"/>
                </a:lnTo>
                <a:lnTo>
                  <a:pt x="0" y="15065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8375" y="4855932"/>
            <a:ext cx="3053463" cy="999315"/>
          </a:xfrm>
          <a:custGeom>
            <a:avLst/>
            <a:gdLst/>
            <a:ahLst/>
            <a:cxnLst/>
            <a:rect l="l" t="t" r="r" b="b"/>
            <a:pathLst>
              <a:path w="3053463" h="999315">
                <a:moveTo>
                  <a:pt x="0" y="0"/>
                </a:moveTo>
                <a:lnTo>
                  <a:pt x="3053464" y="0"/>
                </a:lnTo>
                <a:lnTo>
                  <a:pt x="3053464" y="999316"/>
                </a:lnTo>
                <a:lnTo>
                  <a:pt x="0" y="999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7294" y="1038225"/>
            <a:ext cx="16744937" cy="85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sz="570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EXECUTIVE SUMMARY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7294" y="2761226"/>
            <a:ext cx="14638858" cy="445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Key factors identified for predicting a player's market value: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 b="1" i="1">
                <a:solidFill>
                  <a:srgbClr val="000002"/>
                </a:solidFill>
                <a:latin typeface="TT Interphases Bold Italics"/>
                <a:ea typeface="TT Interphases Bold Italics"/>
                <a:cs typeface="TT Interphases Bold Italics"/>
                <a:sym typeface="TT Interphases Bold Italics"/>
              </a:rPr>
              <a:t>Key Drivers of Player Value:</a:t>
            </a: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 player's overall skill rating, potential, and age are the most important factors impacting their market value in FIFA 2022.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 b="1" i="1">
                <a:solidFill>
                  <a:srgbClr val="000002"/>
                </a:solidFill>
                <a:latin typeface="TT Interphases Bold Italics"/>
                <a:ea typeface="TT Interphases Bold Italics"/>
                <a:cs typeface="TT Interphases Bold Italics"/>
                <a:sym typeface="TT Interphases Bold Italics"/>
              </a:rPr>
              <a:t>Skill Attributes Matter: </a:t>
            </a: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Specific abilities like dribbling, shooting, defending, and pace also influence value, but to a lesser extent compared to overall ratings.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marL="431797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 b="1" i="1">
                <a:solidFill>
                  <a:srgbClr val="000002"/>
                </a:solidFill>
                <a:latin typeface="TT Interphases Bold Italics"/>
                <a:ea typeface="TT Interphases Bold Italics"/>
                <a:cs typeface="TT Interphases Bold Italics"/>
                <a:sym typeface="TT Interphases Bold Italics"/>
              </a:rPr>
              <a:t>High Ratings Increase Value:</a:t>
            </a:r>
            <a:r>
              <a:rPr lang="en-US" sz="1999">
                <a:solidFill>
                  <a:srgbClr val="000002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Players with higher skill and potential ratings tend to have much higher transfer values, as shown by the positive impact on model predictions.</a:t>
            </a:r>
          </a:p>
          <a:p>
            <a:pPr algn="l">
              <a:lnSpc>
                <a:spcPts val="2519"/>
              </a:lnSpc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999">
              <a:solidFill>
                <a:srgbClr val="000002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TT Interphases Bold</vt:lpstr>
      <vt:lpstr>TT Interphases</vt:lpstr>
      <vt:lpstr>Horizon</vt:lpstr>
      <vt:lpstr>TT Interphases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2022</dc:title>
  <cp:lastModifiedBy>Martina Bohunicka</cp:lastModifiedBy>
  <cp:revision>1</cp:revision>
  <dcterms:created xsi:type="dcterms:W3CDTF">2006-08-16T00:00:00Z</dcterms:created>
  <dcterms:modified xsi:type="dcterms:W3CDTF">2025-04-24T16:57:39Z</dcterms:modified>
  <dc:identifier>DAGlYxZRbuU</dc:identifier>
</cp:coreProperties>
</file>