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200" autoAdjust="0"/>
  </p:normalViewPr>
  <p:slideViewPr>
    <p:cSldViewPr>
      <p:cViewPr varScale="1">
        <p:scale>
          <a:sx n="68" d="100"/>
          <a:sy n="68" d="100"/>
        </p:scale>
        <p:origin x="-292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CD5FA-3FE3-4FA5-B2A5-6BDCCE53F442}" type="datetimeFigureOut">
              <a:rPr lang="en-US" smtClean="0"/>
              <a:t>10/6/2015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46BCDF-E10C-46FB-9021-E02F088832A9}" type="slidenum">
              <a:rPr lang="en-US" smtClean="0"/>
              <a:t>‹#›</a:t>
            </a:fld>
            <a:endParaRPr lang="en-US"/>
          </a:p>
        </p:txBody>
      </p:sp>
    </p:spTree>
    <p:extLst>
      <p:ext uri="{BB962C8B-B14F-4D97-AF65-F5344CB8AC3E}">
        <p14:creationId xmlns:p14="http://schemas.microsoft.com/office/powerpoint/2010/main" val="319088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Sequence diagram</a:t>
            </a:r>
          </a:p>
          <a:p>
            <a:endParaRPr lang="en-US" dirty="0" smtClean="0"/>
          </a:p>
          <a:p>
            <a:r>
              <a:rPr lang="en-US" dirty="0" smtClean="0"/>
              <a:t>Basic flow of running a simulation. The user launches the application which defaults</a:t>
            </a:r>
            <a:r>
              <a:rPr lang="en-US" baseline="0" dirty="0" smtClean="0"/>
              <a:t> to the user’s last settings (or a basic water simulation if no prior settings). The user can optionally add shapes (rectangles and ellipses) to the simulation as solid barriers for the fluid. The user can set the fluid parameters (change the fluid, temp/viscosity, </a:t>
            </a:r>
            <a:r>
              <a:rPr lang="en-US" baseline="0" dirty="0" err="1" smtClean="0"/>
              <a:t>etc</a:t>
            </a:r>
            <a:r>
              <a:rPr lang="en-US" baseline="0" dirty="0" smtClean="0"/>
              <a:t>). The user can optionally set flow meters. (These three tasks can occur in any order (note: the user can’t put a flowmeter over a solid barrier or a solid barrier over a flow meter).)</a:t>
            </a:r>
          </a:p>
          <a:p>
            <a:endParaRPr lang="en-US" baseline="0" dirty="0" smtClean="0"/>
          </a:p>
          <a:p>
            <a:r>
              <a:rPr lang="en-US" baseline="0" dirty="0" smtClean="0"/>
              <a:t>The user then launches the simulation which they can break/pause at any moment. The Simulation progresses in increments logging the simulation state at each step and outputting the simulation display and output of flow meters.</a:t>
            </a:r>
          </a:p>
          <a:p>
            <a:endParaRPr lang="en-US" baseline="0" dirty="0" smtClean="0"/>
          </a:p>
          <a:p>
            <a:r>
              <a:rPr lang="en-US" baseline="0" dirty="0" smtClean="0"/>
              <a:t>At any moment the user can end the simulation and start over, defaulting to the set up as they last configured it or to the default water simulation.</a:t>
            </a:r>
            <a:endParaRPr lang="en-US" dirty="0"/>
          </a:p>
        </p:txBody>
      </p:sp>
      <p:sp>
        <p:nvSpPr>
          <p:cNvPr id="4" name="Slide Number Placeholder 3"/>
          <p:cNvSpPr>
            <a:spLocks noGrp="1"/>
          </p:cNvSpPr>
          <p:nvPr>
            <p:ph type="sldNum" sz="quarter" idx="10"/>
          </p:nvPr>
        </p:nvSpPr>
        <p:spPr/>
        <p:txBody>
          <a:bodyPr/>
          <a:lstStyle/>
          <a:p>
            <a:fld id="{D446BCDF-E10C-46FB-9021-E02F088832A9}" type="slidenum">
              <a:rPr lang="en-US" smtClean="0"/>
              <a:t>1</a:t>
            </a:fld>
            <a:endParaRPr lang="en-US"/>
          </a:p>
        </p:txBody>
      </p:sp>
    </p:spTree>
    <p:extLst>
      <p:ext uri="{BB962C8B-B14F-4D97-AF65-F5344CB8AC3E}">
        <p14:creationId xmlns:p14="http://schemas.microsoft.com/office/powerpoint/2010/main" val="2138687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flow diagram.</a:t>
            </a:r>
          </a:p>
          <a:p>
            <a:endParaRPr lang="en-US" dirty="0" smtClean="0"/>
          </a:p>
          <a:p>
            <a:r>
              <a:rPr lang="en-US" dirty="0" smtClean="0"/>
              <a:t>The</a:t>
            </a:r>
            <a:r>
              <a:rPr lang="en-US" baseline="0" dirty="0" smtClean="0"/>
              <a:t> main source of input/outputs is the user/</a:t>
            </a:r>
            <a:r>
              <a:rPr lang="en-US" baseline="0" dirty="0" err="1" smtClean="0"/>
              <a:t>gui</a:t>
            </a:r>
            <a:r>
              <a:rPr lang="en-US" baseline="0" dirty="0" smtClean="0"/>
              <a:t>, through which the user attempts to set parameters for the simulation (if valid (</a:t>
            </a:r>
            <a:r>
              <a:rPr lang="en-US" baseline="0" dirty="0" err="1" smtClean="0"/>
              <a:t>ie</a:t>
            </a:r>
            <a:r>
              <a:rPr lang="en-US" baseline="0" dirty="0" smtClean="0"/>
              <a:t> no trying to simulate ice)) stored in the simulation lattice current state).</a:t>
            </a:r>
          </a:p>
          <a:p>
            <a:r>
              <a:rPr lang="en-US" baseline="0" dirty="0" smtClean="0"/>
              <a:t>They can additionally launch the simulation which applies one iteration of the lattice Boltzmann methods to the current lattice, logs the state, updates the current state and </a:t>
            </a:r>
            <a:r>
              <a:rPr lang="en-US" baseline="0" dirty="0" err="1" smtClean="0"/>
              <a:t>gui</a:t>
            </a:r>
            <a:r>
              <a:rPr lang="en-US" baseline="0" dirty="0" smtClean="0"/>
              <a:t>, then iterates again and loops until a request to pause or terminate (until terminated no further </a:t>
            </a:r>
            <a:r>
              <a:rPr lang="en-US" baseline="0" dirty="0" err="1" smtClean="0"/>
              <a:t>params</a:t>
            </a:r>
            <a:r>
              <a:rPr lang="en-US" baseline="0" dirty="0" smtClean="0"/>
              <a:t> can be set).</a:t>
            </a:r>
            <a:endParaRPr lang="en-US" dirty="0" smtClean="0"/>
          </a:p>
        </p:txBody>
      </p:sp>
      <p:sp>
        <p:nvSpPr>
          <p:cNvPr id="4" name="Slide Number Placeholder 3"/>
          <p:cNvSpPr>
            <a:spLocks noGrp="1"/>
          </p:cNvSpPr>
          <p:nvPr>
            <p:ph type="sldNum" sz="quarter" idx="10"/>
          </p:nvPr>
        </p:nvSpPr>
        <p:spPr/>
        <p:txBody>
          <a:bodyPr/>
          <a:lstStyle/>
          <a:p>
            <a:fld id="{D446BCDF-E10C-46FB-9021-E02F088832A9}" type="slidenum">
              <a:rPr lang="en-US" smtClean="0"/>
              <a:t>2</a:t>
            </a:fld>
            <a:endParaRPr lang="en-US"/>
          </a:p>
        </p:txBody>
      </p:sp>
    </p:spTree>
    <p:extLst>
      <p:ext uri="{BB962C8B-B14F-4D97-AF65-F5344CB8AC3E}">
        <p14:creationId xmlns:p14="http://schemas.microsoft.com/office/powerpoint/2010/main" val="213868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flow diagram:</a:t>
            </a:r>
          </a:p>
          <a:p>
            <a:endParaRPr lang="en-US" dirty="0" smtClean="0"/>
          </a:p>
          <a:p>
            <a:r>
              <a:rPr lang="en-US" dirty="0" smtClean="0"/>
              <a:t>User starts, system loads their</a:t>
            </a:r>
            <a:r>
              <a:rPr lang="en-US" baseline="0" dirty="0" smtClean="0"/>
              <a:t> previous settings, the user can then loop through setting parameters (changing the simulation chamber size, adjusting the fluid, adding flow meters, </a:t>
            </a:r>
            <a:r>
              <a:rPr lang="en-US" baseline="0" dirty="0" err="1" smtClean="0"/>
              <a:t>etc</a:t>
            </a:r>
            <a:r>
              <a:rPr lang="en-US" baseline="0" dirty="0" smtClean="0"/>
              <a:t>) until they’re satisfied with the set up. Then they can launch the simulation, and at each iteration of it have a chance to pause it. While paused they have an option to terminate the simulation which then sets the simulation back to how it was when it was right before it was run. </a:t>
            </a:r>
            <a:endParaRPr lang="en-US" dirty="0" smtClean="0"/>
          </a:p>
          <a:p>
            <a:r>
              <a:rPr lang="en-US" dirty="0" smtClean="0"/>
              <a:t> At each iteration of the simulation the visual display, flow </a:t>
            </a:r>
            <a:r>
              <a:rPr lang="en-US" smtClean="0"/>
              <a:t>meter outputs,</a:t>
            </a:r>
            <a:r>
              <a:rPr lang="en-US" baseline="0" smtClean="0"/>
              <a:t> </a:t>
            </a:r>
            <a:r>
              <a:rPr lang="en-US" baseline="0" dirty="0" smtClean="0"/>
              <a:t>and log </a:t>
            </a:r>
            <a:r>
              <a:rPr lang="en-US" baseline="0" smtClean="0"/>
              <a:t>are updated.</a:t>
            </a:r>
            <a:endParaRPr lang="en-US" dirty="0" smtClean="0"/>
          </a:p>
        </p:txBody>
      </p:sp>
      <p:sp>
        <p:nvSpPr>
          <p:cNvPr id="4" name="Slide Number Placeholder 3"/>
          <p:cNvSpPr>
            <a:spLocks noGrp="1"/>
          </p:cNvSpPr>
          <p:nvPr>
            <p:ph type="sldNum" sz="quarter" idx="10"/>
          </p:nvPr>
        </p:nvSpPr>
        <p:spPr/>
        <p:txBody>
          <a:bodyPr/>
          <a:lstStyle/>
          <a:p>
            <a:fld id="{D446BCDF-E10C-46FB-9021-E02F088832A9}" type="slidenum">
              <a:rPr lang="en-US" smtClean="0"/>
              <a:t>3</a:t>
            </a:fld>
            <a:endParaRPr lang="en-US"/>
          </a:p>
        </p:txBody>
      </p:sp>
    </p:spTree>
    <p:extLst>
      <p:ext uri="{BB962C8B-B14F-4D97-AF65-F5344CB8AC3E}">
        <p14:creationId xmlns:p14="http://schemas.microsoft.com/office/powerpoint/2010/main" val="2138687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1B89DD-85A8-47DE-8C26-FC80CBCF9D7E}"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A5A5A-600F-45C4-B055-799F327E665C}" type="slidenum">
              <a:rPr lang="en-US" smtClean="0"/>
              <a:t>‹#›</a:t>
            </a:fld>
            <a:endParaRPr lang="en-US"/>
          </a:p>
        </p:txBody>
      </p:sp>
    </p:spTree>
    <p:extLst>
      <p:ext uri="{BB962C8B-B14F-4D97-AF65-F5344CB8AC3E}">
        <p14:creationId xmlns:p14="http://schemas.microsoft.com/office/powerpoint/2010/main" val="104089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B89DD-85A8-47DE-8C26-FC80CBCF9D7E}"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A5A5A-600F-45C4-B055-799F327E665C}" type="slidenum">
              <a:rPr lang="en-US" smtClean="0"/>
              <a:t>‹#›</a:t>
            </a:fld>
            <a:endParaRPr lang="en-US"/>
          </a:p>
        </p:txBody>
      </p:sp>
    </p:spTree>
    <p:extLst>
      <p:ext uri="{BB962C8B-B14F-4D97-AF65-F5344CB8AC3E}">
        <p14:creationId xmlns:p14="http://schemas.microsoft.com/office/powerpoint/2010/main" val="717879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B89DD-85A8-47DE-8C26-FC80CBCF9D7E}"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A5A5A-600F-45C4-B055-799F327E665C}" type="slidenum">
              <a:rPr lang="en-US" smtClean="0"/>
              <a:t>‹#›</a:t>
            </a:fld>
            <a:endParaRPr lang="en-US"/>
          </a:p>
        </p:txBody>
      </p:sp>
    </p:spTree>
    <p:extLst>
      <p:ext uri="{BB962C8B-B14F-4D97-AF65-F5344CB8AC3E}">
        <p14:creationId xmlns:p14="http://schemas.microsoft.com/office/powerpoint/2010/main" val="202614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B89DD-85A8-47DE-8C26-FC80CBCF9D7E}"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A5A5A-600F-45C4-B055-799F327E665C}" type="slidenum">
              <a:rPr lang="en-US" smtClean="0"/>
              <a:t>‹#›</a:t>
            </a:fld>
            <a:endParaRPr lang="en-US"/>
          </a:p>
        </p:txBody>
      </p:sp>
    </p:spTree>
    <p:extLst>
      <p:ext uri="{BB962C8B-B14F-4D97-AF65-F5344CB8AC3E}">
        <p14:creationId xmlns:p14="http://schemas.microsoft.com/office/powerpoint/2010/main" val="53994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1B89DD-85A8-47DE-8C26-FC80CBCF9D7E}"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A5A5A-600F-45C4-B055-799F327E665C}" type="slidenum">
              <a:rPr lang="en-US" smtClean="0"/>
              <a:t>‹#›</a:t>
            </a:fld>
            <a:endParaRPr lang="en-US"/>
          </a:p>
        </p:txBody>
      </p:sp>
    </p:spTree>
    <p:extLst>
      <p:ext uri="{BB962C8B-B14F-4D97-AF65-F5344CB8AC3E}">
        <p14:creationId xmlns:p14="http://schemas.microsoft.com/office/powerpoint/2010/main" val="379420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1B89DD-85A8-47DE-8C26-FC80CBCF9D7E}"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A5A5A-600F-45C4-B055-799F327E665C}" type="slidenum">
              <a:rPr lang="en-US" smtClean="0"/>
              <a:t>‹#›</a:t>
            </a:fld>
            <a:endParaRPr lang="en-US"/>
          </a:p>
        </p:txBody>
      </p:sp>
    </p:spTree>
    <p:extLst>
      <p:ext uri="{BB962C8B-B14F-4D97-AF65-F5344CB8AC3E}">
        <p14:creationId xmlns:p14="http://schemas.microsoft.com/office/powerpoint/2010/main" val="384748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1B89DD-85A8-47DE-8C26-FC80CBCF9D7E}" type="datetimeFigureOut">
              <a:rPr lang="en-US" smtClean="0"/>
              <a:t>10/6/2015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5A5A5A-600F-45C4-B055-799F327E665C}" type="slidenum">
              <a:rPr lang="en-US" smtClean="0"/>
              <a:t>‹#›</a:t>
            </a:fld>
            <a:endParaRPr lang="en-US"/>
          </a:p>
        </p:txBody>
      </p:sp>
    </p:spTree>
    <p:extLst>
      <p:ext uri="{BB962C8B-B14F-4D97-AF65-F5344CB8AC3E}">
        <p14:creationId xmlns:p14="http://schemas.microsoft.com/office/powerpoint/2010/main" val="170316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1B89DD-85A8-47DE-8C26-FC80CBCF9D7E}" type="datetimeFigureOut">
              <a:rPr lang="en-US" smtClean="0"/>
              <a:t>10/6/2015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5A5A5A-600F-45C4-B055-799F327E665C}" type="slidenum">
              <a:rPr lang="en-US" smtClean="0"/>
              <a:t>‹#›</a:t>
            </a:fld>
            <a:endParaRPr lang="en-US"/>
          </a:p>
        </p:txBody>
      </p:sp>
    </p:spTree>
    <p:extLst>
      <p:ext uri="{BB962C8B-B14F-4D97-AF65-F5344CB8AC3E}">
        <p14:creationId xmlns:p14="http://schemas.microsoft.com/office/powerpoint/2010/main" val="36464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1B89DD-85A8-47DE-8C26-FC80CBCF9D7E}" type="datetimeFigureOut">
              <a:rPr lang="en-US" smtClean="0"/>
              <a:t>10/6/2015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5A5A5A-600F-45C4-B055-799F327E665C}" type="slidenum">
              <a:rPr lang="en-US" smtClean="0"/>
              <a:t>‹#›</a:t>
            </a:fld>
            <a:endParaRPr lang="en-US"/>
          </a:p>
        </p:txBody>
      </p:sp>
    </p:spTree>
    <p:extLst>
      <p:ext uri="{BB962C8B-B14F-4D97-AF65-F5344CB8AC3E}">
        <p14:creationId xmlns:p14="http://schemas.microsoft.com/office/powerpoint/2010/main" val="255710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1B89DD-85A8-47DE-8C26-FC80CBCF9D7E}"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A5A5A-600F-45C4-B055-799F327E665C}" type="slidenum">
              <a:rPr lang="en-US" smtClean="0"/>
              <a:t>‹#›</a:t>
            </a:fld>
            <a:endParaRPr lang="en-US"/>
          </a:p>
        </p:txBody>
      </p:sp>
    </p:spTree>
    <p:extLst>
      <p:ext uri="{BB962C8B-B14F-4D97-AF65-F5344CB8AC3E}">
        <p14:creationId xmlns:p14="http://schemas.microsoft.com/office/powerpoint/2010/main" val="40489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1B89DD-85A8-47DE-8C26-FC80CBCF9D7E}"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A5A5A-600F-45C4-B055-799F327E665C}" type="slidenum">
              <a:rPr lang="en-US" smtClean="0"/>
              <a:t>‹#›</a:t>
            </a:fld>
            <a:endParaRPr lang="en-US"/>
          </a:p>
        </p:txBody>
      </p:sp>
    </p:spTree>
    <p:extLst>
      <p:ext uri="{BB962C8B-B14F-4D97-AF65-F5344CB8AC3E}">
        <p14:creationId xmlns:p14="http://schemas.microsoft.com/office/powerpoint/2010/main" val="227300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B89DD-85A8-47DE-8C26-FC80CBCF9D7E}" type="datetimeFigureOut">
              <a:rPr lang="en-US" smtClean="0"/>
              <a:t>10/6/2015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A5A5A-600F-45C4-B055-799F327E665C}" type="slidenum">
              <a:rPr lang="en-US" smtClean="0"/>
              <a:t>‹#›</a:t>
            </a:fld>
            <a:endParaRPr lang="en-US"/>
          </a:p>
        </p:txBody>
      </p:sp>
    </p:spTree>
    <p:extLst>
      <p:ext uri="{BB962C8B-B14F-4D97-AF65-F5344CB8AC3E}">
        <p14:creationId xmlns:p14="http://schemas.microsoft.com/office/powerpoint/2010/main" val="1677854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50921"/>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a:t>
            </a:r>
            <a:endParaRPr lang="en-US" sz="1400" dirty="0"/>
          </a:p>
        </p:txBody>
      </p:sp>
      <p:sp>
        <p:nvSpPr>
          <p:cNvPr id="12" name="Rectangle 11"/>
          <p:cNvSpPr/>
          <p:nvPr/>
        </p:nvSpPr>
        <p:spPr>
          <a:xfrm>
            <a:off x="6561974" y="350921"/>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Logger</a:t>
            </a:r>
            <a:endParaRPr lang="en-US" sz="1400" dirty="0"/>
          </a:p>
        </p:txBody>
      </p:sp>
      <p:sp>
        <p:nvSpPr>
          <p:cNvPr id="13" name="Rectangle 12"/>
          <p:cNvSpPr/>
          <p:nvPr/>
        </p:nvSpPr>
        <p:spPr>
          <a:xfrm>
            <a:off x="4648200" y="350921"/>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PHSYICS ENGIN</a:t>
            </a:r>
            <a:endParaRPr lang="en-US" sz="1400" dirty="0"/>
          </a:p>
        </p:txBody>
      </p:sp>
      <p:sp>
        <p:nvSpPr>
          <p:cNvPr id="14" name="Rectangle 13"/>
          <p:cNvSpPr/>
          <p:nvPr/>
        </p:nvSpPr>
        <p:spPr>
          <a:xfrm>
            <a:off x="2602204" y="350921"/>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GUI</a:t>
            </a:r>
            <a:endParaRPr lang="en-US" sz="1400" dirty="0"/>
          </a:p>
        </p:txBody>
      </p:sp>
      <p:cxnSp>
        <p:nvCxnSpPr>
          <p:cNvPr id="16" name="Straight Connector 15"/>
          <p:cNvCxnSpPr>
            <a:stCxn id="4" idx="2"/>
          </p:cNvCxnSpPr>
          <p:nvPr/>
        </p:nvCxnSpPr>
        <p:spPr>
          <a:xfrm>
            <a:off x="1104900" y="884321"/>
            <a:ext cx="0" cy="5973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2"/>
          </p:cNvCxnSpPr>
          <p:nvPr/>
        </p:nvCxnSpPr>
        <p:spPr>
          <a:xfrm flipH="1">
            <a:off x="7267074" y="884321"/>
            <a:ext cx="18800" cy="5973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2"/>
          </p:cNvCxnSpPr>
          <p:nvPr/>
        </p:nvCxnSpPr>
        <p:spPr>
          <a:xfrm flipH="1">
            <a:off x="5348037" y="884321"/>
            <a:ext cx="24063" cy="5973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4" idx="2"/>
          </p:cNvCxnSpPr>
          <p:nvPr/>
        </p:nvCxnSpPr>
        <p:spPr>
          <a:xfrm flipH="1">
            <a:off x="3286126" y="884321"/>
            <a:ext cx="39978" cy="6050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04900" y="1746301"/>
            <a:ext cx="2095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27772" y="1682694"/>
            <a:ext cx="1219200" cy="215444"/>
          </a:xfrm>
          <a:prstGeom prst="rect">
            <a:avLst/>
          </a:prstGeom>
          <a:noFill/>
        </p:spPr>
        <p:txBody>
          <a:bodyPr wrap="square" rtlCol="0">
            <a:spAutoFit/>
          </a:bodyPr>
          <a:lstStyle/>
          <a:p>
            <a:r>
              <a:rPr lang="en-US" sz="800" dirty="0" smtClean="0"/>
              <a:t>Draw/remove shape</a:t>
            </a:r>
            <a:endParaRPr lang="en-US" sz="800" dirty="0"/>
          </a:p>
        </p:txBody>
      </p:sp>
      <p:sp>
        <p:nvSpPr>
          <p:cNvPr id="33" name="Rectangle 32"/>
          <p:cNvSpPr/>
          <p:nvPr/>
        </p:nvSpPr>
        <p:spPr>
          <a:xfrm>
            <a:off x="3200400" y="1746301"/>
            <a:ext cx="99761" cy="431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p:cNvSpPr/>
          <p:nvPr/>
        </p:nvSpPr>
        <p:spPr>
          <a:xfrm>
            <a:off x="5233737" y="1756610"/>
            <a:ext cx="228600" cy="300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flipV="1">
            <a:off x="3314700" y="1756609"/>
            <a:ext cx="19190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flipV="1">
            <a:off x="1104901" y="1507091"/>
            <a:ext cx="84720" cy="5274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7" name="TextBox 46"/>
          <p:cNvSpPr txBox="1"/>
          <p:nvPr/>
        </p:nvSpPr>
        <p:spPr>
          <a:xfrm>
            <a:off x="3392905" y="1708482"/>
            <a:ext cx="1219200" cy="215444"/>
          </a:xfrm>
          <a:prstGeom prst="rect">
            <a:avLst/>
          </a:prstGeom>
          <a:noFill/>
        </p:spPr>
        <p:txBody>
          <a:bodyPr wrap="square" rtlCol="0">
            <a:spAutoFit/>
          </a:bodyPr>
          <a:lstStyle/>
          <a:p>
            <a:r>
              <a:rPr lang="en-US" sz="800" dirty="0" smtClean="0"/>
              <a:t>Add/remove to lattice</a:t>
            </a:r>
            <a:endParaRPr lang="en-US" sz="800" dirty="0"/>
          </a:p>
        </p:txBody>
      </p:sp>
      <p:cxnSp>
        <p:nvCxnSpPr>
          <p:cNvPr id="49" name="Straight Arrow Connector 48"/>
          <p:cNvCxnSpPr/>
          <p:nvPr/>
        </p:nvCxnSpPr>
        <p:spPr>
          <a:xfrm flipH="1" flipV="1">
            <a:off x="3281112" y="2057397"/>
            <a:ext cx="19190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1216193" y="2135719"/>
            <a:ext cx="20383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505200" y="2069664"/>
            <a:ext cx="1219200" cy="215444"/>
          </a:xfrm>
          <a:prstGeom prst="rect">
            <a:avLst/>
          </a:prstGeom>
          <a:noFill/>
        </p:spPr>
        <p:txBody>
          <a:bodyPr wrap="square" rtlCol="0">
            <a:spAutoFit/>
          </a:bodyPr>
          <a:lstStyle/>
          <a:p>
            <a:r>
              <a:rPr lang="en-US" sz="800" dirty="0" smtClean="0"/>
              <a:t>Update </a:t>
            </a:r>
            <a:r>
              <a:rPr lang="en-US" sz="800" dirty="0" err="1" smtClean="0"/>
              <a:t>gui</a:t>
            </a:r>
            <a:endParaRPr lang="en-US" sz="800" dirty="0"/>
          </a:p>
        </p:txBody>
      </p:sp>
      <p:sp>
        <p:nvSpPr>
          <p:cNvPr id="61" name="Rectangle 60"/>
          <p:cNvSpPr/>
          <p:nvPr/>
        </p:nvSpPr>
        <p:spPr>
          <a:xfrm>
            <a:off x="7162800" y="1143001"/>
            <a:ext cx="104274" cy="262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a:stCxn id="61" idx="2"/>
            <a:endCxn id="65" idx="3"/>
          </p:cNvCxnSpPr>
          <p:nvPr/>
        </p:nvCxnSpPr>
        <p:spPr>
          <a:xfrm flipH="1">
            <a:off x="5486400" y="1405143"/>
            <a:ext cx="1728537" cy="20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808871" y="1168539"/>
            <a:ext cx="1390024" cy="338554"/>
          </a:xfrm>
          <a:prstGeom prst="rect">
            <a:avLst/>
          </a:prstGeom>
          <a:noFill/>
        </p:spPr>
        <p:txBody>
          <a:bodyPr wrap="square" rtlCol="0">
            <a:spAutoFit/>
          </a:bodyPr>
          <a:lstStyle/>
          <a:p>
            <a:r>
              <a:rPr lang="en-US" sz="800" dirty="0" smtClean="0"/>
              <a:t>Load previous settings(or default to water)</a:t>
            </a:r>
            <a:endParaRPr lang="en-US" sz="800" dirty="0"/>
          </a:p>
        </p:txBody>
      </p:sp>
      <p:sp>
        <p:nvSpPr>
          <p:cNvPr id="65" name="Rectangle 64"/>
          <p:cNvSpPr/>
          <p:nvPr/>
        </p:nvSpPr>
        <p:spPr>
          <a:xfrm>
            <a:off x="5257800" y="1365310"/>
            <a:ext cx="228600"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a:stCxn id="65" idx="2"/>
          </p:cNvCxnSpPr>
          <p:nvPr/>
        </p:nvCxnSpPr>
        <p:spPr>
          <a:xfrm flipH="1">
            <a:off x="3411954" y="1485626"/>
            <a:ext cx="19601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3214437" y="1405143"/>
            <a:ext cx="228600"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3635540" y="1258610"/>
            <a:ext cx="1219200" cy="215444"/>
          </a:xfrm>
          <a:prstGeom prst="rect">
            <a:avLst/>
          </a:prstGeom>
          <a:noFill/>
        </p:spPr>
        <p:txBody>
          <a:bodyPr wrap="square" rtlCol="0">
            <a:spAutoFit/>
          </a:bodyPr>
          <a:lstStyle/>
          <a:p>
            <a:r>
              <a:rPr lang="en-US" sz="800" dirty="0" smtClean="0"/>
              <a:t>Update </a:t>
            </a:r>
            <a:r>
              <a:rPr lang="en-US" sz="800" dirty="0" err="1" smtClean="0"/>
              <a:t>gui</a:t>
            </a:r>
            <a:endParaRPr lang="en-US" sz="800" dirty="0"/>
          </a:p>
        </p:txBody>
      </p:sp>
      <p:cxnSp>
        <p:nvCxnSpPr>
          <p:cNvPr id="71" name="Straight Arrow Connector 70"/>
          <p:cNvCxnSpPr>
            <a:stCxn id="68" idx="1"/>
            <a:endCxn id="41" idx="2"/>
          </p:cNvCxnSpPr>
          <p:nvPr/>
        </p:nvCxnSpPr>
        <p:spPr>
          <a:xfrm flipH="1">
            <a:off x="1147261" y="1465301"/>
            <a:ext cx="2067176" cy="41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354053" y="1297421"/>
            <a:ext cx="1219200" cy="215444"/>
          </a:xfrm>
          <a:prstGeom prst="rect">
            <a:avLst/>
          </a:prstGeom>
          <a:noFill/>
        </p:spPr>
        <p:txBody>
          <a:bodyPr wrap="square" rtlCol="0">
            <a:spAutoFit/>
          </a:bodyPr>
          <a:lstStyle/>
          <a:p>
            <a:r>
              <a:rPr lang="en-US" sz="800" dirty="0" smtClean="0"/>
              <a:t>Pass control to user</a:t>
            </a:r>
            <a:endParaRPr lang="en-US" sz="800" dirty="0"/>
          </a:p>
        </p:txBody>
      </p:sp>
      <p:sp>
        <p:nvSpPr>
          <p:cNvPr id="73" name="Rectangle 72"/>
          <p:cNvSpPr/>
          <p:nvPr/>
        </p:nvSpPr>
        <p:spPr>
          <a:xfrm>
            <a:off x="1104900" y="1696451"/>
            <a:ext cx="571500" cy="276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Optional loop</a:t>
            </a:r>
            <a:endParaRPr lang="en-US" sz="800" dirty="0"/>
          </a:p>
        </p:txBody>
      </p:sp>
      <p:sp>
        <p:nvSpPr>
          <p:cNvPr id="74" name="Rectangle 73"/>
          <p:cNvSpPr/>
          <p:nvPr/>
        </p:nvSpPr>
        <p:spPr>
          <a:xfrm>
            <a:off x="1104901" y="1702467"/>
            <a:ext cx="4381500" cy="672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p:nvPr/>
        </p:nvCxnSpPr>
        <p:spPr>
          <a:xfrm>
            <a:off x="1123949" y="2710834"/>
            <a:ext cx="2095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646821" y="2647227"/>
            <a:ext cx="1219200" cy="215444"/>
          </a:xfrm>
          <a:prstGeom prst="rect">
            <a:avLst/>
          </a:prstGeom>
          <a:noFill/>
        </p:spPr>
        <p:txBody>
          <a:bodyPr wrap="square" rtlCol="0">
            <a:spAutoFit/>
          </a:bodyPr>
          <a:lstStyle/>
          <a:p>
            <a:r>
              <a:rPr lang="en-US" sz="800" dirty="0" smtClean="0"/>
              <a:t>Change fluid </a:t>
            </a:r>
            <a:r>
              <a:rPr lang="en-US" sz="800" dirty="0" err="1" smtClean="0"/>
              <a:t>params</a:t>
            </a:r>
            <a:endParaRPr lang="en-US" sz="800" dirty="0"/>
          </a:p>
        </p:txBody>
      </p:sp>
      <p:sp>
        <p:nvSpPr>
          <p:cNvPr id="77" name="Rectangle 76"/>
          <p:cNvSpPr/>
          <p:nvPr/>
        </p:nvSpPr>
        <p:spPr>
          <a:xfrm>
            <a:off x="3219449" y="2710834"/>
            <a:ext cx="114300" cy="389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8" name="Rectangle 77"/>
          <p:cNvSpPr/>
          <p:nvPr/>
        </p:nvSpPr>
        <p:spPr>
          <a:xfrm>
            <a:off x="5252786" y="2721143"/>
            <a:ext cx="228600" cy="300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p:cNvCxnSpPr/>
          <p:nvPr/>
        </p:nvCxnSpPr>
        <p:spPr>
          <a:xfrm flipV="1">
            <a:off x="3333749" y="2721142"/>
            <a:ext cx="19190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411954" y="2673015"/>
            <a:ext cx="1219200" cy="215444"/>
          </a:xfrm>
          <a:prstGeom prst="rect">
            <a:avLst/>
          </a:prstGeom>
          <a:noFill/>
        </p:spPr>
        <p:txBody>
          <a:bodyPr wrap="square" rtlCol="0">
            <a:spAutoFit/>
          </a:bodyPr>
          <a:lstStyle/>
          <a:p>
            <a:r>
              <a:rPr lang="en-US" sz="800" dirty="0" smtClean="0"/>
              <a:t>Validate &amp; set </a:t>
            </a:r>
            <a:r>
              <a:rPr lang="en-US" sz="800" dirty="0" err="1" smtClean="0"/>
              <a:t>params</a:t>
            </a:r>
            <a:endParaRPr lang="en-US" sz="800" dirty="0"/>
          </a:p>
        </p:txBody>
      </p:sp>
      <p:cxnSp>
        <p:nvCxnSpPr>
          <p:cNvPr id="81" name="Straight Arrow Connector 80"/>
          <p:cNvCxnSpPr/>
          <p:nvPr/>
        </p:nvCxnSpPr>
        <p:spPr>
          <a:xfrm flipH="1" flipV="1">
            <a:off x="3300161" y="3021930"/>
            <a:ext cx="19190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1235242" y="3100252"/>
            <a:ext cx="20383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524249" y="3034197"/>
            <a:ext cx="1219200" cy="215444"/>
          </a:xfrm>
          <a:prstGeom prst="rect">
            <a:avLst/>
          </a:prstGeom>
          <a:noFill/>
        </p:spPr>
        <p:txBody>
          <a:bodyPr wrap="square" rtlCol="0">
            <a:spAutoFit/>
          </a:bodyPr>
          <a:lstStyle/>
          <a:p>
            <a:r>
              <a:rPr lang="en-US" sz="800" dirty="0" smtClean="0"/>
              <a:t>Update </a:t>
            </a:r>
            <a:r>
              <a:rPr lang="en-US" sz="800" dirty="0" err="1" smtClean="0"/>
              <a:t>gui</a:t>
            </a:r>
            <a:endParaRPr lang="en-US" sz="800" dirty="0"/>
          </a:p>
        </p:txBody>
      </p:sp>
      <p:sp>
        <p:nvSpPr>
          <p:cNvPr id="85" name="Rectangle 84"/>
          <p:cNvSpPr/>
          <p:nvPr/>
        </p:nvSpPr>
        <p:spPr>
          <a:xfrm>
            <a:off x="1123949" y="2660984"/>
            <a:ext cx="571500" cy="276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Optional loop</a:t>
            </a:r>
            <a:endParaRPr lang="en-US" sz="800" dirty="0"/>
          </a:p>
        </p:txBody>
      </p:sp>
      <p:sp>
        <p:nvSpPr>
          <p:cNvPr id="86" name="Rectangle 85"/>
          <p:cNvSpPr/>
          <p:nvPr/>
        </p:nvSpPr>
        <p:spPr>
          <a:xfrm>
            <a:off x="1123950" y="2667000"/>
            <a:ext cx="4381500" cy="672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p:nvPr/>
        </p:nvCxnSpPr>
        <p:spPr>
          <a:xfrm>
            <a:off x="1109410" y="3707951"/>
            <a:ext cx="2095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632282" y="3644344"/>
            <a:ext cx="1219200" cy="215444"/>
          </a:xfrm>
          <a:prstGeom prst="rect">
            <a:avLst/>
          </a:prstGeom>
          <a:noFill/>
        </p:spPr>
        <p:txBody>
          <a:bodyPr wrap="square" rtlCol="0">
            <a:spAutoFit/>
          </a:bodyPr>
          <a:lstStyle/>
          <a:p>
            <a:r>
              <a:rPr lang="en-US" sz="800" dirty="0" smtClean="0"/>
              <a:t>Set flow meters</a:t>
            </a:r>
            <a:endParaRPr lang="en-US" sz="800" dirty="0"/>
          </a:p>
        </p:txBody>
      </p:sp>
      <p:sp>
        <p:nvSpPr>
          <p:cNvPr id="89" name="Rectangle 88"/>
          <p:cNvSpPr/>
          <p:nvPr/>
        </p:nvSpPr>
        <p:spPr>
          <a:xfrm>
            <a:off x="3204910" y="3707951"/>
            <a:ext cx="114300" cy="389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0" name="Rectangle 89"/>
          <p:cNvSpPr/>
          <p:nvPr/>
        </p:nvSpPr>
        <p:spPr>
          <a:xfrm>
            <a:off x="5238247" y="3718260"/>
            <a:ext cx="228600" cy="300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V="1">
            <a:off x="3319210" y="3718259"/>
            <a:ext cx="19190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397415" y="3670132"/>
            <a:ext cx="1219200" cy="215444"/>
          </a:xfrm>
          <a:prstGeom prst="rect">
            <a:avLst/>
          </a:prstGeom>
          <a:noFill/>
        </p:spPr>
        <p:txBody>
          <a:bodyPr wrap="square" rtlCol="0">
            <a:spAutoFit/>
          </a:bodyPr>
          <a:lstStyle/>
          <a:p>
            <a:r>
              <a:rPr lang="en-US" sz="800" dirty="0" smtClean="0"/>
              <a:t>Mark flow meters</a:t>
            </a:r>
            <a:endParaRPr lang="en-US" sz="800" dirty="0"/>
          </a:p>
        </p:txBody>
      </p:sp>
      <p:cxnSp>
        <p:nvCxnSpPr>
          <p:cNvPr id="93" name="Straight Arrow Connector 92"/>
          <p:cNvCxnSpPr/>
          <p:nvPr/>
        </p:nvCxnSpPr>
        <p:spPr>
          <a:xfrm flipH="1" flipV="1">
            <a:off x="3285622" y="4019047"/>
            <a:ext cx="19190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1220703" y="4097369"/>
            <a:ext cx="20383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09710" y="4031314"/>
            <a:ext cx="1219200" cy="215444"/>
          </a:xfrm>
          <a:prstGeom prst="rect">
            <a:avLst/>
          </a:prstGeom>
          <a:noFill/>
        </p:spPr>
        <p:txBody>
          <a:bodyPr wrap="square" rtlCol="0">
            <a:spAutoFit/>
          </a:bodyPr>
          <a:lstStyle/>
          <a:p>
            <a:r>
              <a:rPr lang="en-US" sz="800" dirty="0" smtClean="0"/>
              <a:t>Update </a:t>
            </a:r>
            <a:r>
              <a:rPr lang="en-US" sz="800" dirty="0" err="1" smtClean="0"/>
              <a:t>gui</a:t>
            </a:r>
            <a:endParaRPr lang="en-US" sz="800" dirty="0"/>
          </a:p>
        </p:txBody>
      </p:sp>
      <p:sp>
        <p:nvSpPr>
          <p:cNvPr id="97" name="Rectangle 96"/>
          <p:cNvSpPr/>
          <p:nvPr/>
        </p:nvSpPr>
        <p:spPr>
          <a:xfrm>
            <a:off x="1109410" y="3658101"/>
            <a:ext cx="571500" cy="276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Optional loop</a:t>
            </a:r>
            <a:endParaRPr lang="en-US" sz="800" dirty="0"/>
          </a:p>
        </p:txBody>
      </p:sp>
      <p:sp>
        <p:nvSpPr>
          <p:cNvPr id="98" name="Rectangle 97"/>
          <p:cNvSpPr/>
          <p:nvPr/>
        </p:nvSpPr>
        <p:spPr>
          <a:xfrm>
            <a:off x="1109411" y="3664117"/>
            <a:ext cx="4381500" cy="6727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p:nvPr/>
        </p:nvCxnSpPr>
        <p:spPr>
          <a:xfrm>
            <a:off x="1189621" y="4701746"/>
            <a:ext cx="20606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3240254" y="4724400"/>
            <a:ext cx="171700"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1627772" y="4516588"/>
            <a:ext cx="1219200" cy="215444"/>
          </a:xfrm>
          <a:prstGeom prst="rect">
            <a:avLst/>
          </a:prstGeom>
          <a:noFill/>
        </p:spPr>
        <p:txBody>
          <a:bodyPr wrap="square" rtlCol="0">
            <a:spAutoFit/>
          </a:bodyPr>
          <a:lstStyle/>
          <a:p>
            <a:r>
              <a:rPr lang="en-US" sz="800" dirty="0" smtClean="0"/>
              <a:t>Launch simulation</a:t>
            </a:r>
            <a:endParaRPr lang="en-US" sz="800" dirty="0"/>
          </a:p>
        </p:txBody>
      </p:sp>
      <p:cxnSp>
        <p:nvCxnSpPr>
          <p:cNvPr id="109" name="Straight Arrow Connector 108"/>
          <p:cNvCxnSpPr/>
          <p:nvPr/>
        </p:nvCxnSpPr>
        <p:spPr>
          <a:xfrm>
            <a:off x="3179341" y="4854146"/>
            <a:ext cx="20606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5240000" y="4844714"/>
            <a:ext cx="184484" cy="1556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5256042" y="5345719"/>
            <a:ext cx="851990" cy="236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loop</a:t>
            </a:r>
            <a:endParaRPr lang="en-US" sz="800" dirty="0"/>
          </a:p>
        </p:txBody>
      </p:sp>
      <p:sp>
        <p:nvSpPr>
          <p:cNvPr id="112" name="TextBox 111"/>
          <p:cNvSpPr txBox="1"/>
          <p:nvPr/>
        </p:nvSpPr>
        <p:spPr>
          <a:xfrm>
            <a:off x="3631030" y="4638702"/>
            <a:ext cx="1219200" cy="215444"/>
          </a:xfrm>
          <a:prstGeom prst="rect">
            <a:avLst/>
          </a:prstGeom>
          <a:noFill/>
        </p:spPr>
        <p:txBody>
          <a:bodyPr wrap="square" rtlCol="0">
            <a:spAutoFit/>
          </a:bodyPr>
          <a:lstStyle/>
          <a:p>
            <a:r>
              <a:rPr lang="en-US" sz="800" dirty="0" smtClean="0"/>
              <a:t>Launch simulation </a:t>
            </a:r>
            <a:endParaRPr lang="en-US" sz="800" dirty="0"/>
          </a:p>
        </p:txBody>
      </p:sp>
      <p:cxnSp>
        <p:nvCxnSpPr>
          <p:cNvPr id="113" name="Straight Arrow Connector 112"/>
          <p:cNvCxnSpPr/>
          <p:nvPr/>
        </p:nvCxnSpPr>
        <p:spPr>
          <a:xfrm flipH="1">
            <a:off x="3333750" y="5645135"/>
            <a:ext cx="2058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077702" y="5645135"/>
            <a:ext cx="20606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795461" y="5425680"/>
            <a:ext cx="1416719" cy="215444"/>
          </a:xfrm>
          <a:prstGeom prst="rect">
            <a:avLst/>
          </a:prstGeom>
          <a:noFill/>
        </p:spPr>
        <p:txBody>
          <a:bodyPr wrap="square" rtlCol="0">
            <a:spAutoFit/>
          </a:bodyPr>
          <a:lstStyle/>
          <a:p>
            <a:r>
              <a:rPr lang="en-US" sz="800" dirty="0" smtClean="0"/>
              <a:t>Update simulation image</a:t>
            </a:r>
            <a:endParaRPr lang="en-US" sz="800" dirty="0"/>
          </a:p>
        </p:txBody>
      </p:sp>
      <p:sp>
        <p:nvSpPr>
          <p:cNvPr id="121" name="Rectangle 120"/>
          <p:cNvSpPr/>
          <p:nvPr/>
        </p:nvSpPr>
        <p:spPr>
          <a:xfrm>
            <a:off x="1145506" y="5714687"/>
            <a:ext cx="851990" cy="236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optional</a:t>
            </a:r>
            <a:endParaRPr lang="en-US" sz="800" dirty="0"/>
          </a:p>
        </p:txBody>
      </p:sp>
      <p:cxnSp>
        <p:nvCxnSpPr>
          <p:cNvPr id="123" name="Straight Arrow Connector 122"/>
          <p:cNvCxnSpPr/>
          <p:nvPr/>
        </p:nvCxnSpPr>
        <p:spPr>
          <a:xfrm>
            <a:off x="1228225" y="5921827"/>
            <a:ext cx="4003005" cy="294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2042361" y="5765451"/>
            <a:ext cx="1416719" cy="215444"/>
          </a:xfrm>
          <a:prstGeom prst="rect">
            <a:avLst/>
          </a:prstGeom>
          <a:noFill/>
        </p:spPr>
        <p:txBody>
          <a:bodyPr wrap="square" rtlCol="0">
            <a:spAutoFit/>
          </a:bodyPr>
          <a:lstStyle/>
          <a:p>
            <a:r>
              <a:rPr lang="en-US" sz="800" dirty="0" smtClean="0"/>
              <a:t>Pause/resume loop</a:t>
            </a:r>
            <a:endParaRPr lang="en-US" sz="800" dirty="0"/>
          </a:p>
        </p:txBody>
      </p:sp>
      <p:sp>
        <p:nvSpPr>
          <p:cNvPr id="125" name="Rectangle 124"/>
          <p:cNvSpPr/>
          <p:nvPr/>
        </p:nvSpPr>
        <p:spPr>
          <a:xfrm>
            <a:off x="7107406" y="5645135"/>
            <a:ext cx="171700"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Arrow Connector 131"/>
          <p:cNvCxnSpPr/>
          <p:nvPr/>
        </p:nvCxnSpPr>
        <p:spPr>
          <a:xfrm flipV="1">
            <a:off x="1201653" y="6098015"/>
            <a:ext cx="4029577" cy="50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1814762" y="6098015"/>
            <a:ext cx="1416719" cy="215444"/>
          </a:xfrm>
          <a:prstGeom prst="rect">
            <a:avLst/>
          </a:prstGeom>
          <a:noFill/>
        </p:spPr>
        <p:txBody>
          <a:bodyPr wrap="square" rtlCol="0">
            <a:spAutoFit/>
          </a:bodyPr>
          <a:lstStyle/>
          <a:p>
            <a:r>
              <a:rPr lang="en-US" sz="800" dirty="0" smtClean="0"/>
              <a:t>End simulation</a:t>
            </a:r>
            <a:endParaRPr lang="en-US" sz="800" dirty="0"/>
          </a:p>
        </p:txBody>
      </p:sp>
      <p:sp>
        <p:nvSpPr>
          <p:cNvPr id="137" name="Rectangle 136"/>
          <p:cNvSpPr/>
          <p:nvPr/>
        </p:nvSpPr>
        <p:spPr>
          <a:xfrm>
            <a:off x="1125453" y="1022684"/>
            <a:ext cx="228600"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Arrow Connector 137"/>
          <p:cNvCxnSpPr/>
          <p:nvPr/>
        </p:nvCxnSpPr>
        <p:spPr>
          <a:xfrm flipV="1">
            <a:off x="1354053" y="1126087"/>
            <a:ext cx="5931821" cy="5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1368904" y="966101"/>
            <a:ext cx="1964845" cy="215444"/>
          </a:xfrm>
          <a:prstGeom prst="rect">
            <a:avLst/>
          </a:prstGeom>
          <a:noFill/>
        </p:spPr>
        <p:txBody>
          <a:bodyPr wrap="square" rtlCol="0">
            <a:spAutoFit/>
          </a:bodyPr>
          <a:lstStyle/>
          <a:p>
            <a:r>
              <a:rPr lang="en-US" sz="800" dirty="0" smtClean="0"/>
              <a:t>Launch application </a:t>
            </a:r>
            <a:endParaRPr lang="en-US" sz="800" dirty="0"/>
          </a:p>
        </p:txBody>
      </p:sp>
      <p:cxnSp>
        <p:nvCxnSpPr>
          <p:cNvPr id="151" name="Straight Arrow Connector 150"/>
          <p:cNvCxnSpPr/>
          <p:nvPr/>
        </p:nvCxnSpPr>
        <p:spPr>
          <a:xfrm>
            <a:off x="5392400" y="4953000"/>
            <a:ext cx="18746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6004511" y="5606965"/>
            <a:ext cx="1219200" cy="215444"/>
          </a:xfrm>
          <a:prstGeom prst="rect">
            <a:avLst/>
          </a:prstGeom>
          <a:noFill/>
        </p:spPr>
        <p:txBody>
          <a:bodyPr wrap="square" rtlCol="0">
            <a:spAutoFit/>
          </a:bodyPr>
          <a:lstStyle/>
          <a:p>
            <a:r>
              <a:rPr lang="en-US" sz="800" dirty="0" smtClean="0"/>
              <a:t>Update simulation log</a:t>
            </a:r>
            <a:endParaRPr lang="en-US" sz="800" dirty="0"/>
          </a:p>
        </p:txBody>
      </p:sp>
      <p:sp>
        <p:nvSpPr>
          <p:cNvPr id="154" name="TextBox 153"/>
          <p:cNvSpPr txBox="1"/>
          <p:nvPr/>
        </p:nvSpPr>
        <p:spPr>
          <a:xfrm>
            <a:off x="5505450" y="4746424"/>
            <a:ext cx="1553829" cy="215444"/>
          </a:xfrm>
          <a:prstGeom prst="rect">
            <a:avLst/>
          </a:prstGeom>
          <a:noFill/>
        </p:spPr>
        <p:txBody>
          <a:bodyPr wrap="square" rtlCol="0">
            <a:spAutoFit/>
          </a:bodyPr>
          <a:lstStyle/>
          <a:p>
            <a:r>
              <a:rPr lang="en-US" sz="800" dirty="0" smtClean="0"/>
              <a:t>Save initial state of simulation</a:t>
            </a:r>
            <a:endParaRPr lang="en-US" sz="800" dirty="0"/>
          </a:p>
        </p:txBody>
      </p:sp>
      <p:sp>
        <p:nvSpPr>
          <p:cNvPr id="155" name="Rectangle 154"/>
          <p:cNvSpPr/>
          <p:nvPr/>
        </p:nvSpPr>
        <p:spPr>
          <a:xfrm>
            <a:off x="7240630" y="4973337"/>
            <a:ext cx="171700"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273591" y="5645135"/>
            <a:ext cx="119314" cy="120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1104900" y="5345719"/>
            <a:ext cx="6180974" cy="9677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Arrow Connector 161"/>
          <p:cNvCxnSpPr>
            <a:stCxn id="110" idx="2"/>
          </p:cNvCxnSpPr>
          <p:nvPr/>
        </p:nvCxnSpPr>
        <p:spPr>
          <a:xfrm>
            <a:off x="5332242" y="6400799"/>
            <a:ext cx="196453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7240630" y="6411145"/>
            <a:ext cx="171700" cy="188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5672764" y="6363582"/>
            <a:ext cx="1490036" cy="215444"/>
          </a:xfrm>
          <a:prstGeom prst="rect">
            <a:avLst/>
          </a:prstGeom>
          <a:noFill/>
        </p:spPr>
        <p:txBody>
          <a:bodyPr wrap="square" rtlCol="0">
            <a:spAutoFit/>
          </a:bodyPr>
          <a:lstStyle/>
          <a:p>
            <a:r>
              <a:rPr lang="en-US" sz="800" dirty="0" smtClean="0"/>
              <a:t>Update log with end state</a:t>
            </a:r>
            <a:endParaRPr lang="en-US" sz="800" dirty="0"/>
          </a:p>
        </p:txBody>
      </p:sp>
      <p:sp>
        <p:nvSpPr>
          <p:cNvPr id="172" name="Rectangle 171"/>
          <p:cNvSpPr/>
          <p:nvPr/>
        </p:nvSpPr>
        <p:spPr>
          <a:xfrm>
            <a:off x="1104900" y="1486196"/>
            <a:ext cx="6591300" cy="5113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1125453" y="1525459"/>
            <a:ext cx="1027197" cy="157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Main loop</a:t>
            </a:r>
            <a:endParaRPr lang="en-US" sz="800" dirty="0"/>
          </a:p>
        </p:txBody>
      </p:sp>
    </p:spTree>
    <p:extLst>
      <p:ext uri="{BB962C8B-B14F-4D97-AF65-F5344CB8AC3E}">
        <p14:creationId xmlns:p14="http://schemas.microsoft.com/office/powerpoint/2010/main" val="359731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689" y="1540017"/>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r>
              <a:rPr lang="en-US" dirty="0" err="1" smtClean="0"/>
              <a:t>gui</a:t>
            </a:r>
            <a:endParaRPr lang="en-US" dirty="0"/>
          </a:p>
        </p:txBody>
      </p:sp>
      <p:sp>
        <p:nvSpPr>
          <p:cNvPr id="3" name="Oval 2"/>
          <p:cNvSpPr/>
          <p:nvPr/>
        </p:nvSpPr>
        <p:spPr>
          <a:xfrm>
            <a:off x="5193433" y="403258"/>
            <a:ext cx="1752600" cy="1439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Validate </a:t>
            </a:r>
            <a:r>
              <a:rPr lang="en-US" dirty="0" err="1" smtClean="0"/>
              <a:t>params</a:t>
            </a:r>
            <a:endParaRPr lang="en-US" dirty="0"/>
          </a:p>
        </p:txBody>
      </p:sp>
      <p:cxnSp>
        <p:nvCxnSpPr>
          <p:cNvPr id="6" name="Curved Connector 5"/>
          <p:cNvCxnSpPr>
            <a:stCxn id="126" idx="7"/>
            <a:endCxn id="3" idx="1"/>
          </p:cNvCxnSpPr>
          <p:nvPr/>
        </p:nvCxnSpPr>
        <p:spPr>
          <a:xfrm rot="5400000" flipH="1" flipV="1">
            <a:off x="4736390" y="30507"/>
            <a:ext cx="130215" cy="1297195"/>
          </a:xfrm>
          <a:prstGeom prst="curvedConnector3">
            <a:avLst>
              <a:gd name="adj1" fmla="val 43739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Curved Connector 98"/>
          <p:cNvCxnSpPr>
            <a:stCxn id="3" idx="3"/>
            <a:endCxn id="126" idx="4"/>
          </p:cNvCxnSpPr>
          <p:nvPr/>
        </p:nvCxnSpPr>
        <p:spPr>
          <a:xfrm rot="5400000">
            <a:off x="4321203" y="843588"/>
            <a:ext cx="340953" cy="1916833"/>
          </a:xfrm>
          <a:prstGeom prst="curvedConnector3">
            <a:avLst>
              <a:gd name="adj1" fmla="val 167047"/>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10317" y="295536"/>
            <a:ext cx="776031" cy="338554"/>
          </a:xfrm>
          <a:prstGeom prst="rect">
            <a:avLst/>
          </a:prstGeom>
          <a:noFill/>
        </p:spPr>
        <p:txBody>
          <a:bodyPr wrap="square" rtlCol="0">
            <a:spAutoFit/>
          </a:bodyPr>
          <a:lstStyle/>
          <a:p>
            <a:r>
              <a:rPr lang="en-US" sz="800" dirty="0" smtClean="0"/>
              <a:t>User parameters</a:t>
            </a:r>
            <a:endParaRPr lang="en-US" sz="800" dirty="0"/>
          </a:p>
        </p:txBody>
      </p:sp>
      <p:sp>
        <p:nvSpPr>
          <p:cNvPr id="100" name="TextBox 99"/>
          <p:cNvSpPr txBox="1"/>
          <p:nvPr/>
        </p:nvSpPr>
        <p:spPr>
          <a:xfrm>
            <a:off x="3898033" y="1942065"/>
            <a:ext cx="1295400" cy="215444"/>
          </a:xfrm>
          <a:prstGeom prst="rect">
            <a:avLst/>
          </a:prstGeom>
          <a:noFill/>
        </p:spPr>
        <p:txBody>
          <a:bodyPr wrap="square" rtlCol="0">
            <a:spAutoFit/>
          </a:bodyPr>
          <a:lstStyle/>
          <a:p>
            <a:r>
              <a:rPr lang="en-US" sz="800" dirty="0" smtClean="0"/>
              <a:t>True if set, else false</a:t>
            </a:r>
            <a:endParaRPr lang="en-US" sz="800" dirty="0"/>
          </a:p>
        </p:txBody>
      </p:sp>
      <p:cxnSp>
        <p:nvCxnSpPr>
          <p:cNvPr id="101" name="Curved Connector 100"/>
          <p:cNvCxnSpPr>
            <a:stCxn id="3" idx="5"/>
            <a:endCxn id="106" idx="0"/>
          </p:cNvCxnSpPr>
          <p:nvPr/>
        </p:nvCxnSpPr>
        <p:spPr>
          <a:xfrm rot="5400000">
            <a:off x="5242704" y="1127255"/>
            <a:ext cx="942395" cy="195094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533262" y="2573923"/>
            <a:ext cx="2410338" cy="307777"/>
          </a:xfrm>
          <a:prstGeom prst="rect">
            <a:avLst/>
          </a:prstGeom>
          <a:noFill/>
        </p:spPr>
        <p:txBody>
          <a:bodyPr wrap="square" rtlCol="0">
            <a:spAutoFit/>
          </a:bodyPr>
          <a:lstStyle/>
          <a:p>
            <a:r>
              <a:rPr lang="en-US" sz="1400" dirty="0" smtClean="0"/>
              <a:t>Simulation lattice current state</a:t>
            </a:r>
            <a:endParaRPr lang="en-US" sz="1400" dirty="0"/>
          </a:p>
        </p:txBody>
      </p:sp>
      <p:cxnSp>
        <p:nvCxnSpPr>
          <p:cNvPr id="38" name="Straight Connector 37"/>
          <p:cNvCxnSpPr/>
          <p:nvPr/>
        </p:nvCxnSpPr>
        <p:spPr>
          <a:xfrm>
            <a:off x="3810000" y="2570406"/>
            <a:ext cx="17766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3809999" y="2906615"/>
            <a:ext cx="1776669" cy="0"/>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5650633" y="2076886"/>
            <a:ext cx="1295400" cy="215444"/>
          </a:xfrm>
          <a:prstGeom prst="rect">
            <a:avLst/>
          </a:prstGeom>
          <a:noFill/>
        </p:spPr>
        <p:txBody>
          <a:bodyPr wrap="square" rtlCol="0">
            <a:spAutoFit/>
          </a:bodyPr>
          <a:lstStyle/>
          <a:p>
            <a:r>
              <a:rPr lang="en-US" sz="800" dirty="0" smtClean="0"/>
              <a:t>valid parameters</a:t>
            </a:r>
            <a:endParaRPr lang="en-US" sz="800" dirty="0"/>
          </a:p>
        </p:txBody>
      </p:sp>
      <p:sp>
        <p:nvSpPr>
          <p:cNvPr id="126" name="Oval 125"/>
          <p:cNvSpPr/>
          <p:nvPr/>
        </p:nvSpPr>
        <p:spPr>
          <a:xfrm>
            <a:off x="2656962" y="533473"/>
            <a:ext cx="1752600" cy="1439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 </a:t>
            </a:r>
            <a:r>
              <a:rPr lang="en-US" dirty="0" err="1" smtClean="0"/>
              <a:t>Params</a:t>
            </a:r>
            <a:endParaRPr lang="en-US" dirty="0"/>
          </a:p>
        </p:txBody>
      </p:sp>
      <p:cxnSp>
        <p:nvCxnSpPr>
          <p:cNvPr id="52" name="Curved Connector 51"/>
          <p:cNvCxnSpPr>
            <a:stCxn id="126" idx="3"/>
            <a:endCxn id="2" idx="3"/>
          </p:cNvCxnSpPr>
          <p:nvPr/>
        </p:nvCxnSpPr>
        <p:spPr>
          <a:xfrm rot="5400000">
            <a:off x="2274870" y="1167963"/>
            <a:ext cx="44974" cy="1232535"/>
          </a:xfrm>
          <a:prstGeom prst="curvedConnector4">
            <a:avLst>
              <a:gd name="adj1" fmla="val 508294"/>
              <a:gd name="adj2" fmla="val 604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p:cNvCxnSpPr>
            <a:stCxn id="2" idx="3"/>
            <a:endCxn id="126" idx="1"/>
          </p:cNvCxnSpPr>
          <p:nvPr/>
        </p:nvCxnSpPr>
        <p:spPr>
          <a:xfrm flipV="1">
            <a:off x="1681089" y="744211"/>
            <a:ext cx="1232535" cy="1062506"/>
          </a:xfrm>
          <a:prstGeom prst="curvedConnector4">
            <a:avLst>
              <a:gd name="adj1" fmla="val 39588"/>
              <a:gd name="adj2" fmla="val 141349"/>
            </a:avLst>
          </a:prstGeom>
          <a:ln>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1663505" y="509827"/>
            <a:ext cx="776031" cy="338554"/>
          </a:xfrm>
          <a:prstGeom prst="rect">
            <a:avLst/>
          </a:prstGeom>
          <a:noFill/>
        </p:spPr>
        <p:txBody>
          <a:bodyPr wrap="square" rtlCol="0">
            <a:spAutoFit/>
          </a:bodyPr>
          <a:lstStyle/>
          <a:p>
            <a:r>
              <a:rPr lang="en-US" sz="800" dirty="0" smtClean="0"/>
              <a:t>User parameters</a:t>
            </a:r>
            <a:endParaRPr lang="en-US" sz="800" dirty="0"/>
          </a:p>
        </p:txBody>
      </p:sp>
      <p:sp>
        <p:nvSpPr>
          <p:cNvPr id="139" name="TextBox 138"/>
          <p:cNvSpPr txBox="1"/>
          <p:nvPr/>
        </p:nvSpPr>
        <p:spPr>
          <a:xfrm>
            <a:off x="1791836" y="1944872"/>
            <a:ext cx="1295400" cy="215444"/>
          </a:xfrm>
          <a:prstGeom prst="rect">
            <a:avLst/>
          </a:prstGeom>
          <a:noFill/>
        </p:spPr>
        <p:txBody>
          <a:bodyPr wrap="square" rtlCol="0">
            <a:spAutoFit/>
          </a:bodyPr>
          <a:lstStyle/>
          <a:p>
            <a:r>
              <a:rPr lang="en-US" sz="800" dirty="0" smtClean="0"/>
              <a:t>True if set, else false</a:t>
            </a:r>
            <a:endParaRPr lang="en-US" sz="800" dirty="0"/>
          </a:p>
        </p:txBody>
      </p:sp>
      <p:sp>
        <p:nvSpPr>
          <p:cNvPr id="59" name="Oval 58"/>
          <p:cNvSpPr/>
          <p:nvPr/>
        </p:nvSpPr>
        <p:spPr>
          <a:xfrm>
            <a:off x="1371600" y="3429000"/>
            <a:ext cx="171563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simulate</a:t>
            </a:r>
            <a:endParaRPr lang="en-US" dirty="0"/>
          </a:p>
        </p:txBody>
      </p:sp>
      <p:cxnSp>
        <p:nvCxnSpPr>
          <p:cNvPr id="67" name="Curved Connector 66"/>
          <p:cNvCxnSpPr>
            <a:stCxn id="2" idx="2"/>
            <a:endCxn id="59" idx="0"/>
          </p:cNvCxnSpPr>
          <p:nvPr/>
        </p:nvCxnSpPr>
        <p:spPr>
          <a:xfrm rot="16200000" flipH="1">
            <a:off x="953612" y="2153193"/>
            <a:ext cx="1355583" cy="1196029"/>
          </a:xfrm>
          <a:prstGeom prst="curvedConnector3">
            <a:avLst>
              <a:gd name="adj1" fmla="val 55189"/>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1982455" y="2650867"/>
            <a:ext cx="674507" cy="461665"/>
          </a:xfrm>
          <a:prstGeom prst="rect">
            <a:avLst/>
          </a:prstGeom>
          <a:noFill/>
        </p:spPr>
        <p:txBody>
          <a:bodyPr wrap="square" rtlCol="0">
            <a:spAutoFit/>
          </a:bodyPr>
          <a:lstStyle/>
          <a:p>
            <a:r>
              <a:rPr lang="en-US" sz="800" dirty="0" smtClean="0"/>
              <a:t>Launch simulation request</a:t>
            </a:r>
            <a:endParaRPr lang="en-US" sz="800" dirty="0"/>
          </a:p>
        </p:txBody>
      </p:sp>
      <p:cxnSp>
        <p:nvCxnSpPr>
          <p:cNvPr id="143" name="Curved Connector 142"/>
          <p:cNvCxnSpPr>
            <a:endCxn id="59" idx="6"/>
          </p:cNvCxnSpPr>
          <p:nvPr/>
        </p:nvCxnSpPr>
        <p:spPr>
          <a:xfrm rot="10800000" flipV="1">
            <a:off x="3087237" y="2906618"/>
            <a:ext cx="1651195" cy="97958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Curved Connector 121"/>
          <p:cNvCxnSpPr>
            <a:stCxn id="59" idx="5"/>
            <a:endCxn id="106" idx="2"/>
          </p:cNvCxnSpPr>
          <p:nvPr/>
        </p:nvCxnSpPr>
        <p:spPr>
          <a:xfrm rot="5400000" flipH="1" flipV="1">
            <a:off x="3123314" y="2594373"/>
            <a:ext cx="1327789" cy="1902444"/>
          </a:xfrm>
          <a:prstGeom prst="curvedConnector3">
            <a:avLst>
              <a:gd name="adj1" fmla="val -27302"/>
            </a:avLst>
          </a:prstGeom>
          <a:ln>
            <a:tailEnd type="arrow"/>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2941592" y="3259722"/>
            <a:ext cx="1343520" cy="215444"/>
          </a:xfrm>
          <a:prstGeom prst="rect">
            <a:avLst/>
          </a:prstGeom>
          <a:noFill/>
        </p:spPr>
        <p:txBody>
          <a:bodyPr wrap="square" rtlCol="0">
            <a:spAutoFit/>
          </a:bodyPr>
          <a:lstStyle/>
          <a:p>
            <a:r>
              <a:rPr lang="en-US" sz="800" dirty="0" smtClean="0"/>
              <a:t>Last simulation lattice </a:t>
            </a:r>
            <a:endParaRPr lang="en-US" sz="800" dirty="0"/>
          </a:p>
        </p:txBody>
      </p:sp>
      <p:sp>
        <p:nvSpPr>
          <p:cNvPr id="161" name="TextBox 160"/>
          <p:cNvSpPr txBox="1"/>
          <p:nvPr/>
        </p:nvSpPr>
        <p:spPr>
          <a:xfrm>
            <a:off x="3202213" y="4235678"/>
            <a:ext cx="1343520" cy="215444"/>
          </a:xfrm>
          <a:prstGeom prst="rect">
            <a:avLst/>
          </a:prstGeom>
          <a:noFill/>
        </p:spPr>
        <p:txBody>
          <a:bodyPr wrap="square" rtlCol="0">
            <a:spAutoFit/>
          </a:bodyPr>
          <a:lstStyle/>
          <a:p>
            <a:r>
              <a:rPr lang="en-US" sz="800" dirty="0" smtClean="0"/>
              <a:t>Updated lattice</a:t>
            </a:r>
            <a:endParaRPr lang="en-US" sz="800" dirty="0"/>
          </a:p>
        </p:txBody>
      </p:sp>
      <p:sp>
        <p:nvSpPr>
          <p:cNvPr id="148" name="Oval 147"/>
          <p:cNvSpPr/>
          <p:nvPr/>
        </p:nvSpPr>
        <p:spPr>
          <a:xfrm>
            <a:off x="3613352" y="5105400"/>
            <a:ext cx="112508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a:t>
            </a:r>
            <a:endParaRPr lang="en-US" dirty="0"/>
          </a:p>
        </p:txBody>
      </p:sp>
      <p:cxnSp>
        <p:nvCxnSpPr>
          <p:cNvPr id="163" name="Curved Connector 162"/>
          <p:cNvCxnSpPr>
            <a:stCxn id="59" idx="4"/>
            <a:endCxn id="148" idx="0"/>
          </p:cNvCxnSpPr>
          <p:nvPr/>
        </p:nvCxnSpPr>
        <p:spPr>
          <a:xfrm rot="16200000" flipH="1">
            <a:off x="2821655" y="3751163"/>
            <a:ext cx="762000" cy="194647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2439536" y="4724400"/>
            <a:ext cx="1370464" cy="215444"/>
          </a:xfrm>
          <a:prstGeom prst="rect">
            <a:avLst/>
          </a:prstGeom>
          <a:noFill/>
        </p:spPr>
        <p:txBody>
          <a:bodyPr wrap="square" rtlCol="0">
            <a:spAutoFit/>
          </a:bodyPr>
          <a:lstStyle/>
          <a:p>
            <a:r>
              <a:rPr lang="en-US" sz="800" dirty="0" smtClean="0"/>
              <a:t>Updated lattice for logging</a:t>
            </a:r>
            <a:endParaRPr lang="en-US" sz="800" dirty="0"/>
          </a:p>
        </p:txBody>
      </p:sp>
      <p:cxnSp>
        <p:nvCxnSpPr>
          <p:cNvPr id="166" name="Straight Connector 165"/>
          <p:cNvCxnSpPr/>
          <p:nvPr/>
        </p:nvCxnSpPr>
        <p:spPr>
          <a:xfrm>
            <a:off x="5055266" y="5571514"/>
            <a:ext cx="17766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5055265" y="5907723"/>
            <a:ext cx="1776669" cy="0"/>
          </a:xfrm>
          <a:prstGeom prst="line">
            <a:avLst/>
          </a:prstGeom>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220148" y="5571514"/>
            <a:ext cx="1446903" cy="307777"/>
          </a:xfrm>
          <a:prstGeom prst="rect">
            <a:avLst/>
          </a:prstGeom>
          <a:noFill/>
        </p:spPr>
        <p:txBody>
          <a:bodyPr wrap="square" rtlCol="0">
            <a:spAutoFit/>
          </a:bodyPr>
          <a:lstStyle/>
          <a:p>
            <a:r>
              <a:rPr lang="en-US" sz="1400" dirty="0" smtClean="0"/>
              <a:t>Simulation log</a:t>
            </a:r>
            <a:endParaRPr lang="en-US" sz="1400" dirty="0"/>
          </a:p>
        </p:txBody>
      </p:sp>
      <p:cxnSp>
        <p:nvCxnSpPr>
          <p:cNvPr id="169" name="Curved Connector 168"/>
          <p:cNvCxnSpPr>
            <a:stCxn id="148" idx="7"/>
            <a:endCxn id="168" idx="0"/>
          </p:cNvCxnSpPr>
          <p:nvPr/>
        </p:nvCxnSpPr>
        <p:spPr>
          <a:xfrm rot="16200000" flipH="1">
            <a:off x="5086953" y="4714867"/>
            <a:ext cx="343362" cy="1369932"/>
          </a:xfrm>
          <a:prstGeom prst="curvedConnector3">
            <a:avLst>
              <a:gd name="adj1" fmla="val -102327"/>
            </a:avLst>
          </a:prstGeom>
          <a:ln>
            <a:tailEnd type="arrow"/>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4769783" y="4997678"/>
            <a:ext cx="1173816" cy="215444"/>
          </a:xfrm>
          <a:prstGeom prst="rect">
            <a:avLst/>
          </a:prstGeom>
          <a:noFill/>
        </p:spPr>
        <p:txBody>
          <a:bodyPr wrap="square" rtlCol="0">
            <a:spAutoFit/>
          </a:bodyPr>
          <a:lstStyle/>
          <a:p>
            <a:r>
              <a:rPr lang="en-US" sz="800" dirty="0" smtClean="0"/>
              <a:t>lattice</a:t>
            </a:r>
            <a:endParaRPr lang="en-US" sz="800" dirty="0"/>
          </a:p>
        </p:txBody>
      </p:sp>
      <p:cxnSp>
        <p:nvCxnSpPr>
          <p:cNvPr id="175" name="Curved Connector 174"/>
          <p:cNvCxnSpPr>
            <a:stCxn id="59" idx="1"/>
            <a:endCxn id="2" idx="2"/>
          </p:cNvCxnSpPr>
          <p:nvPr/>
        </p:nvCxnSpPr>
        <p:spPr>
          <a:xfrm rot="16200000" flipV="1">
            <a:off x="583372" y="2523434"/>
            <a:ext cx="1489494" cy="589460"/>
          </a:xfrm>
          <a:prstGeom prst="curvedConnector3">
            <a:avLst>
              <a:gd name="adj1" fmla="val 27333"/>
            </a:avLst>
          </a:prstGeom>
          <a:ln>
            <a:tailEnd type="arrow"/>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655801" y="2798057"/>
            <a:ext cx="647700" cy="461665"/>
          </a:xfrm>
          <a:prstGeom prst="rect">
            <a:avLst/>
          </a:prstGeom>
          <a:noFill/>
        </p:spPr>
        <p:txBody>
          <a:bodyPr wrap="square" rtlCol="0">
            <a:spAutoFit/>
          </a:bodyPr>
          <a:lstStyle/>
          <a:p>
            <a:r>
              <a:rPr lang="en-US" sz="800" dirty="0" smtClean="0"/>
              <a:t>Updated lattice for display</a:t>
            </a:r>
            <a:endParaRPr lang="en-US" sz="800" dirty="0"/>
          </a:p>
        </p:txBody>
      </p:sp>
      <p:cxnSp>
        <p:nvCxnSpPr>
          <p:cNvPr id="181" name="Curved Connector 180"/>
          <p:cNvCxnSpPr>
            <a:stCxn id="2" idx="1"/>
            <a:endCxn id="59" idx="2"/>
          </p:cNvCxnSpPr>
          <p:nvPr/>
        </p:nvCxnSpPr>
        <p:spPr>
          <a:xfrm rot="10800000" flipH="1" flipV="1">
            <a:off x="385688" y="1806716"/>
            <a:ext cx="985911" cy="2079483"/>
          </a:xfrm>
          <a:prstGeom prst="curvedConnector3">
            <a:avLst>
              <a:gd name="adj1" fmla="val -23187"/>
            </a:avLst>
          </a:prstGeom>
          <a:ln>
            <a:tailEnd type="arrow"/>
          </a:ln>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93224" y="2249480"/>
            <a:ext cx="747906" cy="338554"/>
          </a:xfrm>
          <a:prstGeom prst="rect">
            <a:avLst/>
          </a:prstGeom>
          <a:noFill/>
        </p:spPr>
        <p:txBody>
          <a:bodyPr wrap="square" rtlCol="0">
            <a:spAutoFit/>
          </a:bodyPr>
          <a:lstStyle/>
          <a:p>
            <a:r>
              <a:rPr lang="en-US" sz="800" dirty="0" smtClean="0"/>
              <a:t>Break/terminate request</a:t>
            </a:r>
            <a:endParaRPr lang="en-US" sz="800" dirty="0"/>
          </a:p>
        </p:txBody>
      </p:sp>
    </p:spTree>
    <p:extLst>
      <p:ext uri="{BB962C8B-B14F-4D97-AF65-F5344CB8AC3E}">
        <p14:creationId xmlns:p14="http://schemas.microsoft.com/office/powerpoint/2010/main" val="341560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81354"/>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Start-up</a:t>
            </a:r>
            <a:endParaRPr lang="en-US" sz="1000" dirty="0"/>
          </a:p>
        </p:txBody>
      </p:sp>
      <p:sp>
        <p:nvSpPr>
          <p:cNvPr id="39" name="Rectangle 38"/>
          <p:cNvSpPr/>
          <p:nvPr/>
        </p:nvSpPr>
        <p:spPr>
          <a:xfrm>
            <a:off x="1166446" y="738554"/>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Load previous state</a:t>
            </a:r>
            <a:endParaRPr lang="en-US" sz="1000" dirty="0"/>
          </a:p>
        </p:txBody>
      </p:sp>
      <p:sp>
        <p:nvSpPr>
          <p:cNvPr id="43" name="Flowchart: Decision 42"/>
          <p:cNvSpPr/>
          <p:nvPr/>
        </p:nvSpPr>
        <p:spPr>
          <a:xfrm>
            <a:off x="914399" y="1821179"/>
            <a:ext cx="1726224" cy="68579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Set simulation parameter?</a:t>
            </a:r>
            <a:endParaRPr lang="en-US" sz="1000" dirty="0"/>
          </a:p>
        </p:txBody>
      </p:sp>
      <p:cxnSp>
        <p:nvCxnSpPr>
          <p:cNvPr id="8" name="Elbow Connector 7"/>
          <p:cNvCxnSpPr>
            <a:stCxn id="4" idx="2"/>
            <a:endCxn id="39" idx="0"/>
          </p:cNvCxnSpPr>
          <p:nvPr/>
        </p:nvCxnSpPr>
        <p:spPr>
          <a:xfrm rot="16200000" flipH="1">
            <a:off x="1688123" y="650631"/>
            <a:ext cx="152400" cy="2344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39" idx="2"/>
            <a:endCxn id="43" idx="0"/>
          </p:cNvCxnSpPr>
          <p:nvPr/>
        </p:nvCxnSpPr>
        <p:spPr>
          <a:xfrm rot="16200000" flipH="1">
            <a:off x="1387866" y="1431533"/>
            <a:ext cx="777825" cy="146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43" idx="2"/>
            <a:endCxn id="83" idx="1"/>
          </p:cNvCxnSpPr>
          <p:nvPr/>
        </p:nvCxnSpPr>
        <p:spPr>
          <a:xfrm rot="16200000" flipH="1">
            <a:off x="2054094" y="2230394"/>
            <a:ext cx="260122" cy="8132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90701" y="2506979"/>
            <a:ext cx="723898" cy="246221"/>
          </a:xfrm>
          <a:prstGeom prst="rect">
            <a:avLst/>
          </a:prstGeom>
          <a:noFill/>
        </p:spPr>
        <p:txBody>
          <a:bodyPr wrap="square" rtlCol="0">
            <a:spAutoFit/>
          </a:bodyPr>
          <a:lstStyle/>
          <a:p>
            <a:r>
              <a:rPr lang="en-US" sz="1000" dirty="0" smtClean="0"/>
              <a:t>yes</a:t>
            </a:r>
            <a:endParaRPr lang="en-US" sz="1000" dirty="0"/>
          </a:p>
        </p:txBody>
      </p:sp>
      <p:sp>
        <p:nvSpPr>
          <p:cNvPr id="83" name="Rectangle 82"/>
          <p:cNvSpPr/>
          <p:nvPr/>
        </p:nvSpPr>
        <p:spPr>
          <a:xfrm>
            <a:off x="2590800" y="26147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Configure parameter to set</a:t>
            </a:r>
            <a:endParaRPr lang="en-US" sz="1000" dirty="0"/>
          </a:p>
        </p:txBody>
      </p:sp>
      <p:cxnSp>
        <p:nvCxnSpPr>
          <p:cNvPr id="86" name="Elbow Connector 85"/>
          <p:cNvCxnSpPr>
            <a:stCxn id="83" idx="0"/>
            <a:endCxn id="43" idx="3"/>
          </p:cNvCxnSpPr>
          <p:nvPr/>
        </p:nvCxnSpPr>
        <p:spPr>
          <a:xfrm rot="16200000" flipV="1">
            <a:off x="2695202" y="2109501"/>
            <a:ext cx="450621" cy="5597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Flowchart: Decision 31"/>
          <p:cNvSpPr/>
          <p:nvPr/>
        </p:nvSpPr>
        <p:spPr>
          <a:xfrm>
            <a:off x="1066799" y="3124200"/>
            <a:ext cx="1447799" cy="74676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Launch simulation</a:t>
            </a:r>
            <a:endParaRPr lang="en-US" sz="1000" dirty="0"/>
          </a:p>
        </p:txBody>
      </p:sp>
      <p:cxnSp>
        <p:nvCxnSpPr>
          <p:cNvPr id="34" name="Elbow Connector 33"/>
          <p:cNvCxnSpPr>
            <a:stCxn id="43" idx="1"/>
            <a:endCxn id="32" idx="1"/>
          </p:cNvCxnSpPr>
          <p:nvPr/>
        </p:nvCxnSpPr>
        <p:spPr>
          <a:xfrm rot="10800000" flipH="1" flipV="1">
            <a:off x="914399" y="2164078"/>
            <a:ext cx="152400" cy="1333501"/>
          </a:xfrm>
          <a:prstGeom prst="bentConnector3">
            <a:avLst>
              <a:gd name="adj1" fmla="val -1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32" idx="2"/>
            <a:endCxn id="43" idx="0"/>
          </p:cNvCxnSpPr>
          <p:nvPr/>
        </p:nvCxnSpPr>
        <p:spPr>
          <a:xfrm rot="5400000" flipH="1">
            <a:off x="759214" y="2839476"/>
            <a:ext cx="2049781" cy="13188"/>
          </a:xfrm>
          <a:prstGeom prst="bentConnector5">
            <a:avLst>
              <a:gd name="adj1" fmla="val -11152"/>
              <a:gd name="adj2" fmla="val 9124765"/>
              <a:gd name="adj3" fmla="val 111152"/>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62000" y="2924145"/>
            <a:ext cx="404446" cy="246221"/>
          </a:xfrm>
          <a:prstGeom prst="rect">
            <a:avLst/>
          </a:prstGeom>
          <a:noFill/>
        </p:spPr>
        <p:txBody>
          <a:bodyPr wrap="square" rtlCol="0">
            <a:spAutoFit/>
          </a:bodyPr>
          <a:lstStyle/>
          <a:p>
            <a:r>
              <a:rPr lang="en-US" sz="1000" dirty="0" smtClean="0"/>
              <a:t>no</a:t>
            </a:r>
            <a:endParaRPr lang="en-US" sz="1000" dirty="0"/>
          </a:p>
        </p:txBody>
      </p:sp>
      <p:sp>
        <p:nvSpPr>
          <p:cNvPr id="102" name="TextBox 101"/>
          <p:cNvSpPr txBox="1"/>
          <p:nvPr/>
        </p:nvSpPr>
        <p:spPr>
          <a:xfrm>
            <a:off x="781051" y="3886200"/>
            <a:ext cx="723898" cy="246221"/>
          </a:xfrm>
          <a:prstGeom prst="rect">
            <a:avLst/>
          </a:prstGeom>
          <a:noFill/>
        </p:spPr>
        <p:txBody>
          <a:bodyPr wrap="square" rtlCol="0">
            <a:spAutoFit/>
          </a:bodyPr>
          <a:lstStyle/>
          <a:p>
            <a:r>
              <a:rPr lang="en-US" sz="1000" dirty="0" smtClean="0"/>
              <a:t>no</a:t>
            </a:r>
            <a:endParaRPr lang="en-US" sz="1000" dirty="0"/>
          </a:p>
        </p:txBody>
      </p:sp>
      <p:sp>
        <p:nvSpPr>
          <p:cNvPr id="69" name="Diamond 68"/>
          <p:cNvSpPr/>
          <p:nvPr/>
        </p:nvSpPr>
        <p:spPr>
          <a:xfrm>
            <a:off x="2895600" y="3870960"/>
            <a:ext cx="1600200" cy="68371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Break simulation?</a:t>
            </a:r>
            <a:endParaRPr lang="en-US" sz="1000" dirty="0"/>
          </a:p>
        </p:txBody>
      </p:sp>
      <p:cxnSp>
        <p:nvCxnSpPr>
          <p:cNvPr id="103" name="Elbow Connector 102"/>
          <p:cNvCxnSpPr>
            <a:stCxn id="32" idx="3"/>
            <a:endCxn id="69" idx="0"/>
          </p:cNvCxnSpPr>
          <p:nvPr/>
        </p:nvCxnSpPr>
        <p:spPr>
          <a:xfrm>
            <a:off x="2514598" y="3497580"/>
            <a:ext cx="1181102" cy="3733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69" idx="3"/>
            <a:endCxn id="108" idx="1"/>
          </p:cNvCxnSpPr>
          <p:nvPr/>
        </p:nvCxnSpPr>
        <p:spPr>
          <a:xfrm>
            <a:off x="4495800" y="4212818"/>
            <a:ext cx="1107830" cy="79773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5603630" y="4554675"/>
            <a:ext cx="1382151" cy="911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Iterate, update </a:t>
            </a:r>
            <a:r>
              <a:rPr lang="en-US" sz="1000" dirty="0" err="1" smtClean="0"/>
              <a:t>gui</a:t>
            </a:r>
            <a:r>
              <a:rPr lang="en-US" sz="1000" dirty="0" smtClean="0"/>
              <a:t>, flow meters, and log to match current state</a:t>
            </a:r>
            <a:endParaRPr lang="en-US" sz="1000" dirty="0"/>
          </a:p>
        </p:txBody>
      </p:sp>
      <p:cxnSp>
        <p:nvCxnSpPr>
          <p:cNvPr id="111" name="Elbow Connector 110"/>
          <p:cNvCxnSpPr>
            <a:stCxn id="108" idx="2"/>
            <a:endCxn id="69" idx="2"/>
          </p:cNvCxnSpPr>
          <p:nvPr/>
        </p:nvCxnSpPr>
        <p:spPr>
          <a:xfrm rot="5400000" flipH="1">
            <a:off x="4539325" y="3711051"/>
            <a:ext cx="911755" cy="2599006"/>
          </a:xfrm>
          <a:prstGeom prst="bentConnector3">
            <a:avLst>
              <a:gd name="adj1" fmla="val -25073"/>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753513" y="3993922"/>
            <a:ext cx="656687" cy="246221"/>
          </a:xfrm>
          <a:prstGeom prst="rect">
            <a:avLst/>
          </a:prstGeom>
          <a:noFill/>
        </p:spPr>
        <p:txBody>
          <a:bodyPr wrap="square" rtlCol="0">
            <a:spAutoFit/>
          </a:bodyPr>
          <a:lstStyle/>
          <a:p>
            <a:r>
              <a:rPr lang="en-US" sz="1000" dirty="0" smtClean="0"/>
              <a:t>no</a:t>
            </a:r>
            <a:endParaRPr lang="en-US" sz="1000" dirty="0"/>
          </a:p>
        </p:txBody>
      </p:sp>
      <p:sp>
        <p:nvSpPr>
          <p:cNvPr id="112" name="Diamond 111"/>
          <p:cNvSpPr/>
          <p:nvPr/>
        </p:nvSpPr>
        <p:spPr>
          <a:xfrm>
            <a:off x="1404424" y="5211689"/>
            <a:ext cx="1600200" cy="52128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Continue simulation</a:t>
            </a:r>
            <a:endParaRPr lang="en-US" sz="1000" dirty="0"/>
          </a:p>
        </p:txBody>
      </p:sp>
      <p:cxnSp>
        <p:nvCxnSpPr>
          <p:cNvPr id="137" name="Elbow Connector 136"/>
          <p:cNvCxnSpPr>
            <a:stCxn id="69" idx="1"/>
            <a:endCxn id="144" idx="0"/>
          </p:cNvCxnSpPr>
          <p:nvPr/>
        </p:nvCxnSpPr>
        <p:spPr>
          <a:xfrm rot="10800000" flipV="1">
            <a:off x="2204526" y="4212818"/>
            <a:ext cx="691074" cy="34185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stCxn id="112" idx="3"/>
            <a:endCxn id="69" idx="2"/>
          </p:cNvCxnSpPr>
          <p:nvPr/>
        </p:nvCxnSpPr>
        <p:spPr>
          <a:xfrm flipV="1">
            <a:off x="3004624" y="4554676"/>
            <a:ext cx="691076" cy="9176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1513450" y="4554676"/>
            <a:ext cx="1382151" cy="41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Examine any spot on the simulation</a:t>
            </a:r>
            <a:endParaRPr lang="en-US" sz="1000" dirty="0"/>
          </a:p>
        </p:txBody>
      </p:sp>
      <p:cxnSp>
        <p:nvCxnSpPr>
          <p:cNvPr id="146" name="Elbow Connector 145"/>
          <p:cNvCxnSpPr>
            <a:stCxn id="144" idx="2"/>
            <a:endCxn id="112" idx="0"/>
          </p:cNvCxnSpPr>
          <p:nvPr/>
        </p:nvCxnSpPr>
        <p:spPr>
          <a:xfrm rot="5400000">
            <a:off x="2081238" y="5088400"/>
            <a:ext cx="246575"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2385646" y="4009310"/>
            <a:ext cx="509955" cy="246221"/>
          </a:xfrm>
          <a:prstGeom prst="rect">
            <a:avLst/>
          </a:prstGeom>
          <a:noFill/>
        </p:spPr>
        <p:txBody>
          <a:bodyPr wrap="square" rtlCol="0">
            <a:spAutoFit/>
          </a:bodyPr>
          <a:lstStyle/>
          <a:p>
            <a:r>
              <a:rPr lang="en-US" sz="1000" dirty="0" smtClean="0"/>
              <a:t>yes</a:t>
            </a:r>
            <a:endParaRPr lang="en-US" sz="1000" dirty="0"/>
          </a:p>
        </p:txBody>
      </p:sp>
      <p:sp>
        <p:nvSpPr>
          <p:cNvPr id="155" name="TextBox 154"/>
          <p:cNvSpPr txBox="1"/>
          <p:nvPr/>
        </p:nvSpPr>
        <p:spPr>
          <a:xfrm>
            <a:off x="3004624" y="5244922"/>
            <a:ext cx="509955" cy="246221"/>
          </a:xfrm>
          <a:prstGeom prst="rect">
            <a:avLst/>
          </a:prstGeom>
          <a:noFill/>
        </p:spPr>
        <p:txBody>
          <a:bodyPr wrap="square" rtlCol="0">
            <a:spAutoFit/>
          </a:bodyPr>
          <a:lstStyle/>
          <a:p>
            <a:r>
              <a:rPr lang="en-US" sz="1000" dirty="0" smtClean="0"/>
              <a:t>yes</a:t>
            </a:r>
            <a:endParaRPr lang="en-US" sz="1000" dirty="0"/>
          </a:p>
        </p:txBody>
      </p:sp>
      <p:sp>
        <p:nvSpPr>
          <p:cNvPr id="156" name="TextBox 155"/>
          <p:cNvSpPr txBox="1"/>
          <p:nvPr/>
        </p:nvSpPr>
        <p:spPr>
          <a:xfrm>
            <a:off x="756335" y="5466431"/>
            <a:ext cx="656687" cy="246221"/>
          </a:xfrm>
          <a:prstGeom prst="rect">
            <a:avLst/>
          </a:prstGeom>
          <a:noFill/>
        </p:spPr>
        <p:txBody>
          <a:bodyPr wrap="square" rtlCol="0">
            <a:spAutoFit/>
          </a:bodyPr>
          <a:lstStyle/>
          <a:p>
            <a:r>
              <a:rPr lang="en-US" sz="1000" dirty="0" smtClean="0"/>
              <a:t>no</a:t>
            </a:r>
            <a:endParaRPr lang="en-US" sz="1000" dirty="0"/>
          </a:p>
        </p:txBody>
      </p:sp>
      <p:cxnSp>
        <p:nvCxnSpPr>
          <p:cNvPr id="158" name="Elbow Connector 157"/>
          <p:cNvCxnSpPr>
            <a:stCxn id="112" idx="1"/>
            <a:endCxn id="39" idx="1"/>
          </p:cNvCxnSpPr>
          <p:nvPr/>
        </p:nvCxnSpPr>
        <p:spPr>
          <a:xfrm rot="10800000">
            <a:off x="1166446" y="890954"/>
            <a:ext cx="237978" cy="4581378"/>
          </a:xfrm>
          <a:prstGeom prst="bentConnector3">
            <a:avLst>
              <a:gd name="adj1" fmla="val 444335"/>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2627141" y="3251358"/>
            <a:ext cx="509955" cy="246221"/>
          </a:xfrm>
          <a:prstGeom prst="rect">
            <a:avLst/>
          </a:prstGeom>
          <a:noFill/>
        </p:spPr>
        <p:txBody>
          <a:bodyPr wrap="square" rtlCol="0">
            <a:spAutoFit/>
          </a:bodyPr>
          <a:lstStyle/>
          <a:p>
            <a:r>
              <a:rPr lang="en-US" sz="1000" dirty="0" smtClean="0"/>
              <a:t>yes</a:t>
            </a:r>
            <a:endParaRPr lang="en-US" sz="1000" dirty="0"/>
          </a:p>
        </p:txBody>
      </p:sp>
    </p:spTree>
    <p:extLst>
      <p:ext uri="{BB962C8B-B14F-4D97-AF65-F5344CB8AC3E}">
        <p14:creationId xmlns:p14="http://schemas.microsoft.com/office/powerpoint/2010/main" val="2168059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564</Words>
  <Application>Microsoft Office PowerPoint</Application>
  <PresentationFormat>On-screen Show (4:3)</PresentationFormat>
  <Paragraphs>85</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Bonifant, Michael (NIH/NLM/LHC) [E]</dc:creator>
  <cp:lastModifiedBy>Bonifant, Michael (NIH/NLM/LHC) [E]</cp:lastModifiedBy>
  <cp:revision>14</cp:revision>
  <dcterms:created xsi:type="dcterms:W3CDTF">2015-10-06T17:02:01Z</dcterms:created>
  <dcterms:modified xsi:type="dcterms:W3CDTF">2015-10-06T18:56:51Z</dcterms:modified>
</cp:coreProperties>
</file>