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58" r:id="rId5"/>
    <p:sldId id="263" r:id="rId6"/>
    <p:sldId id="264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dissertation\Experiments%20(version%202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dissertation\Experiments%20(version%202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dissertation\Experiments%20(version%202)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dissertation\Experiments%20(version%202)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dissertation\Experiments%20(version%202)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MCTS</a:t>
            </a:r>
            <a:r>
              <a:rPr lang="en-GB" baseline="0"/>
              <a:t> vs Good dad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'Good dad 80-20 vs MCTS'!$ES$2</c:f>
              <c:strCache>
                <c:ptCount val="1"/>
                <c:pt idx="0">
                  <c:v>Good dad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'Good dad 80-20 vs MCTS'!$ES$3:$ES$26</c:f>
              <c:numCache>
                <c:formatCode>General</c:formatCode>
                <c:ptCount val="24"/>
                <c:pt idx="0">
                  <c:v>0.35135135135135098</c:v>
                </c:pt>
                <c:pt idx="1">
                  <c:v>0.123123123123123</c:v>
                </c:pt>
                <c:pt idx="2">
                  <c:v>0.11111111111111099</c:v>
                </c:pt>
                <c:pt idx="3">
                  <c:v>9.8130841121495296E-2</c:v>
                </c:pt>
                <c:pt idx="4">
                  <c:v>0.12266666666666599</c:v>
                </c:pt>
                <c:pt idx="5">
                  <c:v>0.16167664670658599</c:v>
                </c:pt>
                <c:pt idx="6">
                  <c:v>7.1999999999999995E-2</c:v>
                </c:pt>
                <c:pt idx="7">
                  <c:v>8.1081081081081002E-2</c:v>
                </c:pt>
                <c:pt idx="8">
                  <c:v>0.06</c:v>
                </c:pt>
                <c:pt idx="9">
                  <c:v>6.5268065268065195E-2</c:v>
                </c:pt>
                <c:pt idx="10">
                  <c:v>6.9930069930069904E-3</c:v>
                </c:pt>
                <c:pt idx="11">
                  <c:v>8.6448598130841103E-2</c:v>
                </c:pt>
                <c:pt idx="12">
                  <c:v>2.5999999999999999E-2</c:v>
                </c:pt>
                <c:pt idx="13">
                  <c:v>0.104</c:v>
                </c:pt>
                <c:pt idx="14">
                  <c:v>6.9930069930069904E-3</c:v>
                </c:pt>
                <c:pt idx="15">
                  <c:v>8.1775700934579407E-2</c:v>
                </c:pt>
                <c:pt idx="16">
                  <c:v>2.1999999999999999E-2</c:v>
                </c:pt>
                <c:pt idx="17">
                  <c:v>0.05</c:v>
                </c:pt>
                <c:pt idx="18">
                  <c:v>-0.18</c:v>
                </c:pt>
                <c:pt idx="19">
                  <c:v>-4.1666666666666602E-2</c:v>
                </c:pt>
                <c:pt idx="20">
                  <c:v>-0.16083916083916</c:v>
                </c:pt>
                <c:pt idx="21">
                  <c:v>-0.110666666666666</c:v>
                </c:pt>
                <c:pt idx="22">
                  <c:v>-0.151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A7-49ED-AE64-754E47AA1595}"/>
            </c:ext>
          </c:extLst>
        </c:ser>
        <c:ser>
          <c:idx val="1"/>
          <c:order val="1"/>
          <c:tx>
            <c:strRef>
              <c:f>'Good dad 80-20 vs MCTS'!$ET$2</c:f>
              <c:strCache>
                <c:ptCount val="1"/>
                <c:pt idx="0">
                  <c:v>MCTS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'Good dad 80-20 vs MCTS'!$ET$3:$ET$26</c:f>
              <c:numCache>
                <c:formatCode>General</c:formatCode>
                <c:ptCount val="24"/>
                <c:pt idx="0">
                  <c:v>3.0030030030029999E-2</c:v>
                </c:pt>
                <c:pt idx="1">
                  <c:v>6.2874251497005901E-2</c:v>
                </c:pt>
                <c:pt idx="2">
                  <c:v>0.04</c:v>
                </c:pt>
                <c:pt idx="3">
                  <c:v>-3.0030030030029999E-3</c:v>
                </c:pt>
                <c:pt idx="4">
                  <c:v>4.8000000000000001E-2</c:v>
                </c:pt>
                <c:pt idx="5">
                  <c:v>4.4910179640718501E-2</c:v>
                </c:pt>
                <c:pt idx="6">
                  <c:v>9.3457943925233603E-3</c:v>
                </c:pt>
                <c:pt idx="7">
                  <c:v>-1.8666666666666599E-2</c:v>
                </c:pt>
                <c:pt idx="8">
                  <c:v>5.6000000000000001E-2</c:v>
                </c:pt>
                <c:pt idx="9">
                  <c:v>4.5333333333333302E-2</c:v>
                </c:pt>
                <c:pt idx="10">
                  <c:v>0.16</c:v>
                </c:pt>
                <c:pt idx="11">
                  <c:v>3.5999999999999997E-2</c:v>
                </c:pt>
                <c:pt idx="12">
                  <c:v>7.9439252336448593E-2</c:v>
                </c:pt>
                <c:pt idx="13">
                  <c:v>6.8000000000000005E-2</c:v>
                </c:pt>
                <c:pt idx="14">
                  <c:v>0.112</c:v>
                </c:pt>
                <c:pt idx="15">
                  <c:v>7.5999999999999998E-2</c:v>
                </c:pt>
                <c:pt idx="16">
                  <c:v>5.3333333333333302E-2</c:v>
                </c:pt>
                <c:pt idx="17">
                  <c:v>0.43209876543209802</c:v>
                </c:pt>
                <c:pt idx="18">
                  <c:v>0.30933333333333302</c:v>
                </c:pt>
                <c:pt idx="19">
                  <c:v>0.36666666666666597</c:v>
                </c:pt>
                <c:pt idx="20">
                  <c:v>0.19400000000000001</c:v>
                </c:pt>
                <c:pt idx="21">
                  <c:v>0.181666666666666</c:v>
                </c:pt>
                <c:pt idx="22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A7-49ED-AE64-754E47AA1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4242480"/>
        <c:axId val="794236248"/>
      </c:lineChart>
      <c:catAx>
        <c:axId val="79424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Move</a:t>
                </a:r>
                <a:r>
                  <a:rPr lang="en-GB" baseline="0" dirty="0"/>
                  <a:t>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236248"/>
        <c:crosses val="autoZero"/>
        <c:auto val="1"/>
        <c:lblAlgn val="ctr"/>
        <c:lblOffset val="100"/>
        <c:noMultiLvlLbl val="0"/>
      </c:catAx>
      <c:valAx>
        <c:axId val="79423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2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Good</a:t>
            </a:r>
            <a:r>
              <a:rPr lang="en-GB" baseline="0"/>
              <a:t> dad v2 vs MCTS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B9-4BD9-A850-44FBBB87E4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B9-4BD9-A850-44FBBB87E4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B9-4BD9-A850-44FBBB87E4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'Good dad v2 vs MCTS Games'!$F$4:$F$6</c:f>
              <c:strCache>
                <c:ptCount val="3"/>
                <c:pt idx="0">
                  <c:v>MCTS wins</c:v>
                </c:pt>
                <c:pt idx="1">
                  <c:v>Good dad wins</c:v>
                </c:pt>
                <c:pt idx="2">
                  <c:v>draw</c:v>
                </c:pt>
              </c:strCache>
            </c:strRef>
          </c:cat>
          <c:val>
            <c:numRef>
              <c:f>'Good dad v2 vs MCTS Games'!$G$4:$G$6</c:f>
              <c:numCache>
                <c:formatCode>General</c:formatCode>
                <c:ptCount val="3"/>
                <c:pt idx="0">
                  <c:v>22</c:v>
                </c:pt>
                <c:pt idx="1">
                  <c:v>24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B9-4BD9-A850-44FBBB87E46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Good</a:t>
            </a:r>
            <a:r>
              <a:rPr lang="en-GB" baseline="0" dirty="0"/>
              <a:t> dad v2 vs Minefield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CA-4908-9E49-B8EE129C72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CA-4908-9E49-B8EE129C72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'Good dad v2 vs MineField'!$F$4:$F$5</c:f>
              <c:strCache>
                <c:ptCount val="2"/>
                <c:pt idx="0">
                  <c:v>MineField wins</c:v>
                </c:pt>
                <c:pt idx="1">
                  <c:v>Good dad v2 wins</c:v>
                </c:pt>
              </c:strCache>
            </c:strRef>
          </c:cat>
          <c:val>
            <c:numRef>
              <c:f>'Good dad v2 vs MineField'!$G$4:$G$5</c:f>
              <c:numCache>
                <c:formatCode>General</c:formatCode>
                <c:ptCount val="2"/>
                <c:pt idx="0">
                  <c:v>45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CA-4908-9E49-B8EE129C721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/>
              <a:t>Difficulty of Game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UserGames!$X$9:$X$13</c:f>
              <c:strCache>
                <c:ptCount val="5"/>
                <c:pt idx="0">
                  <c:v>very easy</c:v>
                </c:pt>
                <c:pt idx="1">
                  <c:v>easy</c:v>
                </c:pt>
                <c:pt idx="2">
                  <c:v>neutral</c:v>
                </c:pt>
                <c:pt idx="3">
                  <c:v>hard</c:v>
                </c:pt>
                <c:pt idx="4">
                  <c:v>very hard</c:v>
                </c:pt>
              </c:strCache>
            </c:strRef>
          </c:cat>
          <c:val>
            <c:numRef>
              <c:f>UserGames!$Y$9:$Y$13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B-439C-B9C7-53BBB623D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7027736"/>
        <c:axId val="747029376"/>
      </c:barChart>
      <c:catAx>
        <c:axId val="747027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9376"/>
        <c:crosses val="autoZero"/>
        <c:auto val="1"/>
        <c:lblAlgn val="ctr"/>
        <c:lblOffset val="100"/>
        <c:noMultiLvlLbl val="0"/>
      </c:catAx>
      <c:valAx>
        <c:axId val="747029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Enjoyment</a:t>
            </a:r>
            <a:r>
              <a:rPr lang="en-GB" baseline="0"/>
              <a:t> of AI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UserGames!$R$23</c:f>
              <c:strCache>
                <c:ptCount val="1"/>
                <c:pt idx="0">
                  <c:v>very boring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UserGames!$Q$24:$Q$28</c:f>
              <c:strCache>
                <c:ptCount val="5"/>
                <c:pt idx="0">
                  <c:v>Random</c:v>
                </c:pt>
                <c:pt idx="1">
                  <c:v>MCTS</c:v>
                </c:pt>
                <c:pt idx="2">
                  <c:v>Good dad</c:v>
                </c:pt>
                <c:pt idx="3">
                  <c:v>Good dad v2</c:v>
                </c:pt>
                <c:pt idx="4">
                  <c:v>MineField</c:v>
                </c:pt>
              </c:strCache>
            </c:strRef>
          </c:cat>
          <c:val>
            <c:numRef>
              <c:f>UserGames!$R$24:$R$28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B-4136-BC18-CCD02B1F6648}"/>
            </c:ext>
          </c:extLst>
        </c:ser>
        <c:ser>
          <c:idx val="1"/>
          <c:order val="1"/>
          <c:tx>
            <c:strRef>
              <c:f>UserGames!$S$23</c:f>
              <c:strCache>
                <c:ptCount val="1"/>
                <c:pt idx="0">
                  <c:v>boring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UserGames!$Q$24:$Q$28</c:f>
              <c:strCache>
                <c:ptCount val="5"/>
                <c:pt idx="0">
                  <c:v>Random</c:v>
                </c:pt>
                <c:pt idx="1">
                  <c:v>MCTS</c:v>
                </c:pt>
                <c:pt idx="2">
                  <c:v>Good dad</c:v>
                </c:pt>
                <c:pt idx="3">
                  <c:v>Good dad v2</c:v>
                </c:pt>
                <c:pt idx="4">
                  <c:v>MineField</c:v>
                </c:pt>
              </c:strCache>
            </c:strRef>
          </c:cat>
          <c:val>
            <c:numRef>
              <c:f>UserGames!$S$24:$S$28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B-4136-BC18-CCD02B1F6648}"/>
            </c:ext>
          </c:extLst>
        </c:ser>
        <c:ser>
          <c:idx val="2"/>
          <c:order val="2"/>
          <c:tx>
            <c:strRef>
              <c:f>UserGames!$T$23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UserGames!$Q$24:$Q$28</c:f>
              <c:strCache>
                <c:ptCount val="5"/>
                <c:pt idx="0">
                  <c:v>Random</c:v>
                </c:pt>
                <c:pt idx="1">
                  <c:v>MCTS</c:v>
                </c:pt>
                <c:pt idx="2">
                  <c:v>Good dad</c:v>
                </c:pt>
                <c:pt idx="3">
                  <c:v>Good dad v2</c:v>
                </c:pt>
                <c:pt idx="4">
                  <c:v>MineField</c:v>
                </c:pt>
              </c:strCache>
            </c:strRef>
          </c:cat>
          <c:val>
            <c:numRef>
              <c:f>UserGames!$T$24:$T$28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B-4136-BC18-CCD02B1F6648}"/>
            </c:ext>
          </c:extLst>
        </c:ser>
        <c:ser>
          <c:idx val="3"/>
          <c:order val="3"/>
          <c:tx>
            <c:strRef>
              <c:f>UserGames!$U$23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UserGames!$Q$24:$Q$28</c:f>
              <c:strCache>
                <c:ptCount val="5"/>
                <c:pt idx="0">
                  <c:v>Random</c:v>
                </c:pt>
                <c:pt idx="1">
                  <c:v>MCTS</c:v>
                </c:pt>
                <c:pt idx="2">
                  <c:v>Good dad</c:v>
                </c:pt>
                <c:pt idx="3">
                  <c:v>Good dad v2</c:v>
                </c:pt>
                <c:pt idx="4">
                  <c:v>MineField</c:v>
                </c:pt>
              </c:strCache>
            </c:strRef>
          </c:cat>
          <c:val>
            <c:numRef>
              <c:f>UserGames!$U$24:$U$28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9B-4136-BC18-CCD02B1F6648}"/>
            </c:ext>
          </c:extLst>
        </c:ser>
        <c:ser>
          <c:idx val="4"/>
          <c:order val="4"/>
          <c:tx>
            <c:strRef>
              <c:f>UserGames!$V$23</c:f>
              <c:strCache>
                <c:ptCount val="1"/>
                <c:pt idx="0">
                  <c:v>very fun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UserGames!$Q$24:$Q$28</c:f>
              <c:strCache>
                <c:ptCount val="5"/>
                <c:pt idx="0">
                  <c:v>Random</c:v>
                </c:pt>
                <c:pt idx="1">
                  <c:v>MCTS</c:v>
                </c:pt>
                <c:pt idx="2">
                  <c:v>Good dad</c:v>
                </c:pt>
                <c:pt idx="3">
                  <c:v>Good dad v2</c:v>
                </c:pt>
                <c:pt idx="4">
                  <c:v>MineField</c:v>
                </c:pt>
              </c:strCache>
            </c:strRef>
          </c:cat>
          <c:val>
            <c:numRef>
              <c:f>UserGames!$V$24:$V$28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9B-4136-BC18-CCD02B1F6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45191320"/>
        <c:axId val="745191648"/>
      </c:barChart>
      <c:catAx>
        <c:axId val="745191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191648"/>
        <c:crosses val="autoZero"/>
        <c:auto val="1"/>
        <c:lblAlgn val="ctr"/>
        <c:lblOffset val="100"/>
        <c:noMultiLvlLbl val="0"/>
      </c:catAx>
      <c:valAx>
        <c:axId val="74519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19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7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65773-F025-47F9-AD04-098374D9E590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879F-FCE5-4E8F-BA89-2B01BB5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GB" sz="7200" dirty="0"/>
              <a:t>AI For Games: </a:t>
            </a:r>
            <a:br>
              <a:rPr lang="en-GB" sz="7200" dirty="0"/>
            </a:br>
            <a:r>
              <a:rPr lang="en-GB" sz="7200" dirty="0"/>
              <a:t>Being A Good Dad</a:t>
            </a:r>
          </a:p>
        </p:txBody>
      </p:sp>
    </p:spTree>
    <p:extLst>
      <p:ext uri="{BB962C8B-B14F-4D97-AF65-F5344CB8AC3E}">
        <p14:creationId xmlns:p14="http://schemas.microsoft.com/office/powerpoint/2010/main" val="22399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8024-FEBA-47BA-8FF6-2B4F58BF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41-1702-404C-9FE9-058E27CA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6279"/>
            <a:ext cx="10018713" cy="4094922"/>
          </a:xfrm>
        </p:spPr>
        <p:txBody>
          <a:bodyPr>
            <a:normAutofit/>
          </a:bodyPr>
          <a:lstStyle/>
          <a:p>
            <a:r>
              <a:rPr lang="en-GB" dirty="0"/>
              <a:t>AI are never challenging enough, either boringly easy or depressingly strong</a:t>
            </a:r>
          </a:p>
          <a:p>
            <a:r>
              <a:rPr lang="en-GB" dirty="0"/>
              <a:t>Ultimate tic tac toe is a twist on the classic pen and paper game that adds an extra layer of complexity to this solved game</a:t>
            </a:r>
          </a:p>
          <a:p>
            <a:r>
              <a:rPr lang="en-GB" dirty="0"/>
              <a:t>Developed AI</a:t>
            </a:r>
          </a:p>
          <a:p>
            <a:pPr lvl="1"/>
            <a:r>
              <a:rPr lang="en-GB" dirty="0"/>
              <a:t>Random AI, simply chooses moves randomly</a:t>
            </a:r>
          </a:p>
          <a:p>
            <a:pPr lvl="1"/>
            <a:r>
              <a:rPr lang="en-GB" dirty="0"/>
              <a:t>MCTS AI, chooses moves based on MCTS algorithm</a:t>
            </a:r>
          </a:p>
          <a:p>
            <a:pPr lvl="1"/>
            <a:r>
              <a:rPr lang="en-GB" dirty="0"/>
              <a:t>Two different implementations of Adaptive AI</a:t>
            </a:r>
          </a:p>
          <a:p>
            <a:pPr lvl="1"/>
            <a:r>
              <a:rPr lang="en-GB" dirty="0"/>
              <a:t>Minefield AI, designed to play of users emotions using techniques inspired by Artificial Stupidity: The Art of Intentional Mistakes (</a:t>
            </a:r>
            <a:r>
              <a:rPr lang="en-GB" dirty="0" err="1"/>
              <a:t>Lidén</a:t>
            </a:r>
            <a:r>
              <a:rPr lang="en-GB" dirty="0"/>
              <a:t>, 2004)</a:t>
            </a:r>
          </a:p>
        </p:txBody>
      </p:sp>
    </p:spTree>
    <p:extLst>
      <p:ext uri="{BB962C8B-B14F-4D97-AF65-F5344CB8AC3E}">
        <p14:creationId xmlns:p14="http://schemas.microsoft.com/office/powerpoint/2010/main" val="1863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1CDC-5C15-4E4D-9DBA-4087168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47632"/>
          </a:xfrm>
        </p:spPr>
        <p:txBody>
          <a:bodyPr/>
          <a:lstStyle/>
          <a:p>
            <a:r>
              <a:rPr lang="en-GB" dirty="0"/>
              <a:t>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7365-FD89-4F1D-B09E-90465754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001972"/>
            <a:ext cx="10018713" cy="3124201"/>
          </a:xfrm>
        </p:spPr>
        <p:txBody>
          <a:bodyPr/>
          <a:lstStyle/>
          <a:p>
            <a:r>
              <a:rPr lang="en-GB" dirty="0"/>
              <a:t>System for gathering information of a game</a:t>
            </a:r>
          </a:p>
          <a:p>
            <a:r>
              <a:rPr lang="en-GB" dirty="0"/>
              <a:t>Has four steps</a:t>
            </a:r>
          </a:p>
          <a:p>
            <a:r>
              <a:rPr lang="en-GB" dirty="0"/>
              <a:t>Does not require a heuristic</a:t>
            </a:r>
          </a:p>
        </p:txBody>
      </p:sp>
      <p:pic>
        <p:nvPicPr>
          <p:cNvPr id="4" name="Picture 3" descr="https://upload.wikimedia.org/wikipedia/commons/thumb/6/62/MCTS_%28English%29_-_Updated_2017-11-19.svg/808px-MCTS_%28English%29_-_Updated_2017-11-19.svg.png">
            <a:extLst>
              <a:ext uri="{FF2B5EF4-FFF2-40B4-BE49-F238E27FC236}">
                <a16:creationId xmlns:a16="http://schemas.microsoft.com/office/drawing/2014/main" id="{EB09EB98-3F87-44B7-89DF-7981F7F5DB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6" y="3428999"/>
            <a:ext cx="9223385" cy="2943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08C92-1A9B-45D9-8266-EBDF8D6B62C5}"/>
              </a:ext>
            </a:extLst>
          </p:cNvPr>
          <p:cNvSpPr txBox="1"/>
          <p:nvPr/>
        </p:nvSpPr>
        <p:spPr>
          <a:xfrm>
            <a:off x="3430366" y="6293472"/>
            <a:ext cx="533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MCTS diagram taken from </a:t>
            </a:r>
            <a:r>
              <a:rPr lang="en-GB" dirty="0" err="1"/>
              <a:t>wikipedia</a:t>
            </a:r>
            <a:r>
              <a:rPr lang="en-GB" dirty="0"/>
              <a:t> (Wikipedia, 2017)</a:t>
            </a:r>
          </a:p>
        </p:txBody>
      </p:sp>
    </p:spTree>
    <p:extLst>
      <p:ext uri="{BB962C8B-B14F-4D97-AF65-F5344CB8AC3E}">
        <p14:creationId xmlns:p14="http://schemas.microsoft.com/office/powerpoint/2010/main" val="36148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61CA-C5FD-4DA9-AB54-6C34BBD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5080" y="36443"/>
            <a:ext cx="10018713" cy="1752599"/>
          </a:xfrm>
        </p:spPr>
        <p:txBody>
          <a:bodyPr/>
          <a:lstStyle/>
          <a:p>
            <a:r>
              <a:rPr lang="en-GB" dirty="0"/>
              <a:t>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255-060D-449C-AE5B-F67B0660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80" y="1297056"/>
            <a:ext cx="10946229" cy="5524501"/>
          </a:xfrm>
        </p:spPr>
        <p:txBody>
          <a:bodyPr>
            <a:normAutofit/>
          </a:bodyPr>
          <a:lstStyle/>
          <a:p>
            <a:r>
              <a:rPr lang="en-GB" dirty="0"/>
              <a:t>MCTS AI</a:t>
            </a:r>
          </a:p>
          <a:p>
            <a:pPr lvl="1"/>
            <a:r>
              <a:rPr lang="en-GB" dirty="0"/>
              <a:t>Uses pure MCTS algorithm to attempt to find best possible move</a:t>
            </a:r>
          </a:p>
          <a:p>
            <a:r>
              <a:rPr lang="en-GB" dirty="0"/>
              <a:t>Good Dad v1</a:t>
            </a:r>
          </a:p>
          <a:p>
            <a:pPr lvl="1"/>
            <a:r>
              <a:rPr lang="en-GB" dirty="0"/>
              <a:t>Uses modified Monte Carlo Tree Search (MCTS)</a:t>
            </a:r>
          </a:p>
          <a:p>
            <a:pPr lvl="1"/>
            <a:r>
              <a:rPr lang="en-GB" dirty="0"/>
              <a:t>Takes into account the players skill level and move accordingly</a:t>
            </a:r>
          </a:p>
          <a:p>
            <a:r>
              <a:rPr lang="en-GB" dirty="0"/>
              <a:t>Good Dad v2</a:t>
            </a:r>
          </a:p>
          <a:p>
            <a:pPr lvl="1"/>
            <a:r>
              <a:rPr lang="en-GB" dirty="0"/>
              <a:t>Calculates the standard deviation (</a:t>
            </a:r>
            <a:r>
              <a:rPr lang="en-GB" dirty="0" err="1"/>
              <a:t>sd</a:t>
            </a:r>
            <a:r>
              <a:rPr lang="en-GB" dirty="0"/>
              <a:t>) of the placements of opponents moves</a:t>
            </a:r>
          </a:p>
          <a:p>
            <a:pPr lvl="1"/>
            <a:r>
              <a:rPr lang="en-GB" dirty="0"/>
              <a:t>Selects a move at random whose placement is within the average ± (</a:t>
            </a:r>
            <a:r>
              <a:rPr lang="en-GB" dirty="0" err="1"/>
              <a:t>sd</a:t>
            </a:r>
            <a:r>
              <a:rPr lang="en-GB" dirty="0"/>
              <a:t>)</a:t>
            </a:r>
          </a:p>
          <a:p>
            <a:r>
              <a:rPr lang="en-GB" dirty="0"/>
              <a:t>Minefield</a:t>
            </a:r>
          </a:p>
          <a:p>
            <a:pPr lvl="1"/>
            <a:r>
              <a:rPr lang="en-GB" dirty="0"/>
              <a:t>Makes moves so its pieces lie on straight lines</a:t>
            </a:r>
          </a:p>
          <a:p>
            <a:pPr lvl="1"/>
            <a:r>
              <a:rPr lang="en-GB" dirty="0"/>
              <a:t>Intended to make the user feel a sense of </a:t>
            </a:r>
            <a:r>
              <a:rPr lang="en-GB" dirty="0" err="1"/>
              <a:t>presure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0734-4FB6-4AA8-9786-76E25157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GB" dirty="0"/>
              <a:t>Adaptive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41C5-D406-4E39-A84E-A053CC12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Good Dad v1</a:t>
            </a:r>
          </a:p>
          <a:p>
            <a:pPr lvl="1"/>
            <a:r>
              <a:rPr lang="en-GB" dirty="0"/>
              <a:t>Picks whatever available move is closest to the opponents average reward</a:t>
            </a:r>
          </a:p>
          <a:p>
            <a:pPr lvl="1"/>
            <a:r>
              <a:rPr lang="en-GB" dirty="0"/>
              <a:t>Went through some design changes</a:t>
            </a:r>
          </a:p>
          <a:p>
            <a:pPr lvl="1"/>
            <a:r>
              <a:rPr lang="en-GB" dirty="0"/>
              <a:t>Struggled against Minefield</a:t>
            </a:r>
          </a:p>
          <a:p>
            <a:r>
              <a:rPr lang="en-GB" dirty="0"/>
              <a:t>Good Dad v2</a:t>
            </a:r>
          </a:p>
          <a:p>
            <a:pPr lvl="1"/>
            <a:r>
              <a:rPr lang="en-GB" dirty="0"/>
              <a:t>Uses simple statistical analysis of the opponents move placement</a:t>
            </a:r>
          </a:p>
          <a:p>
            <a:pPr lvl="1"/>
            <a:r>
              <a:rPr lang="en-GB" dirty="0"/>
              <a:t>Still struggled against Minefield</a:t>
            </a:r>
          </a:p>
        </p:txBody>
      </p:sp>
    </p:spTree>
    <p:extLst>
      <p:ext uri="{BB962C8B-B14F-4D97-AF65-F5344CB8AC3E}">
        <p14:creationId xmlns:p14="http://schemas.microsoft.com/office/powerpoint/2010/main" val="5718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5516-7007-4763-A5F9-803BF84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1708"/>
          </a:xfrm>
        </p:spPr>
        <p:txBody>
          <a:bodyPr/>
          <a:lstStyle/>
          <a:p>
            <a:r>
              <a:rPr lang="en-GB" dirty="0"/>
              <a:t>Ultimate Tic Tac Toe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3F8F7-B679-451B-AA5D-233CBE5FB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660951"/>
                <a:ext cx="10018713" cy="3124201"/>
              </a:xfrm>
            </p:spPr>
            <p:txBody>
              <a:bodyPr/>
              <a:lstStyle/>
              <a:p>
                <a:r>
                  <a:rPr lang="en-GB" dirty="0"/>
                  <a:t>Twist on the pen and paper classic</a:t>
                </a:r>
              </a:p>
              <a:p>
                <a:r>
                  <a:rPr lang="en-GB" dirty="0"/>
                  <a:t>Easy to learn rule set</a:t>
                </a:r>
              </a:p>
              <a:p>
                <a:r>
                  <a:rPr lang="en-GB" dirty="0"/>
                  <a:t>Big game space,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1.8 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</m:t>
                        </m:r>
                      </m:sup>
                    </m:sSup>
                    <m:r>
                      <m:rPr>
                        <m:nor/>
                      </m:rPr>
                      <a:rPr lang="en-GB"/>
                      <m:t>(</m:t>
                    </m:r>
                    <m:r>
                      <m:rPr>
                        <m:nor/>
                      </m:rPr>
                      <a:rPr lang="en-GB"/>
                      <m:t>Bredyn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/>
                      <m:t>McCombs</m:t>
                    </m:r>
                    <m:r>
                      <m:rPr>
                        <m:nor/>
                      </m:rPr>
                      <a:rPr lang="en-GB"/>
                      <m:t>, 2018)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Quick to play</a:t>
                </a:r>
              </a:p>
              <a:p>
                <a:r>
                  <a:rPr lang="en-GB" dirty="0"/>
                  <a:t>Unfamiliar to most people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3F8F7-B679-451B-AA5D-233CBE5FB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660951"/>
                <a:ext cx="10018713" cy="31242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1BAFFF5B-E1BB-4769-AD2D-0A82FB220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3444435"/>
            <a:ext cx="9223380" cy="2752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0B780-8752-45D5-8739-85F5E1ABD69D}"/>
              </a:ext>
            </a:extLst>
          </p:cNvPr>
          <p:cNvSpPr txBox="1"/>
          <p:nvPr/>
        </p:nvSpPr>
        <p:spPr>
          <a:xfrm>
            <a:off x="2928731" y="6199304"/>
            <a:ext cx="589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Progression of game adapted from (George &amp; </a:t>
            </a:r>
            <a:r>
              <a:rPr lang="en-GB" dirty="0" err="1"/>
              <a:t>Janoski</a:t>
            </a:r>
            <a:r>
              <a:rPr lang="en-GB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11045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2DF-4E1B-4B62-A903-B06CE587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</p:spPr>
        <p:txBody>
          <a:bodyPr/>
          <a:lstStyle/>
          <a:p>
            <a:r>
              <a:rPr lang="en-GB" dirty="0"/>
              <a:t>Adaptability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701AD8-9A75-4BAB-8713-4F87DAAD5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36016"/>
              </p:ext>
            </p:extLst>
          </p:nvPr>
        </p:nvGraphicFramePr>
        <p:xfrm>
          <a:off x="1484309" y="3674011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88AF4C-7347-4AFF-A5D0-43C0805A9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171036"/>
              </p:ext>
            </p:extLst>
          </p:nvPr>
        </p:nvGraphicFramePr>
        <p:xfrm>
          <a:off x="688979" y="1149886"/>
          <a:ext cx="4825556" cy="284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B31632-4CC6-4070-BD9F-CCA529DA8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695531"/>
              </p:ext>
            </p:extLst>
          </p:nvPr>
        </p:nvGraphicFramePr>
        <p:xfrm>
          <a:off x="6931021" y="12520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5211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3D06-3D35-40E0-821F-BBB01C90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92479"/>
          </a:xfrm>
        </p:spPr>
        <p:txBody>
          <a:bodyPr/>
          <a:lstStyle/>
          <a:p>
            <a:r>
              <a:rPr lang="en-GB" dirty="0"/>
              <a:t>Enjoyment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82B251-44E1-4030-93B4-A251016AA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349517"/>
              </p:ext>
            </p:extLst>
          </p:nvPr>
        </p:nvGraphicFramePr>
        <p:xfrm>
          <a:off x="1484310" y="1047750"/>
          <a:ext cx="935514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0C6D81-C9F6-4967-9607-68E686E52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489459"/>
              </p:ext>
            </p:extLst>
          </p:nvPr>
        </p:nvGraphicFramePr>
        <p:xfrm>
          <a:off x="1352550" y="3429000"/>
          <a:ext cx="94869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1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D93E-CB89-4A6E-9C1B-39640846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018713" cy="1752599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CA5A-6CAF-42CC-B9DC-A85F257D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6" y="1461051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Bredyn</a:t>
            </a:r>
            <a:r>
              <a:rPr lang="en-GB" dirty="0"/>
              <a:t> McCombs, C. L., 2018. </a:t>
            </a:r>
            <a:r>
              <a:rPr lang="en-GB" i="1" dirty="0"/>
              <a:t>Ultimate Tic Tac Toe Search Strategies. </a:t>
            </a:r>
            <a:r>
              <a:rPr lang="en-GB" dirty="0"/>
              <a:t>St George, Dixie State Regional Symposium</a:t>
            </a:r>
          </a:p>
          <a:p>
            <a:r>
              <a:rPr lang="en-GB" dirty="0"/>
              <a:t>George, W. &amp; </a:t>
            </a:r>
            <a:r>
              <a:rPr lang="en-GB" dirty="0" err="1"/>
              <a:t>Janoski</a:t>
            </a:r>
            <a:r>
              <a:rPr lang="en-GB" dirty="0"/>
              <a:t>, J. E., 2016. </a:t>
            </a:r>
            <a:r>
              <a:rPr lang="en-GB" i="1" dirty="0"/>
              <a:t>Group Actions on Winning Games of Super Tic-Tac-Toe</a:t>
            </a:r>
            <a:endParaRPr lang="en-GB" dirty="0"/>
          </a:p>
          <a:p>
            <a:r>
              <a:rPr lang="en-GB" dirty="0" err="1"/>
              <a:t>Lidén</a:t>
            </a:r>
            <a:r>
              <a:rPr lang="en-GB" dirty="0"/>
              <a:t>, L., 2004. Artificial Stupidity: The Art of Intentional Mistakes. In: </a:t>
            </a:r>
            <a:r>
              <a:rPr lang="en-GB" i="1" dirty="0"/>
              <a:t>AI Game Programming Wisdom 2. </a:t>
            </a:r>
            <a:r>
              <a:rPr lang="en-GB" dirty="0" err="1"/>
              <a:t>s.l.:Charles</a:t>
            </a:r>
            <a:r>
              <a:rPr lang="en-GB" dirty="0"/>
              <a:t> River Media, pp. 41-48</a:t>
            </a:r>
          </a:p>
          <a:p>
            <a:r>
              <a:rPr lang="en-GB" dirty="0"/>
              <a:t>Wikipedia, 2017. </a:t>
            </a:r>
            <a:r>
              <a:rPr lang="en-GB" i="1" dirty="0"/>
              <a:t>Wikipedia. </a:t>
            </a:r>
            <a:r>
              <a:rPr lang="en-GB" dirty="0"/>
              <a:t>[Online] </a:t>
            </a:r>
            <a:br>
              <a:rPr lang="en-GB" dirty="0"/>
            </a:br>
            <a:r>
              <a:rPr lang="en-GB" dirty="0"/>
              <a:t>Available at: </a:t>
            </a:r>
            <a:r>
              <a:rPr lang="en-GB" u="sng" dirty="0"/>
              <a:t>https://en.wikipedia.org/wiki/File:MCTS_(English)_-_Updated_2017-11-19.svg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68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Corbel</vt:lpstr>
      <vt:lpstr>Parallax</vt:lpstr>
      <vt:lpstr>AI For Games:  Being A Good Dad</vt:lpstr>
      <vt:lpstr>Problem Description</vt:lpstr>
      <vt:lpstr>MCTS</vt:lpstr>
      <vt:lpstr>AI Design</vt:lpstr>
      <vt:lpstr>Adaptive AI</vt:lpstr>
      <vt:lpstr>Ultimate Tic Tac Toe</vt:lpstr>
      <vt:lpstr>Adaptability Results</vt:lpstr>
      <vt:lpstr>Enjoyment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Games:  Being A Good Dad</dc:title>
  <dc:creator>Mauro Di Nardo</dc:creator>
  <cp:lastModifiedBy>Mauro Di Nardo</cp:lastModifiedBy>
  <cp:revision>10</cp:revision>
  <dcterms:created xsi:type="dcterms:W3CDTF">2019-01-08T17:23:00Z</dcterms:created>
  <dcterms:modified xsi:type="dcterms:W3CDTF">2019-03-27T00:58:09Z</dcterms:modified>
</cp:coreProperties>
</file>