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70" r:id="rId12"/>
    <p:sldId id="265" r:id="rId13"/>
    <p:sldId id="268" r:id="rId14"/>
    <p:sldId id="266" r:id="rId15"/>
    <p:sldId id="269" r:id="rId1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8161" autoAdjust="0"/>
  </p:normalViewPr>
  <p:slideViewPr>
    <p:cSldViewPr snapToGrid="0">
      <p:cViewPr>
        <p:scale>
          <a:sx n="76" d="100"/>
          <a:sy n="76" d="100"/>
        </p:scale>
        <p:origin x="1642" y="45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0A7A2-D6FD-4A0E-8372-FE0991F0D41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FECCC-73FB-4314-ACD7-C48CCEC1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7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 of thumb, whenever you malloc, be sure to 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FECCC-73FB-4314-ACD7-C48CCEC1E6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8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 descr="RU_LOGOTYPE_CMYK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53979"/>
            <a:ext cx="2908300" cy="7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5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1"/>
            <a:ext cx="2057400" cy="4086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1"/>
            <a:ext cx="6019800" cy="4086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5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642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340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1"/>
            <a:ext cx="4038600" cy="340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3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104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84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5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39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8229600" cy="60602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1"/>
            <a:ext cx="8229600" cy="34004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876800" y="73819"/>
            <a:ext cx="419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19101"/>
            <a:ext cx="9144000" cy="4763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RU_LOGOTYPE_CMYK.jp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39905"/>
            <a:ext cx="1352424" cy="3628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ヒラギノ角ゴ Pro W3" charset="0"/>
          <a:cs typeface="Geneva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Geneva" charset="0"/>
          <a:cs typeface="Geneva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Geneva" charset="0"/>
          <a:cs typeface="Geneva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win.org/2015/05/list-of-all-format-specifiers-in-c-programming.html" TargetMode="External"/><Relationship Id="rId2" Type="http://schemas.openxmlformats.org/officeDocument/2006/relationships/hyperlink" Target="http://tldp.org/LDP/intro-linux/html/sect_06_0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ople.cs.clemson.edu/~levinej/courses/S15/1020/handouts/lec01/MemoryAndMalloc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port.cs.rutgers.edu/nagiosnotes/iLab-mach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CS211 Computer Architecture</a:t>
            </a:r>
            <a:br>
              <a:rPr lang="en-US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Fall 2019</a:t>
            </a:r>
            <a:endParaRPr lang="en-US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Section 10</a:t>
            </a:r>
          </a:p>
          <a:p>
            <a:pPr eaLnBrk="1" hangingPunct="1"/>
            <a:r>
              <a:rPr lang="en-US" dirty="0">
                <a:latin typeface="Arial" charset="0"/>
              </a:rPr>
              <a:t>Recitation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7C4C-6511-413E-B2B7-D7B55C84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(contd.)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7ACD-7AA3-41D8-8E4A-A5418F18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4305719" cy="3400425"/>
          </a:xfrm>
        </p:spPr>
        <p:txBody>
          <a:bodyPr/>
          <a:lstStyle/>
          <a:p>
            <a:r>
              <a:rPr lang="en-US" b="1" dirty="0"/>
              <a:t>Typedef</a:t>
            </a:r>
            <a:r>
              <a:rPr lang="en-US" dirty="0"/>
              <a:t> structs are structs with names </a:t>
            </a:r>
          </a:p>
          <a:p>
            <a:pPr lvl="1"/>
            <a:r>
              <a:rPr lang="en-US" dirty="0"/>
              <a:t>easier to create a new struct</a:t>
            </a:r>
          </a:p>
          <a:p>
            <a:pPr lvl="1"/>
            <a:r>
              <a:rPr lang="en-US" dirty="0"/>
              <a:t>Makes syntax easier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When declaring a struct, you’re telling the compiler how much memory to allocate given how many variables are inside of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29254-67BD-428F-8A71-27404DE51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919" y="1357312"/>
            <a:ext cx="2381250" cy="2428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D8BAB4-288C-4937-A1A6-552C55896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960" y="1654583"/>
            <a:ext cx="1238250" cy="247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4E6E74-843B-4EC2-AC9E-054255923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960" y="2919110"/>
            <a:ext cx="1722025" cy="29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9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38FD-B831-47EC-A344-31F3C43F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Demo(?)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08BC-EEFB-4826-A56B-8717FBEF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5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AC22-C8F8-4C42-BBDB-02353D3D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Allocation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DFF8-B993-40A8-BF78-3A645AB02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is allocated when you initialize variables and gets placed onto the </a:t>
            </a:r>
            <a:r>
              <a:rPr lang="en-US" b="1" dirty="0"/>
              <a:t>stack </a:t>
            </a:r>
            <a:r>
              <a:rPr lang="en-US" dirty="0"/>
              <a:t>(static memory allocation)</a:t>
            </a:r>
          </a:p>
          <a:p>
            <a:pPr lvl="1"/>
            <a:r>
              <a:rPr lang="en-US" dirty="0"/>
              <a:t>What if you don’t know how much space is needed?</a:t>
            </a:r>
          </a:p>
          <a:p>
            <a:r>
              <a:rPr lang="en-US" dirty="0"/>
              <a:t>You can </a:t>
            </a:r>
            <a:r>
              <a:rPr lang="en-US" dirty="0">
                <a:solidFill>
                  <a:srgbClr val="FF0000"/>
                </a:solidFill>
              </a:rPr>
              <a:t>dynamically allocate </a:t>
            </a:r>
            <a:r>
              <a:rPr lang="en-US" dirty="0"/>
              <a:t>memory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heap</a:t>
            </a:r>
            <a:r>
              <a:rPr lang="en-US" dirty="0"/>
              <a:t> is where dynamic memory allocation takes place</a:t>
            </a:r>
          </a:p>
          <a:p>
            <a:pPr lvl="1"/>
            <a:r>
              <a:rPr lang="en-US" dirty="0"/>
              <a:t>malloc and new keyword</a:t>
            </a:r>
          </a:p>
        </p:txBody>
      </p:sp>
    </p:spTree>
    <p:extLst>
      <p:ext uri="{BB962C8B-B14F-4D97-AF65-F5344CB8AC3E}">
        <p14:creationId xmlns:p14="http://schemas.microsoft.com/office/powerpoint/2010/main" val="326722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4886-9A66-47B9-BED7-30718258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BB53-05A8-473C-845C-1DB32CFC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3099916" cy="3400425"/>
          </a:xfrm>
        </p:spPr>
        <p:txBody>
          <a:bodyPr/>
          <a:lstStyle/>
          <a:p>
            <a:r>
              <a:rPr lang="en-US" sz="1800" dirty="0"/>
              <a:t>Static memory </a:t>
            </a:r>
          </a:p>
          <a:p>
            <a:r>
              <a:rPr lang="en-US" sz="1800" dirty="0"/>
              <a:t>Stack stores memory of local variables and functions</a:t>
            </a:r>
          </a:p>
          <a:p>
            <a:pPr lvl="1"/>
            <a:r>
              <a:rPr lang="en-US" sz="1400" dirty="0"/>
              <a:t>Variables are pushed and popped when function is called and ended</a:t>
            </a:r>
          </a:p>
          <a:p>
            <a:r>
              <a:rPr lang="en-US" sz="1800" dirty="0"/>
              <a:t>Allocation and deallocation is done automatically </a:t>
            </a:r>
          </a:p>
          <a:p>
            <a:r>
              <a:rPr lang="en-US" sz="1800" dirty="0"/>
              <a:t>The stack is fixed in space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312EF1-72D2-4CC9-AD92-6BC3438C5444}"/>
              </a:ext>
            </a:extLst>
          </p:cNvPr>
          <p:cNvSpPr txBox="1">
            <a:spLocks/>
          </p:cNvSpPr>
          <p:nvPr/>
        </p:nvSpPr>
        <p:spPr bwMode="auto">
          <a:xfrm>
            <a:off x="3744685" y="1143001"/>
            <a:ext cx="3099916" cy="34004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2"/>
                </a:solidFill>
                <a:latin typeface="+mn-lt"/>
                <a:ea typeface="ヒラギノ角ゴ Pro W3" charset="0"/>
                <a:cs typeface="Geneva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sz="2000" kern="0" dirty="0"/>
              <a:t>Dynamic memory</a:t>
            </a:r>
          </a:p>
          <a:p>
            <a:r>
              <a:rPr lang="en-US" sz="2000" kern="0" dirty="0"/>
              <a:t>Heap stores global variables &amp; ”objects”</a:t>
            </a:r>
          </a:p>
          <a:p>
            <a:r>
              <a:rPr lang="en-US" sz="2000" kern="0" dirty="0"/>
              <a:t>User needs to manually allocate and deallocate memory</a:t>
            </a:r>
          </a:p>
          <a:p>
            <a:r>
              <a:rPr lang="en-US" sz="2000" kern="0" dirty="0"/>
              <a:t>Variables can be resized  </a:t>
            </a:r>
          </a:p>
        </p:txBody>
      </p:sp>
    </p:spTree>
    <p:extLst>
      <p:ext uri="{BB962C8B-B14F-4D97-AF65-F5344CB8AC3E}">
        <p14:creationId xmlns:p14="http://schemas.microsoft.com/office/powerpoint/2010/main" val="113228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1D59-ECF8-40C7-AC60-ADC94285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malloc() &amp; free()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B42C2-AFF9-483C-88FB-0B118F2A2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43001"/>
            <a:ext cx="8415495" cy="3619917"/>
          </a:xfrm>
        </p:spPr>
        <p:txBody>
          <a:bodyPr/>
          <a:lstStyle/>
          <a:p>
            <a:r>
              <a:rPr lang="en-US" sz="2000" b="1" dirty="0"/>
              <a:t>malloc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Allocates a block of memory depending on what size you provide</a:t>
            </a:r>
          </a:p>
          <a:p>
            <a:pPr lvl="2"/>
            <a:r>
              <a:rPr lang="en-US" sz="1400" dirty="0"/>
              <a:t>Returns pointer of your specified </a:t>
            </a:r>
            <a:r>
              <a:rPr lang="en-US" sz="1400" dirty="0">
                <a:solidFill>
                  <a:srgbClr val="0070C0"/>
                </a:solidFill>
              </a:rPr>
              <a:t>casting</a:t>
            </a:r>
          </a:p>
          <a:p>
            <a:pPr lvl="2"/>
            <a:r>
              <a:rPr lang="en-US" sz="1400" dirty="0"/>
              <a:t>Ex: </a:t>
            </a:r>
          </a:p>
          <a:p>
            <a:pPr marL="914400" lvl="2" indent="0">
              <a:buNone/>
            </a:pPr>
            <a:r>
              <a:rPr lang="en-US" sz="1400" dirty="0"/>
              <a:t>	</a:t>
            </a:r>
            <a:r>
              <a:rPr lang="en-US" sz="1400" b="1" dirty="0" err="1"/>
              <a:t>ptr</a:t>
            </a:r>
            <a:r>
              <a:rPr lang="en-US" sz="1400" b="1" dirty="0"/>
              <a:t> = </a:t>
            </a:r>
            <a:r>
              <a:rPr lang="en-US" sz="1400" b="1" dirty="0">
                <a:solidFill>
                  <a:srgbClr val="0070C0"/>
                </a:solidFill>
              </a:rPr>
              <a:t>(int*) </a:t>
            </a:r>
            <a:r>
              <a:rPr lang="en-US" sz="1400" b="1" dirty="0"/>
              <a:t>malloc (</a:t>
            </a:r>
            <a:r>
              <a:rPr lang="en-US" sz="1400" b="1" dirty="0" err="1"/>
              <a:t>sizeof</a:t>
            </a:r>
            <a:r>
              <a:rPr lang="en-US" sz="1400" b="1" dirty="0"/>
              <a:t>(int));</a:t>
            </a:r>
          </a:p>
          <a:p>
            <a:pPr lvl="2"/>
            <a:r>
              <a:rPr lang="en-US" sz="1400" dirty="0"/>
              <a:t>Use </a:t>
            </a:r>
            <a:r>
              <a:rPr lang="en-US" sz="1400" b="1" dirty="0" err="1"/>
              <a:t>sizeof</a:t>
            </a:r>
            <a:r>
              <a:rPr lang="en-US" sz="1400" dirty="0"/>
              <a:t> to compute the size of what you need to malloc</a:t>
            </a:r>
          </a:p>
          <a:p>
            <a:pPr lvl="2"/>
            <a:r>
              <a:rPr lang="en-US" sz="1400" dirty="0"/>
              <a:t>Use this to allocate a struct</a:t>
            </a:r>
          </a:p>
          <a:p>
            <a:r>
              <a:rPr lang="en-US" sz="2000" b="1" dirty="0"/>
              <a:t>free</a:t>
            </a:r>
            <a:endParaRPr lang="en-US" sz="2000" dirty="0"/>
          </a:p>
          <a:p>
            <a:pPr lvl="1"/>
            <a:r>
              <a:rPr lang="en-US" sz="1600" dirty="0"/>
              <a:t>After malloc is no longer needed, that memory should be freed for the heap to use later</a:t>
            </a:r>
          </a:p>
          <a:p>
            <a:pPr lvl="2"/>
            <a:r>
              <a:rPr lang="en-US" sz="1400" dirty="0"/>
              <a:t>May run out of memory if you don’t</a:t>
            </a:r>
          </a:p>
          <a:p>
            <a:pPr lvl="2"/>
            <a:r>
              <a:rPr lang="en-US" sz="1400" dirty="0"/>
              <a:t>For every malloc(), there should be a free()</a:t>
            </a:r>
          </a:p>
          <a:p>
            <a:pPr lvl="2"/>
            <a:r>
              <a:rPr lang="en-US" sz="1400" dirty="0"/>
              <a:t>Ex:</a:t>
            </a:r>
          </a:p>
          <a:p>
            <a:pPr marL="1371600" lvl="3" indent="0">
              <a:buNone/>
            </a:pPr>
            <a:r>
              <a:rPr lang="en-US" sz="1200" b="1" dirty="0"/>
              <a:t>	</a:t>
            </a:r>
            <a:r>
              <a:rPr lang="en-US" b="1" dirty="0"/>
              <a:t>free(</a:t>
            </a:r>
            <a:r>
              <a:rPr lang="en-US" b="1" dirty="0" err="1"/>
              <a:t>ptr</a:t>
            </a:r>
            <a:r>
              <a:rPr lang="en-US" b="1" dirty="0"/>
              <a:t>);</a:t>
            </a:r>
            <a:endParaRPr lang="en-US" sz="1200" b="1" dirty="0"/>
          </a:p>
          <a:p>
            <a:pPr marL="914400" lvl="2" indent="0">
              <a:buNone/>
            </a:pPr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2243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BC04-7FD1-4E79-971D-D70371E6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691623F-8FA9-43FA-8EAD-3CB3ED13C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359129"/>
              </p:ext>
            </p:extLst>
          </p:nvPr>
        </p:nvGraphicFramePr>
        <p:xfrm>
          <a:off x="457200" y="11430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415116499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331397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90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3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69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0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02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54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4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11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850B-8D4E-48E2-AB81-6BE25220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1F5F-D787-41A6-B86A-0387290F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hours are officially in </a:t>
            </a:r>
            <a:r>
              <a:rPr lang="en-US" b="1" dirty="0" err="1"/>
              <a:t>Rutcor</a:t>
            </a:r>
            <a:r>
              <a:rPr lang="en-US" b="1" dirty="0"/>
              <a:t> 111</a:t>
            </a:r>
            <a:endParaRPr lang="en-US" dirty="0"/>
          </a:p>
          <a:p>
            <a:pPr lvl="1"/>
            <a:r>
              <a:rPr lang="en-US" dirty="0"/>
              <a:t>W, Th 2-3pm</a:t>
            </a:r>
          </a:p>
          <a:p>
            <a:pPr lvl="1"/>
            <a:r>
              <a:rPr lang="en-US" dirty="0"/>
              <a:t>Next to </a:t>
            </a:r>
            <a:r>
              <a:rPr lang="en-US" dirty="0" err="1"/>
              <a:t>Werblin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9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9D33-1064-402F-BBCD-35810D0F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Links/Resources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9FFAC-F520-4717-9B24-49189C0A2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Vim Commands</a:t>
            </a:r>
          </a:p>
          <a:p>
            <a:pPr lvl="1"/>
            <a:r>
              <a:rPr lang="en-US" u="sng" dirty="0">
                <a:hlinkClick r:id="rId2"/>
              </a:rPr>
              <a:t>http://tldp.org/LDP/intro-linux/html/sect_06_02.html</a:t>
            </a:r>
            <a:endParaRPr lang="en-US" dirty="0"/>
          </a:p>
          <a:p>
            <a:r>
              <a:rPr lang="en-US" dirty="0"/>
              <a:t>Format Specifiers</a:t>
            </a:r>
          </a:p>
          <a:p>
            <a:pPr lvl="1"/>
            <a:r>
              <a:rPr lang="en-US" dirty="0">
                <a:hlinkClick r:id="rId3"/>
              </a:rPr>
              <a:t>https://codeforwin.org/2015/05/list-of-all-format-specifiers-in-c-programming.html</a:t>
            </a:r>
            <a:endParaRPr lang="en-US" dirty="0"/>
          </a:p>
          <a:p>
            <a:r>
              <a:rPr lang="en-US" dirty="0"/>
              <a:t>Stack/Heap/Malloc Info</a:t>
            </a:r>
          </a:p>
          <a:p>
            <a:pPr lvl="1"/>
            <a:r>
              <a:rPr lang="en-US" dirty="0">
                <a:hlinkClick r:id="rId4"/>
              </a:rPr>
              <a:t>https://people.cs.clemson.edu/~levinej/courses/S15/1020/handouts/lec01/MemoryAndMalloc.pdf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1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3050-27A3-4B43-9A3E-A2FF215F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D1EB7-1C10-4287-8837-BF84121E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have access to </a:t>
            </a:r>
            <a:r>
              <a:rPr lang="en-US" dirty="0" err="1"/>
              <a:t>iLab</a:t>
            </a:r>
            <a:r>
              <a:rPr lang="en-US" dirty="0"/>
              <a:t> machines?</a:t>
            </a:r>
          </a:p>
          <a:p>
            <a:r>
              <a:rPr lang="en-US" dirty="0"/>
              <a:t>C Programming Review</a:t>
            </a:r>
          </a:p>
          <a:p>
            <a:pPr lvl="1"/>
            <a:r>
              <a:rPr lang="en-US" dirty="0"/>
              <a:t>Pointers 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Structs</a:t>
            </a:r>
          </a:p>
          <a:p>
            <a:pPr lvl="1"/>
            <a:r>
              <a:rPr lang="en-US" dirty="0"/>
              <a:t>malloc()/free()</a:t>
            </a:r>
          </a:p>
        </p:txBody>
      </p:sp>
    </p:spTree>
    <p:extLst>
      <p:ext uri="{BB962C8B-B14F-4D97-AF65-F5344CB8AC3E}">
        <p14:creationId xmlns:p14="http://schemas.microsoft.com/office/powerpoint/2010/main" val="287388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52A6-AC9D-43BB-9FD7-1E61E8B9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1DBA-FD21-432A-86C3-1F8C4A824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that stores the memory address of whatever it is pointing to</a:t>
            </a:r>
          </a:p>
          <a:p>
            <a:pPr lvl="1"/>
            <a:r>
              <a:rPr lang="en-US" dirty="0"/>
              <a:t>int* </a:t>
            </a:r>
            <a:r>
              <a:rPr lang="en-US" dirty="0" err="1"/>
              <a:t>ptr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pointer to an int</a:t>
            </a:r>
            <a:endParaRPr lang="en-US" dirty="0"/>
          </a:p>
          <a:p>
            <a:pPr lvl="1"/>
            <a:r>
              <a:rPr lang="en-US" dirty="0"/>
              <a:t>char* </a:t>
            </a:r>
            <a:r>
              <a:rPr lang="en-US" dirty="0" err="1"/>
              <a:t>ptr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pointer to char</a:t>
            </a:r>
            <a:endParaRPr lang="en-US" dirty="0"/>
          </a:p>
          <a:p>
            <a:pPr lvl="1"/>
            <a:r>
              <a:rPr lang="en-US" dirty="0"/>
              <a:t>double* </a:t>
            </a:r>
            <a:r>
              <a:rPr lang="en-US" dirty="0" err="1"/>
              <a:t>ptr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pointer to double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Note that there is no difference between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int* </a:t>
            </a:r>
            <a:r>
              <a:rPr lang="en-US" dirty="0" err="1">
                <a:solidFill>
                  <a:schemeClr val="tx1"/>
                </a:solidFill>
              </a:rPr>
              <a:t>ptr</a:t>
            </a:r>
            <a:r>
              <a:rPr lang="en-US" dirty="0">
                <a:solidFill>
                  <a:schemeClr val="tx1"/>
                </a:solidFill>
              </a:rPr>
              <a:t> &amp; int *</a:t>
            </a:r>
            <a:r>
              <a:rPr lang="en-US" dirty="0" err="1">
                <a:solidFill>
                  <a:schemeClr val="tx1"/>
                </a:solidFill>
              </a:rPr>
              <a:t>ptr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6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ECCE-4E70-47E2-9993-76F82309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ED97C-A0CA-43EB-8F7F-A0D5C83C8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example</a:t>
            </a:r>
          </a:p>
          <a:p>
            <a:pPr lvl="1"/>
            <a:r>
              <a:rPr lang="en-US" dirty="0" err="1"/>
              <a:t>Lets’s</a:t>
            </a:r>
            <a:r>
              <a:rPr lang="en-US" dirty="0"/>
              <a:t> say the address of num is 0x214FA4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400" dirty="0"/>
              <a:t>int* </a:t>
            </a:r>
            <a:r>
              <a:rPr lang="en-US" sz="1400" dirty="0" err="1"/>
              <a:t>ptr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int num = 6;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ptr</a:t>
            </a:r>
            <a:r>
              <a:rPr lang="en-US" sz="1400" dirty="0"/>
              <a:t> = &amp;num; </a:t>
            </a:r>
          </a:p>
          <a:p>
            <a:pPr lvl="1"/>
            <a:r>
              <a:rPr lang="en-US" dirty="0"/>
              <a:t>What would be the result of printing</a:t>
            </a:r>
          </a:p>
          <a:p>
            <a:pPr lvl="2"/>
            <a:r>
              <a:rPr lang="en-US" dirty="0" err="1"/>
              <a:t>ptr</a:t>
            </a:r>
            <a:r>
              <a:rPr lang="en-US" dirty="0"/>
              <a:t> = </a:t>
            </a:r>
          </a:p>
          <a:p>
            <a:pPr lvl="2"/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= </a:t>
            </a:r>
          </a:p>
          <a:p>
            <a:pPr lvl="2"/>
            <a:r>
              <a:rPr lang="en-US" dirty="0"/>
              <a:t>&amp;</a:t>
            </a:r>
            <a:r>
              <a:rPr lang="en-US" dirty="0" err="1"/>
              <a:t>ptr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sz="1600" dirty="0"/>
              <a:t>* = dereference aka getting the data from wherever </a:t>
            </a:r>
            <a:r>
              <a:rPr lang="en-US" sz="1600" dirty="0" err="1"/>
              <a:t>ptr</a:t>
            </a:r>
            <a:r>
              <a:rPr lang="en-US" sz="1600" dirty="0"/>
              <a:t> is pointing to</a:t>
            </a:r>
          </a:p>
          <a:p>
            <a:pPr marL="0" indent="0">
              <a:buNone/>
            </a:pPr>
            <a:r>
              <a:rPr lang="en-US" sz="1600" dirty="0"/>
              <a:t>&amp; = referencing aka getting the address in memory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B59B9-C038-4E2E-A001-D787D8EBC6F2}"/>
              </a:ext>
            </a:extLst>
          </p:cNvPr>
          <p:cNvSpPr txBox="1"/>
          <p:nvPr/>
        </p:nvSpPr>
        <p:spPr>
          <a:xfrm>
            <a:off x="2174964" y="3122022"/>
            <a:ext cx="264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address of num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700F3-9DA8-4329-B413-FF97EFC2B995}"/>
              </a:ext>
            </a:extLst>
          </p:cNvPr>
          <p:cNvSpPr txBox="1"/>
          <p:nvPr/>
        </p:nvSpPr>
        <p:spPr>
          <a:xfrm>
            <a:off x="1316082" y="3409756"/>
            <a:ext cx="35041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400" dirty="0"/>
              <a:t>value of </a:t>
            </a:r>
            <a:r>
              <a:rPr lang="en-US" sz="1400" dirty="0" err="1"/>
              <a:t>ptr</a:t>
            </a:r>
            <a:r>
              <a:rPr lang="en-US" sz="1400" dirty="0"/>
              <a:t> is pointing to </a:t>
            </a:r>
            <a:r>
              <a:rPr lang="en-US" sz="1400" dirty="0">
                <a:sym typeface="Wingdings" panose="05000000000000000000" pitchFamily="2" charset="2"/>
              </a:rPr>
              <a:t> 6</a:t>
            </a:r>
            <a:endParaRPr lang="en-US" sz="1400" dirty="0"/>
          </a:p>
          <a:p>
            <a:endParaRPr lang="en-US" sz="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311BD-1EC5-41EF-BF1D-A90906A9F87A}"/>
              </a:ext>
            </a:extLst>
          </p:cNvPr>
          <p:cNvSpPr txBox="1"/>
          <p:nvPr/>
        </p:nvSpPr>
        <p:spPr>
          <a:xfrm>
            <a:off x="2390499" y="3681392"/>
            <a:ext cx="264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address of </a:t>
            </a:r>
            <a:r>
              <a:rPr lang="en-US" sz="1400" dirty="0" err="1"/>
              <a:t>ptr</a:t>
            </a:r>
            <a:r>
              <a:rPr lang="en-US" sz="1400" dirty="0"/>
              <a:t> itself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036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E1E5-C9A1-4281-81A0-4E7293EB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C607-6208-4FCD-9B1B-5750106EC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starts at 0</a:t>
            </a:r>
          </a:p>
          <a:p>
            <a:r>
              <a:rPr lang="en-US" dirty="0"/>
              <a:t>The name of array </a:t>
            </a:r>
            <a:r>
              <a:rPr lang="en-US" u="sng" dirty="0"/>
              <a:t>points</a:t>
            </a:r>
            <a:r>
              <a:rPr lang="en-US" dirty="0"/>
              <a:t> to </a:t>
            </a:r>
            <a:r>
              <a:rPr lang="en-US" b="1" dirty="0"/>
              <a:t>first element</a:t>
            </a:r>
          </a:p>
          <a:p>
            <a:pPr lvl="1"/>
            <a:r>
              <a:rPr lang="en-US" dirty="0">
                <a:hlinkClick r:id="rId2"/>
              </a:rPr>
              <a:t>https://report.cs.rutgers.edu/nagiosnotes/iLab-machines.html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sz="1600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2A378-A177-4819-857A-93211D60F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19" y="2024744"/>
            <a:ext cx="6911061" cy="1691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DDDDEC-112A-4C23-B8B5-9EC018C4D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19" y="3775848"/>
            <a:ext cx="2733675" cy="118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EA08DE-FAF3-40D9-9C94-99D3A2ED1348}"/>
              </a:ext>
            </a:extLst>
          </p:cNvPr>
          <p:cNvSpPr txBox="1"/>
          <p:nvPr/>
        </p:nvSpPr>
        <p:spPr>
          <a:xfrm>
            <a:off x="7824651" y="2462349"/>
            <a:ext cx="1129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Values of: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ptr</a:t>
            </a:r>
            <a:r>
              <a:rPr lang="en-US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arr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*</a:t>
            </a:r>
            <a:r>
              <a:rPr lang="en-US" sz="1200" dirty="0" err="1"/>
              <a:t>ptr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*</a:t>
            </a:r>
            <a:r>
              <a:rPr lang="en-US" sz="1200" dirty="0" err="1"/>
              <a:t>arr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E0026"/>
                </a:solidFill>
              </a:rPr>
              <a:t>*(array+1)</a:t>
            </a:r>
          </a:p>
        </p:txBody>
      </p:sp>
    </p:spTree>
    <p:extLst>
      <p:ext uri="{BB962C8B-B14F-4D97-AF65-F5344CB8AC3E}">
        <p14:creationId xmlns:p14="http://schemas.microsoft.com/office/powerpoint/2010/main" val="165423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046E-BD75-4746-92C8-EB1DE6BB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A83B-CCA7-4522-BA25-475621A1C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ptr</a:t>
            </a:r>
            <a:r>
              <a:rPr lang="en-US" dirty="0">
                <a:solidFill>
                  <a:schemeClr val="tx1"/>
                </a:solidFill>
              </a:rPr>
              <a:t> – returns value of whatever </a:t>
            </a:r>
            <a:r>
              <a:rPr lang="en-US" dirty="0" err="1">
                <a:solidFill>
                  <a:schemeClr val="tx1"/>
                </a:solidFill>
              </a:rPr>
              <a:t>ptr</a:t>
            </a:r>
            <a:r>
              <a:rPr lang="en-US" dirty="0">
                <a:solidFill>
                  <a:schemeClr val="tx1"/>
                </a:solidFill>
              </a:rPr>
              <a:t> is pointing to</a:t>
            </a:r>
          </a:p>
          <a:p>
            <a:r>
              <a:rPr lang="en-US" dirty="0">
                <a:solidFill>
                  <a:schemeClr val="tx1"/>
                </a:solidFill>
              </a:rPr>
              <a:t>&amp;c – returns address of c</a:t>
            </a:r>
          </a:p>
          <a:p>
            <a:r>
              <a:rPr lang="en-US" dirty="0">
                <a:solidFill>
                  <a:schemeClr val="tx1"/>
                </a:solidFill>
              </a:rPr>
              <a:t>Use %p as the format specifier for a pointer to print an address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Addresses are in hex, so don’t use %d</a:t>
            </a:r>
          </a:p>
        </p:txBody>
      </p:sp>
    </p:spTree>
    <p:extLst>
      <p:ext uri="{BB962C8B-B14F-4D97-AF65-F5344CB8AC3E}">
        <p14:creationId xmlns:p14="http://schemas.microsoft.com/office/powerpoint/2010/main" val="49668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4F28-3330-467D-8508-B16858F1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F5B7-7AB0-4A2B-8A32-9B62947B6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“variable” that defines multiple variables, which could be of different types</a:t>
            </a:r>
          </a:p>
          <a:p>
            <a:pPr lvl="1"/>
            <a:r>
              <a:rPr lang="en-US" dirty="0"/>
              <a:t>Analogous to an “object” </a:t>
            </a:r>
          </a:p>
          <a:p>
            <a:pPr lvl="1"/>
            <a:r>
              <a:rPr lang="en-US" dirty="0"/>
              <a:t>Can be used to implement data structures</a:t>
            </a:r>
          </a:p>
          <a:p>
            <a:r>
              <a:rPr lang="en-US" dirty="0"/>
              <a:t>Declare by using </a:t>
            </a:r>
            <a:r>
              <a:rPr lang="en-US" dirty="0">
                <a:solidFill>
                  <a:srgbClr val="FF0000"/>
                </a:solidFill>
              </a:rPr>
              <a:t>struct </a:t>
            </a:r>
            <a:r>
              <a:rPr lang="en-US" dirty="0" err="1">
                <a:solidFill>
                  <a:srgbClr val="FF0000"/>
                </a:solidFill>
              </a:rPr>
              <a:t>nameOfStruct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yourStruct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nameOfStruct</a:t>
            </a:r>
            <a:r>
              <a:rPr lang="en-US" dirty="0">
                <a:solidFill>
                  <a:schemeClr val="tx1"/>
                </a:solidFill>
              </a:rPr>
              <a:t> – whatever the name of your struct is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yourStruct</a:t>
            </a:r>
            <a:r>
              <a:rPr lang="en-US" dirty="0">
                <a:solidFill>
                  <a:schemeClr val="tx1"/>
                </a:solidFill>
              </a:rPr>
              <a:t> – the name of this “instance” of the struct </a:t>
            </a:r>
          </a:p>
        </p:txBody>
      </p:sp>
    </p:spTree>
    <p:extLst>
      <p:ext uri="{BB962C8B-B14F-4D97-AF65-F5344CB8AC3E}">
        <p14:creationId xmlns:p14="http://schemas.microsoft.com/office/powerpoint/2010/main" val="663404188"/>
      </p:ext>
    </p:extLst>
  </p:cSld>
  <p:clrMapOvr>
    <a:masterClrMapping/>
  </p:clrMapOvr>
</p:sld>
</file>

<file path=ppt/theme/theme1.xml><?xml version="1.0" encoding="utf-8"?>
<a:theme xmlns:a="http://schemas.openxmlformats.org/drawingml/2006/main" name="_RU_template_Logotype_16x9 widescreen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AADFCF58-FA78-D04E-A234-8FE810D625F7}" vid="{34ACA2E9-5F3B-FF45-BD37-B7BFCD0037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RU_template_Logotype_16x9 widescreen</Template>
  <TotalTime>286</TotalTime>
  <Words>539</Words>
  <Application>Microsoft Office PowerPoint</Application>
  <PresentationFormat>On-screen Show (16:9)</PresentationFormat>
  <Paragraphs>125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_RU_template_Logotype_16x9 widescreen</vt:lpstr>
      <vt:lpstr>CS211 Computer Architecture Fall 2019</vt:lpstr>
      <vt:lpstr>Update </vt:lpstr>
      <vt:lpstr>Links/Resources</vt:lpstr>
      <vt:lpstr>Today</vt:lpstr>
      <vt:lpstr>Pointers</vt:lpstr>
      <vt:lpstr>Pointers (contd.)</vt:lpstr>
      <vt:lpstr>Arrays</vt:lpstr>
      <vt:lpstr>Recap</vt:lpstr>
      <vt:lpstr>Structs</vt:lpstr>
      <vt:lpstr>Structs (contd.) </vt:lpstr>
      <vt:lpstr>Structs Demo(?)</vt:lpstr>
      <vt:lpstr>Dynamically Allocation Memory</vt:lpstr>
      <vt:lpstr>Stack vs Heap</vt:lpstr>
      <vt:lpstr>malloc() &amp; free()</vt:lpstr>
      <vt:lpstr>Reminder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CS211 Computer Architecture Fall 2019</dc:title>
  <dc:creator>Priya Parikh</dc:creator>
  <cp:lastModifiedBy>Priya Parikh</cp:lastModifiedBy>
  <cp:revision>29</cp:revision>
  <dcterms:created xsi:type="dcterms:W3CDTF">2019-09-11T21:03:32Z</dcterms:created>
  <dcterms:modified xsi:type="dcterms:W3CDTF">2019-09-17T01:11:41Z</dcterms:modified>
</cp:coreProperties>
</file>