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60" r:id="rId6"/>
    <p:sldId id="268"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99" r:id="rId24"/>
    <p:sldId id="298" r:id="rId25"/>
    <p:sldId id="300" r:id="rId26"/>
    <p:sldId id="301" r:id="rId27"/>
    <p:sldId id="303" r:id="rId28"/>
    <p:sldId id="304" r:id="rId29"/>
    <p:sldId id="305" r:id="rId30"/>
    <p:sldId id="306" r:id="rId31"/>
    <p:sldId id="307" r:id="rId32"/>
    <p:sldId id="292" r:id="rId33"/>
    <p:sldId id="293" r:id="rId34"/>
    <p:sldId id="294" r:id="rId35"/>
    <p:sldId id="295" r:id="rId36"/>
    <p:sldId id="296" r:id="rId37"/>
    <p:sldId id="297" r:id="rId38"/>
    <p:sldId id="308" r:id="rId39"/>
    <p:sldId id="309" r:id="rId40"/>
    <p:sldId id="31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forbes.com/sites/jaysondemers/2013/10/21/how-to-use-task-management-software-to-increase-employee-productivity/"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Monitor</a:t>
            </a:r>
            <a:endParaRPr lang="en-GB" dirty="0"/>
          </a:p>
        </p:txBody>
      </p:sp>
      <p:sp>
        <p:nvSpPr>
          <p:cNvPr id="3" name="Subtitle 2"/>
          <p:cNvSpPr>
            <a:spLocks noGrp="1"/>
          </p:cNvSpPr>
          <p:nvPr>
            <p:ph type="subTitle" idx="1"/>
          </p:nvPr>
        </p:nvSpPr>
        <p:spPr/>
        <p:txBody>
          <a:bodyPr/>
          <a:lstStyle/>
          <a:p>
            <a:r>
              <a:rPr lang="en-GB" dirty="0" smtClean="0"/>
              <a:t>Feasibly </a:t>
            </a:r>
            <a:r>
              <a:rPr lang="en-GB" dirty="0" smtClean="0"/>
              <a:t>study and business plan</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457" y="2730137"/>
            <a:ext cx="1193122" cy="1140437"/>
          </a:xfrm>
          <a:prstGeom prst="ellipse">
            <a:avLst/>
          </a:prstGeom>
        </p:spPr>
      </p:pic>
    </p:spTree>
    <p:extLst>
      <p:ext uri="{BB962C8B-B14F-4D97-AF65-F5344CB8AC3E}">
        <p14:creationId xmlns:p14="http://schemas.microsoft.com/office/powerpoint/2010/main" val="3174378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59674"/>
          </a:xfrm>
        </p:spPr>
        <p:txBody>
          <a:bodyPr>
            <a:normAutofit fontScale="90000"/>
          </a:bodyPr>
          <a:lstStyle/>
          <a:p>
            <a:pPr lvl="0"/>
            <a:r>
              <a:rPr lang="en-GB" dirty="0" smtClean="0"/>
              <a:t>PESTEL</a:t>
            </a:r>
            <a:r>
              <a:rPr lang="en-GB" b="1" dirty="0"/>
              <a:t/>
            </a:r>
            <a:br>
              <a:rPr lang="en-GB" b="1" dirty="0"/>
            </a:br>
            <a:endParaRPr lang="en-GB" dirty="0"/>
          </a:p>
        </p:txBody>
      </p:sp>
      <p:sp>
        <p:nvSpPr>
          <p:cNvPr id="3" name="Content Placeholder 2"/>
          <p:cNvSpPr>
            <a:spLocks noGrp="1"/>
          </p:cNvSpPr>
          <p:nvPr>
            <p:ph idx="1"/>
          </p:nvPr>
        </p:nvSpPr>
        <p:spPr/>
        <p:txBody>
          <a:bodyPr>
            <a:normAutofit/>
          </a:bodyPr>
          <a:lstStyle/>
          <a:p>
            <a:r>
              <a:rPr lang="en-GB" dirty="0" smtClean="0"/>
              <a:t>Economical</a:t>
            </a:r>
          </a:p>
          <a:p>
            <a:pPr marL="0" indent="0">
              <a:buNone/>
            </a:pPr>
            <a:r>
              <a:rPr lang="en-GB" dirty="0"/>
              <a:t>Egypt’s macroeconomic situation has improved significantly since 2016. Over the last three years, the authorities have carried out an ambitious home-grown reform program that aimed to correct large external and domestic imbalance and promote inclusive growth and job creation. Critical macroeconomic reforms implemented under the program have been successful in achieving macroeconomic stabilization, a recovery in growth and employment, and putting public debt on a clearly declining trajectory. Fiscal savings have been partly utilized to ease the burden of adjustment on the poor</a:t>
            </a:r>
            <a:r>
              <a:rPr lang="en-GB" dirty="0" smtClean="0"/>
              <a:t>.</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89504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ostafa\Desktop\Enterpreneurship\GDP.png"/>
          <p:cNvPicPr/>
          <p:nvPr/>
        </p:nvPicPr>
        <p:blipFill>
          <a:blip r:embed="rId2">
            <a:extLst>
              <a:ext uri="{28A0092B-C50C-407E-A947-70E740481C1C}">
                <a14:useLocalDpi xmlns:a14="http://schemas.microsoft.com/office/drawing/2010/main" val="0"/>
              </a:ext>
            </a:extLst>
          </a:blip>
          <a:srcRect/>
          <a:stretch>
            <a:fillRect/>
          </a:stretch>
        </p:blipFill>
        <p:spPr bwMode="auto">
          <a:xfrm>
            <a:off x="1501095" y="0"/>
            <a:ext cx="9380265" cy="5355771"/>
          </a:xfrm>
          <a:prstGeom prst="rect">
            <a:avLst/>
          </a:prstGeom>
          <a:noFill/>
          <a:ln>
            <a:noFill/>
          </a:ln>
        </p:spPr>
      </p:pic>
      <p:sp>
        <p:nvSpPr>
          <p:cNvPr id="3" name="TextBox 2"/>
          <p:cNvSpPr txBox="1"/>
          <p:nvPr/>
        </p:nvSpPr>
        <p:spPr>
          <a:xfrm>
            <a:off x="2115615" y="5355770"/>
            <a:ext cx="7916091" cy="1200329"/>
          </a:xfrm>
          <a:prstGeom prst="rect">
            <a:avLst/>
          </a:prstGeom>
          <a:noFill/>
        </p:spPr>
        <p:txBody>
          <a:bodyPr wrap="square" rtlCol="0">
            <a:spAutoFit/>
          </a:bodyPr>
          <a:lstStyle/>
          <a:p>
            <a:r>
              <a:rPr lang="en-GB" dirty="0"/>
              <a:t>While Egypt’s </a:t>
            </a:r>
            <a:r>
              <a:rPr lang="en-GB" b="1" dirty="0"/>
              <a:t>fiscal space has gradually improved</a:t>
            </a:r>
            <a:r>
              <a:rPr lang="en-GB" dirty="0"/>
              <a:t>, thanks to fiscal consolidation measures in previous years, the implications of the COVID-19 pandemic might </a:t>
            </a:r>
            <a:r>
              <a:rPr lang="en-GB" b="1" dirty="0"/>
              <a:t>temporarily</a:t>
            </a:r>
            <a:r>
              <a:rPr lang="en-GB" dirty="0"/>
              <a:t> hinder the budget deficit and government debt reduction efforts.</a:t>
            </a:r>
          </a:p>
          <a:p>
            <a:endParaRPr lang="en-GB" dirty="0"/>
          </a:p>
        </p:txBody>
      </p:sp>
    </p:spTree>
    <p:extLst>
      <p:ext uri="{BB962C8B-B14F-4D97-AF65-F5344CB8AC3E}">
        <p14:creationId xmlns:p14="http://schemas.microsoft.com/office/powerpoint/2010/main" val="2296126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5615" y="5355770"/>
            <a:ext cx="7916091" cy="646331"/>
          </a:xfrm>
          <a:prstGeom prst="rect">
            <a:avLst/>
          </a:prstGeom>
          <a:noFill/>
        </p:spPr>
        <p:txBody>
          <a:bodyPr wrap="square" rtlCol="0">
            <a:spAutoFit/>
          </a:bodyPr>
          <a:lstStyle/>
          <a:p>
            <a:pPr algn="ctr"/>
            <a:r>
              <a:rPr lang="en-GB" dirty="0"/>
              <a:t>“</a:t>
            </a:r>
            <a:r>
              <a:rPr lang="en-GB" b="1" dirty="0"/>
              <a:t>Sixty Egyptian companies</a:t>
            </a:r>
            <a:r>
              <a:rPr lang="en-GB" dirty="0"/>
              <a:t> were ranked among the top 500 companies in the Arab world in 2014, up from just 35 in the previous year”</a:t>
            </a:r>
          </a:p>
        </p:txBody>
      </p:sp>
      <p:pic>
        <p:nvPicPr>
          <p:cNvPr id="4" name="Picture 3" descr="H:\ITI-01\entrepreneurship\Project\chart1589486487168.jpg"/>
          <p:cNvPicPr/>
          <p:nvPr/>
        </p:nvPicPr>
        <p:blipFill>
          <a:blip r:embed="rId2">
            <a:extLst>
              <a:ext uri="{28A0092B-C50C-407E-A947-70E740481C1C}">
                <a14:useLocalDpi xmlns:a14="http://schemas.microsoft.com/office/drawing/2010/main" val="0"/>
              </a:ext>
            </a:extLst>
          </a:blip>
          <a:srcRect/>
          <a:stretch>
            <a:fillRect/>
          </a:stretch>
        </p:blipFill>
        <p:spPr bwMode="auto">
          <a:xfrm>
            <a:off x="2550408" y="448854"/>
            <a:ext cx="7481298" cy="4906916"/>
          </a:xfrm>
          <a:prstGeom prst="rect">
            <a:avLst/>
          </a:prstGeom>
          <a:noFill/>
          <a:ln>
            <a:noFill/>
          </a:ln>
        </p:spPr>
      </p:pic>
    </p:spTree>
    <p:extLst>
      <p:ext uri="{BB962C8B-B14F-4D97-AF65-F5344CB8AC3E}">
        <p14:creationId xmlns:p14="http://schemas.microsoft.com/office/powerpoint/2010/main" val="1084996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59674"/>
          </a:xfrm>
        </p:spPr>
        <p:txBody>
          <a:bodyPr>
            <a:normAutofit fontScale="90000"/>
          </a:bodyPr>
          <a:lstStyle/>
          <a:p>
            <a:pPr lvl="0"/>
            <a:r>
              <a:rPr lang="en-GB" dirty="0" smtClean="0"/>
              <a:t>PESTEL</a:t>
            </a:r>
            <a:r>
              <a:rPr lang="en-GB" b="1" dirty="0"/>
              <a:t/>
            </a:r>
            <a:br>
              <a:rPr lang="en-GB" b="1" dirty="0"/>
            </a:br>
            <a:endParaRPr lang="en-GB" dirty="0"/>
          </a:p>
        </p:txBody>
      </p:sp>
      <p:sp>
        <p:nvSpPr>
          <p:cNvPr id="3" name="Content Placeholder 2"/>
          <p:cNvSpPr>
            <a:spLocks noGrp="1"/>
          </p:cNvSpPr>
          <p:nvPr>
            <p:ph idx="1"/>
          </p:nvPr>
        </p:nvSpPr>
        <p:spPr>
          <a:xfrm>
            <a:off x="1371600" y="1436915"/>
            <a:ext cx="9601200" cy="1371600"/>
          </a:xfrm>
        </p:spPr>
        <p:txBody>
          <a:bodyPr>
            <a:normAutofit/>
          </a:bodyPr>
          <a:lstStyle/>
          <a:p>
            <a:r>
              <a:rPr lang="en-GB" dirty="0"/>
              <a:t>Sociocultural</a:t>
            </a:r>
            <a:endParaRPr lang="en-GB" dirty="0" smtClean="0"/>
          </a:p>
          <a:p>
            <a:pPr marL="0" indent="0">
              <a:buNone/>
            </a:pPr>
            <a:r>
              <a:rPr lang="en-GB" sz="1600" dirty="0"/>
              <a:t>The average Egyptians 'evaluation of the twenty-nine items was calculated to reflect the Egyptians' evaluation of the general performance. The results showed that the average overall satisfaction index was 67 points from 100 points compared to about 58 points in June 2018.</a:t>
            </a:r>
          </a:p>
          <a:p>
            <a:pPr marL="0" indent="0">
              <a:buNone/>
            </a:pPr>
            <a:endParaRPr lang="en-GB" dirty="0"/>
          </a:p>
        </p:txBody>
      </p:sp>
      <p:pic>
        <p:nvPicPr>
          <p:cNvPr id="4" name="Picture 3" descr="C:\Users\Mostafa\Desktop\Enterpreneurship\درجات الرضا.jpg"/>
          <p:cNvPicPr/>
          <p:nvPr/>
        </p:nvPicPr>
        <p:blipFill>
          <a:blip r:embed="rId2">
            <a:extLst>
              <a:ext uri="{28A0092B-C50C-407E-A947-70E740481C1C}">
                <a14:useLocalDpi xmlns:a14="http://schemas.microsoft.com/office/drawing/2010/main" val="0"/>
              </a:ext>
            </a:extLst>
          </a:blip>
          <a:srcRect/>
          <a:stretch>
            <a:fillRect/>
          </a:stretch>
        </p:blipFill>
        <p:spPr bwMode="auto">
          <a:xfrm>
            <a:off x="2587805" y="2808515"/>
            <a:ext cx="7313839" cy="3911419"/>
          </a:xfrm>
          <a:prstGeom prst="rect">
            <a:avLst/>
          </a:prstGeom>
          <a:noFill/>
          <a:ln>
            <a:noFill/>
          </a:ln>
        </p:spPr>
      </p:pic>
    </p:spTree>
    <p:extLst>
      <p:ext uri="{BB962C8B-B14F-4D97-AF65-F5344CB8AC3E}">
        <p14:creationId xmlns:p14="http://schemas.microsoft.com/office/powerpoint/2010/main" val="810310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59674"/>
          </a:xfrm>
        </p:spPr>
        <p:txBody>
          <a:bodyPr>
            <a:normAutofit fontScale="90000"/>
          </a:bodyPr>
          <a:lstStyle/>
          <a:p>
            <a:pPr lvl="0"/>
            <a:r>
              <a:rPr lang="en-GB" dirty="0" smtClean="0"/>
              <a:t>PESTEL</a:t>
            </a:r>
            <a:r>
              <a:rPr lang="en-GB" b="1" dirty="0"/>
              <a:t/>
            </a:r>
            <a:br>
              <a:rPr lang="en-GB" b="1" dirty="0"/>
            </a:br>
            <a:endParaRPr lang="en-GB" dirty="0"/>
          </a:p>
        </p:txBody>
      </p:sp>
      <p:sp>
        <p:nvSpPr>
          <p:cNvPr id="3" name="Content Placeholder 2"/>
          <p:cNvSpPr>
            <a:spLocks noGrp="1"/>
          </p:cNvSpPr>
          <p:nvPr>
            <p:ph idx="1"/>
          </p:nvPr>
        </p:nvSpPr>
        <p:spPr>
          <a:xfrm>
            <a:off x="1371600" y="1436915"/>
            <a:ext cx="9601200" cy="2116182"/>
          </a:xfrm>
        </p:spPr>
        <p:txBody>
          <a:bodyPr>
            <a:normAutofit/>
          </a:bodyPr>
          <a:lstStyle/>
          <a:p>
            <a:r>
              <a:rPr lang="en-GB" dirty="0"/>
              <a:t>Sociocultural</a:t>
            </a:r>
            <a:endParaRPr lang="en-GB" dirty="0" smtClean="0"/>
          </a:p>
          <a:p>
            <a:pPr marL="0" lvl="0" indent="0">
              <a:buNone/>
            </a:pPr>
            <a:r>
              <a:rPr lang="en-US" dirty="0"/>
              <a:t>Annual unemployment rate</a:t>
            </a:r>
            <a:r>
              <a:rPr lang="ar-SA" dirty="0" smtClean="0"/>
              <a:t>:</a:t>
            </a:r>
            <a:r>
              <a:rPr lang="en-GB" dirty="0" smtClean="0"/>
              <a:t> Indicator </a:t>
            </a:r>
            <a:r>
              <a:rPr lang="en-GB" dirty="0"/>
              <a:t>Description: They are individuals (15 - 64 years) who are able to work, want, looking for it but they don’t find it relative to work force in the same age </a:t>
            </a:r>
            <a:r>
              <a:rPr lang="en-GB" dirty="0" smtClean="0"/>
              <a:t>category and </a:t>
            </a:r>
            <a:r>
              <a:rPr lang="en-GB" dirty="0"/>
              <a:t>having platforms that help you work from home - especially in the current global conditions - ensures a higher rate of employment in Egypt.</a:t>
            </a:r>
          </a:p>
          <a:p>
            <a:pPr marL="0" indent="0">
              <a:buNone/>
            </a:pPr>
            <a:endParaRPr lang="en-GB" dirty="0"/>
          </a:p>
          <a:p>
            <a:pPr marL="0" indent="0">
              <a:buNone/>
            </a:pPr>
            <a:endParaRPr lang="en-GB" dirty="0"/>
          </a:p>
        </p:txBody>
      </p:sp>
      <p:pic>
        <p:nvPicPr>
          <p:cNvPr id="5" name="Picture 4" descr="C:\Users\Mostafa\Desktop\Enterpreneurship\IndicatorsPage.png"/>
          <p:cNvPicPr/>
          <p:nvPr/>
        </p:nvPicPr>
        <p:blipFill>
          <a:blip r:embed="rId2">
            <a:extLst>
              <a:ext uri="{28A0092B-C50C-407E-A947-70E740481C1C}">
                <a14:useLocalDpi xmlns:a14="http://schemas.microsoft.com/office/drawing/2010/main" val="0"/>
              </a:ext>
            </a:extLst>
          </a:blip>
          <a:srcRect/>
          <a:stretch>
            <a:fillRect/>
          </a:stretch>
        </p:blipFill>
        <p:spPr bwMode="auto">
          <a:xfrm>
            <a:off x="2511788" y="3448594"/>
            <a:ext cx="6305641" cy="3409406"/>
          </a:xfrm>
          <a:prstGeom prst="rect">
            <a:avLst/>
          </a:prstGeom>
          <a:noFill/>
          <a:ln>
            <a:noFill/>
          </a:ln>
        </p:spPr>
      </p:pic>
    </p:spTree>
    <p:extLst>
      <p:ext uri="{BB962C8B-B14F-4D97-AF65-F5344CB8AC3E}">
        <p14:creationId xmlns:p14="http://schemas.microsoft.com/office/powerpoint/2010/main" val="2988724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59674"/>
          </a:xfrm>
        </p:spPr>
        <p:txBody>
          <a:bodyPr>
            <a:normAutofit fontScale="90000"/>
          </a:bodyPr>
          <a:lstStyle/>
          <a:p>
            <a:pPr lvl="0"/>
            <a:r>
              <a:rPr lang="en-GB" dirty="0" smtClean="0"/>
              <a:t>PESTEL</a:t>
            </a:r>
            <a:r>
              <a:rPr lang="en-GB" b="1" dirty="0"/>
              <a:t/>
            </a:r>
            <a:br>
              <a:rPr lang="en-GB" b="1" dirty="0"/>
            </a:br>
            <a:endParaRPr lang="en-GB" dirty="0"/>
          </a:p>
        </p:txBody>
      </p:sp>
      <p:sp>
        <p:nvSpPr>
          <p:cNvPr id="3" name="Content Placeholder 2"/>
          <p:cNvSpPr>
            <a:spLocks noGrp="1"/>
          </p:cNvSpPr>
          <p:nvPr>
            <p:ph idx="1"/>
          </p:nvPr>
        </p:nvSpPr>
        <p:spPr>
          <a:xfrm>
            <a:off x="1371600" y="1254034"/>
            <a:ext cx="9601200" cy="1058091"/>
          </a:xfrm>
        </p:spPr>
        <p:txBody>
          <a:bodyPr>
            <a:normAutofit/>
          </a:bodyPr>
          <a:lstStyle/>
          <a:p>
            <a:r>
              <a:rPr lang="en-GB" dirty="0"/>
              <a:t>Technology</a:t>
            </a:r>
            <a:endParaRPr lang="en-GB" dirty="0" smtClean="0"/>
          </a:p>
          <a:p>
            <a:pPr marL="0" indent="0">
              <a:buNone/>
            </a:pPr>
            <a:r>
              <a:rPr lang="en-GB" sz="1400" dirty="0"/>
              <a:t>Egypt has 45.21 million internet users although the official report cited only 40.9 million users. At least 35.44 million Egyptians use Mobile Internet while 6.74 million use ASDL and 3.03 million use USB Modems.</a:t>
            </a:r>
          </a:p>
          <a:p>
            <a:pPr marL="0" indent="0">
              <a:buNone/>
            </a:pPr>
            <a:endParaRPr lang="en-GB" dirty="0"/>
          </a:p>
        </p:txBody>
      </p:sp>
      <p:sp>
        <p:nvSpPr>
          <p:cNvPr id="4" name="Content Placeholder 2"/>
          <p:cNvSpPr txBox="1">
            <a:spLocks/>
          </p:cNvSpPr>
          <p:nvPr/>
        </p:nvSpPr>
        <p:spPr>
          <a:xfrm>
            <a:off x="1371600" y="5651863"/>
            <a:ext cx="9601200" cy="105809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GB" dirty="0"/>
              <a:t>This graph shows the number of internet users (in millions) via ADSL, USB Modem and Mobile Internet. We can see that Mobile Internet users have significantly grown within the last 9 years as mobile phones, and particularly smartphones, become more popular.</a:t>
            </a:r>
          </a:p>
        </p:txBody>
      </p:sp>
      <p:pic>
        <p:nvPicPr>
          <p:cNvPr id="5" name="Picture 4"/>
          <p:cNvPicPr/>
          <p:nvPr/>
        </p:nvPicPr>
        <p:blipFill>
          <a:blip r:embed="rId2"/>
          <a:stretch>
            <a:fillRect/>
          </a:stretch>
        </p:blipFill>
        <p:spPr>
          <a:xfrm>
            <a:off x="2146027" y="2312125"/>
            <a:ext cx="8252007" cy="3339738"/>
          </a:xfrm>
          <a:prstGeom prst="rect">
            <a:avLst/>
          </a:prstGeom>
        </p:spPr>
      </p:pic>
    </p:spTree>
    <p:extLst>
      <p:ext uri="{BB962C8B-B14F-4D97-AF65-F5344CB8AC3E}">
        <p14:creationId xmlns:p14="http://schemas.microsoft.com/office/powerpoint/2010/main" val="1220603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59674"/>
          </a:xfrm>
        </p:spPr>
        <p:txBody>
          <a:bodyPr>
            <a:normAutofit fontScale="90000"/>
          </a:bodyPr>
          <a:lstStyle/>
          <a:p>
            <a:pPr lvl="0"/>
            <a:r>
              <a:rPr lang="en-GB" dirty="0" smtClean="0"/>
              <a:t>PESTEL</a:t>
            </a:r>
            <a:r>
              <a:rPr lang="en-GB" b="1" dirty="0"/>
              <a:t/>
            </a:r>
            <a:br>
              <a:rPr lang="en-GB" b="1" dirty="0"/>
            </a:br>
            <a:endParaRPr lang="en-GB" dirty="0"/>
          </a:p>
        </p:txBody>
      </p:sp>
      <p:sp>
        <p:nvSpPr>
          <p:cNvPr id="3" name="Content Placeholder 2"/>
          <p:cNvSpPr>
            <a:spLocks noGrp="1"/>
          </p:cNvSpPr>
          <p:nvPr>
            <p:ph idx="1"/>
          </p:nvPr>
        </p:nvSpPr>
        <p:spPr/>
        <p:txBody>
          <a:bodyPr>
            <a:normAutofit/>
          </a:bodyPr>
          <a:lstStyle/>
          <a:p>
            <a:r>
              <a:rPr lang="en-GB" dirty="0"/>
              <a:t>Legal</a:t>
            </a:r>
            <a:endParaRPr lang="en-GB" dirty="0" smtClean="0"/>
          </a:p>
          <a:p>
            <a:pPr marL="0" indent="0">
              <a:buNone/>
            </a:pPr>
            <a:r>
              <a:rPr lang="en-GB" dirty="0"/>
              <a:t>The Arab Republic of Egypt made starting a business easier by abolishing the requirement to obtain a certificate of no confusion and improving its one-stop shop.</a:t>
            </a:r>
          </a:p>
          <a:p>
            <a:pPr marL="0" indent="0">
              <a:buNone/>
            </a:pPr>
            <a:r>
              <a:rPr lang="en-GB" dirty="0"/>
              <a:t>Article (60) of the Press and Media Regulation Law states:</a:t>
            </a:r>
          </a:p>
          <a:p>
            <a:pPr marL="0" indent="0">
              <a:buNone/>
            </a:pPr>
            <a:r>
              <a:rPr lang="en-GB" dirty="0"/>
              <a:t>and the council decides on the request within a period not exceeding ninety days from the date the request is fulfilled, against a fee not exceeding two hundred and fifty thousand pounds for the medium Informative and fifty thousand pounds for the website, it is collected in cash or any other payment method</a:t>
            </a:r>
          </a:p>
        </p:txBody>
      </p:sp>
    </p:spTree>
    <p:extLst>
      <p:ext uri="{BB962C8B-B14F-4D97-AF65-F5344CB8AC3E}">
        <p14:creationId xmlns:p14="http://schemas.microsoft.com/office/powerpoint/2010/main" val="3872984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Porter's </a:t>
            </a:r>
            <a:r>
              <a:rPr lang="en-US" dirty="0" smtClean="0"/>
              <a:t>Five </a:t>
            </a:r>
            <a:r>
              <a:rPr lang="en-US" dirty="0"/>
              <a:t>forces</a:t>
            </a:r>
            <a:endParaRPr lang="en-GB" dirty="0"/>
          </a:p>
        </p:txBody>
      </p:sp>
      <p:sp>
        <p:nvSpPr>
          <p:cNvPr id="3" name="Content Placeholder 2"/>
          <p:cNvSpPr>
            <a:spLocks noGrp="1"/>
          </p:cNvSpPr>
          <p:nvPr>
            <p:ph idx="1"/>
          </p:nvPr>
        </p:nvSpPr>
        <p:spPr/>
        <p:txBody>
          <a:bodyPr/>
          <a:lstStyle/>
          <a:p>
            <a:r>
              <a:rPr lang="en-US" b="1" u="sng" dirty="0"/>
              <a:t>Rivalry Among Other Enterprises</a:t>
            </a:r>
            <a:r>
              <a:rPr lang="en-US" b="1" u="sng" dirty="0" smtClean="0"/>
              <a:t>: :</a:t>
            </a:r>
            <a:br>
              <a:rPr lang="en-US" b="1" u="sng" dirty="0" smtClean="0"/>
            </a:br>
            <a:r>
              <a:rPr lang="en-US" dirty="0" smtClean="0"/>
              <a:t/>
            </a:r>
            <a:br>
              <a:rPr lang="en-US" dirty="0" smtClean="0"/>
            </a:b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Number of competitors is quite large </a:t>
            </a:r>
            <a:r>
              <a:rPr lang="en-US" sz="1500" dirty="0" smtClean="0">
                <a:latin typeface="Times New Roman" panose="02020603050405020304" pitchFamily="18" charset="0"/>
                <a:cs typeface="Times New Roman" panose="02020603050405020304" pitchFamily="18" charset="0"/>
              </a:rPr>
              <a:t/>
            </a:r>
            <a:br>
              <a:rPr lang="en-US" sz="1500" dirty="0" smtClean="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Competitors are different in size </a:t>
            </a:r>
            <a:r>
              <a:rPr lang="en-US" sz="1500" dirty="0" smtClean="0">
                <a:latin typeface="Times New Roman" panose="02020603050405020304" pitchFamily="18" charset="0"/>
                <a:cs typeface="Times New Roman" panose="02020603050405020304" pitchFamily="18" charset="0"/>
              </a:rPr>
              <a:t/>
            </a:r>
            <a:br>
              <a:rPr lang="en-US" sz="1500" dirty="0" smtClean="0">
                <a:latin typeface="Times New Roman" panose="02020603050405020304" pitchFamily="18" charset="0"/>
                <a:cs typeface="Times New Roman" panose="02020603050405020304" pitchFamily="18" charset="0"/>
              </a:rPr>
            </a:br>
            <a:r>
              <a:rPr lang="en-US" sz="1500" dirty="0" smtClean="0">
                <a:latin typeface="Times New Roman" panose="02020603050405020304" pitchFamily="18" charset="0"/>
                <a:cs typeface="Times New Roman" panose="02020603050405020304" pitchFamily="18" charset="0"/>
              </a:rPr>
              <a:t/>
            </a:r>
            <a:br>
              <a:rPr lang="en-US" sz="1500" dirty="0" smtClean="0">
                <a:latin typeface="Times New Roman" panose="02020603050405020304" pitchFamily="18" charset="0"/>
                <a:cs typeface="Times New Roman" panose="02020603050405020304" pitchFamily="18" charset="0"/>
              </a:rPr>
            </a:b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Due to the world situation nowadays the field is growing very fast. </a:t>
            </a:r>
            <a:r>
              <a:rPr lang="en-US" sz="1500" dirty="0"/>
              <a:t/>
            </a:r>
            <a:br>
              <a:rPr lang="en-US" sz="1500" dirty="0"/>
            </a:br>
            <a:r>
              <a:rPr lang="en-US" sz="1500" dirty="0"/>
              <a:t/>
            </a:r>
            <a:br>
              <a:rPr lang="en-US" sz="1500" dirty="0"/>
            </a:br>
            <a:r>
              <a:rPr lang="en-US" dirty="0" smtClean="0"/>
              <a:t/>
            </a:r>
            <a:br>
              <a:rPr lang="en-US" dirty="0" smtClean="0"/>
            </a:br>
            <a:endParaRPr lang="en-GB" dirty="0"/>
          </a:p>
        </p:txBody>
      </p:sp>
    </p:spTree>
    <p:extLst>
      <p:ext uri="{BB962C8B-B14F-4D97-AF65-F5344CB8AC3E}">
        <p14:creationId xmlns:p14="http://schemas.microsoft.com/office/powerpoint/2010/main" val="1348991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Porter's </a:t>
            </a:r>
            <a:r>
              <a:rPr lang="en-US" dirty="0" smtClean="0"/>
              <a:t>Five </a:t>
            </a:r>
            <a:r>
              <a:rPr lang="en-US" dirty="0"/>
              <a:t>forces</a:t>
            </a:r>
            <a:endParaRPr lang="en-GB" dirty="0"/>
          </a:p>
        </p:txBody>
      </p:sp>
      <p:sp>
        <p:nvSpPr>
          <p:cNvPr id="3" name="Content Placeholder 2"/>
          <p:cNvSpPr>
            <a:spLocks noGrp="1"/>
          </p:cNvSpPr>
          <p:nvPr>
            <p:ph idx="1"/>
          </p:nvPr>
        </p:nvSpPr>
        <p:spPr/>
        <p:txBody>
          <a:bodyPr/>
          <a:lstStyle/>
          <a:p>
            <a:r>
              <a:rPr lang="en-US" b="1" u="sng" dirty="0"/>
              <a:t>Bargaining Power of Suppliers</a:t>
            </a:r>
            <a:r>
              <a:rPr lang="en-US" b="1" u="sng" dirty="0" smtClean="0"/>
              <a:t>:</a:t>
            </a:r>
            <a:br>
              <a:rPr lang="en-US" b="1" u="sng" dirty="0" smtClean="0"/>
            </a:br>
            <a:r>
              <a:rPr lang="en-US" dirty="0" smtClean="0"/>
              <a:t/>
            </a:r>
            <a:br>
              <a:rPr lang="en-US" dirty="0" smtClean="0"/>
            </a:br>
            <a:r>
              <a:rPr lang="en-US" sz="1500" dirty="0" smtClean="0">
                <a:latin typeface="Times New Roman" panose="02020603050405020304" pitchFamily="18" charset="0"/>
                <a:cs typeface="Times New Roman" panose="02020603050405020304" pitchFamily="18" charset="0"/>
              </a:rPr>
              <a:t>. </a:t>
            </a:r>
            <a:r>
              <a:rPr lang="en-GB" sz="1500" dirty="0">
                <a:latin typeface="Times New Roman" panose="02020603050405020304" pitchFamily="18" charset="0"/>
                <a:cs typeface="Times New Roman" panose="02020603050405020304" pitchFamily="18" charset="0"/>
              </a:rPr>
              <a:t>Switching risks are low</a:t>
            </a:r>
            <a:r>
              <a:rPr lang="en-US" sz="1500" dirty="0" smtClean="0">
                <a:latin typeface="Times New Roman" panose="02020603050405020304" pitchFamily="18" charset="0"/>
                <a:cs typeface="Times New Roman" panose="02020603050405020304" pitchFamily="18" charset="0"/>
              </a:rPr>
              <a:t/>
            </a:r>
            <a:br>
              <a:rPr lang="en-US" sz="1500" dirty="0" smtClean="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a:r>
            <a:br>
              <a:rPr lang="en-US" sz="1500" dirty="0">
                <a:latin typeface="Times New Roman" panose="02020603050405020304" pitchFamily="18" charset="0"/>
                <a:cs typeface="Times New Roman" panose="02020603050405020304" pitchFamily="18" charset="0"/>
              </a:rPr>
            </a:br>
            <a:r>
              <a:rPr lang="en-US" sz="1500" dirty="0" smtClean="0">
                <a:latin typeface="Times New Roman" panose="02020603050405020304" pitchFamily="18" charset="0"/>
                <a:cs typeface="Times New Roman" panose="02020603050405020304" pitchFamily="18" charset="0"/>
              </a:rPr>
              <a:t>. </a:t>
            </a:r>
            <a:r>
              <a:rPr lang="en-GB" sz="1500" dirty="0">
                <a:latin typeface="Times New Roman" panose="02020603050405020304" pitchFamily="18" charset="0"/>
                <a:cs typeface="Times New Roman" panose="02020603050405020304" pitchFamily="18" charset="0"/>
              </a:rPr>
              <a:t>Safe exit plans </a:t>
            </a:r>
            <a:r>
              <a:rPr lang="en-GB" sz="1500" dirty="0" smtClean="0">
                <a:latin typeface="Times New Roman" panose="02020603050405020304" pitchFamily="18" charset="0"/>
                <a:cs typeface="Times New Roman" panose="02020603050405020304" pitchFamily="18" charset="0"/>
              </a:rPr>
              <a:t>with </a:t>
            </a:r>
            <a:r>
              <a:rPr lang="en-GB" sz="1500" dirty="0">
                <a:latin typeface="Times New Roman" panose="02020603050405020304" pitchFamily="18" charset="0"/>
                <a:cs typeface="Times New Roman" panose="02020603050405020304" pitchFamily="18" charset="0"/>
              </a:rPr>
              <a:t>low financial losses, </a:t>
            </a:r>
            <a:r>
              <a:rPr lang="en-US" sz="1500" dirty="0">
                <a:latin typeface="Times New Roman" panose="02020603050405020304" pitchFamily="18" charset="0"/>
                <a:cs typeface="Times New Roman" panose="02020603050405020304" pitchFamily="18" charset="0"/>
              </a:rPr>
              <a:t>T</a:t>
            </a:r>
            <a:r>
              <a:rPr lang="en-GB" sz="1500" dirty="0" smtClean="0">
                <a:latin typeface="Times New Roman" panose="02020603050405020304" pitchFamily="18" charset="0"/>
                <a:cs typeface="Times New Roman" panose="02020603050405020304" pitchFamily="18" charset="0"/>
              </a:rPr>
              <a:t>he </a:t>
            </a:r>
            <a:r>
              <a:rPr lang="en-GB" sz="1500" dirty="0">
                <a:latin typeface="Times New Roman" panose="02020603050405020304" pitchFamily="18" charset="0"/>
                <a:cs typeface="Times New Roman" panose="02020603050405020304" pitchFamily="18" charset="0"/>
              </a:rPr>
              <a:t>cost will be </a:t>
            </a:r>
            <a:r>
              <a:rPr lang="en-GB" sz="1500" dirty="0" smtClean="0">
                <a:latin typeface="Times New Roman" panose="02020603050405020304" pitchFamily="18" charset="0"/>
                <a:cs typeface="Times New Roman" panose="02020603050405020304" pitchFamily="18" charset="0"/>
              </a:rPr>
              <a:t>for</a:t>
            </a:r>
            <a:r>
              <a:rPr lang="en-US" sz="1500" dirty="0">
                <a:latin typeface="Times New Roman" panose="02020603050405020304" pitchFamily="18" charset="0"/>
                <a:cs typeface="Times New Roman" panose="02020603050405020304" pitchFamily="18" charset="0"/>
              </a:rPr>
              <a:t> </a:t>
            </a:r>
            <a:r>
              <a:rPr lang="en-GB" sz="1500" dirty="0" smtClean="0">
                <a:latin typeface="Times New Roman" panose="02020603050405020304" pitchFamily="18" charset="0"/>
                <a:cs typeface="Times New Roman" panose="02020603050405020304" pitchFamily="18" charset="0"/>
              </a:rPr>
              <a:t>development Team </a:t>
            </a:r>
            <a:r>
              <a:rPr lang="en-US" sz="1500" dirty="0" smtClean="0">
                <a:latin typeface="Times New Roman" panose="02020603050405020304" pitchFamily="18" charset="0"/>
                <a:cs typeface="Times New Roman" panose="02020603050405020304" pitchFamily="18" charset="0"/>
              </a:rPr>
              <a:t>, </a:t>
            </a:r>
            <a:r>
              <a:rPr lang="en-GB" sz="1500" dirty="0" smtClean="0">
                <a:latin typeface="Times New Roman" panose="02020603050405020304" pitchFamily="18" charset="0"/>
                <a:cs typeface="Times New Roman" panose="02020603050405020304" pitchFamily="18" charset="0"/>
              </a:rPr>
              <a:t>cloud storage and  </a:t>
            </a:r>
            <a:r>
              <a:rPr lang="en-GB" sz="1500" dirty="0">
                <a:latin typeface="Times New Roman" panose="02020603050405020304" pitchFamily="18" charset="0"/>
                <a:cs typeface="Times New Roman" panose="02020603050405020304" pitchFamily="18" charset="0"/>
              </a:rPr>
              <a:t>Web </a:t>
            </a:r>
            <a:r>
              <a:rPr lang="en-GB" sz="1500" dirty="0" smtClean="0">
                <a:latin typeface="Times New Roman" panose="02020603050405020304" pitchFamily="18" charset="0"/>
                <a:cs typeface="Times New Roman" panose="02020603050405020304" pitchFamily="18" charset="0"/>
              </a:rPr>
              <a:t>Hosting </a:t>
            </a:r>
            <a:r>
              <a:rPr lang="en-GB"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
            </a:r>
            <a:br>
              <a:rPr lang="en-US" sz="1500" dirty="0" smtClean="0">
                <a:latin typeface="Times New Roman" panose="02020603050405020304" pitchFamily="18" charset="0"/>
                <a:cs typeface="Times New Roman" panose="02020603050405020304" pitchFamily="18" charset="0"/>
              </a:rPr>
            </a:br>
            <a:r>
              <a:rPr lang="en-US" sz="1500" dirty="0" smtClean="0">
                <a:latin typeface="Times New Roman" panose="02020603050405020304" pitchFamily="18" charset="0"/>
                <a:cs typeface="Times New Roman" panose="02020603050405020304" pitchFamily="18" charset="0"/>
              </a:rPr>
              <a:t/>
            </a:r>
            <a:br>
              <a:rPr lang="en-US" sz="1500" dirty="0" smtClean="0">
                <a:latin typeface="Times New Roman" panose="02020603050405020304" pitchFamily="18" charset="0"/>
                <a:cs typeface="Times New Roman" panose="02020603050405020304" pitchFamily="18" charset="0"/>
              </a:rPr>
            </a:b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Due to the world situation nowadays the field is growing very fast. </a:t>
            </a:r>
            <a:br>
              <a:rPr lang="en-US" sz="1500" dirty="0">
                <a:latin typeface="Times New Roman" panose="02020603050405020304" pitchFamily="18" charset="0"/>
                <a:cs typeface="Times New Roman" panose="02020603050405020304" pitchFamily="18" charset="0"/>
              </a:rPr>
            </a:br>
            <a:r>
              <a:rPr lang="en-US" sz="1500" dirty="0"/>
              <a:t/>
            </a:r>
            <a:br>
              <a:rPr lang="en-US" sz="1500" dirty="0"/>
            </a:br>
            <a:r>
              <a:rPr lang="en-US" dirty="0" smtClean="0"/>
              <a:t/>
            </a:r>
            <a:br>
              <a:rPr lang="en-US" dirty="0" smtClean="0"/>
            </a:br>
            <a:endParaRPr lang="en-GB" dirty="0"/>
          </a:p>
        </p:txBody>
      </p:sp>
    </p:spTree>
    <p:extLst>
      <p:ext uri="{BB962C8B-B14F-4D97-AF65-F5344CB8AC3E}">
        <p14:creationId xmlns:p14="http://schemas.microsoft.com/office/powerpoint/2010/main" val="1016597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Porter's </a:t>
            </a:r>
            <a:r>
              <a:rPr lang="en-US" dirty="0" smtClean="0"/>
              <a:t>Five </a:t>
            </a:r>
            <a:r>
              <a:rPr lang="en-US" dirty="0"/>
              <a:t>forces</a:t>
            </a:r>
            <a:endParaRPr lang="en-GB" dirty="0"/>
          </a:p>
        </p:txBody>
      </p:sp>
      <p:sp>
        <p:nvSpPr>
          <p:cNvPr id="3" name="Content Placeholder 2"/>
          <p:cNvSpPr>
            <a:spLocks noGrp="1"/>
          </p:cNvSpPr>
          <p:nvPr>
            <p:ph idx="1"/>
          </p:nvPr>
        </p:nvSpPr>
        <p:spPr/>
        <p:txBody>
          <a:bodyPr>
            <a:normAutofit/>
          </a:bodyPr>
          <a:lstStyle/>
          <a:p>
            <a:r>
              <a:rPr lang="en-US" b="1" u="sng" dirty="0"/>
              <a:t>Power of Buyers</a:t>
            </a:r>
            <a:r>
              <a:rPr lang="en-US" b="1" u="sng" dirty="0" smtClean="0"/>
              <a:t>:</a:t>
            </a:r>
            <a:br>
              <a:rPr lang="en-US" b="1" u="sng" dirty="0" smtClean="0"/>
            </a:br>
            <a:r>
              <a:rPr lang="en-US" b="1" u="sng" dirty="0" smtClean="0"/>
              <a:t/>
            </a:r>
            <a:br>
              <a:rPr lang="en-US" b="1" u="sng" dirty="0" smtClean="0"/>
            </a:b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Number </a:t>
            </a:r>
            <a:r>
              <a:rPr lang="en-US" sz="1600" dirty="0">
                <a:latin typeface="Times New Roman" panose="02020603050405020304" pitchFamily="18" charset="0"/>
                <a:cs typeface="Times New Roman" panose="02020603050405020304" pitchFamily="18" charset="0"/>
              </a:rPr>
              <a:t>of potential beneficiaries is high because it targets all companies </a:t>
            </a:r>
            <a:r>
              <a:rPr lang="en-US" sz="1600" dirty="0" smtClean="0">
                <a:latin typeface="Times New Roman" panose="02020603050405020304" pitchFamily="18" charset="0"/>
                <a:cs typeface="Times New Roman" panose="02020603050405020304" pitchFamily="18" charset="0"/>
              </a:rPr>
              <a:t>which </a:t>
            </a:r>
            <a:r>
              <a:rPr lang="en-US" sz="1600" dirty="0">
                <a:latin typeface="Times New Roman" panose="02020603050405020304" pitchFamily="18" charset="0"/>
                <a:cs typeface="Times New Roman" panose="02020603050405020304" pitchFamily="18" charset="0"/>
              </a:rPr>
              <a:t>can adapt to working from home situation and wanted </a:t>
            </a: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platform </a:t>
            </a:r>
            <a:r>
              <a:rPr lang="en-US" sz="1600" dirty="0" smtClean="0">
                <a:latin typeface="Times New Roman" panose="02020603050405020304" pitchFamily="18" charset="0"/>
                <a:cs typeface="Times New Roman" panose="02020603050405020304" pitchFamily="18" charset="0"/>
              </a:rPr>
              <a:t>to communicate </a:t>
            </a:r>
            <a:r>
              <a:rPr lang="en-US" sz="1600" dirty="0">
                <a:latin typeface="Times New Roman" panose="02020603050405020304" pitchFamily="18" charset="0"/>
                <a:cs typeface="Times New Roman" panose="02020603050405020304" pitchFamily="18" charset="0"/>
              </a:rPr>
              <a:t>and collaborate </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Beneficiaries </a:t>
            </a:r>
            <a:r>
              <a:rPr lang="en-US" sz="1600" dirty="0">
                <a:latin typeface="Times New Roman" panose="02020603050405020304" pitchFamily="18" charset="0"/>
                <a:cs typeface="Times New Roman" panose="02020603050405020304" pitchFamily="18" charset="0"/>
              </a:rPr>
              <a:t>want differentiated services: there are many type of industries and each one has its own needs </a:t>
            </a:r>
            <a:r>
              <a:rPr lang="en-US" sz="1600" dirty="0" smtClean="0">
                <a:latin typeface="Times New Roman" panose="02020603050405020304" pitchFamily="18" charset="0"/>
                <a:cs typeface="Times New Roman" panose="02020603050405020304" pitchFamily="18" charset="0"/>
              </a:rPr>
              <a:t>by </a:t>
            </a:r>
            <a:r>
              <a:rPr lang="en-US" sz="1600" dirty="0">
                <a:latin typeface="Times New Roman" panose="02020603050405020304" pitchFamily="18" charset="0"/>
                <a:cs typeface="Times New Roman" panose="02020603050405020304" pitchFamily="18" charset="0"/>
              </a:rPr>
              <a:t>the time we can customize our app to many industries so they feel that our application is designed </a:t>
            </a:r>
            <a:r>
              <a:rPr lang="en-US" sz="1600" dirty="0" smtClean="0">
                <a:latin typeface="Times New Roman" panose="02020603050405020304" pitchFamily="18" charset="0"/>
                <a:cs typeface="Times New Roman" panose="02020603050405020304" pitchFamily="18" charset="0"/>
              </a:rPr>
              <a:t> pacifically </a:t>
            </a:r>
            <a:r>
              <a:rPr lang="en-US" sz="1600" dirty="0">
                <a:latin typeface="Times New Roman" panose="02020603050405020304" pitchFamily="18" charset="0"/>
                <a:cs typeface="Times New Roman" panose="02020603050405020304" pitchFamily="18" charset="0"/>
              </a:rPr>
              <a:t>for them </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our Beneficiaries it`s easy to collect information for comparing suppliers</a:t>
            </a:r>
          </a:p>
          <a:p>
            <a:pPr marL="0" indent="0">
              <a:buNone/>
            </a:pPr>
            <a:endParaRPr lang="en-US" sz="1600" dirty="0"/>
          </a:p>
        </p:txBody>
      </p:sp>
    </p:spTree>
    <p:extLst>
      <p:ext uri="{BB962C8B-B14F-4D97-AF65-F5344CB8AC3E}">
        <p14:creationId xmlns:p14="http://schemas.microsoft.com/office/powerpoint/2010/main" val="218558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8200" y="2940006"/>
            <a:ext cx="2003954" cy="1867125"/>
          </a:xfrm>
          <a:prstGeom prst="flowChartConnector">
            <a:avLst/>
          </a:prstGeom>
        </p:spPr>
      </p:pic>
      <p:sp>
        <p:nvSpPr>
          <p:cNvPr id="4" name="Rectangle 3"/>
          <p:cNvSpPr/>
          <p:nvPr/>
        </p:nvSpPr>
        <p:spPr>
          <a:xfrm>
            <a:off x="2249510" y="2419881"/>
            <a:ext cx="6096000" cy="2554545"/>
          </a:xfrm>
          <a:prstGeom prst="rect">
            <a:avLst/>
          </a:prstGeom>
        </p:spPr>
        <p:txBody>
          <a:bodyPr>
            <a:spAutoFit/>
          </a:bodyPr>
          <a:lstStyle/>
          <a:p>
            <a:pPr lvl="0"/>
            <a:r>
              <a:rPr lang="en-GB" sz="3200" b="1" dirty="0" smtClean="0"/>
              <a:t>By </a:t>
            </a:r>
            <a:endParaRPr lang="en-GB" sz="3200" b="1" dirty="0"/>
          </a:p>
          <a:p>
            <a:pPr marL="285750" lvl="0" indent="-285750">
              <a:buFont typeface="Arial" panose="020B0604020202020204" pitchFamily="34" charset="0"/>
              <a:buChar char="•"/>
            </a:pPr>
            <a:r>
              <a:rPr lang="en-GB" sz="3200" b="1" dirty="0" smtClean="0"/>
              <a:t>Mustafa </a:t>
            </a:r>
            <a:r>
              <a:rPr lang="en-GB" sz="3200" b="1" dirty="0" err="1"/>
              <a:t>Elaalm</a:t>
            </a:r>
            <a:r>
              <a:rPr lang="en-GB" sz="3200" b="1" dirty="0"/>
              <a:t> </a:t>
            </a:r>
            <a:endParaRPr lang="en-GB" sz="3200" b="1" dirty="0" smtClean="0"/>
          </a:p>
          <a:p>
            <a:pPr marL="285750" lvl="0" indent="-285750">
              <a:buFont typeface="Arial" panose="020B0604020202020204" pitchFamily="34" charset="0"/>
              <a:buChar char="•"/>
            </a:pPr>
            <a:r>
              <a:rPr lang="en-GB" sz="3200" b="1" dirty="0" err="1" smtClean="0"/>
              <a:t>Muhammed</a:t>
            </a:r>
            <a:r>
              <a:rPr lang="en-GB" sz="3200" b="1" dirty="0" smtClean="0"/>
              <a:t> </a:t>
            </a:r>
            <a:r>
              <a:rPr lang="en-GB" sz="3200" b="1" dirty="0"/>
              <a:t>Shaker </a:t>
            </a:r>
            <a:endParaRPr lang="en-GB" sz="3200" b="1" dirty="0" smtClean="0"/>
          </a:p>
          <a:p>
            <a:pPr marL="285750" lvl="0" indent="-285750">
              <a:buFont typeface="Arial" panose="020B0604020202020204" pitchFamily="34" charset="0"/>
              <a:buChar char="•"/>
            </a:pPr>
            <a:r>
              <a:rPr lang="en-GB" sz="3200" b="1" dirty="0" smtClean="0"/>
              <a:t>Omar </a:t>
            </a:r>
            <a:r>
              <a:rPr lang="en-GB" sz="3200" b="1" dirty="0" err="1" smtClean="0"/>
              <a:t>Elsafty</a:t>
            </a:r>
            <a:endParaRPr lang="en-GB" sz="3200" b="1" dirty="0" smtClean="0"/>
          </a:p>
          <a:p>
            <a:pPr marL="285750" lvl="0" indent="-285750">
              <a:buFont typeface="Arial" panose="020B0604020202020204" pitchFamily="34" charset="0"/>
              <a:buChar char="•"/>
            </a:pPr>
            <a:r>
              <a:rPr lang="en-GB" sz="3200" b="1" dirty="0" err="1" smtClean="0"/>
              <a:t>Muhammed</a:t>
            </a:r>
            <a:r>
              <a:rPr lang="en-GB" sz="3200" b="1" dirty="0" smtClean="0"/>
              <a:t> </a:t>
            </a:r>
            <a:r>
              <a:rPr lang="en-GB" sz="3200" b="1" dirty="0" err="1"/>
              <a:t>Farag</a:t>
            </a:r>
            <a:r>
              <a:rPr lang="en-GB" sz="3200" b="1" dirty="0"/>
              <a:t> </a:t>
            </a:r>
          </a:p>
        </p:txBody>
      </p:sp>
    </p:spTree>
    <p:extLst>
      <p:ext uri="{BB962C8B-B14F-4D97-AF65-F5344CB8AC3E}">
        <p14:creationId xmlns:p14="http://schemas.microsoft.com/office/powerpoint/2010/main" val="322626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Porter's </a:t>
            </a:r>
            <a:r>
              <a:rPr lang="en-US" dirty="0" smtClean="0"/>
              <a:t>Five </a:t>
            </a:r>
            <a:r>
              <a:rPr lang="en-US" dirty="0"/>
              <a:t>forces</a:t>
            </a:r>
            <a:endParaRPr lang="en-GB" dirty="0"/>
          </a:p>
        </p:txBody>
      </p:sp>
      <p:sp>
        <p:nvSpPr>
          <p:cNvPr id="3" name="Content Placeholder 2"/>
          <p:cNvSpPr>
            <a:spLocks noGrp="1"/>
          </p:cNvSpPr>
          <p:nvPr>
            <p:ph idx="1"/>
          </p:nvPr>
        </p:nvSpPr>
        <p:spPr/>
        <p:txBody>
          <a:bodyPr>
            <a:normAutofit/>
          </a:bodyPr>
          <a:lstStyle/>
          <a:p>
            <a:r>
              <a:rPr lang="en-US" b="1" u="sng" dirty="0" smtClean="0"/>
              <a:t>Threats of new Entrants:</a:t>
            </a:r>
            <a:r>
              <a:rPr lang="ar-EG" b="1" u="sng" dirty="0" smtClean="0"/>
              <a:t/>
            </a:r>
            <a:br>
              <a:rPr lang="ar-EG" b="1" u="sng" dirty="0" smtClean="0"/>
            </a:br>
            <a:r>
              <a:rPr lang="en-US" b="1" u="sng" dirty="0" smtClean="0"/>
              <a:t/>
            </a:r>
            <a:br>
              <a:rPr lang="en-US" b="1" u="sng" dirty="0" smtClean="0"/>
            </a:b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Government </a:t>
            </a:r>
            <a:r>
              <a:rPr lang="en-US" sz="1600" dirty="0">
                <a:latin typeface="Times New Roman" panose="02020603050405020304" pitchFamily="18" charset="0"/>
                <a:cs typeface="Times New Roman" panose="02020603050405020304" pitchFamily="18" charset="0"/>
              </a:rPr>
              <a:t>does not restrict the entrance of new entrants</a:t>
            </a:r>
            <a:r>
              <a:rPr lang="en-US" sz="1600" dirty="0" smtClean="0">
                <a:latin typeface="Times New Roman" panose="02020603050405020304" pitchFamily="18" charset="0"/>
                <a:cs typeface="Times New Roman" panose="02020603050405020304" pitchFamily="18" charset="0"/>
              </a:rPr>
              <a:t>.</a:t>
            </a:r>
            <a:r>
              <a:rPr lang="ar-EG" sz="1600" dirty="0" smtClean="0">
                <a:latin typeface="Times New Roman" panose="02020603050405020304" pitchFamily="18" charset="0"/>
                <a:cs typeface="Times New Roman" panose="02020603050405020304" pitchFamily="18" charset="0"/>
              </a:rPr>
              <a:t/>
            </a:r>
            <a:br>
              <a:rPr lang="ar-EG"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Capital </a:t>
            </a:r>
            <a:r>
              <a:rPr lang="en-US" sz="1600" dirty="0">
                <a:latin typeface="Times New Roman" panose="02020603050405020304" pitchFamily="18" charset="0"/>
                <a:cs typeface="Times New Roman" panose="02020603050405020304" pitchFamily="18" charset="0"/>
              </a:rPr>
              <a:t>requirements to enter are </a:t>
            </a:r>
            <a:r>
              <a:rPr lang="en-US" sz="1600" dirty="0" smtClean="0">
                <a:latin typeface="Times New Roman" panose="02020603050405020304" pitchFamily="18" charset="0"/>
                <a:cs typeface="Times New Roman" panose="02020603050405020304" pitchFamily="18" charset="0"/>
              </a:rPr>
              <a:t>low</a:t>
            </a:r>
            <a:r>
              <a:rPr lang="ar-EG" sz="1600" dirty="0" smtClean="0">
                <a:latin typeface="Times New Roman" panose="02020603050405020304" pitchFamily="18" charset="0"/>
                <a:cs typeface="Times New Roman" panose="02020603050405020304" pitchFamily="18" charset="0"/>
              </a:rPr>
              <a:t/>
            </a:r>
            <a:br>
              <a:rPr lang="ar-EG"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Advantages </a:t>
            </a:r>
            <a:r>
              <a:rPr lang="en-US" sz="1600" dirty="0">
                <a:latin typeface="Times New Roman" panose="02020603050405020304" pitchFamily="18" charset="0"/>
                <a:cs typeface="Times New Roman" panose="02020603050405020304" pitchFamily="18" charset="0"/>
              </a:rPr>
              <a:t>of economies of scale are absent</a:t>
            </a:r>
            <a:r>
              <a:rPr lang="en-US" sz="1600" dirty="0" smtClean="0">
                <a:latin typeface="Times New Roman" panose="02020603050405020304" pitchFamily="18" charset="0"/>
                <a:cs typeface="Times New Roman" panose="02020603050405020304" pitchFamily="18" charset="0"/>
              </a:rPr>
              <a:t>.</a:t>
            </a:r>
            <a:r>
              <a:rPr lang="ar-EG" sz="1600" dirty="0" smtClean="0">
                <a:latin typeface="Times New Roman" panose="02020603050405020304" pitchFamily="18" charset="0"/>
                <a:cs typeface="Times New Roman" panose="02020603050405020304" pitchFamily="18" charset="0"/>
              </a:rPr>
              <a:t> </a:t>
            </a:r>
            <a:br>
              <a:rPr lang="ar-EG" sz="1600" dirty="0" smtClean="0">
                <a:latin typeface="Times New Roman" panose="02020603050405020304" pitchFamily="18" charset="0"/>
                <a:cs typeface="Times New Roman" panose="02020603050405020304" pitchFamily="18" charset="0"/>
              </a:rPr>
            </a:br>
            <a:r>
              <a:rPr lang="ar-EG" sz="1600" dirty="0" smtClean="0">
                <a:latin typeface="Times New Roman" panose="02020603050405020304" pitchFamily="18" charset="0"/>
                <a:cs typeface="Times New Roman" panose="02020603050405020304" pitchFamily="18" charset="0"/>
              </a:rPr>
              <a:t/>
            </a:r>
            <a:br>
              <a:rPr lang="ar-EG" sz="1600" dirty="0" smtClean="0">
                <a:latin typeface="Times New Roman" panose="02020603050405020304" pitchFamily="18" charset="0"/>
                <a:cs typeface="Times New Roman" panose="02020603050405020304" pitchFamily="18" charset="0"/>
              </a:rPr>
            </a:br>
            <a:r>
              <a:rPr lang="ar-EG"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Beneficiaries </a:t>
            </a:r>
            <a:r>
              <a:rPr lang="en-US" sz="1600" dirty="0">
                <a:latin typeface="Times New Roman" panose="02020603050405020304" pitchFamily="18" charset="0"/>
                <a:cs typeface="Times New Roman" panose="02020603050405020304" pitchFamily="18" charset="0"/>
              </a:rPr>
              <a:t>are not loyal to existing enterprises, but we can work on this point by the customization of our application and offering good prices for our service .</a:t>
            </a:r>
            <a:r>
              <a:rPr lang="ar-EG" sz="1500" dirty="0" smtClean="0"/>
              <a:t/>
            </a:r>
            <a:br>
              <a:rPr lang="ar-EG" sz="1500" dirty="0" smtClean="0"/>
            </a:br>
            <a:endParaRPr lang="en-US" sz="1500" dirty="0"/>
          </a:p>
        </p:txBody>
      </p:sp>
    </p:spTree>
    <p:extLst>
      <p:ext uri="{BB962C8B-B14F-4D97-AF65-F5344CB8AC3E}">
        <p14:creationId xmlns:p14="http://schemas.microsoft.com/office/powerpoint/2010/main" val="2637722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Porter's </a:t>
            </a:r>
            <a:r>
              <a:rPr lang="en-US" dirty="0" smtClean="0"/>
              <a:t>Five </a:t>
            </a:r>
            <a:r>
              <a:rPr lang="en-US" dirty="0"/>
              <a:t>forces</a:t>
            </a:r>
            <a:endParaRPr lang="en-GB" dirty="0"/>
          </a:p>
        </p:txBody>
      </p:sp>
      <p:sp>
        <p:nvSpPr>
          <p:cNvPr id="3" name="Content Placeholder 2"/>
          <p:cNvSpPr>
            <a:spLocks noGrp="1"/>
          </p:cNvSpPr>
          <p:nvPr>
            <p:ph idx="1"/>
          </p:nvPr>
        </p:nvSpPr>
        <p:spPr/>
        <p:txBody>
          <a:bodyPr>
            <a:normAutofit/>
          </a:bodyPr>
          <a:lstStyle/>
          <a:p>
            <a:r>
              <a:rPr lang="en-US" b="1" u="sng" dirty="0"/>
              <a:t>Threats of substitutes</a:t>
            </a:r>
            <a:r>
              <a:rPr lang="en-US" b="1" u="sng" dirty="0" smtClean="0"/>
              <a:t>:</a:t>
            </a:r>
            <a:r>
              <a:rPr lang="ar-EG" b="1" u="sng" dirty="0" smtClean="0"/>
              <a:t/>
            </a:r>
            <a:br>
              <a:rPr lang="ar-EG" b="1" u="sng" dirty="0" smtClean="0"/>
            </a:br>
            <a:r>
              <a:rPr lang="en-US" b="1" u="sng" dirty="0" smtClean="0"/>
              <a:t/>
            </a:r>
            <a:br>
              <a:rPr lang="en-US" b="1" u="sng" dirty="0" smtClean="0"/>
            </a:b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Quality </a:t>
            </a:r>
            <a:r>
              <a:rPr lang="en-US" sz="1600" dirty="0">
                <a:latin typeface="Times New Roman" panose="02020603050405020304" pitchFamily="18" charset="0"/>
                <a:cs typeface="Times New Roman" panose="02020603050405020304" pitchFamily="18" charset="0"/>
              </a:rPr>
              <a:t>substitutes are not readily available : there are many other application but they don`t provide the all </a:t>
            </a:r>
            <a:r>
              <a:rPr lang="ar-EG"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essential </a:t>
            </a:r>
            <a:r>
              <a:rPr lang="en-US" sz="1600" dirty="0">
                <a:latin typeface="Times New Roman" panose="02020603050405020304" pitchFamily="18" charset="0"/>
                <a:cs typeface="Times New Roman" panose="02020603050405020304" pitchFamily="18" charset="0"/>
              </a:rPr>
              <a:t>features in our application . </a:t>
            </a:r>
            <a:r>
              <a:rPr lang="ar-EG" sz="1600" dirty="0" smtClean="0">
                <a:latin typeface="Times New Roman" panose="02020603050405020304" pitchFamily="18" charset="0"/>
                <a:cs typeface="Times New Roman" panose="02020603050405020304" pitchFamily="18" charset="0"/>
              </a:rPr>
              <a:t/>
            </a:r>
            <a:br>
              <a:rPr lang="ar-EG"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Prices </a:t>
            </a:r>
            <a:r>
              <a:rPr lang="en-US" sz="1600" dirty="0">
                <a:latin typeface="Times New Roman" panose="02020603050405020304" pitchFamily="18" charset="0"/>
                <a:cs typeface="Times New Roman" panose="02020603050405020304" pitchFamily="18" charset="0"/>
              </a:rPr>
              <a:t>of substitute products are almost equal to the industry product . </a:t>
            </a:r>
            <a:r>
              <a:rPr lang="ar-EG" sz="1600" dirty="0" smtClean="0">
                <a:latin typeface="Times New Roman" panose="02020603050405020304" pitchFamily="18" charset="0"/>
                <a:cs typeface="Times New Roman" panose="02020603050405020304" pitchFamily="18" charset="0"/>
              </a:rPr>
              <a:t/>
            </a:r>
            <a:br>
              <a:rPr lang="ar-EG" sz="1600" dirty="0" smtClean="0">
                <a:latin typeface="Times New Roman" panose="02020603050405020304" pitchFamily="18" charset="0"/>
                <a:cs typeface="Times New Roman" panose="02020603050405020304" pitchFamily="18" charset="0"/>
              </a:rPr>
            </a:br>
            <a:r>
              <a:rPr lang="ar-EG" sz="1600" dirty="0" smtClean="0">
                <a:latin typeface="Times New Roman" panose="02020603050405020304" pitchFamily="18" charset="0"/>
                <a:cs typeface="Times New Roman" panose="02020603050405020304" pitchFamily="18" charset="0"/>
              </a:rPr>
              <a:t/>
            </a:r>
            <a:br>
              <a:rPr lang="ar-EG" sz="1600" dirty="0" smtClean="0">
                <a:latin typeface="Times New Roman" panose="02020603050405020304" pitchFamily="18" charset="0"/>
                <a:cs typeface="Times New Roman" panose="02020603050405020304" pitchFamily="18" charset="0"/>
              </a:rPr>
            </a:br>
            <a:r>
              <a:rPr lang="ar-EG" sz="16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Buyers</a:t>
            </a:r>
            <a:r>
              <a:rPr lang="en-US" sz="1600" dirty="0">
                <a:latin typeface="Times New Roman" panose="02020603050405020304" pitchFamily="18" charset="0"/>
                <a:cs typeface="Times New Roman" panose="02020603050405020304" pitchFamily="18" charset="0"/>
              </a:rPr>
              <a:t>’ switching costs are high because he will need to copy all his documentation and files to a new application which is not that easy </a:t>
            </a:r>
            <a:r>
              <a:rPr lang="en-US" sz="1500" dirty="0"/>
              <a:t/>
            </a:r>
            <a:br>
              <a:rPr lang="en-US" sz="1500" dirty="0"/>
            </a:br>
            <a:r>
              <a:rPr lang="ar-EG" sz="1500" dirty="0" smtClean="0"/>
              <a:t/>
            </a:r>
            <a:br>
              <a:rPr lang="ar-EG" sz="1500" dirty="0" smtClean="0"/>
            </a:br>
            <a:endParaRPr lang="en-US" sz="1500" dirty="0"/>
          </a:p>
        </p:txBody>
      </p:sp>
    </p:spTree>
    <p:extLst>
      <p:ext uri="{BB962C8B-B14F-4D97-AF65-F5344CB8AC3E}">
        <p14:creationId xmlns:p14="http://schemas.microsoft.com/office/powerpoint/2010/main" val="3442767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6536" y="2070847"/>
            <a:ext cx="10152173" cy="2837330"/>
          </a:xfrm>
        </p:spPr>
      </p:pic>
    </p:spTree>
    <p:extLst>
      <p:ext uri="{BB962C8B-B14F-4D97-AF65-F5344CB8AC3E}">
        <p14:creationId xmlns:p14="http://schemas.microsoft.com/office/powerpoint/2010/main" val="2297185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89000"/>
              </a:lnSpc>
              <a:spcBef>
                <a:spcPct val="0"/>
              </a:spcBef>
            </a:pPr>
            <a:r>
              <a:rPr lang="en-GB" sz="4400" b="1" dirty="0">
                <a:latin typeface="+mn-lt"/>
              </a:rPr>
              <a:t>Reality Test</a:t>
            </a:r>
            <a:r>
              <a:rPr lang="en-GB" sz="1800" b="1" dirty="0"/>
              <a:t/>
            </a:r>
            <a:br>
              <a:rPr lang="en-GB" sz="1800" b="1" dirty="0"/>
            </a:br>
            <a:endParaRPr lang="en-GB" dirty="0"/>
          </a:p>
        </p:txBody>
      </p:sp>
      <p:pic>
        <p:nvPicPr>
          <p:cNvPr id="5" name="Picture 4"/>
          <p:cNvPicPr/>
          <p:nvPr/>
        </p:nvPicPr>
        <p:blipFill>
          <a:blip r:embed="rId2"/>
          <a:stretch>
            <a:fillRect/>
          </a:stretch>
        </p:blipFill>
        <p:spPr>
          <a:xfrm>
            <a:off x="1051289" y="4232366"/>
            <a:ext cx="4644118" cy="207699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p:cNvPicPr/>
          <p:nvPr/>
        </p:nvPicPr>
        <p:blipFill>
          <a:blip r:embed="rId3"/>
          <a:stretch>
            <a:fillRect/>
          </a:stretch>
        </p:blipFill>
        <p:spPr>
          <a:xfrm>
            <a:off x="6126797" y="4232366"/>
            <a:ext cx="5471847" cy="207699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p:cNvPicPr>
            <a:picLocks noChangeAspect="1"/>
          </p:cNvPicPr>
          <p:nvPr/>
        </p:nvPicPr>
        <p:blipFill>
          <a:blip r:embed="rId4"/>
          <a:stretch>
            <a:fillRect/>
          </a:stretch>
        </p:blipFill>
        <p:spPr>
          <a:xfrm>
            <a:off x="1051289" y="1593399"/>
            <a:ext cx="4644118" cy="197078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p:cNvPicPr>
            <a:picLocks noChangeAspect="1"/>
          </p:cNvPicPr>
          <p:nvPr/>
        </p:nvPicPr>
        <p:blipFill>
          <a:blip r:embed="rId5"/>
          <a:stretch>
            <a:fillRect/>
          </a:stretch>
        </p:blipFill>
        <p:spPr>
          <a:xfrm>
            <a:off x="6015717" y="1551963"/>
            <a:ext cx="5582927" cy="201222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Text Box 19"/>
          <p:cNvSpPr txBox="1"/>
          <p:nvPr/>
        </p:nvSpPr>
        <p:spPr>
          <a:xfrm>
            <a:off x="2366827" y="3751907"/>
            <a:ext cx="1345565" cy="2927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1200" b="1">
                <a:effectLst/>
                <a:latin typeface="Calibri" panose="020F0502020204030204" pitchFamily="34" charset="0"/>
                <a:ea typeface="Calibri" panose="020F0502020204030204" pitchFamily="34" charset="0"/>
                <a:cs typeface="Arial" panose="020B0604020202020204" pitchFamily="34" charset="0"/>
              </a:rPr>
              <a:t>P</a:t>
            </a:r>
            <a:r>
              <a:rPr lang="en-GB" sz="1200" b="1" i="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ositions</a:t>
            </a:r>
            <a:endParaRPr lang="en-GB" sz="1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 Box 21"/>
          <p:cNvSpPr txBox="1"/>
          <p:nvPr/>
        </p:nvSpPr>
        <p:spPr>
          <a:xfrm>
            <a:off x="8034680" y="3751907"/>
            <a:ext cx="1656080" cy="2927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1200" b="1" dirty="0">
                <a:effectLst/>
                <a:latin typeface="Calibri" panose="020F0502020204030204" pitchFamily="34" charset="0"/>
                <a:ea typeface="Calibri" panose="020F0502020204030204" pitchFamily="34" charset="0"/>
                <a:cs typeface="Arial" panose="020B0604020202020204" pitchFamily="34" charset="0"/>
              </a:rPr>
              <a:t>Company Industry</a:t>
            </a:r>
            <a:endParaRPr lang="en-GB"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ext Box 23"/>
          <p:cNvSpPr txBox="1"/>
          <p:nvPr/>
        </p:nvSpPr>
        <p:spPr>
          <a:xfrm>
            <a:off x="2211569" y="6497084"/>
            <a:ext cx="1656080" cy="2927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1200" b="1" dirty="0">
                <a:effectLst/>
                <a:latin typeface="Calibri" panose="020F0502020204030204" pitchFamily="34" charset="0"/>
                <a:ea typeface="Calibri" panose="020F0502020204030204" pitchFamily="34" charset="0"/>
                <a:cs typeface="Arial" panose="020B0604020202020204" pitchFamily="34" charset="0"/>
              </a:rPr>
              <a:t>Company Size</a:t>
            </a:r>
            <a:endParaRPr lang="en-GB"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Text Box 25"/>
          <p:cNvSpPr txBox="1"/>
          <p:nvPr/>
        </p:nvSpPr>
        <p:spPr>
          <a:xfrm>
            <a:off x="7789545" y="6497083"/>
            <a:ext cx="2647950" cy="2927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1200" b="1" dirty="0">
                <a:effectLst/>
                <a:latin typeface="Calibri" panose="020F0502020204030204" pitchFamily="34" charset="0"/>
                <a:ea typeface="Calibri" panose="020F0502020204030204" pitchFamily="34" charset="0"/>
                <a:cs typeface="Arial" panose="020B0604020202020204" pitchFamily="34" charset="0"/>
              </a:rPr>
              <a:t>Agreements On Working from Home</a:t>
            </a:r>
            <a:endParaRPr lang="en-GB"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69769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39" y="679269"/>
            <a:ext cx="11483661" cy="5739098"/>
          </a:xfrm>
          <a:prstGeom prst="rect">
            <a:avLst/>
          </a:prstGeom>
        </p:spPr>
      </p:pic>
      <p:sp>
        <p:nvSpPr>
          <p:cNvPr id="2" name="TextBox 1"/>
          <p:cNvSpPr txBox="1"/>
          <p:nvPr/>
        </p:nvSpPr>
        <p:spPr>
          <a:xfrm>
            <a:off x="708339" y="94494"/>
            <a:ext cx="5486400" cy="584775"/>
          </a:xfrm>
          <a:prstGeom prst="rect">
            <a:avLst/>
          </a:prstGeom>
          <a:noFill/>
        </p:spPr>
        <p:txBody>
          <a:bodyPr wrap="square" rtlCol="0">
            <a:spAutoFit/>
          </a:bodyPr>
          <a:lstStyle/>
          <a:p>
            <a:r>
              <a:rPr lang="en-GB" sz="3200" b="1" dirty="0" smtClean="0"/>
              <a:t>Business Model Canvas</a:t>
            </a:r>
            <a:endParaRPr lang="en-GB" sz="3200" b="1" dirty="0"/>
          </a:p>
        </p:txBody>
      </p:sp>
    </p:spTree>
    <p:extLst>
      <p:ext uri="{BB962C8B-B14F-4D97-AF65-F5344CB8AC3E}">
        <p14:creationId xmlns:p14="http://schemas.microsoft.com/office/powerpoint/2010/main" val="19132555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89000"/>
              </a:lnSpc>
              <a:spcBef>
                <a:spcPct val="0"/>
              </a:spcBef>
            </a:pPr>
            <a:r>
              <a:rPr lang="en-GB" sz="3600" b="1" dirty="0"/>
              <a:t>Test the value proposition</a:t>
            </a:r>
            <a:br>
              <a:rPr lang="en-GB" sz="3600" b="1" dirty="0"/>
            </a:br>
            <a:endParaRPr lang="en-GB" sz="3600" dirty="0"/>
          </a:p>
        </p:txBody>
      </p:sp>
      <p:sp>
        <p:nvSpPr>
          <p:cNvPr id="3" name="Content Placeholder 2"/>
          <p:cNvSpPr>
            <a:spLocks noGrp="1"/>
          </p:cNvSpPr>
          <p:nvPr>
            <p:ph idx="1"/>
          </p:nvPr>
        </p:nvSpPr>
        <p:spPr/>
        <p:txBody>
          <a:bodyPr/>
          <a:lstStyle/>
          <a:p>
            <a:r>
              <a:rPr lang="en-GB" dirty="0"/>
              <a:t>According to our online and offline survey we found that the most percentage of people </a:t>
            </a:r>
            <a:r>
              <a:rPr lang="en-GB" dirty="0" smtClean="0"/>
              <a:t>have the </a:t>
            </a:r>
            <a:r>
              <a:rPr lang="en-GB" dirty="0"/>
              <a:t>idea of recycling their pencils but they don't know how to apply it.</a:t>
            </a:r>
          </a:p>
        </p:txBody>
      </p:sp>
    </p:spTree>
    <p:extLst>
      <p:ext uri="{BB962C8B-B14F-4D97-AF65-F5344CB8AC3E}">
        <p14:creationId xmlns:p14="http://schemas.microsoft.com/office/powerpoint/2010/main" val="1829871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GB" sz="3200" b="1" dirty="0"/>
              <a:t>Service prototype </a:t>
            </a:r>
          </a:p>
        </p:txBody>
      </p:sp>
      <p:pic>
        <p:nvPicPr>
          <p:cNvPr id="4" name="Content Placeholder 3" descr="H:\ITI-01\entrepreneurship\Project\proto 1.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4078" y="2286000"/>
            <a:ext cx="7796244" cy="3581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Box 9"/>
          <p:cNvSpPr txBox="1"/>
          <p:nvPr/>
        </p:nvSpPr>
        <p:spPr>
          <a:xfrm>
            <a:off x="4175760" y="5981700"/>
            <a:ext cx="3657600" cy="3359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1100" b="1" spc="10">
                <a:solidFill>
                  <a:srgbClr val="202124"/>
                </a:solidFill>
                <a:effectLst/>
                <a:latin typeface="Arial" panose="020B0604020202020204" pitchFamily="34" charset="0"/>
                <a:ea typeface="Calibri" panose="020F0502020204030204" pitchFamily="34" charset="0"/>
                <a:cs typeface="Arial" panose="020B0604020202020204" pitchFamily="34" charset="0"/>
              </a:rPr>
              <a:t>View tasks for Employees</a:t>
            </a:r>
            <a:endParaRPr lang="en-GB" sz="1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971669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GB" sz="3200" b="1" dirty="0"/>
              <a:t>Service prototype </a:t>
            </a:r>
          </a:p>
        </p:txBody>
      </p:sp>
      <p:pic>
        <p:nvPicPr>
          <p:cNvPr id="5" name="Content Placeholder 4" descr="H:\ITI-01\entrepreneurship\Project\proto 2.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5662" y="2286000"/>
            <a:ext cx="7653075" cy="3581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 Box 12"/>
          <p:cNvSpPr txBox="1"/>
          <p:nvPr/>
        </p:nvSpPr>
        <p:spPr>
          <a:xfrm>
            <a:off x="3992880" y="5981700"/>
            <a:ext cx="3657600" cy="3359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1100" b="1" spc="10">
                <a:solidFill>
                  <a:srgbClr val="202124"/>
                </a:solidFill>
                <a:effectLst/>
                <a:latin typeface="Arial" panose="020B0604020202020204" pitchFamily="34" charset="0"/>
                <a:ea typeface="Calibri" panose="020F0502020204030204" pitchFamily="34" charset="0"/>
                <a:cs typeface="Arial" panose="020B0604020202020204" pitchFamily="34" charset="0"/>
              </a:rPr>
              <a:t>Project Manager View</a:t>
            </a:r>
            <a:endParaRPr lang="en-GB" sz="1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24484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921000"/>
            <a:ext cx="9601200" cy="1485900"/>
          </a:xfrm>
        </p:spPr>
        <p:txBody>
          <a:bodyPr/>
          <a:lstStyle/>
          <a:p>
            <a:pPr lvl="0"/>
            <a:r>
              <a:rPr lang="en-GB" b="1" dirty="0" smtClean="0"/>
              <a:t> </a:t>
            </a:r>
            <a:r>
              <a:rPr lang="en-GB" b="1" dirty="0" smtClean="0"/>
              <a:t>Marketing </a:t>
            </a:r>
            <a:r>
              <a:rPr lang="en-GB" b="1" dirty="0"/>
              <a:t>Strategy Plan </a:t>
            </a:r>
            <a:endParaRPr lang="en-US" b="1" dirty="0"/>
          </a:p>
        </p:txBody>
      </p:sp>
    </p:spTree>
    <p:extLst>
      <p:ext uri="{BB962C8B-B14F-4D97-AF65-F5344CB8AC3E}">
        <p14:creationId xmlns:p14="http://schemas.microsoft.com/office/powerpoint/2010/main" val="3985476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800" y="2984500"/>
            <a:ext cx="9601200" cy="1485900"/>
          </a:xfrm>
        </p:spPr>
        <p:txBody>
          <a:bodyPr>
            <a:normAutofit/>
          </a:bodyPr>
          <a:lstStyle/>
          <a:p>
            <a:pPr algn="ctr"/>
            <a:r>
              <a:rPr lang="en-GB" sz="5400" b="1" i="1" dirty="0" smtClean="0"/>
              <a:t> </a:t>
            </a:r>
            <a:r>
              <a:rPr lang="en-GB" sz="5400" b="1" i="1" dirty="0" smtClean="0"/>
              <a:t>SWOT Analysis</a:t>
            </a:r>
            <a:endParaRPr lang="en-GB" sz="5400" b="1" i="1" dirty="0"/>
          </a:p>
        </p:txBody>
      </p:sp>
    </p:spTree>
    <p:extLst>
      <p:ext uri="{BB962C8B-B14F-4D97-AF65-F5344CB8AC3E}">
        <p14:creationId xmlns:p14="http://schemas.microsoft.com/office/powerpoint/2010/main" val="3101451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GB" dirty="0"/>
              <a:t>Executive Summary</a:t>
            </a:r>
            <a:endParaRPr lang="en-GB" b="1" dirty="0"/>
          </a:p>
          <a:p>
            <a:r>
              <a:rPr lang="en-GB" dirty="0"/>
              <a:t>Business and Industry </a:t>
            </a:r>
            <a:r>
              <a:rPr lang="en-GB" dirty="0" smtClean="0"/>
              <a:t>Profile</a:t>
            </a:r>
          </a:p>
          <a:p>
            <a:r>
              <a:rPr lang="en-GB" dirty="0"/>
              <a:t>Marketing Strategy </a:t>
            </a:r>
            <a:r>
              <a:rPr lang="en-GB" dirty="0" smtClean="0"/>
              <a:t>Plan</a:t>
            </a:r>
          </a:p>
          <a:p>
            <a:r>
              <a:rPr lang="en-GB" dirty="0"/>
              <a:t>Market </a:t>
            </a:r>
            <a:r>
              <a:rPr lang="en-GB" dirty="0" smtClean="0"/>
              <a:t>Plan</a:t>
            </a:r>
          </a:p>
          <a:p>
            <a:r>
              <a:rPr lang="en-GB" dirty="0"/>
              <a:t>Financial analysis</a:t>
            </a:r>
          </a:p>
        </p:txBody>
      </p:sp>
    </p:spTree>
    <p:extLst>
      <p:ext uri="{BB962C8B-B14F-4D97-AF65-F5344CB8AC3E}">
        <p14:creationId xmlns:p14="http://schemas.microsoft.com/office/powerpoint/2010/main" val="9288910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28266" y="1084219"/>
            <a:ext cx="10504532" cy="5159826"/>
          </a:xfrm>
          <a:prstGeom prst="rect">
            <a:avLst/>
          </a:prstGeom>
        </p:spPr>
      </p:pic>
    </p:spTree>
    <p:extLst>
      <p:ext uri="{BB962C8B-B14F-4D97-AF65-F5344CB8AC3E}">
        <p14:creationId xmlns:p14="http://schemas.microsoft.com/office/powerpoint/2010/main" val="3352805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886700" cy="482600"/>
          </a:xfrm>
        </p:spPr>
        <p:txBody>
          <a:bodyPr>
            <a:noAutofit/>
          </a:bodyPr>
          <a:lstStyle/>
          <a:p>
            <a:r>
              <a:rPr lang="en-US" sz="3200" b="1" dirty="0" smtClean="0"/>
              <a:t>Competitive profile matrix </a:t>
            </a:r>
            <a:endParaRPr lang="en-US" sz="3200" b="1" dirty="0"/>
          </a:p>
        </p:txBody>
      </p:sp>
      <p:graphicFrame>
        <p:nvGraphicFramePr>
          <p:cNvPr id="4" name="Table 3"/>
          <p:cNvGraphicFramePr>
            <a:graphicFrameLocks noGrp="1"/>
          </p:cNvGraphicFramePr>
          <p:nvPr>
            <p:extLst/>
          </p:nvPr>
        </p:nvGraphicFramePr>
        <p:xfrm>
          <a:off x="977900" y="2387604"/>
          <a:ext cx="10871199" cy="3517899"/>
        </p:xfrm>
        <a:graphic>
          <a:graphicData uri="http://schemas.openxmlformats.org/drawingml/2006/table">
            <a:tbl>
              <a:tblPr firstRow="1" firstCol="1" bandRow="1">
                <a:tableStyleId>{5C22544A-7EE6-4342-B048-85BDC9FD1C3A}</a:tableStyleId>
              </a:tblPr>
              <a:tblGrid>
                <a:gridCol w="376144">
                  <a:extLst>
                    <a:ext uri="{9D8B030D-6E8A-4147-A177-3AD203B41FA5}">
                      <a16:colId xmlns:a16="http://schemas.microsoft.com/office/drawing/2014/main" val="20000"/>
                    </a:ext>
                  </a:extLst>
                </a:gridCol>
                <a:gridCol w="1556756">
                  <a:extLst>
                    <a:ext uri="{9D8B030D-6E8A-4147-A177-3AD203B41FA5}">
                      <a16:colId xmlns:a16="http://schemas.microsoft.com/office/drawing/2014/main" val="20001"/>
                    </a:ext>
                  </a:extLst>
                </a:gridCol>
                <a:gridCol w="895787">
                  <a:extLst>
                    <a:ext uri="{9D8B030D-6E8A-4147-A177-3AD203B41FA5}">
                      <a16:colId xmlns:a16="http://schemas.microsoft.com/office/drawing/2014/main" val="20002"/>
                    </a:ext>
                  </a:extLst>
                </a:gridCol>
                <a:gridCol w="743590">
                  <a:extLst>
                    <a:ext uri="{9D8B030D-6E8A-4147-A177-3AD203B41FA5}">
                      <a16:colId xmlns:a16="http://schemas.microsoft.com/office/drawing/2014/main" val="20003"/>
                    </a:ext>
                  </a:extLst>
                </a:gridCol>
                <a:gridCol w="1191483">
                  <a:extLst>
                    <a:ext uri="{9D8B030D-6E8A-4147-A177-3AD203B41FA5}">
                      <a16:colId xmlns:a16="http://schemas.microsoft.com/office/drawing/2014/main" val="20004"/>
                    </a:ext>
                  </a:extLst>
                </a:gridCol>
                <a:gridCol w="745764">
                  <a:extLst>
                    <a:ext uri="{9D8B030D-6E8A-4147-A177-3AD203B41FA5}">
                      <a16:colId xmlns:a16="http://schemas.microsoft.com/office/drawing/2014/main" val="20005"/>
                    </a:ext>
                  </a:extLst>
                </a:gridCol>
                <a:gridCol w="1191483">
                  <a:extLst>
                    <a:ext uri="{9D8B030D-6E8A-4147-A177-3AD203B41FA5}">
                      <a16:colId xmlns:a16="http://schemas.microsoft.com/office/drawing/2014/main" val="20006"/>
                    </a:ext>
                  </a:extLst>
                </a:gridCol>
                <a:gridCol w="743590">
                  <a:extLst>
                    <a:ext uri="{9D8B030D-6E8A-4147-A177-3AD203B41FA5}">
                      <a16:colId xmlns:a16="http://schemas.microsoft.com/office/drawing/2014/main" val="20007"/>
                    </a:ext>
                  </a:extLst>
                </a:gridCol>
                <a:gridCol w="1043635">
                  <a:extLst>
                    <a:ext uri="{9D8B030D-6E8A-4147-A177-3AD203B41FA5}">
                      <a16:colId xmlns:a16="http://schemas.microsoft.com/office/drawing/2014/main" val="20008"/>
                    </a:ext>
                  </a:extLst>
                </a:gridCol>
                <a:gridCol w="743590">
                  <a:extLst>
                    <a:ext uri="{9D8B030D-6E8A-4147-A177-3AD203B41FA5}">
                      <a16:colId xmlns:a16="http://schemas.microsoft.com/office/drawing/2014/main" val="20009"/>
                    </a:ext>
                  </a:extLst>
                </a:gridCol>
                <a:gridCol w="1639377">
                  <a:extLst>
                    <a:ext uri="{9D8B030D-6E8A-4147-A177-3AD203B41FA5}">
                      <a16:colId xmlns:a16="http://schemas.microsoft.com/office/drawing/2014/main" val="20010"/>
                    </a:ext>
                  </a:extLst>
                </a:gridCol>
              </a:tblGrid>
              <a:tr h="812400">
                <a:tc gridSpan="3">
                  <a:txBody>
                    <a:bodyPr/>
                    <a:lstStyle/>
                    <a:p>
                      <a:pPr marL="0" marR="0" algn="ctr">
                        <a:lnSpc>
                          <a:spcPct val="107000"/>
                        </a:lnSpc>
                        <a:spcBef>
                          <a:spcPts val="0"/>
                        </a:spcBef>
                        <a:spcAft>
                          <a:spcPts val="0"/>
                        </a:spcAft>
                      </a:pPr>
                      <a:r>
                        <a:rPr lang="en-US" sz="1100">
                          <a:effectLst/>
                        </a:rPr>
                        <a:t>Key success factors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hMerge="1">
                  <a:txBody>
                    <a:bodyPr/>
                    <a:lstStyle/>
                    <a:p>
                      <a:endParaRPr lang="en-US"/>
                    </a:p>
                  </a:txBody>
                  <a:tcPr/>
                </a:tc>
                <a:tc hMerge="1">
                  <a:txBody>
                    <a:bodyPr/>
                    <a:lstStyle/>
                    <a:p>
                      <a:endParaRPr lang="en-US"/>
                    </a:p>
                  </a:txBody>
                  <a:tcPr/>
                </a:tc>
                <a:tc gridSpan="2">
                  <a:txBody>
                    <a:bodyPr/>
                    <a:lstStyle/>
                    <a:p>
                      <a:pPr marL="0" marR="0" algn="ctr">
                        <a:lnSpc>
                          <a:spcPct val="107000"/>
                        </a:lnSpc>
                        <a:spcBef>
                          <a:spcPts val="0"/>
                        </a:spcBef>
                        <a:spcAft>
                          <a:spcPts val="0"/>
                        </a:spcAft>
                      </a:pPr>
                      <a:r>
                        <a:rPr lang="en-US" sz="1100">
                          <a:effectLst/>
                        </a:rPr>
                        <a:t>Our product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hMerge="1">
                  <a:txBody>
                    <a:bodyPr/>
                    <a:lstStyle/>
                    <a:p>
                      <a:endParaRPr lang="en-US"/>
                    </a:p>
                  </a:txBody>
                  <a:tcPr/>
                </a:tc>
                <a:tc gridSpan="2">
                  <a:txBody>
                    <a:bodyPr/>
                    <a:lstStyle/>
                    <a:p>
                      <a:pPr marL="0" marR="0" algn="ctr">
                        <a:lnSpc>
                          <a:spcPct val="107000"/>
                        </a:lnSpc>
                        <a:spcBef>
                          <a:spcPts val="0"/>
                        </a:spcBef>
                        <a:spcAft>
                          <a:spcPts val="0"/>
                        </a:spcAft>
                      </a:pPr>
                      <a:r>
                        <a:rPr lang="en-US" sz="1100">
                          <a:effectLst/>
                        </a:rPr>
                        <a:t>Workflow max</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hMerge="1">
                  <a:txBody>
                    <a:bodyPr/>
                    <a:lstStyle/>
                    <a:p>
                      <a:endParaRPr lang="en-US"/>
                    </a:p>
                  </a:txBody>
                  <a:tcPr/>
                </a:tc>
                <a:tc gridSpan="2">
                  <a:txBody>
                    <a:bodyPr/>
                    <a:lstStyle/>
                    <a:p>
                      <a:pPr marL="0" marR="0" algn="ctr">
                        <a:lnSpc>
                          <a:spcPct val="107000"/>
                        </a:lnSpc>
                        <a:spcBef>
                          <a:spcPts val="0"/>
                        </a:spcBef>
                        <a:spcAft>
                          <a:spcPts val="0"/>
                        </a:spcAft>
                      </a:pPr>
                      <a:r>
                        <a:rPr lang="en-US" sz="1100">
                          <a:effectLst/>
                        </a:rPr>
                        <a:t>Gantt Pro</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hMerge="1">
                  <a:txBody>
                    <a:bodyPr/>
                    <a:lstStyle/>
                    <a:p>
                      <a:endParaRPr lang="en-US"/>
                    </a:p>
                  </a:txBody>
                  <a:tcPr/>
                </a:tc>
                <a:tc gridSpan="2">
                  <a:txBody>
                    <a:bodyPr/>
                    <a:lstStyle/>
                    <a:p>
                      <a:pPr marL="0" marR="0" algn="ctr">
                        <a:lnSpc>
                          <a:spcPct val="107000"/>
                        </a:lnSpc>
                        <a:spcBef>
                          <a:spcPts val="0"/>
                        </a:spcBef>
                        <a:spcAft>
                          <a:spcPts val="0"/>
                        </a:spcAft>
                      </a:pPr>
                      <a:r>
                        <a:rPr lang="en-US" sz="1100">
                          <a:effectLst/>
                        </a:rPr>
                        <a:t>Project manager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hMerge="1">
                  <a:txBody>
                    <a:bodyPr/>
                    <a:lstStyle/>
                    <a:p>
                      <a:endParaRPr lang="en-US"/>
                    </a:p>
                  </a:txBody>
                  <a:tcPr/>
                </a:tc>
                <a:extLst>
                  <a:ext uri="{0D108BD9-81ED-4DB2-BD59-A6C34878D82A}">
                    <a16:rowId xmlns:a16="http://schemas.microsoft.com/office/drawing/2014/main" val="10000"/>
                  </a:ext>
                </a:extLst>
              </a:tr>
              <a:tr h="300611">
                <a:tc gridSpan="2">
                  <a:txBody>
                    <a:bodyPr/>
                    <a:lstStyle/>
                    <a:p>
                      <a:pPr marL="0" marR="0" algn="ctr">
                        <a:lnSpc>
                          <a:spcPct val="107000"/>
                        </a:lnSpc>
                        <a:spcBef>
                          <a:spcPts val="0"/>
                        </a:spcBef>
                        <a:spcAft>
                          <a:spcPts val="0"/>
                        </a:spcAft>
                      </a:pPr>
                      <a:r>
                        <a:rPr lang="en-US" sz="9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hMerge="1">
                  <a:txBody>
                    <a:bodyPr/>
                    <a:lstStyle/>
                    <a:p>
                      <a:endParaRPr lang="en-US"/>
                    </a:p>
                  </a:txBody>
                  <a:tcPr/>
                </a:tc>
                <a:tc>
                  <a:txBody>
                    <a:bodyPr/>
                    <a:lstStyle/>
                    <a:p>
                      <a:pPr marL="0" marR="0" algn="ctr">
                        <a:lnSpc>
                          <a:spcPct val="107000"/>
                        </a:lnSpc>
                        <a:spcBef>
                          <a:spcPts val="0"/>
                        </a:spcBef>
                        <a:spcAft>
                          <a:spcPts val="0"/>
                        </a:spcAft>
                      </a:pPr>
                      <a:r>
                        <a:rPr lang="en-US" sz="900">
                          <a:effectLst/>
                        </a:rPr>
                        <a:t>Weight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score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Weighted score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score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Weighted score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score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Weighted score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score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Weighted score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extLst>
                  <a:ext uri="{0D108BD9-81ED-4DB2-BD59-A6C34878D82A}">
                    <a16:rowId xmlns:a16="http://schemas.microsoft.com/office/drawing/2014/main" val="10001"/>
                  </a:ext>
                </a:extLst>
              </a:tr>
              <a:tr h="300611">
                <a:tc>
                  <a:txBody>
                    <a:bodyPr/>
                    <a:lstStyle/>
                    <a:p>
                      <a:pPr marL="0" marR="0" indent="0" algn="l">
                        <a:lnSpc>
                          <a:spcPct val="107000"/>
                        </a:lnSpc>
                        <a:spcBef>
                          <a:spcPts val="200"/>
                        </a:spcBef>
                        <a:spcAft>
                          <a:spcPts val="0"/>
                        </a:spcAft>
                      </a:pPr>
                      <a:r>
                        <a:rPr lang="en-US" sz="900">
                          <a:effectLst/>
                        </a:rPr>
                        <a:t>1</a:t>
                      </a:r>
                      <a:endParaRPr lang="en-US" sz="1000" b="1">
                        <a:solidFill>
                          <a:srgbClr val="2E74B5"/>
                        </a:solidFill>
                        <a:effectLst/>
                        <a:latin typeface="Calibri" panose="020F0502020204030204" pitchFamily="34" charset="0"/>
                        <a:ea typeface="Times New Roman" panose="02020603050405020304" pitchFamily="18" charset="0"/>
                        <a:cs typeface="Arial" panose="020B0604020202020204" pitchFamily="34" charset="0"/>
                      </a:endParaRPr>
                    </a:p>
                  </a:txBody>
                  <a:tcPr marL="60158" marR="60158" marT="0" marB="0"/>
                </a:tc>
                <a:tc>
                  <a:txBody>
                    <a:bodyPr/>
                    <a:lstStyle/>
                    <a:p>
                      <a:pPr marL="0" marR="0" algn="l">
                        <a:lnSpc>
                          <a:spcPct val="107000"/>
                        </a:lnSpc>
                        <a:spcBef>
                          <a:spcPts val="0"/>
                        </a:spcBef>
                        <a:spcAft>
                          <a:spcPts val="0"/>
                        </a:spcAft>
                      </a:pPr>
                      <a:r>
                        <a:rPr lang="en-US" sz="900">
                          <a:effectLst/>
                        </a:rPr>
                        <a:t>Innovation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   0.4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r">
                        <a:lnSpc>
                          <a:spcPct val="107000"/>
                        </a:lnSpc>
                        <a:spcBef>
                          <a:spcPts val="0"/>
                        </a:spcBef>
                        <a:spcAft>
                          <a:spcPts val="0"/>
                        </a:spcAft>
                      </a:pPr>
                      <a:r>
                        <a:rPr lang="en-US" sz="900">
                          <a:effectLst/>
                        </a:rPr>
                        <a:t>0.4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nchor="b"/>
                </a:tc>
                <a:extLst>
                  <a:ext uri="{0D108BD9-81ED-4DB2-BD59-A6C34878D82A}">
                    <a16:rowId xmlns:a16="http://schemas.microsoft.com/office/drawing/2014/main" val="10002"/>
                  </a:ext>
                </a:extLst>
              </a:tr>
              <a:tr h="300611">
                <a:tc>
                  <a:txBody>
                    <a:bodyPr/>
                    <a:lstStyle/>
                    <a:p>
                      <a:pPr marL="0" marR="0" indent="0" algn="l">
                        <a:lnSpc>
                          <a:spcPct val="107000"/>
                        </a:lnSpc>
                        <a:spcBef>
                          <a:spcPts val="200"/>
                        </a:spcBef>
                        <a:spcAft>
                          <a:spcPts val="0"/>
                        </a:spcAft>
                      </a:pPr>
                      <a:r>
                        <a:rPr lang="en-US" sz="900">
                          <a:effectLst/>
                        </a:rPr>
                        <a:t>2</a:t>
                      </a:r>
                      <a:endParaRPr lang="en-US" sz="1000" b="1">
                        <a:solidFill>
                          <a:srgbClr val="2E74B5"/>
                        </a:solidFill>
                        <a:effectLst/>
                        <a:latin typeface="Calibri" panose="020F0502020204030204" pitchFamily="34" charset="0"/>
                        <a:ea typeface="Times New Roman" panose="02020603050405020304" pitchFamily="18" charset="0"/>
                        <a:cs typeface="Arial" panose="020B0604020202020204" pitchFamily="34" charset="0"/>
                      </a:endParaRPr>
                    </a:p>
                  </a:txBody>
                  <a:tcPr marL="60158" marR="60158" marT="0" marB="0"/>
                </a:tc>
                <a:tc>
                  <a:txBody>
                    <a:bodyPr/>
                    <a:lstStyle/>
                    <a:p>
                      <a:pPr marL="0" marR="0" algn="l">
                        <a:lnSpc>
                          <a:spcPct val="107000"/>
                        </a:lnSpc>
                        <a:spcBef>
                          <a:spcPts val="0"/>
                        </a:spcBef>
                        <a:spcAft>
                          <a:spcPts val="0"/>
                        </a:spcAft>
                      </a:pPr>
                      <a:r>
                        <a:rPr lang="en-US" sz="900">
                          <a:effectLst/>
                        </a:rPr>
                        <a:t>Marketing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    0.3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r">
                        <a:lnSpc>
                          <a:spcPct val="107000"/>
                        </a:lnSpc>
                        <a:spcBef>
                          <a:spcPts val="0"/>
                        </a:spcBef>
                        <a:spcAft>
                          <a:spcPts val="0"/>
                        </a:spcAft>
                      </a:pPr>
                      <a:r>
                        <a:rPr lang="en-US" sz="900">
                          <a:effectLst/>
                        </a:rPr>
                        <a:t>0.4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nchor="b"/>
                </a:tc>
                <a:extLst>
                  <a:ext uri="{0D108BD9-81ED-4DB2-BD59-A6C34878D82A}">
                    <a16:rowId xmlns:a16="http://schemas.microsoft.com/office/drawing/2014/main" val="10003"/>
                  </a:ext>
                </a:extLst>
              </a:tr>
              <a:tr h="300611">
                <a:tc>
                  <a:txBody>
                    <a:bodyPr/>
                    <a:lstStyle/>
                    <a:p>
                      <a:pPr marL="0" marR="0" indent="0" algn="l">
                        <a:lnSpc>
                          <a:spcPct val="107000"/>
                        </a:lnSpc>
                        <a:spcBef>
                          <a:spcPts val="200"/>
                        </a:spcBef>
                        <a:spcAft>
                          <a:spcPts val="0"/>
                        </a:spcAft>
                      </a:pPr>
                      <a:r>
                        <a:rPr lang="en-US" sz="900">
                          <a:effectLst/>
                        </a:rPr>
                        <a:t>3</a:t>
                      </a:r>
                      <a:endParaRPr lang="en-US" sz="1000" b="1">
                        <a:solidFill>
                          <a:srgbClr val="2E74B5"/>
                        </a:solidFill>
                        <a:effectLst/>
                        <a:latin typeface="Calibri" panose="020F0502020204030204" pitchFamily="34" charset="0"/>
                        <a:ea typeface="Times New Roman" panose="02020603050405020304" pitchFamily="18" charset="0"/>
                        <a:cs typeface="Arial" panose="020B0604020202020204" pitchFamily="34" charset="0"/>
                      </a:endParaRPr>
                    </a:p>
                  </a:txBody>
                  <a:tcPr marL="60158" marR="60158" marT="0" marB="0"/>
                </a:tc>
                <a:tc>
                  <a:txBody>
                    <a:bodyPr/>
                    <a:lstStyle/>
                    <a:p>
                      <a:pPr marL="0" marR="0" algn="l">
                        <a:lnSpc>
                          <a:spcPct val="107000"/>
                        </a:lnSpc>
                        <a:spcBef>
                          <a:spcPts val="0"/>
                        </a:spcBef>
                        <a:spcAft>
                          <a:spcPts val="0"/>
                        </a:spcAft>
                      </a:pPr>
                      <a:r>
                        <a:rPr lang="en-US" sz="900">
                          <a:effectLst/>
                        </a:rPr>
                        <a:t>Brand reputation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0.15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0.45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    0.6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0.45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r">
                        <a:lnSpc>
                          <a:spcPct val="107000"/>
                        </a:lnSpc>
                        <a:spcBef>
                          <a:spcPts val="0"/>
                        </a:spcBef>
                        <a:spcAft>
                          <a:spcPts val="0"/>
                        </a:spcAft>
                      </a:pPr>
                      <a:r>
                        <a:rPr lang="en-US" sz="900">
                          <a:effectLst/>
                        </a:rPr>
                        <a:t>0.6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nchor="b"/>
                </a:tc>
                <a:extLst>
                  <a:ext uri="{0D108BD9-81ED-4DB2-BD59-A6C34878D82A}">
                    <a16:rowId xmlns:a16="http://schemas.microsoft.com/office/drawing/2014/main" val="10004"/>
                  </a:ext>
                </a:extLst>
              </a:tr>
              <a:tr h="300611">
                <a:tc>
                  <a:txBody>
                    <a:bodyPr/>
                    <a:lstStyle/>
                    <a:p>
                      <a:pPr marL="0" marR="0" indent="0" algn="l">
                        <a:lnSpc>
                          <a:spcPct val="107000"/>
                        </a:lnSpc>
                        <a:spcBef>
                          <a:spcPts val="200"/>
                        </a:spcBef>
                        <a:spcAft>
                          <a:spcPts val="0"/>
                        </a:spcAft>
                      </a:pPr>
                      <a:r>
                        <a:rPr lang="en-US" sz="900">
                          <a:effectLst/>
                        </a:rPr>
                        <a:t>4</a:t>
                      </a:r>
                      <a:endParaRPr lang="en-US" sz="1000" b="1">
                        <a:solidFill>
                          <a:srgbClr val="2E74B5"/>
                        </a:solidFill>
                        <a:effectLst/>
                        <a:latin typeface="Calibri" panose="020F0502020204030204" pitchFamily="34" charset="0"/>
                        <a:ea typeface="Times New Roman" panose="02020603050405020304" pitchFamily="18" charset="0"/>
                        <a:cs typeface="Arial" panose="020B0604020202020204" pitchFamily="34" charset="0"/>
                      </a:endParaRPr>
                    </a:p>
                  </a:txBody>
                  <a:tcPr marL="60158" marR="60158" marT="0" marB="0"/>
                </a:tc>
                <a:tc>
                  <a:txBody>
                    <a:bodyPr/>
                    <a:lstStyle/>
                    <a:p>
                      <a:pPr marL="0" marR="0" algn="l">
                        <a:lnSpc>
                          <a:spcPct val="107000"/>
                        </a:lnSpc>
                        <a:spcBef>
                          <a:spcPts val="0"/>
                        </a:spcBef>
                        <a:spcAft>
                          <a:spcPts val="0"/>
                        </a:spcAft>
                      </a:pPr>
                      <a:r>
                        <a:rPr lang="en-US" sz="900">
                          <a:effectLst/>
                        </a:rPr>
                        <a:t>Product quality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0.25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    0.75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r">
                        <a:lnSpc>
                          <a:spcPct val="107000"/>
                        </a:lnSpc>
                        <a:spcBef>
                          <a:spcPts val="0"/>
                        </a:spcBef>
                        <a:spcAft>
                          <a:spcPts val="0"/>
                        </a:spcAft>
                      </a:pPr>
                      <a:r>
                        <a:rPr lang="en-US" sz="900">
                          <a:effectLst/>
                        </a:rPr>
                        <a:t>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nchor="b"/>
                </a:tc>
                <a:extLst>
                  <a:ext uri="{0D108BD9-81ED-4DB2-BD59-A6C34878D82A}">
                    <a16:rowId xmlns:a16="http://schemas.microsoft.com/office/drawing/2014/main" val="10005"/>
                  </a:ext>
                </a:extLst>
              </a:tr>
              <a:tr h="300611">
                <a:tc>
                  <a:txBody>
                    <a:bodyPr/>
                    <a:lstStyle/>
                    <a:p>
                      <a:pPr marL="0" marR="0" indent="0" algn="l">
                        <a:lnSpc>
                          <a:spcPct val="107000"/>
                        </a:lnSpc>
                        <a:spcBef>
                          <a:spcPts val="200"/>
                        </a:spcBef>
                        <a:spcAft>
                          <a:spcPts val="0"/>
                        </a:spcAft>
                      </a:pPr>
                      <a:r>
                        <a:rPr lang="en-US" sz="900">
                          <a:effectLst/>
                        </a:rPr>
                        <a:t>5</a:t>
                      </a:r>
                      <a:endParaRPr lang="en-US" sz="1000" b="1">
                        <a:solidFill>
                          <a:srgbClr val="2E74B5"/>
                        </a:solidFill>
                        <a:effectLst/>
                        <a:latin typeface="Calibri" panose="020F0502020204030204" pitchFamily="34" charset="0"/>
                        <a:ea typeface="Times New Roman" panose="02020603050405020304" pitchFamily="18" charset="0"/>
                        <a:cs typeface="Arial" panose="020B0604020202020204" pitchFamily="34" charset="0"/>
                      </a:endParaRPr>
                    </a:p>
                  </a:txBody>
                  <a:tcPr marL="60158" marR="60158" marT="0" marB="0"/>
                </a:tc>
                <a:tc>
                  <a:txBody>
                    <a:bodyPr/>
                    <a:lstStyle/>
                    <a:p>
                      <a:pPr marL="0" marR="0" algn="l">
                        <a:lnSpc>
                          <a:spcPct val="107000"/>
                        </a:lnSpc>
                        <a:spcBef>
                          <a:spcPts val="0"/>
                        </a:spcBef>
                        <a:spcAft>
                          <a:spcPts val="0"/>
                        </a:spcAft>
                      </a:pPr>
                      <a:r>
                        <a:rPr lang="en-US" sz="900">
                          <a:effectLst/>
                        </a:rPr>
                        <a:t>Customer service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     0.4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r">
                        <a:lnSpc>
                          <a:spcPct val="107000"/>
                        </a:lnSpc>
                        <a:spcBef>
                          <a:spcPts val="0"/>
                        </a:spcBef>
                        <a:spcAft>
                          <a:spcPts val="0"/>
                        </a:spcAft>
                      </a:pPr>
                      <a:r>
                        <a:rPr lang="en-US" sz="900">
                          <a:effectLst/>
                        </a:rPr>
                        <a:t>0.3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nchor="b"/>
                </a:tc>
                <a:extLst>
                  <a:ext uri="{0D108BD9-81ED-4DB2-BD59-A6C34878D82A}">
                    <a16:rowId xmlns:a16="http://schemas.microsoft.com/office/drawing/2014/main" val="10006"/>
                  </a:ext>
                </a:extLst>
              </a:tr>
              <a:tr h="300611">
                <a:tc>
                  <a:txBody>
                    <a:bodyPr/>
                    <a:lstStyle/>
                    <a:p>
                      <a:pPr marL="0" marR="0" indent="0" algn="l">
                        <a:lnSpc>
                          <a:spcPct val="107000"/>
                        </a:lnSpc>
                        <a:spcBef>
                          <a:spcPts val="200"/>
                        </a:spcBef>
                        <a:spcAft>
                          <a:spcPts val="0"/>
                        </a:spcAft>
                      </a:pPr>
                      <a:r>
                        <a:rPr lang="en-US" sz="900">
                          <a:effectLst/>
                        </a:rPr>
                        <a:t>6</a:t>
                      </a:r>
                      <a:endParaRPr lang="en-US" sz="1000" b="1">
                        <a:solidFill>
                          <a:srgbClr val="2E74B5"/>
                        </a:solidFill>
                        <a:effectLst/>
                        <a:latin typeface="Calibri" panose="020F0502020204030204" pitchFamily="34" charset="0"/>
                        <a:ea typeface="Times New Roman" panose="02020603050405020304" pitchFamily="18" charset="0"/>
                        <a:cs typeface="Arial" panose="020B0604020202020204" pitchFamily="34" charset="0"/>
                      </a:endParaRPr>
                    </a:p>
                  </a:txBody>
                  <a:tcPr marL="60158" marR="60158" marT="0" marB="0"/>
                </a:tc>
                <a:tc>
                  <a:txBody>
                    <a:bodyPr/>
                    <a:lstStyle/>
                    <a:p>
                      <a:pPr marL="0" marR="0" algn="l">
                        <a:lnSpc>
                          <a:spcPct val="107000"/>
                        </a:lnSpc>
                        <a:spcBef>
                          <a:spcPts val="0"/>
                        </a:spcBef>
                        <a:spcAft>
                          <a:spcPts val="0"/>
                        </a:spcAft>
                      </a:pPr>
                      <a:r>
                        <a:rPr lang="en-US" sz="900">
                          <a:effectLst/>
                        </a:rPr>
                        <a:t>Price competitiveness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0.15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    0.45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0.45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r">
                        <a:lnSpc>
                          <a:spcPct val="107000"/>
                        </a:lnSpc>
                        <a:spcBef>
                          <a:spcPts val="0"/>
                        </a:spcBef>
                        <a:spcAft>
                          <a:spcPts val="0"/>
                        </a:spcAft>
                      </a:pPr>
                      <a:r>
                        <a:rPr lang="en-US" sz="900">
                          <a:effectLst/>
                        </a:rPr>
                        <a:t>0.3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nchor="b"/>
                </a:tc>
                <a:extLst>
                  <a:ext uri="{0D108BD9-81ED-4DB2-BD59-A6C34878D82A}">
                    <a16:rowId xmlns:a16="http://schemas.microsoft.com/office/drawing/2014/main" val="10007"/>
                  </a:ext>
                </a:extLst>
              </a:tr>
              <a:tr h="300611">
                <a:tc>
                  <a:txBody>
                    <a:bodyPr/>
                    <a:lstStyle/>
                    <a:p>
                      <a:pPr marL="0" marR="0" indent="0" algn="l">
                        <a:lnSpc>
                          <a:spcPct val="107000"/>
                        </a:lnSpc>
                        <a:spcBef>
                          <a:spcPts val="200"/>
                        </a:spcBef>
                        <a:spcAft>
                          <a:spcPts val="0"/>
                        </a:spcAft>
                      </a:pPr>
                      <a:r>
                        <a:rPr lang="en-US" sz="900">
                          <a:effectLst/>
                        </a:rPr>
                        <a:t>7</a:t>
                      </a:r>
                      <a:endParaRPr lang="en-US" sz="1000" b="1">
                        <a:solidFill>
                          <a:srgbClr val="2E74B5"/>
                        </a:solidFill>
                        <a:effectLst/>
                        <a:latin typeface="Calibri" panose="020F0502020204030204" pitchFamily="34" charset="0"/>
                        <a:ea typeface="Times New Roman" panose="02020603050405020304" pitchFamily="18" charset="0"/>
                        <a:cs typeface="Arial" panose="020B0604020202020204" pitchFamily="34" charset="0"/>
                      </a:endParaRPr>
                    </a:p>
                  </a:txBody>
                  <a:tcPr marL="60158" marR="60158" marT="0" marB="0"/>
                </a:tc>
                <a:tc>
                  <a:txBody>
                    <a:bodyPr/>
                    <a:lstStyle/>
                    <a:p>
                      <a:pPr marL="0" marR="0" algn="l">
                        <a:lnSpc>
                          <a:spcPct val="107000"/>
                        </a:lnSpc>
                        <a:spcBef>
                          <a:spcPts val="0"/>
                        </a:spcBef>
                        <a:spcAft>
                          <a:spcPts val="0"/>
                        </a:spcAft>
                      </a:pPr>
                      <a:r>
                        <a:rPr lang="en-US" sz="900">
                          <a:effectLst/>
                        </a:rPr>
                        <a:t>Technical competence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0.15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0.45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    0.45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0.45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r">
                        <a:lnSpc>
                          <a:spcPct val="107000"/>
                        </a:lnSpc>
                        <a:spcBef>
                          <a:spcPts val="0"/>
                        </a:spcBef>
                        <a:spcAft>
                          <a:spcPts val="0"/>
                        </a:spcAft>
                      </a:pPr>
                      <a:r>
                        <a:rPr lang="en-US" sz="900">
                          <a:effectLst/>
                        </a:rPr>
                        <a:t>0.6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nchor="b"/>
                </a:tc>
                <a:extLst>
                  <a:ext uri="{0D108BD9-81ED-4DB2-BD59-A6C34878D82A}">
                    <a16:rowId xmlns:a16="http://schemas.microsoft.com/office/drawing/2014/main" val="10008"/>
                  </a:ext>
                </a:extLst>
              </a:tr>
              <a:tr h="300611">
                <a:tc>
                  <a:txBody>
                    <a:bodyPr/>
                    <a:lstStyle/>
                    <a:p>
                      <a:pPr marL="0" marR="0" indent="0" algn="l">
                        <a:lnSpc>
                          <a:spcPct val="107000"/>
                        </a:lnSpc>
                        <a:spcBef>
                          <a:spcPts val="200"/>
                        </a:spcBef>
                        <a:spcAft>
                          <a:spcPts val="0"/>
                        </a:spcAft>
                      </a:pPr>
                      <a:r>
                        <a:rPr lang="en-US" sz="900">
                          <a:effectLst/>
                        </a:rPr>
                        <a:t>8</a:t>
                      </a:r>
                      <a:endParaRPr lang="en-US" sz="1000" b="1">
                        <a:solidFill>
                          <a:srgbClr val="2E74B5"/>
                        </a:solidFill>
                        <a:effectLst/>
                        <a:latin typeface="Calibri" panose="020F0502020204030204" pitchFamily="34" charset="0"/>
                        <a:ea typeface="Times New Roman" panose="02020603050405020304" pitchFamily="18"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Total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ctr">
                        <a:lnSpc>
                          <a:spcPct val="107000"/>
                        </a:lnSpc>
                        <a:spcBef>
                          <a:spcPts val="0"/>
                        </a:spcBef>
                        <a:spcAft>
                          <a:spcPts val="0"/>
                        </a:spcAft>
                      </a:pPr>
                      <a:r>
                        <a:rPr lang="en-US" sz="900">
                          <a:effectLst/>
                        </a:rPr>
                        <a:t>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gridSpan="2">
                  <a:txBody>
                    <a:bodyPr/>
                    <a:lstStyle/>
                    <a:p>
                      <a:pPr marL="0" marR="0" algn="r">
                        <a:lnSpc>
                          <a:spcPct val="107000"/>
                        </a:lnSpc>
                        <a:spcBef>
                          <a:spcPts val="0"/>
                        </a:spcBef>
                        <a:spcAft>
                          <a:spcPts val="0"/>
                        </a:spcAft>
                      </a:pPr>
                      <a:r>
                        <a:rPr lang="en-US" sz="900">
                          <a:effectLst/>
                        </a:rPr>
                        <a:t>3.5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hMerge="1">
                  <a:txBody>
                    <a:bodyPr/>
                    <a:lstStyle/>
                    <a:p>
                      <a:endParaRPr lang="en-US"/>
                    </a:p>
                  </a:txBody>
                  <a:tcPr/>
                </a:tc>
                <a:tc gridSpan="2">
                  <a:txBody>
                    <a:bodyPr/>
                    <a:lstStyle/>
                    <a:p>
                      <a:pPr marL="0" marR="0" algn="r">
                        <a:lnSpc>
                          <a:spcPct val="107000"/>
                        </a:lnSpc>
                        <a:spcBef>
                          <a:spcPts val="0"/>
                        </a:spcBef>
                        <a:spcAft>
                          <a:spcPts val="0"/>
                        </a:spcAft>
                      </a:pPr>
                      <a:r>
                        <a:rPr lang="en-US" sz="900">
                          <a:effectLst/>
                        </a:rPr>
                        <a:t>3.35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hMerge="1">
                  <a:txBody>
                    <a:bodyPr/>
                    <a:lstStyle/>
                    <a:p>
                      <a:endParaRPr lang="en-US"/>
                    </a:p>
                  </a:txBody>
                  <a:tcPr/>
                </a:tc>
                <a:tc gridSpan="2">
                  <a:txBody>
                    <a:bodyPr/>
                    <a:lstStyle/>
                    <a:p>
                      <a:pPr marL="0" marR="0" algn="r">
                        <a:lnSpc>
                          <a:spcPct val="107000"/>
                        </a:lnSpc>
                        <a:spcBef>
                          <a:spcPts val="0"/>
                        </a:spcBef>
                        <a:spcAft>
                          <a:spcPts val="0"/>
                        </a:spcAft>
                      </a:pPr>
                      <a:r>
                        <a:rPr lang="en-US" sz="900">
                          <a:effectLst/>
                        </a:rPr>
                        <a:t>3.35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hMerge="1">
                  <a:txBody>
                    <a:bodyPr/>
                    <a:lstStyle/>
                    <a:p>
                      <a:endParaRPr lang="en-US"/>
                    </a:p>
                  </a:txBody>
                  <a:tcPr/>
                </a:tc>
                <a:tc>
                  <a:txBody>
                    <a:bodyPr/>
                    <a:lstStyle/>
                    <a:p>
                      <a:pPr marL="0" marR="0" algn="r">
                        <a:lnSpc>
                          <a:spcPct val="107000"/>
                        </a:lnSpc>
                        <a:spcBef>
                          <a:spcPts val="0"/>
                        </a:spcBef>
                        <a:spcAft>
                          <a:spcPts val="0"/>
                        </a:spcAft>
                      </a:pPr>
                      <a:r>
                        <a:rPr lang="en-US" sz="9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tc>
                  <a:txBody>
                    <a:bodyPr/>
                    <a:lstStyle/>
                    <a:p>
                      <a:pPr marL="0" marR="0" algn="r">
                        <a:lnSpc>
                          <a:spcPct val="107000"/>
                        </a:lnSpc>
                        <a:spcBef>
                          <a:spcPts val="0"/>
                        </a:spcBef>
                        <a:spcAft>
                          <a:spcPts val="0"/>
                        </a:spcAft>
                      </a:pPr>
                      <a:r>
                        <a:rPr lang="en-US" sz="900" dirty="0">
                          <a:effectLst/>
                        </a:rPr>
                        <a:t>3.6</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158" marR="60158"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175789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4400" y="2908300"/>
            <a:ext cx="6553200" cy="1485900"/>
          </a:xfrm>
        </p:spPr>
        <p:txBody>
          <a:bodyPr>
            <a:normAutofit/>
          </a:bodyPr>
          <a:lstStyle/>
          <a:p>
            <a:r>
              <a:rPr lang="en-US" sz="6000" b="1" i="1" dirty="0" smtClean="0"/>
              <a:t> </a:t>
            </a:r>
            <a:r>
              <a:rPr lang="en-US" sz="6000" b="1" i="1" dirty="0" smtClean="0"/>
              <a:t>Market Plan</a:t>
            </a:r>
            <a:endParaRPr lang="en-US" sz="6000" b="1" i="1" dirty="0"/>
          </a:p>
        </p:txBody>
      </p:sp>
    </p:spTree>
    <p:extLst>
      <p:ext uri="{BB962C8B-B14F-4D97-AF65-F5344CB8AC3E}">
        <p14:creationId xmlns:p14="http://schemas.microsoft.com/office/powerpoint/2010/main" val="29460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1-Market strategy</a:t>
            </a:r>
            <a:endParaRPr lang="en-US" sz="3600" dirty="0"/>
          </a:p>
        </p:txBody>
      </p:sp>
      <p:sp>
        <p:nvSpPr>
          <p:cNvPr id="4" name="TextBox 3"/>
          <p:cNvSpPr txBox="1"/>
          <p:nvPr/>
        </p:nvSpPr>
        <p:spPr>
          <a:xfrm>
            <a:off x="1092200" y="2260600"/>
            <a:ext cx="10909300" cy="2215991"/>
          </a:xfrm>
          <a:prstGeom prst="rect">
            <a:avLst/>
          </a:prstGeom>
          <a:noFill/>
        </p:spPr>
        <p:txBody>
          <a:bodyPr wrap="square" rtlCol="0">
            <a:spAutoFit/>
          </a:bodyPr>
          <a:lstStyle/>
          <a:p>
            <a:pPr marL="342900" indent="-342900">
              <a:buFont typeface="Arial" panose="020B0604020202020204" pitchFamily="34" charset="0"/>
              <a:buChar char="•"/>
            </a:pPr>
            <a:r>
              <a:rPr lang="en-GB" sz="2400" dirty="0"/>
              <a:t>After Corona virus outbreak the need to a new Management System Software for multiple industries and the global trend to work from home. Our website simplifies data sharing, resource monitoring and allocation using different techniques that make companies maximize their revenues by making the best use of its resources.</a:t>
            </a:r>
            <a:endParaRPr lang="en-US" sz="2400" dirty="0"/>
          </a:p>
          <a:p>
            <a:endParaRPr lang="en-US" dirty="0"/>
          </a:p>
        </p:txBody>
      </p:sp>
    </p:spTree>
    <p:extLst>
      <p:ext uri="{BB962C8B-B14F-4D97-AF65-F5344CB8AC3E}">
        <p14:creationId xmlns:p14="http://schemas.microsoft.com/office/powerpoint/2010/main" val="2926194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t>Market Segmentation</a:t>
            </a:r>
            <a:br>
              <a:rPr lang="en-US" dirty="0" smtClean="0"/>
            </a:br>
            <a:r>
              <a:rPr lang="en-US" dirty="0"/>
              <a:t/>
            </a:r>
            <a:br>
              <a:rPr lang="en-US" dirty="0"/>
            </a:br>
            <a:r>
              <a:rPr lang="en-GB" sz="2000" dirty="0" smtClean="0"/>
              <a:t>We </a:t>
            </a:r>
            <a:r>
              <a:rPr lang="en-GB" sz="2000" dirty="0"/>
              <a:t>target medium to </a:t>
            </a:r>
            <a:r>
              <a:rPr lang="en-GB" sz="2200" dirty="0"/>
              <a:t>large</a:t>
            </a:r>
            <a:r>
              <a:rPr lang="en-GB" sz="2000" dirty="0"/>
              <a:t> scale companies that need an office management system in Egypt.</a:t>
            </a:r>
            <a:r>
              <a:rPr lang="en-US" sz="2000" dirty="0"/>
              <a:t/>
            </a:r>
            <a:br>
              <a:rPr lang="en-US" sz="2000" dirty="0"/>
            </a:br>
            <a:endParaRPr lang="en-US" sz="2000" dirty="0"/>
          </a:p>
        </p:txBody>
      </p:sp>
      <p:sp>
        <p:nvSpPr>
          <p:cNvPr id="3" name="Content Placeholder 2"/>
          <p:cNvSpPr>
            <a:spLocks noGrp="1"/>
          </p:cNvSpPr>
          <p:nvPr>
            <p:ph idx="1"/>
          </p:nvPr>
        </p:nvSpPr>
        <p:spPr>
          <a:xfrm>
            <a:off x="1371600" y="2717800"/>
            <a:ext cx="9423400" cy="3009900"/>
          </a:xfrm>
        </p:spPr>
        <p:txBody>
          <a:bodyPr/>
          <a:lstStyle/>
          <a:p>
            <a:pPr marL="0" indent="0">
              <a:buNone/>
            </a:pPr>
            <a:r>
              <a:rPr lang="en-US" sz="4000" dirty="0" smtClean="0"/>
              <a:t> </a:t>
            </a:r>
            <a:r>
              <a:rPr lang="en-US" sz="4000" dirty="0" smtClean="0"/>
              <a:t>Target Market</a:t>
            </a:r>
            <a:r>
              <a:rPr lang="en-US" dirty="0"/>
              <a:t/>
            </a:r>
            <a:br>
              <a:rPr lang="en-US" dirty="0"/>
            </a:br>
            <a:r>
              <a:rPr lang="en-US" dirty="0"/>
              <a:t/>
            </a:r>
            <a:br>
              <a:rPr lang="en-US" dirty="0"/>
            </a:br>
            <a:r>
              <a:rPr lang="en-GB" dirty="0"/>
              <a:t>Knowing to whom our service will fill the need and who are going for it is a key of success. Based on the survey we made, between employees there is a need to gather the data of previous projects and simplifying accessing it. It also stated that employers need to monitor their business workflow on one platform customized to their needs, which makes them our target audience.</a:t>
            </a:r>
            <a:endParaRPr lang="en-US" dirty="0"/>
          </a:p>
          <a:p>
            <a:pPr marL="0" indent="0">
              <a:buNone/>
            </a:pPr>
            <a:endParaRPr lang="en-US" dirty="0"/>
          </a:p>
        </p:txBody>
      </p:sp>
    </p:spTree>
    <p:extLst>
      <p:ext uri="{BB962C8B-B14F-4D97-AF65-F5344CB8AC3E}">
        <p14:creationId xmlns:p14="http://schemas.microsoft.com/office/powerpoint/2010/main" val="1586364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358900" y="952500"/>
            <a:ext cx="8636000" cy="1193800"/>
          </a:xfrm>
        </p:spPr>
        <p:txBody>
          <a:bodyPr>
            <a:normAutofit lnSpcReduction="10000"/>
          </a:bodyPr>
          <a:lstStyle/>
          <a:p>
            <a:pPr marL="0" indent="0">
              <a:buNone/>
            </a:pPr>
            <a:r>
              <a:rPr lang="en-US" sz="4000" dirty="0" smtClean="0"/>
              <a:t>Market </a:t>
            </a:r>
            <a:r>
              <a:rPr lang="en-US" sz="4000" dirty="0" smtClean="0"/>
              <a:t>Techniques</a:t>
            </a:r>
            <a:r>
              <a:rPr lang="en-US" dirty="0"/>
              <a:t/>
            </a:r>
            <a:br>
              <a:rPr lang="en-US" dirty="0"/>
            </a:br>
            <a:r>
              <a:rPr lang="en-US" dirty="0"/>
              <a:t/>
            </a:r>
            <a:br>
              <a:rPr lang="en-US" dirty="0"/>
            </a:br>
            <a:endParaRPr lang="en-US" dirty="0"/>
          </a:p>
        </p:txBody>
      </p:sp>
      <p:sp>
        <p:nvSpPr>
          <p:cNvPr id="5" name="TextBox 4"/>
          <p:cNvSpPr txBox="1"/>
          <p:nvPr/>
        </p:nvSpPr>
        <p:spPr>
          <a:xfrm>
            <a:off x="1663700" y="2374900"/>
            <a:ext cx="6807200" cy="1200329"/>
          </a:xfrm>
          <a:prstGeom prst="rect">
            <a:avLst/>
          </a:prstGeom>
          <a:noFill/>
        </p:spPr>
        <p:txBody>
          <a:bodyPr wrap="square" rtlCol="0">
            <a:spAutoFit/>
          </a:bodyPr>
          <a:lstStyle/>
          <a:p>
            <a:pPr marL="285750" lvl="0" indent="-285750">
              <a:buFont typeface="Arial" panose="020B0604020202020204" pitchFamily="34" charset="0"/>
              <a:buChar char="•"/>
            </a:pPr>
            <a:r>
              <a:rPr lang="en-US" dirty="0"/>
              <a:t>Social media: Facebook and LinkedIn.</a:t>
            </a:r>
          </a:p>
          <a:p>
            <a:pPr marL="285750" lvl="0" indent="-285750">
              <a:buFont typeface="Arial" panose="020B0604020202020204" pitchFamily="34" charset="0"/>
              <a:buChar char="•"/>
            </a:pPr>
            <a:r>
              <a:rPr lang="en-US" dirty="0"/>
              <a:t>Public relations and connections.</a:t>
            </a:r>
          </a:p>
          <a:p>
            <a:pPr marL="285750" lvl="0" indent="-285750">
              <a:buFont typeface="Arial" panose="020B0604020202020204" pitchFamily="34" charset="0"/>
              <a:buChar char="•"/>
            </a:pPr>
            <a:r>
              <a:rPr lang="en-US" dirty="0"/>
              <a:t>Direct Emails and phone calls to company owners.</a:t>
            </a:r>
          </a:p>
          <a:p>
            <a:endParaRPr lang="en-US" dirty="0"/>
          </a:p>
        </p:txBody>
      </p:sp>
    </p:spTree>
    <p:extLst>
      <p:ext uri="{BB962C8B-B14F-4D97-AF65-F5344CB8AC3E}">
        <p14:creationId xmlns:p14="http://schemas.microsoft.com/office/powerpoint/2010/main" val="24439987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38051"/>
          </a:xfrm>
        </p:spPr>
        <p:txBody>
          <a:bodyPr/>
          <a:lstStyle/>
          <a:p>
            <a:r>
              <a:rPr lang="en-GB" dirty="0"/>
              <a:t>Product positioning</a:t>
            </a:r>
          </a:p>
        </p:txBody>
      </p:sp>
      <p:sp>
        <p:nvSpPr>
          <p:cNvPr id="3" name="Content Placeholder 2"/>
          <p:cNvSpPr>
            <a:spLocks noGrp="1"/>
          </p:cNvSpPr>
          <p:nvPr>
            <p:ph idx="1"/>
          </p:nvPr>
        </p:nvSpPr>
        <p:spPr>
          <a:xfrm>
            <a:off x="1371600" y="1789612"/>
            <a:ext cx="9601200" cy="4561114"/>
          </a:xfrm>
        </p:spPr>
        <p:txBody>
          <a:bodyPr>
            <a:normAutofit fontScale="85000" lnSpcReduction="20000"/>
          </a:bodyPr>
          <a:lstStyle/>
          <a:p>
            <a:pPr marL="0" indent="0">
              <a:buNone/>
            </a:pPr>
            <a:r>
              <a:rPr lang="en-GB" dirty="0" smtClean="0"/>
              <a:t>Who </a:t>
            </a:r>
            <a:r>
              <a:rPr lang="en-GB" dirty="0"/>
              <a:t>is your ideal customer?</a:t>
            </a:r>
          </a:p>
          <a:p>
            <a:pPr>
              <a:buFont typeface="Arial" panose="020B0604020202020204" pitchFamily="34" charset="0"/>
              <a:buChar char="•"/>
            </a:pPr>
            <a:r>
              <a:rPr lang="en-US" dirty="0"/>
              <a:t>Companies that have more than 100 </a:t>
            </a:r>
            <a:r>
              <a:rPr lang="en-US" dirty="0" smtClean="0"/>
              <a:t>employee</a:t>
            </a:r>
            <a:endParaRPr lang="en-GB" dirty="0"/>
          </a:p>
          <a:p>
            <a:pPr marL="0" indent="0">
              <a:buNone/>
            </a:pPr>
            <a:r>
              <a:rPr lang="en-GB" dirty="0"/>
              <a:t>Where are your target customers?</a:t>
            </a:r>
          </a:p>
          <a:p>
            <a:pPr>
              <a:buFont typeface="Arial" panose="020B0604020202020204" pitchFamily="34" charset="0"/>
              <a:buChar char="•"/>
            </a:pPr>
            <a:r>
              <a:rPr lang="en-US" dirty="0"/>
              <a:t>All industries that need a project management planning system in Egypt.</a:t>
            </a:r>
            <a:endParaRPr lang="en-GB" dirty="0"/>
          </a:p>
          <a:p>
            <a:pPr marL="0" indent="0">
              <a:buNone/>
            </a:pPr>
            <a:r>
              <a:rPr lang="en-GB" dirty="0"/>
              <a:t>Why do they need a solution?</a:t>
            </a:r>
          </a:p>
          <a:p>
            <a:pPr lvl="0">
              <a:buFont typeface="Arial" panose="020B0604020202020204" pitchFamily="34" charset="0"/>
              <a:buChar char="•"/>
            </a:pPr>
            <a:r>
              <a:rPr lang="en-US" dirty="0"/>
              <a:t>They need an inclusive workplace</a:t>
            </a:r>
            <a:endParaRPr lang="en-GB" dirty="0"/>
          </a:p>
          <a:p>
            <a:pPr lvl="0">
              <a:buFont typeface="Arial" panose="020B0604020202020204" pitchFamily="34" charset="0"/>
              <a:buChar char="•"/>
            </a:pPr>
            <a:r>
              <a:rPr lang="en-US" dirty="0"/>
              <a:t>Arranging tasks by priority</a:t>
            </a:r>
            <a:endParaRPr lang="en-GB" dirty="0"/>
          </a:p>
          <a:p>
            <a:pPr lvl="0">
              <a:buFont typeface="Arial" panose="020B0604020202020204" pitchFamily="34" charset="0"/>
              <a:buChar char="•"/>
            </a:pPr>
            <a:r>
              <a:rPr lang="en-US" dirty="0"/>
              <a:t>Lack of data centralization</a:t>
            </a:r>
            <a:endParaRPr lang="en-GB" dirty="0"/>
          </a:p>
          <a:p>
            <a:pPr lvl="0">
              <a:buFont typeface="Arial" panose="020B0604020202020204" pitchFamily="34" charset="0"/>
              <a:buChar char="•"/>
            </a:pPr>
            <a:r>
              <a:rPr lang="en-US" dirty="0"/>
              <a:t>Communicating easily between employees </a:t>
            </a:r>
            <a:endParaRPr lang="en-GB" dirty="0"/>
          </a:p>
          <a:p>
            <a:pPr marL="0" indent="0">
              <a:buNone/>
            </a:pPr>
            <a:r>
              <a:rPr lang="en-GB" dirty="0"/>
              <a:t>What does your product do to help them solve this challenge?</a:t>
            </a:r>
          </a:p>
          <a:p>
            <a:pPr lvl="0">
              <a:buFont typeface="Arial" panose="020B0604020202020204" pitchFamily="34" charset="0"/>
              <a:buChar char="•"/>
            </a:pPr>
            <a:r>
              <a:rPr lang="en-GB" dirty="0"/>
              <a:t>Our service’s features include solutions for all these challenges </a:t>
            </a:r>
          </a:p>
          <a:p>
            <a:pPr marL="0" indent="0">
              <a:buNone/>
            </a:pPr>
            <a:r>
              <a:rPr lang="en-GB" dirty="0"/>
              <a:t>How does your product uniquely meet their challenge?</a:t>
            </a:r>
          </a:p>
          <a:p>
            <a:pPr>
              <a:buFont typeface="Arial" panose="020B0604020202020204" pitchFamily="34" charset="0"/>
              <a:buChar char="•"/>
            </a:pPr>
            <a:r>
              <a:rPr lang="en-GB" dirty="0"/>
              <a:t>We concentrated on tasks priorities and calculating time for the </a:t>
            </a:r>
            <a:r>
              <a:rPr lang="en-GB" dirty="0" smtClean="0"/>
              <a:t>task</a:t>
            </a:r>
            <a:r>
              <a:rPr lang="en-GB" dirty="0"/>
              <a:t> </a:t>
            </a:r>
          </a:p>
        </p:txBody>
      </p:sp>
    </p:spTree>
    <p:extLst>
      <p:ext uri="{BB962C8B-B14F-4D97-AF65-F5344CB8AC3E}">
        <p14:creationId xmlns:p14="http://schemas.microsoft.com/office/powerpoint/2010/main" val="33787127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90303"/>
          </a:xfrm>
        </p:spPr>
        <p:txBody>
          <a:bodyPr>
            <a:normAutofit/>
          </a:bodyPr>
          <a:lstStyle/>
          <a:p>
            <a:pPr lvl="1" algn="l" rtl="0">
              <a:lnSpc>
                <a:spcPct val="89000"/>
              </a:lnSpc>
              <a:spcBef>
                <a:spcPct val="0"/>
              </a:spcBef>
            </a:pPr>
            <a:r>
              <a:rPr lang="en-GB" sz="4800" b="1" dirty="0" smtClean="0"/>
              <a:t>Marketing mix</a:t>
            </a:r>
            <a:endParaRPr lang="en-GB" sz="4800" dirty="0"/>
          </a:p>
        </p:txBody>
      </p:sp>
      <p:sp>
        <p:nvSpPr>
          <p:cNvPr id="3" name="Content Placeholder 2"/>
          <p:cNvSpPr>
            <a:spLocks noGrp="1"/>
          </p:cNvSpPr>
          <p:nvPr>
            <p:ph idx="1"/>
          </p:nvPr>
        </p:nvSpPr>
        <p:spPr>
          <a:xfrm>
            <a:off x="1371600" y="1476103"/>
            <a:ext cx="9601200" cy="4391297"/>
          </a:xfrm>
        </p:spPr>
        <p:txBody>
          <a:bodyPr/>
          <a:lstStyle/>
          <a:p>
            <a:pPr lvl="0"/>
            <a:r>
              <a:rPr lang="en-GB" sz="2800" b="1" dirty="0"/>
              <a:t>Product</a:t>
            </a:r>
          </a:p>
          <a:p>
            <a:pPr marL="384048" lvl="2">
              <a:spcBef>
                <a:spcPts val="1000"/>
              </a:spcBef>
            </a:pPr>
            <a:r>
              <a:rPr lang="en-GB" sz="2800" b="1" dirty="0"/>
              <a:t>Place</a:t>
            </a:r>
          </a:p>
          <a:p>
            <a:pPr marL="384048" lvl="2">
              <a:spcBef>
                <a:spcPts val="1000"/>
              </a:spcBef>
            </a:pPr>
            <a:r>
              <a:rPr lang="en-GB" sz="2800" b="1" dirty="0"/>
              <a:t>People</a:t>
            </a:r>
          </a:p>
          <a:p>
            <a:pPr marL="384048" lvl="2">
              <a:spcBef>
                <a:spcPts val="1000"/>
              </a:spcBef>
            </a:pPr>
            <a:r>
              <a:rPr lang="en-GB" sz="2800" b="1" dirty="0"/>
              <a:t>Price</a:t>
            </a:r>
          </a:p>
          <a:p>
            <a:pPr marL="384048" lvl="2">
              <a:spcBef>
                <a:spcPts val="1000"/>
              </a:spcBef>
            </a:pPr>
            <a:r>
              <a:rPr lang="en-GB" sz="2800" b="1" dirty="0"/>
              <a:t>Physical</a:t>
            </a:r>
            <a:r>
              <a:rPr lang="en-GB" sz="2400" dirty="0"/>
              <a:t> </a:t>
            </a:r>
            <a:r>
              <a:rPr lang="en-GB" sz="2800" b="1" dirty="0"/>
              <a:t>evidence</a:t>
            </a:r>
          </a:p>
          <a:p>
            <a:pPr marL="384048" lvl="2">
              <a:spcBef>
                <a:spcPts val="1000"/>
              </a:spcBef>
            </a:pPr>
            <a:r>
              <a:rPr lang="en-GB" sz="2800" b="1" dirty="0" smtClean="0"/>
              <a:t>Promotion</a:t>
            </a:r>
          </a:p>
          <a:p>
            <a:pPr marL="384048" lvl="2">
              <a:spcBef>
                <a:spcPts val="1000"/>
              </a:spcBef>
            </a:pPr>
            <a:r>
              <a:rPr lang="en-GB" sz="2800" b="1" dirty="0"/>
              <a:t>Process</a:t>
            </a:r>
          </a:p>
          <a:p>
            <a:pPr marL="0" lvl="2" indent="0">
              <a:spcBef>
                <a:spcPts val="1000"/>
              </a:spcBef>
              <a:buNone/>
            </a:pPr>
            <a:endParaRPr lang="en-GB" sz="2800" b="1" dirty="0"/>
          </a:p>
          <a:p>
            <a:endParaRPr lang="en-GB" dirty="0"/>
          </a:p>
        </p:txBody>
      </p:sp>
    </p:spTree>
    <p:extLst>
      <p:ext uri="{BB962C8B-B14F-4D97-AF65-F5344CB8AC3E}">
        <p14:creationId xmlns:p14="http://schemas.microsoft.com/office/powerpoint/2010/main" val="473704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Financial Plan</a:t>
            </a:r>
            <a:endParaRPr lang="en-GB" b="1" dirty="0"/>
          </a:p>
        </p:txBody>
      </p:sp>
      <p:pic>
        <p:nvPicPr>
          <p:cNvPr id="4" name="Content Placeholder 3"/>
          <p:cNvPicPr>
            <a:picLocks noGrp="1" noChangeAspect="1"/>
          </p:cNvPicPr>
          <p:nvPr>
            <p:ph idx="1"/>
          </p:nvPr>
        </p:nvPicPr>
        <p:blipFill>
          <a:blip r:embed="rId2"/>
          <a:stretch>
            <a:fillRect/>
          </a:stretch>
        </p:blipFill>
        <p:spPr>
          <a:xfrm>
            <a:off x="2712644" y="1833699"/>
            <a:ext cx="8260156" cy="49067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1371600" y="1428750"/>
            <a:ext cx="4702629" cy="369332"/>
          </a:xfrm>
          <a:prstGeom prst="rect">
            <a:avLst/>
          </a:prstGeom>
          <a:noFill/>
        </p:spPr>
        <p:txBody>
          <a:bodyPr wrap="square" rtlCol="0">
            <a:spAutoFit/>
          </a:bodyPr>
          <a:lstStyle/>
          <a:p>
            <a:pPr algn="ctr"/>
            <a:r>
              <a:rPr lang="en-GB" b="1" dirty="0"/>
              <a:t>Sales Forecast Plan</a:t>
            </a:r>
            <a:r>
              <a:rPr lang="en-GB" b="1" dirty="0"/>
              <a:t> </a:t>
            </a:r>
          </a:p>
        </p:txBody>
      </p:sp>
    </p:spTree>
    <p:extLst>
      <p:ext uri="{BB962C8B-B14F-4D97-AF65-F5344CB8AC3E}">
        <p14:creationId xmlns:p14="http://schemas.microsoft.com/office/powerpoint/2010/main" val="12263493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35" y="163286"/>
            <a:ext cx="3226526" cy="1485900"/>
          </a:xfrm>
        </p:spPr>
        <p:txBody>
          <a:bodyPr/>
          <a:lstStyle/>
          <a:p>
            <a:r>
              <a:rPr lang="en-GB" b="1" dirty="0" smtClean="0"/>
              <a:t>Financial Plan</a:t>
            </a:r>
            <a:endParaRPr lang="en-GB" b="1" dirty="0"/>
          </a:p>
        </p:txBody>
      </p:sp>
      <p:pic>
        <p:nvPicPr>
          <p:cNvPr id="5" name="Picture 4"/>
          <p:cNvPicPr>
            <a:picLocks noChangeAspect="1"/>
          </p:cNvPicPr>
          <p:nvPr/>
        </p:nvPicPr>
        <p:blipFill>
          <a:blip r:embed="rId2"/>
          <a:stretch>
            <a:fillRect/>
          </a:stretch>
        </p:blipFill>
        <p:spPr>
          <a:xfrm>
            <a:off x="4283623" y="163286"/>
            <a:ext cx="6306420" cy="65902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796835" y="1649186"/>
            <a:ext cx="1854926" cy="646331"/>
          </a:xfrm>
          <a:prstGeom prst="rect">
            <a:avLst/>
          </a:prstGeom>
          <a:noFill/>
        </p:spPr>
        <p:txBody>
          <a:bodyPr wrap="square" rtlCol="0">
            <a:spAutoFit/>
          </a:bodyPr>
          <a:lstStyle/>
          <a:p>
            <a:r>
              <a:rPr lang="en-GB" b="1" dirty="0"/>
              <a:t>Expenses Forecast Plan</a:t>
            </a:r>
            <a:r>
              <a:rPr lang="en-GB" b="1" dirty="0"/>
              <a:t> </a:t>
            </a:r>
          </a:p>
        </p:txBody>
      </p:sp>
    </p:spTree>
    <p:extLst>
      <p:ext uri="{BB962C8B-B14F-4D97-AF65-F5344CB8AC3E}">
        <p14:creationId xmlns:p14="http://schemas.microsoft.com/office/powerpoint/2010/main" val="3960162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a:t>Executive </a:t>
            </a:r>
            <a:r>
              <a:rPr lang="en-GB" dirty="0" smtClean="0"/>
              <a:t>Summary</a:t>
            </a:r>
            <a:endParaRPr lang="en-GB" dirty="0"/>
          </a:p>
        </p:txBody>
      </p:sp>
      <p:sp>
        <p:nvSpPr>
          <p:cNvPr id="3" name="Content Placeholder 2"/>
          <p:cNvSpPr>
            <a:spLocks noGrp="1"/>
          </p:cNvSpPr>
          <p:nvPr>
            <p:ph idx="1"/>
          </p:nvPr>
        </p:nvSpPr>
        <p:spPr>
          <a:xfrm>
            <a:off x="1371600" y="1449977"/>
            <a:ext cx="9601200" cy="5185953"/>
          </a:xfrm>
        </p:spPr>
        <p:txBody>
          <a:bodyPr>
            <a:normAutofit lnSpcReduction="10000"/>
          </a:bodyPr>
          <a:lstStyle/>
          <a:p>
            <a:r>
              <a:rPr lang="en-GB" dirty="0" smtClean="0"/>
              <a:t>Project overview: </a:t>
            </a:r>
          </a:p>
          <a:p>
            <a:pPr marL="0" indent="0">
              <a:buNone/>
            </a:pPr>
            <a:r>
              <a:rPr lang="en-GB" dirty="0" smtClean="0"/>
              <a:t>Cloud </a:t>
            </a:r>
            <a:r>
              <a:rPr lang="en-GB" dirty="0"/>
              <a:t>based application to monitor projects, allocate and optimize your resources, detect </a:t>
            </a:r>
            <a:r>
              <a:rPr lang="en-GB" dirty="0" smtClean="0"/>
              <a:t>the cost </a:t>
            </a:r>
            <a:r>
              <a:rPr lang="en-GB" dirty="0"/>
              <a:t>for the project, controlling the data sharing</a:t>
            </a:r>
            <a:r>
              <a:rPr lang="ar-SA" dirty="0" smtClean="0"/>
              <a:t>.</a:t>
            </a:r>
            <a:endParaRPr lang="en-US" dirty="0" smtClean="0"/>
          </a:p>
          <a:p>
            <a:pPr marL="0" indent="0">
              <a:buNone/>
            </a:pPr>
            <a:endParaRPr lang="en-US" dirty="0"/>
          </a:p>
          <a:p>
            <a:pPr marL="0" indent="0">
              <a:buNone/>
            </a:pPr>
            <a:endParaRPr lang="en-GB" dirty="0"/>
          </a:p>
          <a:p>
            <a:r>
              <a:rPr lang="en-GB" dirty="0"/>
              <a:t>The problem </a:t>
            </a:r>
            <a:r>
              <a:rPr lang="en-GB" dirty="0" smtClean="0"/>
              <a:t>definition:</a:t>
            </a:r>
          </a:p>
          <a:p>
            <a:pPr>
              <a:buFont typeface="Arial" panose="020B0604020202020204" pitchFamily="34" charset="0"/>
              <a:buChar char="•"/>
            </a:pPr>
            <a:r>
              <a:rPr lang="en-GB" dirty="0">
                <a:solidFill>
                  <a:schemeClr val="tx1"/>
                </a:solidFill>
              </a:rPr>
              <a:t>A study conducted by the University of Hamburg revealed that the focus of our mind drops from minutes to seconds when we are on the web. Human ability to pay attention is about eight seconds as of 2015, down from 12 in 2000 </a:t>
            </a:r>
            <a:r>
              <a:rPr lang="en-GB" dirty="0">
                <a:solidFill>
                  <a:schemeClr val="tx1"/>
                </a:solidFill>
                <a:hlinkClick r:id="rId2"/>
              </a:rPr>
              <a:t>as portrayed in statistics by The Associated Press</a:t>
            </a:r>
            <a:r>
              <a:rPr lang="en-GB" dirty="0">
                <a:solidFill>
                  <a:schemeClr val="tx1"/>
                </a:solidFill>
              </a:rPr>
              <a:t>. Eight seconds is about the same amount of time it took me to type this sentence right now. That’s the reality at your workplace.</a:t>
            </a:r>
          </a:p>
          <a:p>
            <a:pPr>
              <a:buFont typeface="Arial" panose="020B0604020202020204" pitchFamily="34" charset="0"/>
              <a:buChar char="•"/>
            </a:pPr>
            <a:r>
              <a:rPr lang="en-GB" dirty="0">
                <a:solidFill>
                  <a:schemeClr val="tx1"/>
                </a:solidFill>
              </a:rPr>
              <a:t>The internet has trained our minds to shift attention from one thing to another lightning fast – mainly irrelevant stuff on social media. As the workloads continue to increase day after day, it’s becoming impossible to memorize more than three tasks at a time, which eventually results in reduced productivity at your agency</a:t>
            </a:r>
            <a:r>
              <a:rPr lang="en-GB" dirty="0"/>
              <a:t>.</a:t>
            </a:r>
          </a:p>
        </p:txBody>
      </p:sp>
    </p:spTree>
    <p:extLst>
      <p:ext uri="{BB962C8B-B14F-4D97-AF65-F5344CB8AC3E}">
        <p14:creationId xmlns:p14="http://schemas.microsoft.com/office/powerpoint/2010/main" val="3644816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Financial Plan</a:t>
            </a:r>
            <a:endParaRPr lang="en-GB" b="1" dirty="0"/>
          </a:p>
        </p:txBody>
      </p:sp>
      <p:sp>
        <p:nvSpPr>
          <p:cNvPr id="5" name="TextBox 4"/>
          <p:cNvSpPr txBox="1"/>
          <p:nvPr/>
        </p:nvSpPr>
        <p:spPr>
          <a:xfrm>
            <a:off x="1828799" y="1402262"/>
            <a:ext cx="2795452" cy="369332"/>
          </a:xfrm>
          <a:prstGeom prst="rect">
            <a:avLst/>
          </a:prstGeom>
          <a:noFill/>
        </p:spPr>
        <p:txBody>
          <a:bodyPr wrap="square" rtlCol="0">
            <a:spAutoFit/>
          </a:bodyPr>
          <a:lstStyle/>
          <a:p>
            <a:r>
              <a:rPr lang="en-GB" b="1" dirty="0"/>
              <a:t>Break even analysis</a:t>
            </a:r>
            <a:r>
              <a:rPr lang="en-GB" b="1" dirty="0"/>
              <a:t> </a:t>
            </a:r>
          </a:p>
        </p:txBody>
      </p:sp>
      <p:pic>
        <p:nvPicPr>
          <p:cNvPr id="7" name="Picture 6"/>
          <p:cNvPicPr>
            <a:picLocks noChangeAspect="1"/>
          </p:cNvPicPr>
          <p:nvPr/>
        </p:nvPicPr>
        <p:blipFill>
          <a:blip r:embed="rId2"/>
          <a:stretch>
            <a:fillRect/>
          </a:stretch>
        </p:blipFill>
        <p:spPr>
          <a:xfrm>
            <a:off x="5315887" y="1402262"/>
            <a:ext cx="6244742" cy="4153272"/>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771120546"/>
              </p:ext>
            </p:extLst>
          </p:nvPr>
        </p:nvGraphicFramePr>
        <p:xfrm>
          <a:off x="1514872" y="2171700"/>
          <a:ext cx="3658020" cy="2400301"/>
        </p:xfrm>
        <a:graphic>
          <a:graphicData uri="http://schemas.openxmlformats.org/drawingml/2006/table">
            <a:tbl>
              <a:tblPr firstRow="1" firstCol="1" bandRow="1">
                <a:tableStyleId>{5C22544A-7EE6-4342-B048-85BDC9FD1C3A}</a:tableStyleId>
              </a:tblPr>
              <a:tblGrid>
                <a:gridCol w="914505">
                  <a:extLst>
                    <a:ext uri="{9D8B030D-6E8A-4147-A177-3AD203B41FA5}">
                      <a16:colId xmlns:a16="http://schemas.microsoft.com/office/drawing/2014/main" val="2913862830"/>
                    </a:ext>
                  </a:extLst>
                </a:gridCol>
                <a:gridCol w="914505">
                  <a:extLst>
                    <a:ext uri="{9D8B030D-6E8A-4147-A177-3AD203B41FA5}">
                      <a16:colId xmlns:a16="http://schemas.microsoft.com/office/drawing/2014/main" val="3069374159"/>
                    </a:ext>
                  </a:extLst>
                </a:gridCol>
                <a:gridCol w="914505">
                  <a:extLst>
                    <a:ext uri="{9D8B030D-6E8A-4147-A177-3AD203B41FA5}">
                      <a16:colId xmlns:a16="http://schemas.microsoft.com/office/drawing/2014/main" val="2655723395"/>
                    </a:ext>
                  </a:extLst>
                </a:gridCol>
                <a:gridCol w="914505">
                  <a:extLst>
                    <a:ext uri="{9D8B030D-6E8A-4147-A177-3AD203B41FA5}">
                      <a16:colId xmlns:a16="http://schemas.microsoft.com/office/drawing/2014/main" val="2495559216"/>
                    </a:ext>
                  </a:extLst>
                </a:gridCol>
              </a:tblGrid>
              <a:tr h="856927">
                <a:tc>
                  <a:txBody>
                    <a:bodyPr/>
                    <a:lstStyle/>
                    <a:p>
                      <a:pPr algn="ctr">
                        <a:lnSpc>
                          <a:spcPct val="107000"/>
                        </a:lnSpc>
                        <a:spcAft>
                          <a:spcPts val="0"/>
                        </a:spcAft>
                      </a:pPr>
                      <a:r>
                        <a:rPr lang="en-US" sz="1400" dirty="0">
                          <a:solidFill>
                            <a:schemeClr val="tx1"/>
                          </a:solidFill>
                          <a:effectLst/>
                        </a:rPr>
                        <a:t>years</a:t>
                      </a:r>
                      <a:endParaRPr lang="en-GB"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solidFill>
                  </a:tcPr>
                </a:tc>
                <a:tc>
                  <a:txBody>
                    <a:bodyPr/>
                    <a:lstStyle/>
                    <a:p>
                      <a:pPr algn="ctr">
                        <a:lnSpc>
                          <a:spcPct val="107000"/>
                        </a:lnSpc>
                        <a:spcAft>
                          <a:spcPts val="0"/>
                        </a:spcAft>
                      </a:pPr>
                      <a:r>
                        <a:rPr lang="en-US" sz="1400" dirty="0">
                          <a:solidFill>
                            <a:schemeClr val="tx1"/>
                          </a:solidFill>
                          <a:effectLst/>
                        </a:rPr>
                        <a:t>Cost</a:t>
                      </a:r>
                      <a:endParaRPr lang="en-GB"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5">
                        <a:lumMod val="60000"/>
                        <a:lumOff val="40000"/>
                      </a:schemeClr>
                    </a:solidFill>
                  </a:tcPr>
                </a:tc>
                <a:tc>
                  <a:txBody>
                    <a:bodyPr/>
                    <a:lstStyle/>
                    <a:p>
                      <a:pPr algn="ctr">
                        <a:lnSpc>
                          <a:spcPct val="107000"/>
                        </a:lnSpc>
                        <a:spcAft>
                          <a:spcPts val="0"/>
                        </a:spcAft>
                      </a:pPr>
                      <a:r>
                        <a:rPr lang="en-US" sz="1400" dirty="0">
                          <a:solidFill>
                            <a:schemeClr val="tx1"/>
                          </a:solidFill>
                          <a:effectLst/>
                        </a:rPr>
                        <a:t>Revenue</a:t>
                      </a:r>
                      <a:endParaRPr lang="en-GB"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2">
                        <a:lumMod val="60000"/>
                        <a:lumOff val="40000"/>
                      </a:schemeClr>
                    </a:solidFill>
                  </a:tcPr>
                </a:tc>
                <a:tc>
                  <a:txBody>
                    <a:bodyPr/>
                    <a:lstStyle/>
                    <a:p>
                      <a:pPr algn="ctr">
                        <a:lnSpc>
                          <a:spcPct val="107000"/>
                        </a:lnSpc>
                        <a:spcAft>
                          <a:spcPts val="0"/>
                        </a:spcAft>
                      </a:pPr>
                      <a:r>
                        <a:rPr lang="en-US" sz="1400" dirty="0">
                          <a:solidFill>
                            <a:schemeClr val="tx1"/>
                          </a:solidFill>
                          <a:effectLst/>
                        </a:rPr>
                        <a:t>Net</a:t>
                      </a:r>
                      <a:endParaRPr lang="en-GB"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84167482"/>
                  </a:ext>
                </a:extLst>
              </a:tr>
              <a:tr h="514458">
                <a:tc>
                  <a:txBody>
                    <a:bodyPr/>
                    <a:lstStyle/>
                    <a:p>
                      <a:pPr algn="ctr">
                        <a:lnSpc>
                          <a:spcPct val="107000"/>
                        </a:lnSpc>
                        <a:spcAft>
                          <a:spcPts val="0"/>
                        </a:spcAft>
                      </a:pPr>
                      <a:r>
                        <a:rPr lang="en-US" sz="1400" dirty="0">
                          <a:solidFill>
                            <a:schemeClr val="tx1"/>
                          </a:solidFill>
                          <a:effectLst/>
                        </a:rPr>
                        <a:t>1</a:t>
                      </a:r>
                      <a:endParaRPr lang="en-GB"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gn="ctr">
                        <a:lnSpc>
                          <a:spcPct val="107000"/>
                        </a:lnSpc>
                        <a:spcAft>
                          <a:spcPts val="0"/>
                        </a:spcAft>
                      </a:pPr>
                      <a:r>
                        <a:rPr lang="en-US" sz="1400" dirty="0">
                          <a:solidFill>
                            <a:schemeClr val="tx1"/>
                          </a:solidFill>
                          <a:effectLst/>
                        </a:rPr>
                        <a:t>1309360</a:t>
                      </a:r>
                      <a:endParaRPr lang="en-GB"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5">
                        <a:lumMod val="60000"/>
                        <a:lumOff val="40000"/>
                      </a:schemeClr>
                    </a:solidFill>
                  </a:tcPr>
                </a:tc>
                <a:tc>
                  <a:txBody>
                    <a:bodyPr/>
                    <a:lstStyle/>
                    <a:p>
                      <a:pPr algn="ctr">
                        <a:lnSpc>
                          <a:spcPct val="107000"/>
                        </a:lnSpc>
                        <a:spcAft>
                          <a:spcPts val="0"/>
                        </a:spcAft>
                      </a:pPr>
                      <a:r>
                        <a:rPr lang="en-US" sz="1400" dirty="0">
                          <a:solidFill>
                            <a:schemeClr val="tx1"/>
                          </a:solidFill>
                          <a:effectLst/>
                        </a:rPr>
                        <a:t>864000</a:t>
                      </a:r>
                      <a:endParaRPr lang="en-GB"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60000"/>
                        <a:lumOff val="40000"/>
                      </a:schemeClr>
                    </a:solidFill>
                  </a:tcPr>
                </a:tc>
                <a:tc>
                  <a:txBody>
                    <a:bodyPr/>
                    <a:lstStyle/>
                    <a:p>
                      <a:pPr algn="ctr">
                        <a:lnSpc>
                          <a:spcPct val="107000"/>
                        </a:lnSpc>
                        <a:spcAft>
                          <a:spcPts val="0"/>
                        </a:spcAft>
                      </a:pPr>
                      <a:r>
                        <a:rPr lang="en-US" sz="1400">
                          <a:solidFill>
                            <a:schemeClr val="tx1"/>
                          </a:solidFill>
                          <a:effectLst/>
                        </a:rPr>
                        <a:t>-445360</a:t>
                      </a:r>
                      <a:endParaRPr lang="en-GB"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983864629"/>
                  </a:ext>
                </a:extLst>
              </a:tr>
              <a:tr h="514458">
                <a:tc>
                  <a:txBody>
                    <a:bodyPr/>
                    <a:lstStyle/>
                    <a:p>
                      <a:pPr algn="ctr">
                        <a:lnSpc>
                          <a:spcPct val="107000"/>
                        </a:lnSpc>
                        <a:spcAft>
                          <a:spcPts val="0"/>
                        </a:spcAft>
                      </a:pPr>
                      <a:r>
                        <a:rPr lang="en-US" sz="1400" dirty="0">
                          <a:solidFill>
                            <a:schemeClr val="tx1"/>
                          </a:solidFill>
                          <a:effectLst/>
                        </a:rPr>
                        <a:t>2</a:t>
                      </a:r>
                      <a:endParaRPr lang="en-GB"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gn="ctr">
                        <a:lnSpc>
                          <a:spcPct val="107000"/>
                        </a:lnSpc>
                        <a:spcAft>
                          <a:spcPts val="0"/>
                        </a:spcAft>
                      </a:pPr>
                      <a:r>
                        <a:rPr lang="en-US" sz="1400" dirty="0">
                          <a:solidFill>
                            <a:schemeClr val="tx1"/>
                          </a:solidFill>
                          <a:effectLst/>
                        </a:rPr>
                        <a:t>1821320</a:t>
                      </a:r>
                      <a:endParaRPr lang="en-GB"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5">
                        <a:lumMod val="60000"/>
                        <a:lumOff val="40000"/>
                      </a:schemeClr>
                    </a:solidFill>
                  </a:tcPr>
                </a:tc>
                <a:tc>
                  <a:txBody>
                    <a:bodyPr/>
                    <a:lstStyle/>
                    <a:p>
                      <a:pPr algn="ctr">
                        <a:lnSpc>
                          <a:spcPct val="107000"/>
                        </a:lnSpc>
                        <a:spcAft>
                          <a:spcPts val="0"/>
                        </a:spcAft>
                      </a:pPr>
                      <a:r>
                        <a:rPr lang="en-US" sz="1400" dirty="0">
                          <a:solidFill>
                            <a:schemeClr val="tx1"/>
                          </a:solidFill>
                          <a:effectLst/>
                        </a:rPr>
                        <a:t>2880000</a:t>
                      </a:r>
                      <a:endParaRPr lang="en-GB"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60000"/>
                        <a:lumOff val="40000"/>
                      </a:schemeClr>
                    </a:solidFill>
                  </a:tcPr>
                </a:tc>
                <a:tc>
                  <a:txBody>
                    <a:bodyPr/>
                    <a:lstStyle/>
                    <a:p>
                      <a:pPr algn="ctr">
                        <a:lnSpc>
                          <a:spcPct val="107000"/>
                        </a:lnSpc>
                        <a:spcAft>
                          <a:spcPts val="0"/>
                        </a:spcAft>
                      </a:pPr>
                      <a:r>
                        <a:rPr lang="en-US" sz="1400">
                          <a:solidFill>
                            <a:schemeClr val="tx1"/>
                          </a:solidFill>
                          <a:effectLst/>
                        </a:rPr>
                        <a:t>1058680</a:t>
                      </a:r>
                      <a:endParaRPr lang="en-GB"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93823305"/>
                  </a:ext>
                </a:extLst>
              </a:tr>
              <a:tr h="514458">
                <a:tc>
                  <a:txBody>
                    <a:bodyPr/>
                    <a:lstStyle/>
                    <a:p>
                      <a:pPr algn="ctr">
                        <a:lnSpc>
                          <a:spcPct val="107000"/>
                        </a:lnSpc>
                        <a:spcAft>
                          <a:spcPts val="0"/>
                        </a:spcAft>
                      </a:pPr>
                      <a:r>
                        <a:rPr lang="en-US" sz="1400" dirty="0">
                          <a:solidFill>
                            <a:schemeClr val="tx1"/>
                          </a:solidFill>
                          <a:effectLst/>
                        </a:rPr>
                        <a:t>3</a:t>
                      </a:r>
                      <a:endParaRPr lang="en-GB"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gn="ctr">
                        <a:lnSpc>
                          <a:spcPct val="107000"/>
                        </a:lnSpc>
                        <a:spcAft>
                          <a:spcPts val="0"/>
                        </a:spcAft>
                      </a:pPr>
                      <a:r>
                        <a:rPr lang="en-US" sz="1400" dirty="0">
                          <a:solidFill>
                            <a:schemeClr val="tx1"/>
                          </a:solidFill>
                          <a:effectLst/>
                        </a:rPr>
                        <a:t>2792880</a:t>
                      </a:r>
                      <a:endParaRPr lang="en-GB"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5">
                        <a:lumMod val="60000"/>
                        <a:lumOff val="40000"/>
                      </a:schemeClr>
                    </a:solidFill>
                  </a:tcPr>
                </a:tc>
                <a:tc>
                  <a:txBody>
                    <a:bodyPr/>
                    <a:lstStyle/>
                    <a:p>
                      <a:pPr algn="ctr">
                        <a:lnSpc>
                          <a:spcPct val="107000"/>
                        </a:lnSpc>
                        <a:spcAft>
                          <a:spcPts val="0"/>
                        </a:spcAft>
                      </a:pPr>
                      <a:r>
                        <a:rPr lang="en-US" sz="1400" dirty="0">
                          <a:solidFill>
                            <a:schemeClr val="tx1"/>
                          </a:solidFill>
                          <a:effectLst/>
                        </a:rPr>
                        <a:t>6480000</a:t>
                      </a:r>
                      <a:endParaRPr lang="en-GB"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lumMod val="60000"/>
                        <a:lumOff val="40000"/>
                      </a:schemeClr>
                    </a:solidFill>
                  </a:tcPr>
                </a:tc>
                <a:tc>
                  <a:txBody>
                    <a:bodyPr/>
                    <a:lstStyle/>
                    <a:p>
                      <a:pPr algn="ctr">
                        <a:lnSpc>
                          <a:spcPct val="107000"/>
                        </a:lnSpc>
                        <a:spcAft>
                          <a:spcPts val="0"/>
                        </a:spcAft>
                      </a:pPr>
                      <a:r>
                        <a:rPr lang="en-US" sz="1400" dirty="0">
                          <a:solidFill>
                            <a:schemeClr val="tx1"/>
                          </a:solidFill>
                          <a:effectLst/>
                        </a:rPr>
                        <a:t>3687120</a:t>
                      </a:r>
                      <a:endParaRPr lang="en-GB"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32908304"/>
                  </a:ext>
                </a:extLst>
              </a:tr>
            </a:tbl>
          </a:graphicData>
        </a:graphic>
      </p:graphicFrame>
    </p:spTree>
    <p:extLst>
      <p:ext uri="{BB962C8B-B14F-4D97-AF65-F5344CB8AC3E}">
        <p14:creationId xmlns:p14="http://schemas.microsoft.com/office/powerpoint/2010/main" val="4257081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09450"/>
            <a:ext cx="9601200" cy="6113417"/>
          </a:xfrm>
        </p:spPr>
        <p:txBody>
          <a:bodyPr>
            <a:normAutofit/>
          </a:bodyPr>
          <a:lstStyle/>
          <a:p>
            <a:r>
              <a:rPr lang="en-GB" dirty="0" smtClean="0"/>
              <a:t>Mission</a:t>
            </a:r>
          </a:p>
          <a:p>
            <a:pPr marL="0" indent="0">
              <a:buNone/>
            </a:pPr>
            <a:r>
              <a:rPr lang="en-GB" dirty="0"/>
              <a:t>Discover a better way to track time and manage tasks, fully customizable workflow and time tracking to match how you work. Gain visibility into your efforts and easily report on your work</a:t>
            </a:r>
            <a:r>
              <a:rPr lang="en-GB" dirty="0" smtClean="0"/>
              <a:t>.</a:t>
            </a:r>
          </a:p>
          <a:p>
            <a:pPr marL="0" indent="0">
              <a:buNone/>
            </a:pPr>
            <a:endParaRPr lang="en-GB" dirty="0" smtClean="0"/>
          </a:p>
          <a:p>
            <a:r>
              <a:rPr lang="en-GB" dirty="0" smtClean="0"/>
              <a:t>Vision:</a:t>
            </a:r>
          </a:p>
          <a:p>
            <a:pPr marL="0" indent="0">
              <a:buNone/>
            </a:pPr>
            <a:r>
              <a:rPr lang="en-GB" dirty="0"/>
              <a:t>using our skills and abilities we want to build a dependable and strong website that allows our clients to manage their businesses easier, leading to a better work environment</a:t>
            </a:r>
            <a:r>
              <a:rPr lang="en-GB" dirty="0" smtClean="0"/>
              <a:t>.</a:t>
            </a:r>
          </a:p>
          <a:p>
            <a:pPr marL="0" indent="0">
              <a:buNone/>
            </a:pPr>
            <a:endParaRPr lang="en-GB" dirty="0"/>
          </a:p>
          <a:p>
            <a:r>
              <a:rPr lang="en-GB" dirty="0" smtClean="0"/>
              <a:t>Goals</a:t>
            </a:r>
          </a:p>
          <a:p>
            <a:pPr lvl="3">
              <a:buFont typeface="+mj-lt"/>
              <a:buAutoNum type="arabicPeriod"/>
            </a:pPr>
            <a:r>
              <a:rPr lang="en-GB" b="1" dirty="0"/>
              <a:t>Raise customer retention </a:t>
            </a:r>
          </a:p>
          <a:p>
            <a:pPr lvl="3">
              <a:buFont typeface="+mj-lt"/>
              <a:buAutoNum type="arabicPeriod"/>
            </a:pPr>
            <a:r>
              <a:rPr lang="en-GB" b="1" dirty="0"/>
              <a:t>Create more inclusive workplace culture</a:t>
            </a:r>
          </a:p>
          <a:p>
            <a:pPr lvl="3">
              <a:buFont typeface="+mj-lt"/>
              <a:buAutoNum type="arabicPeriod"/>
            </a:pPr>
            <a:r>
              <a:rPr lang="en-GB" b="1" dirty="0"/>
              <a:t>Grow internationally </a:t>
            </a:r>
          </a:p>
        </p:txBody>
      </p:sp>
    </p:spTree>
    <p:extLst>
      <p:ext uri="{BB962C8B-B14F-4D97-AF65-F5344CB8AC3E}">
        <p14:creationId xmlns:p14="http://schemas.microsoft.com/office/powerpoint/2010/main" val="1981327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4254" y="798490"/>
            <a:ext cx="7817476" cy="4776692"/>
          </a:xfrm>
          <a:prstGeom prst="rect">
            <a:avLst/>
          </a:prstGeom>
        </p:spPr>
        <p:txBody>
          <a:bodyPr wrap="square">
            <a:spAutoFit/>
          </a:bodyPr>
          <a:lstStyle/>
          <a:p>
            <a:pPr defTabSz="914400">
              <a:lnSpc>
                <a:spcPct val="94000"/>
              </a:lnSpc>
              <a:spcBef>
                <a:spcPts val="1000"/>
              </a:spcBef>
              <a:spcAft>
                <a:spcPts val="200"/>
              </a:spcAft>
            </a:pPr>
            <a:endParaRPr lang="en-US" sz="2000" dirty="0" smtClean="0">
              <a:solidFill>
                <a:schemeClr val="tx2"/>
              </a:solidFill>
            </a:endParaRPr>
          </a:p>
          <a:p>
            <a:pPr marL="342900" indent="-342900">
              <a:buFont typeface="Wingdings" panose="05000000000000000000" pitchFamily="2" charset="2"/>
              <a:buChar char="§"/>
            </a:pPr>
            <a:r>
              <a:rPr lang="en-GB" sz="2000" dirty="0" smtClean="0"/>
              <a:t>Objective:</a:t>
            </a:r>
            <a:endParaRPr lang="en-GB" sz="2000" dirty="0"/>
          </a:p>
          <a:p>
            <a:pPr defTabSz="914400">
              <a:lnSpc>
                <a:spcPct val="94000"/>
              </a:lnSpc>
              <a:spcBef>
                <a:spcPts val="1000"/>
              </a:spcBef>
              <a:spcAft>
                <a:spcPts val="200"/>
              </a:spcAft>
            </a:pPr>
            <a:r>
              <a:rPr lang="en-US" sz="2000" dirty="0">
                <a:solidFill>
                  <a:schemeClr val="tx2"/>
                </a:solidFill>
              </a:rPr>
              <a:t>T</a:t>
            </a:r>
            <a:r>
              <a:rPr lang="en-US" sz="2000" dirty="0" smtClean="0">
                <a:solidFill>
                  <a:schemeClr val="tx2"/>
                </a:solidFill>
              </a:rPr>
              <a:t>o </a:t>
            </a:r>
            <a:r>
              <a:rPr lang="en-US" sz="2000" dirty="0">
                <a:solidFill>
                  <a:schemeClr val="tx2"/>
                </a:solidFill>
              </a:rPr>
              <a:t>help you manage all your work in one place, prioritize your tasks, eliminate the geographic barrier and empower team collaboration and share the workload between them. Our service is a Task tracking software allows you to integrate and manage all tools and activities in one place. No need to remember multiple usernames, passwords, URLs and what not. All of your projects and processes are right there in front of you, on one big, user-friendly platform. Whether you are working on a few low-priority tasks, some personal to-do’s or a single large project, task tracking software will make your life a lot easier. </a:t>
            </a:r>
            <a:endParaRPr lang="en-US" sz="2000" dirty="0" smtClean="0">
              <a:solidFill>
                <a:schemeClr val="tx2"/>
              </a:solidFill>
            </a:endParaRPr>
          </a:p>
          <a:p>
            <a:pPr defTabSz="914400">
              <a:lnSpc>
                <a:spcPct val="94000"/>
              </a:lnSpc>
              <a:spcBef>
                <a:spcPts val="1000"/>
              </a:spcBef>
              <a:spcAft>
                <a:spcPts val="200"/>
              </a:spcAft>
            </a:pPr>
            <a:endParaRPr lang="en-US" sz="2000" dirty="0" smtClean="0">
              <a:solidFill>
                <a:schemeClr val="tx2"/>
              </a:solidFill>
            </a:endParaRPr>
          </a:p>
          <a:p>
            <a:pPr marL="342900" indent="-342900" defTabSz="914400">
              <a:lnSpc>
                <a:spcPct val="94000"/>
              </a:lnSpc>
              <a:spcBef>
                <a:spcPts val="1000"/>
              </a:spcBef>
              <a:spcAft>
                <a:spcPts val="200"/>
              </a:spcAft>
              <a:buFont typeface="Wingdings" panose="05000000000000000000" pitchFamily="2" charset="2"/>
              <a:buChar char="§"/>
            </a:pPr>
            <a:r>
              <a:rPr lang="en-US" sz="2000" dirty="0" smtClean="0">
                <a:solidFill>
                  <a:schemeClr val="tx2"/>
                </a:solidFill>
              </a:rPr>
              <a:t>Slogan</a:t>
            </a:r>
            <a:r>
              <a:rPr lang="en-US" sz="2000" dirty="0">
                <a:solidFill>
                  <a:schemeClr val="tx2"/>
                </a:solidFill>
              </a:rPr>
              <a:t>: </a:t>
            </a:r>
            <a:endParaRPr lang="en-US" sz="2000" dirty="0" smtClean="0">
              <a:solidFill>
                <a:schemeClr val="tx2"/>
              </a:solidFill>
            </a:endParaRPr>
          </a:p>
          <a:p>
            <a:pPr defTabSz="914400">
              <a:lnSpc>
                <a:spcPct val="94000"/>
              </a:lnSpc>
              <a:spcBef>
                <a:spcPts val="1000"/>
              </a:spcBef>
              <a:spcAft>
                <a:spcPts val="200"/>
              </a:spcAft>
            </a:pPr>
            <a:r>
              <a:rPr lang="en-US" sz="2000" dirty="0" smtClean="0">
                <a:solidFill>
                  <a:schemeClr val="tx2"/>
                </a:solidFill>
              </a:rPr>
              <a:t>“</a:t>
            </a:r>
            <a:r>
              <a:rPr lang="en-US" sz="2000" dirty="0">
                <a:solidFill>
                  <a:schemeClr val="tx2"/>
                </a:solidFill>
              </a:rPr>
              <a:t>Raising the bar for project management perfection” </a:t>
            </a:r>
          </a:p>
        </p:txBody>
      </p:sp>
    </p:spTree>
    <p:extLst>
      <p:ext uri="{BB962C8B-B14F-4D97-AF65-F5344CB8AC3E}">
        <p14:creationId xmlns:p14="http://schemas.microsoft.com/office/powerpoint/2010/main" val="230281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10" y="836023"/>
            <a:ext cx="10917236" cy="6021977"/>
          </a:xfrm>
          <a:prstGeom prst="rect">
            <a:avLst/>
          </a:prstGeom>
        </p:spPr>
      </p:pic>
      <p:sp>
        <p:nvSpPr>
          <p:cNvPr id="3" name="TextBox 2"/>
          <p:cNvSpPr txBox="1"/>
          <p:nvPr/>
        </p:nvSpPr>
        <p:spPr>
          <a:xfrm>
            <a:off x="813210" y="91440"/>
            <a:ext cx="6152606" cy="584775"/>
          </a:xfrm>
          <a:prstGeom prst="rect">
            <a:avLst/>
          </a:prstGeom>
          <a:noFill/>
        </p:spPr>
        <p:txBody>
          <a:bodyPr wrap="square" rtlCol="0">
            <a:spAutoFit/>
          </a:bodyPr>
          <a:lstStyle/>
          <a:p>
            <a:r>
              <a:rPr lang="en-GB" sz="3200" b="1" dirty="0" smtClean="0"/>
              <a:t>Mind Mapping</a:t>
            </a:r>
            <a:endParaRPr lang="en-GB" sz="3200" b="1" dirty="0"/>
          </a:p>
        </p:txBody>
      </p:sp>
    </p:spTree>
    <p:extLst>
      <p:ext uri="{BB962C8B-B14F-4D97-AF65-F5344CB8AC3E}">
        <p14:creationId xmlns:p14="http://schemas.microsoft.com/office/powerpoint/2010/main" val="11087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548" y="2828108"/>
            <a:ext cx="9601200" cy="724989"/>
          </a:xfrm>
        </p:spPr>
        <p:txBody>
          <a:bodyPr>
            <a:noAutofit/>
          </a:bodyPr>
          <a:lstStyle/>
          <a:p>
            <a:pPr lvl="0" algn="ctr"/>
            <a:r>
              <a:rPr lang="en-GB" sz="5400" b="1" dirty="0"/>
              <a:t>Business and Industry </a:t>
            </a:r>
            <a:r>
              <a:rPr lang="en-GB" sz="5400" b="1" dirty="0" smtClean="0"/>
              <a:t>Profile</a:t>
            </a:r>
            <a:endParaRPr lang="en-GB" sz="5400" b="1" dirty="0"/>
          </a:p>
        </p:txBody>
      </p:sp>
    </p:spTree>
    <p:extLst>
      <p:ext uri="{BB962C8B-B14F-4D97-AF65-F5344CB8AC3E}">
        <p14:creationId xmlns:p14="http://schemas.microsoft.com/office/powerpoint/2010/main" val="1614705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59674"/>
          </a:xfrm>
        </p:spPr>
        <p:txBody>
          <a:bodyPr>
            <a:normAutofit fontScale="90000"/>
          </a:bodyPr>
          <a:lstStyle/>
          <a:p>
            <a:pPr lvl="0"/>
            <a:r>
              <a:rPr lang="en-GB" dirty="0" smtClean="0"/>
              <a:t>PESTEL</a:t>
            </a:r>
            <a:r>
              <a:rPr lang="en-GB" b="1" dirty="0"/>
              <a:t/>
            </a:r>
            <a:br>
              <a:rPr lang="en-GB" b="1" dirty="0"/>
            </a:b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Politics</a:t>
            </a:r>
          </a:p>
          <a:p>
            <a:pPr marL="0" indent="0">
              <a:buNone/>
            </a:pPr>
            <a:r>
              <a:rPr lang="en-GB" dirty="0"/>
              <a:t>Considering the political situation in Egypt, Egypt seeks to be among the top 20 countries in the world in the field of intellectual property rights, this achieves the encouragement required to induce thinking about what is new and innovative</a:t>
            </a:r>
            <a:r>
              <a:rPr lang="ar-SA" dirty="0"/>
              <a:t>.</a:t>
            </a:r>
            <a:endParaRPr lang="en-GB" dirty="0"/>
          </a:p>
          <a:p>
            <a:pPr marL="0" indent="0">
              <a:buNone/>
            </a:pPr>
            <a:endParaRPr lang="en-GB" dirty="0" smtClean="0"/>
          </a:p>
          <a:p>
            <a:pPr marL="0" indent="0">
              <a:buNone/>
            </a:pPr>
            <a:r>
              <a:rPr lang="en-GB" dirty="0"/>
              <a:t>The Ministry of Communications and Information Technology seeks to enhance the development of the infrastructure of information and communications technology and digital services in government </a:t>
            </a:r>
            <a:r>
              <a:rPr lang="en-GB" dirty="0" smtClean="0"/>
              <a:t>agencies.</a:t>
            </a:r>
          </a:p>
          <a:p>
            <a:pPr marL="0" indent="0">
              <a:buNone/>
            </a:pPr>
            <a:endParaRPr lang="en-GB" dirty="0"/>
          </a:p>
          <a:p>
            <a:pPr marL="0" indent="0">
              <a:buNone/>
            </a:pPr>
            <a:r>
              <a:rPr lang="en-GB" dirty="0" smtClean="0"/>
              <a:t>And </a:t>
            </a:r>
            <a:r>
              <a:rPr lang="en-GB" dirty="0"/>
              <a:t>for easing paying taxes, Egypt made paying taxes easier by implementing an online system for filing and payment of corporate income tax and value added tax.  </a:t>
            </a:r>
          </a:p>
          <a:p>
            <a:pPr marL="0" indent="0">
              <a:buNone/>
            </a:pPr>
            <a:endParaRPr lang="en-GB" dirty="0"/>
          </a:p>
        </p:txBody>
      </p:sp>
    </p:spTree>
    <p:extLst>
      <p:ext uri="{BB962C8B-B14F-4D97-AF65-F5344CB8AC3E}">
        <p14:creationId xmlns:p14="http://schemas.microsoft.com/office/powerpoint/2010/main" val="1051207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310</TotalTime>
  <Words>1332</Words>
  <Application>Microsoft Office PowerPoint</Application>
  <PresentationFormat>Widescreen</PresentationFormat>
  <Paragraphs>244</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Franklin Gothic Book</vt:lpstr>
      <vt:lpstr>Tahoma</vt:lpstr>
      <vt:lpstr>Times New Roman</vt:lpstr>
      <vt:lpstr>Wingdings</vt:lpstr>
      <vt:lpstr>Crop</vt:lpstr>
      <vt:lpstr>Monitor</vt:lpstr>
      <vt:lpstr>PowerPoint Presentation</vt:lpstr>
      <vt:lpstr>Agenda</vt:lpstr>
      <vt:lpstr>Executive Summary</vt:lpstr>
      <vt:lpstr>PowerPoint Presentation</vt:lpstr>
      <vt:lpstr>PowerPoint Presentation</vt:lpstr>
      <vt:lpstr>PowerPoint Presentation</vt:lpstr>
      <vt:lpstr>Business and Industry Profile</vt:lpstr>
      <vt:lpstr>PESTEL </vt:lpstr>
      <vt:lpstr>PESTEL </vt:lpstr>
      <vt:lpstr>PowerPoint Presentation</vt:lpstr>
      <vt:lpstr>PowerPoint Presentation</vt:lpstr>
      <vt:lpstr>PESTEL </vt:lpstr>
      <vt:lpstr>PESTEL </vt:lpstr>
      <vt:lpstr>PESTEL </vt:lpstr>
      <vt:lpstr>PESTEL </vt:lpstr>
      <vt:lpstr>Porter's Five forces</vt:lpstr>
      <vt:lpstr>Porter's Five forces</vt:lpstr>
      <vt:lpstr>Porter's Five forces</vt:lpstr>
      <vt:lpstr>Porter's Five forces</vt:lpstr>
      <vt:lpstr>Porter's Five forces</vt:lpstr>
      <vt:lpstr>PowerPoint Presentation</vt:lpstr>
      <vt:lpstr>Reality Test </vt:lpstr>
      <vt:lpstr>PowerPoint Presentation</vt:lpstr>
      <vt:lpstr>Test the value proposition </vt:lpstr>
      <vt:lpstr>Service prototype </vt:lpstr>
      <vt:lpstr>Service prototype </vt:lpstr>
      <vt:lpstr> Marketing Strategy Plan </vt:lpstr>
      <vt:lpstr> SWOT Analysis</vt:lpstr>
      <vt:lpstr>PowerPoint Presentation</vt:lpstr>
      <vt:lpstr>Competitive profile matrix </vt:lpstr>
      <vt:lpstr> Market Plan</vt:lpstr>
      <vt:lpstr>1-Market strategy</vt:lpstr>
      <vt:lpstr> Market Segmentation  We target medium to large scale companies that need an office management system in Egypt. </vt:lpstr>
      <vt:lpstr>PowerPoint Presentation</vt:lpstr>
      <vt:lpstr>Product positioning</vt:lpstr>
      <vt:lpstr>Marketing mix</vt:lpstr>
      <vt:lpstr>Financial Plan</vt:lpstr>
      <vt:lpstr>Financial Plan</vt:lpstr>
      <vt:lpstr>Financial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dc:title>
  <dc:creator>Windows User</dc:creator>
  <cp:lastModifiedBy>Windows User</cp:lastModifiedBy>
  <cp:revision>25</cp:revision>
  <dcterms:created xsi:type="dcterms:W3CDTF">2020-05-16T09:22:03Z</dcterms:created>
  <dcterms:modified xsi:type="dcterms:W3CDTF">2020-05-16T14:44:15Z</dcterms:modified>
</cp:coreProperties>
</file>