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4" r:id="rId5"/>
    <p:sldId id="279" r:id="rId6"/>
    <p:sldId id="273" r:id="rId7"/>
    <p:sldId id="281" r:id="rId8"/>
    <p:sldId id="283" r:id="rId9"/>
    <p:sldId id="285" r:id="rId10"/>
    <p:sldId id="287" r:id="rId11"/>
    <p:sldId id="270" r:id="rId12"/>
    <p:sldId id="275" r:id="rId13"/>
    <p:sldId id="27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D39F-19AD-15C2-B8ED-B2FF6052D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471F9-DA9D-04D2-FBB2-129CAE3A3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995D-79B9-2071-42E9-1902B089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0097-A2FE-D4B4-6F45-159344D8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8910-455F-4119-7098-0945C3EF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D380-BBD1-08AF-2EE4-D60BC731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D162C-DF3B-2532-BA6C-B82E19D46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F04F-DBB7-7D16-AE01-5BF9DD22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C91A-B61A-B70B-50A0-B9EB7AE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6F95-3A31-DA12-5938-387B0A9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9AC19-535C-BFF2-E098-03B1BB2F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76755-CBDF-854C-FD95-57EC5122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3358-8D94-40E0-0A31-C9482DB6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19CE-295B-C179-C981-F68EEB81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614E-8D10-6E40-2429-EF249F02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FA59-253A-1F57-110E-0C6D06C4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DAFD-71A3-1F0A-9EE2-7E5B2368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7529-A1D3-E105-B29A-2B4CB0C3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F0C1-E788-D22F-E02B-E7CCB7E0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0EBA-AB92-A38D-062E-1FC4DC70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9DA7-6342-A9F0-0078-5ACAA3FF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D708-2BD5-F3A0-8EE3-7ED93BEC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0E88-A1F1-873E-8D9E-21841B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9C39-BA3A-D427-696A-7FCDE7B2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5BD0-0F7D-7475-E555-5085FE49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B854-F7CF-7600-37C3-A0AE66DD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28C3-2B93-B87F-33D2-F63618ADF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DBE79-01BC-6F23-D1DF-3684C7EE0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0438F-42A8-32E7-2348-2DF9AC3C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C77F-F2BD-07A8-8263-C2C1CEEE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9853-D8DB-3430-FCA8-330538E6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D78D-758C-FDBA-9784-199AC868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8CC98-0040-3676-2BA2-35E229EC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EF47E-8111-B7BD-43E6-B9468B48D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7D86-DA28-1253-3127-A2B5F183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990BD-B4E6-FE62-3C86-1AC26798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08377-FA6F-18F4-017B-7419A0D5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5FE1-9831-CE24-FE52-C62A9D97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10FF9-CC9C-9AA9-7E7F-AB5E8243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916E-C57A-3FB7-4EAA-EE9F007B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FD83B-A187-8EBE-5A74-148EF00C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31A7A-61F2-ABBE-FCAC-40C72482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82D4E-1FFB-A0BC-23D1-E179A007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5E257-012B-F68F-21F5-58DA7C57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7B93B-6674-5003-919C-19A30DFE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168B8-DE80-DD2E-44DF-E2EC28DD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6650-FE42-0A0E-0276-00824C77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1C3F-EC59-6BA6-3E58-222F3881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AC170-1F7E-0C03-0CA7-D4B8CF7C7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58690-8068-6546-0514-A3EB462E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76CAB-F8F3-61DF-82BB-72E9FDB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DFF97-EDF6-7E36-C6AC-C8352A4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648-2FFF-4E9C-A329-C1BDE3A9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8DABE-18FA-A0F9-E756-4AF6D0923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A70F3-E102-BEEE-14D1-AA0F3CB6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BC3BB-F07E-D8CD-250B-04267A87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631A2-AC62-5C80-738C-1E25D91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73DF-0C10-4891-C4F4-0B35480E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3CC1D-B574-70FB-BEDB-0141FACB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3887-1BD9-04EB-BF8D-67FC5187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83ED-B8C8-4484-6A54-B257BE6A1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C02A-BD06-408A-9384-43DBF8868C9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6B37-83F9-777C-9CA5-53202F6D7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0EF0-34B0-38FA-88A3-983FE155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6445-4E5E-46AA-88E4-B83E7640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2BED-7EAF-A153-E68A-42363765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Manchester City Evolution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2000 - 2021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emblem, logo, symbol, trademark&#10;&#10;Description automatically generated">
            <a:extLst>
              <a:ext uri="{FF2B5EF4-FFF2-40B4-BE49-F238E27FC236}">
                <a16:creationId xmlns:a16="http://schemas.microsoft.com/office/drawing/2014/main" id="{A5B73CC7-0B48-AED9-FACB-EE8D6EF92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54" y="489656"/>
            <a:ext cx="6326296" cy="58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1255057" y="5279509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Goals Scored vs Goals Against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580BD0-BE95-A1CF-6A1A-B93C99C6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6" y="650631"/>
            <a:ext cx="4965782" cy="4481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DF150-A369-44CF-FAF2-EF72B9C9E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43" y="650631"/>
            <a:ext cx="5128949" cy="4628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BAAB6-CF65-E769-F63E-5F4B67B68BB9}"/>
              </a:ext>
            </a:extLst>
          </p:cNvPr>
          <p:cNvSpPr txBox="1"/>
          <p:nvPr/>
        </p:nvSpPr>
        <p:spPr>
          <a:xfrm>
            <a:off x="2684725" y="207670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 2008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81F2E-41CA-88B9-7EA1-1F4584FF5271}"/>
              </a:ext>
            </a:extLst>
          </p:cNvPr>
          <p:cNvSpPr txBox="1"/>
          <p:nvPr/>
        </p:nvSpPr>
        <p:spPr>
          <a:xfrm>
            <a:off x="8995437" y="262848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 2008</a:t>
            </a:r>
          </a:p>
        </p:txBody>
      </p:sp>
    </p:spTree>
    <p:extLst>
      <p:ext uri="{BB962C8B-B14F-4D97-AF65-F5344CB8AC3E}">
        <p14:creationId xmlns:p14="http://schemas.microsoft.com/office/powerpoint/2010/main" val="21451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44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Manchester City 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</a:t>
            </a:r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Manchester United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(Points Scored by each in their  winning seasons)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A0C7849F-48D4-21DB-4FB3-8CE33CA5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449320"/>
            <a:ext cx="5221234" cy="3959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E0ECF-0456-E3F1-1124-0ACC93913FFB}"/>
              </a:ext>
            </a:extLst>
          </p:cNvPr>
          <p:cNvSpPr txBox="1"/>
          <p:nvPr/>
        </p:nvSpPr>
        <p:spPr>
          <a:xfrm>
            <a:off x="59821" y="94003"/>
            <a:ext cx="4746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Let’s now compare Manchester City’s numbers, </a:t>
            </a:r>
          </a:p>
          <a:p>
            <a:r>
              <a:rPr lang="en-US" b="1" dirty="0"/>
              <a:t>and one of the best clubs in England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1E789-9849-4DAF-7642-0D120318672C}"/>
              </a:ext>
            </a:extLst>
          </p:cNvPr>
          <p:cNvSpPr txBox="1"/>
          <p:nvPr/>
        </p:nvSpPr>
        <p:spPr>
          <a:xfrm>
            <a:off x="4584178" y="1105132"/>
            <a:ext cx="223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Manchester City wins</a:t>
            </a:r>
          </a:p>
        </p:txBody>
      </p:sp>
    </p:spTree>
    <p:extLst>
      <p:ext uri="{BB962C8B-B14F-4D97-AF65-F5344CB8AC3E}">
        <p14:creationId xmlns:p14="http://schemas.microsoft.com/office/powerpoint/2010/main" val="40606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44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Manchester City 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</a:t>
            </a:r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Manchester United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(Goals Scored)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503DE8B-D958-3866-63B1-A03905A5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557112"/>
            <a:ext cx="4942280" cy="3743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61754C-333E-C341-EB7D-38CEE66C3AB4}"/>
              </a:ext>
            </a:extLst>
          </p:cNvPr>
          <p:cNvSpPr txBox="1"/>
          <p:nvPr/>
        </p:nvSpPr>
        <p:spPr>
          <a:xfrm>
            <a:off x="5042618" y="1462730"/>
            <a:ext cx="108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doubt</a:t>
            </a:r>
          </a:p>
        </p:txBody>
      </p:sp>
    </p:spTree>
    <p:extLst>
      <p:ext uri="{BB962C8B-B14F-4D97-AF65-F5344CB8AC3E}">
        <p14:creationId xmlns:p14="http://schemas.microsoft.com/office/powerpoint/2010/main" val="128003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Overall 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C1885-3BEB-9364-EEC9-1E0746DC7BF5}"/>
              </a:ext>
            </a:extLst>
          </p:cNvPr>
          <p:cNvSpPr txBox="1"/>
          <p:nvPr/>
        </p:nvSpPr>
        <p:spPr>
          <a:xfrm>
            <a:off x="0" y="84670"/>
            <a:ext cx="460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Now let’s see the overall average Performance</a:t>
            </a:r>
          </a:p>
          <a:p>
            <a:r>
              <a:rPr lang="en-US" b="1" dirty="0"/>
              <a:t>of the Top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15929-F04F-B5AE-E348-2994A7D24F71}"/>
              </a:ext>
            </a:extLst>
          </p:cNvPr>
          <p:cNvSpPr txBox="1"/>
          <p:nvPr/>
        </p:nvSpPr>
        <p:spPr>
          <a:xfrm>
            <a:off x="1013154" y="1811870"/>
            <a:ext cx="5189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There is no doubt that Manchester City is becoming</a:t>
            </a:r>
          </a:p>
          <a:p>
            <a:r>
              <a:rPr lang="en-US" b="1" dirty="0"/>
              <a:t>one of the best clubs in England, it’s just a matter of </a:t>
            </a:r>
          </a:p>
          <a:p>
            <a:r>
              <a:rPr lang="en-US" b="1" dirty="0"/>
              <a:t>time to be the best</a:t>
            </a:r>
          </a:p>
        </p:txBody>
      </p:sp>
      <p:pic>
        <p:nvPicPr>
          <p:cNvPr id="7" name="Picture 6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D4A73C83-5B61-2DEE-F818-5A46713F9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91" y="1357880"/>
            <a:ext cx="5266954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7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League Position </a:t>
            </a:r>
          </a:p>
        </p:txBody>
      </p:sp>
      <p:pic>
        <p:nvPicPr>
          <p:cNvPr id="3" name="Picture 2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1F308AB-2236-BE3A-3E23-33E98928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727" y="1357880"/>
            <a:ext cx="5266954" cy="4142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3EBA95-CE8A-C1A0-1F8D-6D87CE44C8B1}"/>
              </a:ext>
            </a:extLst>
          </p:cNvPr>
          <p:cNvSpPr/>
          <p:nvPr/>
        </p:nvSpPr>
        <p:spPr>
          <a:xfrm>
            <a:off x="7264866" y="2801921"/>
            <a:ext cx="1577130" cy="1855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39A10-FEE9-6B56-DD89-04076EDBA517}"/>
              </a:ext>
            </a:extLst>
          </p:cNvPr>
          <p:cNvSpPr/>
          <p:nvPr/>
        </p:nvSpPr>
        <p:spPr>
          <a:xfrm>
            <a:off x="9015328" y="1692068"/>
            <a:ext cx="2606951" cy="11098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8631B-58A2-D85C-7A2A-826A4FABB27F}"/>
              </a:ext>
            </a:extLst>
          </p:cNvPr>
          <p:cNvCxnSpPr>
            <a:cxnSpLocks/>
          </p:cNvCxnSpPr>
          <p:nvPr/>
        </p:nvCxnSpPr>
        <p:spPr>
          <a:xfrm flipV="1">
            <a:off x="7913406" y="5076202"/>
            <a:ext cx="999858" cy="897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61D-DE2C-994C-5930-0734CFAE4297}"/>
              </a:ext>
            </a:extLst>
          </p:cNvPr>
          <p:cNvSpPr txBox="1"/>
          <p:nvPr/>
        </p:nvSpPr>
        <p:spPr>
          <a:xfrm>
            <a:off x="7400688" y="59735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854E51-7256-6AAE-D818-DC46BE3AF7B2}"/>
              </a:ext>
            </a:extLst>
          </p:cNvPr>
          <p:cNvCxnSpPr>
            <a:cxnSpLocks/>
          </p:cNvCxnSpPr>
          <p:nvPr/>
        </p:nvCxnSpPr>
        <p:spPr>
          <a:xfrm>
            <a:off x="5712903" y="1484851"/>
            <a:ext cx="989901" cy="285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CE22D8-F069-CB0A-90E7-070A97ACD8F6}"/>
              </a:ext>
            </a:extLst>
          </p:cNvPr>
          <p:cNvSpPr txBox="1"/>
          <p:nvPr/>
        </p:nvSpPr>
        <p:spPr>
          <a:xfrm>
            <a:off x="4632124" y="1115519"/>
            <a:ext cx="19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Means Position = 1</a:t>
            </a:r>
          </a:p>
        </p:txBody>
      </p:sp>
    </p:spTree>
    <p:extLst>
      <p:ext uri="{BB962C8B-B14F-4D97-AF65-F5344CB8AC3E}">
        <p14:creationId xmlns:p14="http://schemas.microsoft.com/office/powerpoint/2010/main" val="22586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 Scored </a:t>
            </a:r>
          </a:p>
        </p:txBody>
      </p:sp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CB37ACE6-D061-0560-F4E9-09407C4B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357880"/>
            <a:ext cx="5221234" cy="41422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AEC08A-97AB-6292-C9A0-013C734A0E9C}"/>
              </a:ext>
            </a:extLst>
          </p:cNvPr>
          <p:cNvSpPr/>
          <p:nvPr/>
        </p:nvSpPr>
        <p:spPr>
          <a:xfrm>
            <a:off x="7323589" y="3162650"/>
            <a:ext cx="1577130" cy="1494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3CEF47-8AC5-11CA-7330-C4E76F740A99}"/>
              </a:ext>
            </a:extLst>
          </p:cNvPr>
          <p:cNvSpPr/>
          <p:nvPr/>
        </p:nvSpPr>
        <p:spPr>
          <a:xfrm>
            <a:off x="9102053" y="1768509"/>
            <a:ext cx="2508310" cy="1494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9A28E0-9D0D-1221-488D-F07979BD3ECE}"/>
              </a:ext>
            </a:extLst>
          </p:cNvPr>
          <p:cNvCxnSpPr>
            <a:cxnSpLocks/>
          </p:cNvCxnSpPr>
          <p:nvPr/>
        </p:nvCxnSpPr>
        <p:spPr>
          <a:xfrm flipV="1">
            <a:off x="7913406" y="5076202"/>
            <a:ext cx="999858" cy="897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527CAD-B204-E236-651F-998B8114317F}"/>
              </a:ext>
            </a:extLst>
          </p:cNvPr>
          <p:cNvSpPr txBox="1"/>
          <p:nvPr/>
        </p:nvSpPr>
        <p:spPr>
          <a:xfrm>
            <a:off x="7400688" y="597351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Also in 2008</a:t>
            </a:r>
          </a:p>
        </p:txBody>
      </p:sp>
    </p:spTree>
    <p:extLst>
      <p:ext uri="{BB962C8B-B14F-4D97-AF65-F5344CB8AC3E}">
        <p14:creationId xmlns:p14="http://schemas.microsoft.com/office/powerpoint/2010/main" val="16916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Points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9F9B8D7D-551B-B8CE-2191-E40E9099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90" y="1357880"/>
            <a:ext cx="5285242" cy="414224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A8F9314-62EF-6C50-C80D-D55B68151BEE}"/>
              </a:ext>
            </a:extLst>
          </p:cNvPr>
          <p:cNvSpPr/>
          <p:nvPr/>
        </p:nvSpPr>
        <p:spPr>
          <a:xfrm>
            <a:off x="8284964" y="3909271"/>
            <a:ext cx="489920" cy="402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2235D-D8CC-6DF3-D993-A1599C9E6EBE}"/>
              </a:ext>
            </a:extLst>
          </p:cNvPr>
          <p:cNvSpPr txBox="1"/>
          <p:nvPr/>
        </p:nvSpPr>
        <p:spPr>
          <a:xfrm>
            <a:off x="6094476" y="5625062"/>
            <a:ext cx="22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 the magical year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96DD1E-0CF0-8122-DBDB-B83DA3E842A4}"/>
              </a:ext>
            </a:extLst>
          </p:cNvPr>
          <p:cNvCxnSpPr>
            <a:cxnSpLocks/>
          </p:cNvCxnSpPr>
          <p:nvPr/>
        </p:nvCxnSpPr>
        <p:spPr>
          <a:xfrm flipV="1">
            <a:off x="7848600" y="4436883"/>
            <a:ext cx="601133" cy="1129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1255057" y="5279509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Wins, Loses, and Draws </a:t>
            </a:r>
            <a:endParaRPr lang="en-US" sz="3600" b="1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010F0B3-F91E-AE49-939A-7FFF9385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91" y="334559"/>
            <a:ext cx="4046548" cy="4254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E3A15-D2D4-BE6A-53F9-C274842D3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99" y="342948"/>
            <a:ext cx="4212986" cy="4254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9FE205-C3AF-2BE2-F8D0-1211DCA6552E}"/>
              </a:ext>
            </a:extLst>
          </p:cNvPr>
          <p:cNvSpPr txBox="1"/>
          <p:nvPr/>
        </p:nvSpPr>
        <p:spPr>
          <a:xfrm>
            <a:off x="4003472" y="4557010"/>
            <a:ext cx="42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you see how does their wins increased</a:t>
            </a:r>
          </a:p>
        </p:txBody>
      </p:sp>
    </p:spTree>
    <p:extLst>
      <p:ext uri="{BB962C8B-B14F-4D97-AF65-F5344CB8AC3E}">
        <p14:creationId xmlns:p14="http://schemas.microsoft.com/office/powerpoint/2010/main" val="230501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ith his hand on his chin&#10;&#10;Description automatically generated with medium confidence">
            <a:extLst>
              <a:ext uri="{FF2B5EF4-FFF2-40B4-BE49-F238E27FC236}">
                <a16:creationId xmlns:a16="http://schemas.microsoft.com/office/drawing/2014/main" id="{B4A573BC-F368-F04B-E016-E362B3F2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20" y="-64185"/>
            <a:ext cx="1798919" cy="2140635"/>
          </a:xfrm>
          <a:prstGeom prst="rect">
            <a:avLst/>
          </a:prstGeom>
        </p:spPr>
      </p:pic>
      <p:pic>
        <p:nvPicPr>
          <p:cNvPr id="11" name="Picture 10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D8FCB63F-96E2-8330-8E11-ED2DB1ED0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57" y="1557205"/>
            <a:ext cx="3362972" cy="3612960"/>
          </a:xfrm>
          <a:prstGeom prst="rect">
            <a:avLst/>
          </a:prstGeom>
        </p:spPr>
      </p:pic>
      <p:pic>
        <p:nvPicPr>
          <p:cNvPr id="15" name="Picture 14" descr="A picture containing person, person, standing, hand&#10;&#10;Description automatically generated">
            <a:extLst>
              <a:ext uri="{FF2B5EF4-FFF2-40B4-BE49-F238E27FC236}">
                <a16:creationId xmlns:a16="http://schemas.microsoft.com/office/drawing/2014/main" id="{18D69E5E-9DBC-DF1F-5350-2A45C58A8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2177">
            <a:off x="1762215" y="4821876"/>
            <a:ext cx="1034308" cy="2055113"/>
          </a:xfrm>
          <a:prstGeom prst="rect">
            <a:avLst/>
          </a:prstGeom>
        </p:spPr>
      </p:pic>
      <p:pic>
        <p:nvPicPr>
          <p:cNvPr id="19" name="Picture 18" descr="A person in a black suit&#10;&#10;Description automatically generated with medium confidence">
            <a:extLst>
              <a:ext uri="{FF2B5EF4-FFF2-40B4-BE49-F238E27FC236}">
                <a16:creationId xmlns:a16="http://schemas.microsoft.com/office/drawing/2014/main" id="{89F9C478-3101-86EE-89E3-946917B83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1" y="2142034"/>
            <a:ext cx="2413712" cy="2722977"/>
          </a:xfrm>
          <a:prstGeom prst="rect">
            <a:avLst/>
          </a:prstGeom>
        </p:spPr>
      </p:pic>
      <p:pic>
        <p:nvPicPr>
          <p:cNvPr id="20" name="Picture 19" descr="A person in a black suit&#10;&#10;Description automatically generated with medium confidence">
            <a:extLst>
              <a:ext uri="{FF2B5EF4-FFF2-40B4-BE49-F238E27FC236}">
                <a16:creationId xmlns:a16="http://schemas.microsoft.com/office/drawing/2014/main" id="{E4998B39-C74D-12F3-D036-52A98F199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1828">
            <a:off x="4703498" y="79506"/>
            <a:ext cx="2560842" cy="2888959"/>
          </a:xfrm>
          <a:prstGeom prst="rect">
            <a:avLst/>
          </a:prstGeom>
        </p:spPr>
      </p:pic>
      <p:pic>
        <p:nvPicPr>
          <p:cNvPr id="22" name="Picture 21" descr="A person drinking from a bottle&#10;&#10;Description automatically generated">
            <a:extLst>
              <a:ext uri="{FF2B5EF4-FFF2-40B4-BE49-F238E27FC236}">
                <a16:creationId xmlns:a16="http://schemas.microsoft.com/office/drawing/2014/main" id="{B650A9CD-B6F1-6B61-753A-BBF403AB1A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94" y="2117346"/>
            <a:ext cx="3307041" cy="2623307"/>
          </a:xfrm>
          <a:prstGeom prst="rect">
            <a:avLst/>
          </a:prstGeom>
        </p:spPr>
      </p:pic>
      <p:sp>
        <p:nvSpPr>
          <p:cNvPr id="24" name="Plus Sign 23">
            <a:extLst>
              <a:ext uri="{FF2B5EF4-FFF2-40B4-BE49-F238E27FC236}">
                <a16:creationId xmlns:a16="http://schemas.microsoft.com/office/drawing/2014/main" id="{5B923C27-E1DB-D78E-A281-C5FCC35C16C3}"/>
              </a:ext>
            </a:extLst>
          </p:cNvPr>
          <p:cNvSpPr/>
          <p:nvPr/>
        </p:nvSpPr>
        <p:spPr>
          <a:xfrm>
            <a:off x="7158339" y="3229835"/>
            <a:ext cx="1190886" cy="115768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37D70-1244-DB35-3D67-4C838877EC30}"/>
              </a:ext>
            </a:extLst>
          </p:cNvPr>
          <p:cNvSpPr txBox="1"/>
          <p:nvPr/>
        </p:nvSpPr>
        <p:spPr>
          <a:xfrm>
            <a:off x="1145116" y="394569"/>
            <a:ext cx="30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 what happened in 2008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F077C-F69B-32D8-A785-90C5A8F2A265}"/>
              </a:ext>
            </a:extLst>
          </p:cNvPr>
          <p:cNvSpPr txBox="1"/>
          <p:nvPr/>
        </p:nvSpPr>
        <p:spPr>
          <a:xfrm>
            <a:off x="3598217" y="5455646"/>
            <a:ext cx="301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Sheikh Mansour bin Zayed so</a:t>
            </a:r>
            <a:br>
              <a:rPr lang="en-US" b="1" dirty="0"/>
            </a:br>
            <a:r>
              <a:rPr lang="en-US" b="1" dirty="0"/>
              <a:t>no need for any explanations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02D25-7E2C-D547-6BF6-DE376A9DD29B}"/>
              </a:ext>
            </a:extLst>
          </p:cNvPr>
          <p:cNvSpPr txBox="1"/>
          <p:nvPr/>
        </p:nvSpPr>
        <p:spPr>
          <a:xfrm>
            <a:off x="8349225" y="5480100"/>
            <a:ext cx="366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Then in 2016, Pep became the coach</a:t>
            </a:r>
          </a:p>
        </p:txBody>
      </p:sp>
    </p:spTree>
    <p:extLst>
      <p:ext uri="{BB962C8B-B14F-4D97-AF65-F5344CB8AC3E}">
        <p14:creationId xmlns:p14="http://schemas.microsoft.com/office/powerpoint/2010/main" val="27418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Competitiveness</a:t>
            </a:r>
          </a:p>
        </p:txBody>
      </p:sp>
      <p:pic>
        <p:nvPicPr>
          <p:cNvPr id="11" name="Picture 1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09E27F08-22F9-F789-96AA-64FC93C5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45" y="1357880"/>
            <a:ext cx="5522987" cy="4142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B5D1C-8C21-9BC2-07E2-A2D89D5B0F0B}"/>
              </a:ext>
            </a:extLst>
          </p:cNvPr>
          <p:cNvSpPr txBox="1"/>
          <p:nvPr/>
        </p:nvSpPr>
        <p:spPr>
          <a:xfrm>
            <a:off x="102065" y="137068"/>
            <a:ext cx="897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 can say that the league then wasn’t good, or the clubs weren’t good, see this graph first</a:t>
            </a:r>
          </a:p>
          <a:p>
            <a:r>
              <a:rPr lang="en-US" b="1" dirty="0"/>
              <a:t>which illustrates the points scored by Manchester City in a winning season and its runner-up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B7169-88EB-3BE6-5B4F-FDE3E737761C}"/>
              </a:ext>
            </a:extLst>
          </p:cNvPr>
          <p:cNvSpPr txBox="1"/>
          <p:nvPr/>
        </p:nvSpPr>
        <p:spPr>
          <a:xfrm>
            <a:off x="1990131" y="5855894"/>
            <a:ext cx="758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 if you can’t see the very small margin of points between Manchester City</a:t>
            </a:r>
          </a:p>
          <a:p>
            <a:r>
              <a:rPr lang="en-US" b="1" dirty="0"/>
              <a:t>and its competitive in a specific season, have a look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9022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16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Competitiveness</a:t>
            </a:r>
          </a:p>
        </p:txBody>
      </p:sp>
      <p:pic>
        <p:nvPicPr>
          <p:cNvPr id="7" name="Picture 6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63AA699-0A9B-66F0-05F3-4E244B6B1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51" y="1449320"/>
            <a:ext cx="5221234" cy="3959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1DAFC6-F1D6-7ECF-159D-C2A0C9732AEA}"/>
              </a:ext>
            </a:extLst>
          </p:cNvPr>
          <p:cNvSpPr txBox="1"/>
          <p:nvPr/>
        </p:nvSpPr>
        <p:spPr>
          <a:xfrm>
            <a:off x="4079697" y="1584068"/>
            <a:ext cx="2276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Very close right,</a:t>
            </a:r>
          </a:p>
          <a:p>
            <a:r>
              <a:rPr lang="en-US" b="1" dirty="0"/>
              <a:t>well not in all seasons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108F0-457B-FA34-262B-9E67A6E64721}"/>
              </a:ext>
            </a:extLst>
          </p:cNvPr>
          <p:cNvSpPr/>
          <p:nvPr/>
        </p:nvSpPr>
        <p:spPr>
          <a:xfrm>
            <a:off x="7158227" y="2128799"/>
            <a:ext cx="6987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27DA8-D27B-9C5D-9B8C-F7BECE1ACD99}"/>
              </a:ext>
            </a:extLst>
          </p:cNvPr>
          <p:cNvSpPr/>
          <p:nvPr/>
        </p:nvSpPr>
        <p:spPr>
          <a:xfrm>
            <a:off x="7928694" y="2230399"/>
            <a:ext cx="6987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AA5D60-A2FC-24B8-8601-5F9F74DE2BE6}"/>
              </a:ext>
            </a:extLst>
          </p:cNvPr>
          <p:cNvSpPr/>
          <p:nvPr/>
        </p:nvSpPr>
        <p:spPr>
          <a:xfrm>
            <a:off x="9370097" y="1861067"/>
            <a:ext cx="6987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148D73-0E7C-B2BF-3170-B7333E920561}"/>
              </a:ext>
            </a:extLst>
          </p:cNvPr>
          <p:cNvSpPr/>
          <p:nvPr/>
        </p:nvSpPr>
        <p:spPr>
          <a:xfrm>
            <a:off x="10811500" y="1995397"/>
            <a:ext cx="6987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F5A28-C88B-6355-43F2-AEA0DD0E1896}"/>
              </a:ext>
            </a:extLst>
          </p:cNvPr>
          <p:cNvSpPr txBox="1"/>
          <p:nvPr/>
        </p:nvSpPr>
        <p:spPr>
          <a:xfrm>
            <a:off x="1255057" y="5279509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18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League Titles</a:t>
            </a:r>
          </a:p>
        </p:txBody>
      </p:sp>
      <p:pic>
        <p:nvPicPr>
          <p:cNvPr id="3" name="Picture 2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7543536D-6857-EBDD-11E6-68490EACC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12" y="1319628"/>
            <a:ext cx="3934525" cy="3859042"/>
          </a:xfrm>
          <a:prstGeom prst="rect">
            <a:avLst/>
          </a:prstGeom>
        </p:spPr>
      </p:pic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34B0C4A1-7C8C-A91F-0655-4F00F3C03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6" y="1319628"/>
            <a:ext cx="4236454" cy="3859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11F68-57DC-3941-C176-A0C55FA22750}"/>
              </a:ext>
            </a:extLst>
          </p:cNvPr>
          <p:cNvSpPr txBox="1"/>
          <p:nvPr/>
        </p:nvSpPr>
        <p:spPr>
          <a:xfrm>
            <a:off x="0" y="105816"/>
            <a:ext cx="554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Now let’s look at the League titles before 2008 and after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44D6A-43EA-3934-F5F0-C1B43E3374E7}"/>
              </a:ext>
            </a:extLst>
          </p:cNvPr>
          <p:cNvSpPr txBox="1"/>
          <p:nvPr/>
        </p:nvSpPr>
        <p:spPr>
          <a:xfrm>
            <a:off x="2774061" y="865599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6F121-F055-2744-E23F-C83D47F28E9D}"/>
              </a:ext>
            </a:extLst>
          </p:cNvPr>
          <p:cNvSpPr txBox="1"/>
          <p:nvPr/>
        </p:nvSpPr>
        <p:spPr>
          <a:xfrm>
            <a:off x="8745575" y="865599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76106-58E7-D34D-3A43-12FD8D63039C}"/>
              </a:ext>
            </a:extLst>
          </p:cNvPr>
          <p:cNvSpPr txBox="1"/>
          <p:nvPr/>
        </p:nvSpPr>
        <p:spPr>
          <a:xfrm>
            <a:off x="1631072" y="4908282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 Leagues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6CFE5-88E7-C779-B198-D87CAB54F330}"/>
              </a:ext>
            </a:extLst>
          </p:cNvPr>
          <p:cNvSpPr txBox="1"/>
          <p:nvPr/>
        </p:nvSpPr>
        <p:spPr>
          <a:xfrm>
            <a:off x="8982404" y="4908282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6 Leagues</a:t>
            </a:r>
          </a:p>
        </p:txBody>
      </p:sp>
    </p:spTree>
    <p:extLst>
      <p:ext uri="{BB962C8B-B14F-4D97-AF65-F5344CB8AC3E}">
        <p14:creationId xmlns:p14="http://schemas.microsoft.com/office/powerpoint/2010/main" val="8539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257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Manchester City Evolution  2000 - 2021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Manchester City Mutation  2000 - 2021</dc:title>
  <dc:creator>Ahmed Emad Eldine Mahmoud Mohamed 2001672</dc:creator>
  <cp:lastModifiedBy>Ahmed Emad Eldine Mahmoud Mohamed 2001672</cp:lastModifiedBy>
  <cp:revision>92</cp:revision>
  <dcterms:created xsi:type="dcterms:W3CDTF">2023-05-09T16:24:41Z</dcterms:created>
  <dcterms:modified xsi:type="dcterms:W3CDTF">2023-05-12T12:44:43Z</dcterms:modified>
</cp:coreProperties>
</file>