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320" r:id="rId4"/>
    <p:sldId id="325" r:id="rId5"/>
    <p:sldId id="319" r:id="rId6"/>
    <p:sldId id="326" r:id="rId7"/>
    <p:sldId id="332" r:id="rId8"/>
    <p:sldId id="333" r:id="rId9"/>
    <p:sldId id="334" r:id="rId10"/>
    <p:sldId id="296" r:id="rId11"/>
    <p:sldId id="327" r:id="rId12"/>
    <p:sldId id="329" r:id="rId13"/>
    <p:sldId id="328" r:id="rId14"/>
    <p:sldId id="331" r:id="rId15"/>
    <p:sldId id="330" r:id="rId16"/>
    <p:sldId id="297" r:id="rId17"/>
    <p:sldId id="312" r:id="rId18"/>
    <p:sldId id="335" r:id="rId19"/>
    <p:sldId id="336" r:id="rId20"/>
    <p:sldId id="337" r:id="rId21"/>
    <p:sldId id="33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B414"/>
    <a:srgbClr val="FF9326"/>
    <a:srgbClr val="FE9227"/>
    <a:srgbClr val="0070C0"/>
    <a:srgbClr val="E78426"/>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2742"/>
  </p:normalViewPr>
  <p:slideViewPr>
    <p:cSldViewPr snapToGrid="0" snapToObjects="1">
      <p:cViewPr varScale="1">
        <p:scale>
          <a:sx n="56" d="100"/>
          <a:sy n="56"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00F0A-3AF6-D545-ABFE-2313B72BDCA3}" type="datetimeFigureOut">
              <a:rPr kumimoji="1" lang="zh-CN" altLang="en-US" smtClean="0"/>
              <a:t>2019/3/11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D19A8-4BCD-3D43-8901-AFFDDD442D01}" type="slidenum">
              <a:rPr kumimoji="1" lang="zh-CN" altLang="en-US" smtClean="0"/>
              <a:t>‹#›</a:t>
            </a:fld>
            <a:endParaRPr kumimoji="1" lang="zh-CN" altLang="en-US"/>
          </a:p>
        </p:txBody>
      </p:sp>
    </p:spTree>
    <p:extLst>
      <p:ext uri="{BB962C8B-B14F-4D97-AF65-F5344CB8AC3E}">
        <p14:creationId xmlns:p14="http://schemas.microsoft.com/office/powerpoint/2010/main" val="155261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8262C-13CD-AA4E-8D54-1828EE5609C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C6535FA-6E90-7A4B-BB4C-48ED56337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C002BBE-4E35-1941-B5CB-80B00E2756F9}"/>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5" name="页脚占位符 4">
            <a:extLst>
              <a:ext uri="{FF2B5EF4-FFF2-40B4-BE49-F238E27FC236}">
                <a16:creationId xmlns:a16="http://schemas.microsoft.com/office/drawing/2014/main" id="{1D7D0E8F-2C8C-5E41-9F7B-50F7CDA6A518}"/>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8EAC27FF-2EB8-F243-9746-2B956B9641B2}"/>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24293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27C24-1051-344F-9497-6CDB095A30BE}"/>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1C94735C-C1E0-C74B-A833-6CCFA6B1035E}"/>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C4ED1E00-B64D-E942-BC21-E6044458C7AC}"/>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5" name="页脚占位符 4">
            <a:extLst>
              <a:ext uri="{FF2B5EF4-FFF2-40B4-BE49-F238E27FC236}">
                <a16:creationId xmlns:a16="http://schemas.microsoft.com/office/drawing/2014/main" id="{F9F8BA5B-CA0C-5149-8438-40EDBCD8CBDE}"/>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505B9018-14DC-4A41-A1AD-91AEDA1C77AC}"/>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361487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57E802-D819-A24D-9E19-2B8CFA2C840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15CF3BC7-2F9D-404D-801C-155D6F3CDF26}"/>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EB5B7DC0-76ED-7F49-A84B-1BB38DA59277}"/>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5" name="页脚占位符 4">
            <a:extLst>
              <a:ext uri="{FF2B5EF4-FFF2-40B4-BE49-F238E27FC236}">
                <a16:creationId xmlns:a16="http://schemas.microsoft.com/office/drawing/2014/main" id="{E8522412-05E4-4640-B6D8-BBF3CBE28C2D}"/>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21DB439D-B58A-E14C-821A-B8354DD8D9C3}"/>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101650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D57B0-5056-DE4F-9BA0-99F25DE7B93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FD6D4A1-C506-4F47-ACA2-43111F99B241}"/>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DC93635F-9207-684A-844F-C9F93022204A}"/>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5" name="页脚占位符 4">
            <a:extLst>
              <a:ext uri="{FF2B5EF4-FFF2-40B4-BE49-F238E27FC236}">
                <a16:creationId xmlns:a16="http://schemas.microsoft.com/office/drawing/2014/main" id="{7D9BD22D-7D32-8046-A3DE-F18813923CE0}"/>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31461F3D-12A4-FC48-9219-B56D370056C7}"/>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178909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65E06-D51C-2745-B2CF-5EAED88D2B9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284783F-0D05-8541-A565-D52981D23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0F91F25E-0DBE-DF44-8BAC-4252E726408A}"/>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5" name="页脚占位符 4">
            <a:extLst>
              <a:ext uri="{FF2B5EF4-FFF2-40B4-BE49-F238E27FC236}">
                <a16:creationId xmlns:a16="http://schemas.microsoft.com/office/drawing/2014/main" id="{7F6D68B2-92B8-7445-A6BE-1C214F2A3B78}"/>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E7CBF3FA-B68E-014C-9449-4A41AB72ADE2}"/>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42946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D175-5CC6-C443-A361-78867DDE49C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7ED51B3-22D2-0548-89C8-AA3A9203D0ED}"/>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a16="http://schemas.microsoft.com/office/drawing/2014/main" id="{1866719D-4D7F-DA47-A594-0FFD8B950F26}"/>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a16="http://schemas.microsoft.com/office/drawing/2014/main" id="{8806BCB7-1C3F-2E4D-B9E8-8D02FE09F75B}"/>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6" name="页脚占位符 5">
            <a:extLst>
              <a:ext uri="{FF2B5EF4-FFF2-40B4-BE49-F238E27FC236}">
                <a16:creationId xmlns:a16="http://schemas.microsoft.com/office/drawing/2014/main" id="{364A2F22-A53E-E841-A287-5487E95375A9}"/>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F01A0C34-5F7A-1044-9B3F-4C9CDC50621C}"/>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8400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EFE38-BB81-C040-AE5D-CDC45596A7E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50B067-B921-AE40-B795-7159ED396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4154CD81-3B2B-6E46-B733-B9FFACF0479B}"/>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a16="http://schemas.microsoft.com/office/drawing/2014/main" id="{45945271-0CDB-D449-916F-06005BB3C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34131555-7D17-7043-BDF6-192FD299EC33}"/>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a16="http://schemas.microsoft.com/office/drawing/2014/main" id="{C7CDB5C1-6662-1A47-9701-A99F07F90AA7}"/>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8" name="页脚占位符 7">
            <a:extLst>
              <a:ext uri="{FF2B5EF4-FFF2-40B4-BE49-F238E27FC236}">
                <a16:creationId xmlns:a16="http://schemas.microsoft.com/office/drawing/2014/main" id="{4AF23506-D74D-F246-AD2E-6976473EBEE2}"/>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a16="http://schemas.microsoft.com/office/drawing/2014/main" id="{E850F2AE-1111-6C47-A841-476A4BAF4370}"/>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395875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A31A2-506C-D445-85A1-53B0F03E54F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33B4F16-63DD-3E4A-AAEA-4859051243ED}"/>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4" name="页脚占位符 3">
            <a:extLst>
              <a:ext uri="{FF2B5EF4-FFF2-40B4-BE49-F238E27FC236}">
                <a16:creationId xmlns:a16="http://schemas.microsoft.com/office/drawing/2014/main" id="{A58AEF7F-587D-1C43-9CFA-478E41021DC8}"/>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a16="http://schemas.microsoft.com/office/drawing/2014/main" id="{9ED80E51-E1AE-4A4B-8E19-BC6A1F07A05D}"/>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44441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A43298-70F8-1B44-A711-C4BE048E81F7}"/>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3" name="页脚占位符 2">
            <a:extLst>
              <a:ext uri="{FF2B5EF4-FFF2-40B4-BE49-F238E27FC236}">
                <a16:creationId xmlns:a16="http://schemas.microsoft.com/office/drawing/2014/main" id="{C52FA6CE-2411-0747-97BC-41F49C742020}"/>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a16="http://schemas.microsoft.com/office/drawing/2014/main" id="{A27A3DFE-9A3E-D945-84A8-E50F85DE7337}"/>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130705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958E-4CA3-BC4E-A707-18AD1B993F4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99F9E64-28D5-D54B-BDFC-7D9D8EB39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a16="http://schemas.microsoft.com/office/drawing/2014/main" id="{6EDAFBEC-2EE7-5F48-8E83-1506B5777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5A0C3AAA-4401-C448-801D-250CEDE8BB13}"/>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6" name="页脚占位符 5">
            <a:extLst>
              <a:ext uri="{FF2B5EF4-FFF2-40B4-BE49-F238E27FC236}">
                <a16:creationId xmlns:a16="http://schemas.microsoft.com/office/drawing/2014/main" id="{977A44E4-91C5-3441-BFC2-3930BCC15477}"/>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87CCE022-3F09-D845-99C4-B41D443929A7}"/>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95662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C3898-7575-FA4C-AD47-840635F9BFB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9D221C7-0B95-1345-9BD3-F925FE123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6560738-F08D-2142-85C3-4EA299073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78DFC8D5-201B-EB48-848D-9A05D8CBC7C0}"/>
              </a:ext>
            </a:extLst>
          </p:cNvPr>
          <p:cNvSpPr>
            <a:spLocks noGrp="1"/>
          </p:cNvSpPr>
          <p:nvPr>
            <p:ph type="dt" sz="half" idx="10"/>
          </p:nvPr>
        </p:nvSpPr>
        <p:spPr/>
        <p:txBody>
          <a:bodyPr/>
          <a:lstStyle/>
          <a:p>
            <a:fld id="{B6FDD46C-4F12-7245-B997-5214D418E6F7}" type="datetimeFigureOut">
              <a:rPr kumimoji="1" lang="zh-CN" altLang="en-US" smtClean="0"/>
              <a:t>2019/3/11</a:t>
            </a:fld>
            <a:endParaRPr kumimoji="1" lang="zh-CN" altLang="en-US"/>
          </a:p>
        </p:txBody>
      </p:sp>
      <p:sp>
        <p:nvSpPr>
          <p:cNvPr id="6" name="页脚占位符 5">
            <a:extLst>
              <a:ext uri="{FF2B5EF4-FFF2-40B4-BE49-F238E27FC236}">
                <a16:creationId xmlns:a16="http://schemas.microsoft.com/office/drawing/2014/main" id="{717B6FBF-320D-1F44-AAD6-3D36DD74FF52}"/>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AA7852EF-8C3B-CA4E-A187-D70E885994A6}"/>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51377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2AC3D2-8732-5843-B5EA-3B134521E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DE52CA-9D28-F049-A02B-B15376201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A84E0917-9A88-4F43-8C86-C28A61EC1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DD46C-4F12-7245-B997-5214D418E6F7}" type="datetimeFigureOut">
              <a:rPr kumimoji="1" lang="zh-CN" altLang="en-US" smtClean="0"/>
              <a:t>2019/3/11</a:t>
            </a:fld>
            <a:endParaRPr kumimoji="1" lang="zh-CN" altLang="en-US"/>
          </a:p>
        </p:txBody>
      </p:sp>
      <p:sp>
        <p:nvSpPr>
          <p:cNvPr id="5" name="页脚占位符 4">
            <a:extLst>
              <a:ext uri="{FF2B5EF4-FFF2-40B4-BE49-F238E27FC236}">
                <a16:creationId xmlns:a16="http://schemas.microsoft.com/office/drawing/2014/main" id="{936D73E3-EA42-8747-84FB-73F386464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a16="http://schemas.microsoft.com/office/drawing/2014/main" id="{DD6A9A4E-2944-BE42-B2A2-43BB24308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2185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CD32F4C-5AD8-7D44-94C5-4E1A2A733282}"/>
              </a:ext>
            </a:extLst>
          </p:cNvPr>
          <p:cNvSpPr/>
          <p:nvPr/>
        </p:nvSpPr>
        <p:spPr>
          <a:xfrm>
            <a:off x="0" y="-1"/>
            <a:ext cx="12192000" cy="3848431"/>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Google Shape;106;p25">
            <a:extLst>
              <a:ext uri="{FF2B5EF4-FFF2-40B4-BE49-F238E27FC236}">
                <a16:creationId xmlns:a16="http://schemas.microsoft.com/office/drawing/2014/main" id="{87AB8171-90ED-8149-83CD-7C82FBB6BC99}"/>
              </a:ext>
            </a:extLst>
          </p:cNvPr>
          <p:cNvSpPr txBox="1">
            <a:spLocks/>
          </p:cNvSpPr>
          <p:nvPr/>
        </p:nvSpPr>
        <p:spPr>
          <a:xfrm>
            <a:off x="1835700" y="1714634"/>
            <a:ext cx="8520600" cy="2052600"/>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altLang="zh-CN" dirty="0">
                <a:solidFill>
                  <a:schemeClr val="bg1"/>
                </a:solidFill>
                <a:latin typeface="Microsoft YaHei" charset="-122"/>
                <a:ea typeface="Microsoft YaHei" charset="-122"/>
                <a:cs typeface="Microsoft YaHei" charset="-122"/>
              </a:rPr>
              <a:t>Web</a:t>
            </a:r>
            <a:r>
              <a:rPr lang="zh-CN" altLang="en-US" dirty="0">
                <a:solidFill>
                  <a:schemeClr val="bg1"/>
                </a:solidFill>
                <a:latin typeface="Microsoft YaHei" charset="-122"/>
                <a:ea typeface="Microsoft YaHei" charset="-122"/>
                <a:cs typeface="Microsoft YaHei" charset="-122"/>
              </a:rPr>
              <a:t>安全基础</a:t>
            </a:r>
          </a:p>
        </p:txBody>
      </p:sp>
      <p:sp>
        <p:nvSpPr>
          <p:cNvPr id="5" name="Google Shape;107;p25">
            <a:extLst>
              <a:ext uri="{FF2B5EF4-FFF2-40B4-BE49-F238E27FC236}">
                <a16:creationId xmlns:a16="http://schemas.microsoft.com/office/drawing/2014/main" id="{778B1F8C-5612-CF42-BBA2-23AF83846B85}"/>
              </a:ext>
            </a:extLst>
          </p:cNvPr>
          <p:cNvSpPr txBox="1">
            <a:spLocks/>
          </p:cNvSpPr>
          <p:nvPr/>
        </p:nvSpPr>
        <p:spPr>
          <a:xfrm>
            <a:off x="1835700" y="4053825"/>
            <a:ext cx="8520600" cy="6789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zh-CN" altLang="en-US" dirty="0">
                <a:solidFill>
                  <a:schemeClr val="tx1">
                    <a:lumMod val="65000"/>
                    <a:lumOff val="35000"/>
                  </a:schemeClr>
                </a:solidFill>
                <a:latin typeface="Microsoft YaHei" charset="-122"/>
                <a:ea typeface="Microsoft YaHei" charset="-122"/>
                <a:cs typeface="Microsoft YaHei" charset="-122"/>
              </a:rPr>
              <a:t>课时</a:t>
            </a:r>
            <a:r>
              <a:rPr lang="en-US" altLang="zh-CN">
                <a:solidFill>
                  <a:schemeClr val="tx1">
                    <a:lumMod val="65000"/>
                    <a:lumOff val="35000"/>
                  </a:schemeClr>
                </a:solidFill>
                <a:latin typeface="Microsoft YaHei" charset="-122"/>
                <a:ea typeface="Microsoft YaHei" charset="-122"/>
                <a:cs typeface="Microsoft YaHei" charset="-122"/>
              </a:rPr>
              <a:t>10</a:t>
            </a:r>
            <a:r>
              <a:rPr lang="zh-CN" altLang="en-US">
                <a:solidFill>
                  <a:schemeClr val="tx1">
                    <a:lumMod val="65000"/>
                    <a:lumOff val="35000"/>
                  </a:schemeClr>
                </a:solidFill>
                <a:latin typeface="Microsoft YaHei" charset="-122"/>
                <a:ea typeface="Microsoft YaHei" charset="-122"/>
                <a:cs typeface="Microsoft YaHei" charset="-122"/>
              </a:rPr>
              <a:t>：</a:t>
            </a:r>
            <a:r>
              <a:rPr lang="zh-CN" altLang="en-US" dirty="0">
                <a:solidFill>
                  <a:schemeClr val="tx1">
                    <a:lumMod val="65000"/>
                    <a:lumOff val="35000"/>
                  </a:schemeClr>
                </a:solidFill>
                <a:latin typeface="Microsoft YaHei" charset="-122"/>
                <a:ea typeface="Microsoft YaHei" charset="-122"/>
                <a:cs typeface="Microsoft YaHei" charset="-122"/>
              </a:rPr>
              <a:t>逻辑漏洞（上）</a:t>
            </a:r>
          </a:p>
        </p:txBody>
      </p:sp>
      <p:pic>
        <p:nvPicPr>
          <p:cNvPr id="7" name="图片 6">
            <a:extLst>
              <a:ext uri="{FF2B5EF4-FFF2-40B4-BE49-F238E27FC236}">
                <a16:creationId xmlns:a16="http://schemas.microsoft.com/office/drawing/2014/main" id="{BC566B76-2D3D-EC48-8D99-C0815285C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1363" y="205394"/>
            <a:ext cx="2992340" cy="855566"/>
          </a:xfrm>
          <a:prstGeom prst="rect">
            <a:avLst/>
          </a:prstGeom>
        </p:spPr>
      </p:pic>
    </p:spTree>
    <p:extLst>
      <p:ext uri="{BB962C8B-B14F-4D97-AF65-F5344CB8AC3E}">
        <p14:creationId xmlns:p14="http://schemas.microsoft.com/office/powerpoint/2010/main" val="388122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越权漏洞</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chemeClr val="tx1">
                    <a:lumMod val="65000"/>
                    <a:lumOff val="35000"/>
                  </a:schemeClr>
                </a:solidFill>
                <a:latin typeface="Microsoft YaHei" charset="-122"/>
                <a:ea typeface="Microsoft YaHei" charset="-122"/>
                <a:cs typeface="Microsoft YaHei" charset="-122"/>
              </a:rPr>
              <a:t>越权漏洞</a:t>
            </a:r>
            <a:r>
              <a:rPr lang="zh-CN" altLang="en-US" sz="2000" dirty="0">
                <a:solidFill>
                  <a:schemeClr val="tx1">
                    <a:lumMod val="65000"/>
                    <a:lumOff val="35000"/>
                  </a:schemeClr>
                </a:solidFill>
                <a:latin typeface="Microsoft YaHei" charset="-122"/>
                <a:ea typeface="Microsoft YaHei" charset="-122"/>
                <a:cs typeface="Microsoft YaHei" charset="-122"/>
              </a:rPr>
              <a:t>是指攻击者跨越网站应用原本的权限管理设计而读取或操作其他用户或管理员的数据和设置的一类漏洞。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latin typeface="Microsoft YaHei" charset="-122"/>
                <a:ea typeface="Microsoft YaHei" charset="-122"/>
                <a:cs typeface="Microsoft YaHei" charset="-122"/>
              </a:rPr>
              <a:t>所属分类</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逻辑漏洞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b="1" dirty="0">
                <a:latin typeface="Microsoft YaHei" charset="-122"/>
                <a:ea typeface="Microsoft YaHei" charset="-122"/>
                <a:cs typeface="Microsoft YaHei" charset="-122"/>
              </a:rPr>
              <a:t>风险等级及危害</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低～严重     视具体情况而定</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endParaRPr lang="en-US" altLang="zh-CN" sz="2000" b="1" dirty="0">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770477" y="4000717"/>
            <a:ext cx="11143226" cy="90075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一般情况下，越权漏洞可分为</a:t>
            </a:r>
            <a:r>
              <a:rPr lang="zh-CN" altLang="en-US" sz="2000" b="1" dirty="0">
                <a:solidFill>
                  <a:srgbClr val="FF9326"/>
                </a:solidFill>
                <a:latin typeface="Microsoft YaHei" charset="-122"/>
                <a:ea typeface="Microsoft YaHei" charset="-122"/>
                <a:cs typeface="Microsoft YaHei" charset="-122"/>
              </a:rPr>
              <a:t>水平越权</a:t>
            </a:r>
            <a:r>
              <a:rPr lang="zh-CN" altLang="en-US" sz="2000" dirty="0">
                <a:solidFill>
                  <a:schemeClr val="tx1">
                    <a:lumMod val="65000"/>
                    <a:lumOff val="35000"/>
                  </a:schemeClr>
                </a:solidFill>
                <a:latin typeface="Microsoft YaHei" charset="-122"/>
                <a:ea typeface="Microsoft YaHei" charset="-122"/>
                <a:cs typeface="Microsoft YaHei" charset="-122"/>
              </a:rPr>
              <a:t>和</a:t>
            </a:r>
            <a:r>
              <a:rPr lang="zh-CN" altLang="en-US" sz="2000" b="1" dirty="0">
                <a:solidFill>
                  <a:srgbClr val="FF9326"/>
                </a:solidFill>
                <a:latin typeface="Microsoft YaHei" charset="-122"/>
                <a:ea typeface="Microsoft YaHei" charset="-122"/>
                <a:cs typeface="Microsoft YaHei" charset="-122"/>
              </a:rPr>
              <a:t>垂直越权</a:t>
            </a:r>
            <a:r>
              <a:rPr lang="zh-CN" altLang="en-US" sz="2000" dirty="0">
                <a:solidFill>
                  <a:schemeClr val="tx1">
                    <a:lumMod val="65000"/>
                    <a:lumOff val="35000"/>
                  </a:schemeClr>
                </a:solidFill>
                <a:latin typeface="Microsoft YaHei" charset="-122"/>
                <a:ea typeface="Microsoft YaHei" charset="-122"/>
                <a:cs typeface="Microsoft YaHei" charset="-122"/>
              </a:rPr>
              <a:t>。</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2680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越权漏洞的原理</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网站设计时，为了标识用户，往往会给不同的用户分配不同的</a:t>
            </a:r>
            <a:r>
              <a:rPr lang="en-US" altLang="zh-CN" sz="2000" dirty="0">
                <a:solidFill>
                  <a:schemeClr val="tx1">
                    <a:lumMod val="65000"/>
                    <a:lumOff val="35000"/>
                  </a:schemeClr>
                </a:solidFill>
                <a:latin typeface="Microsoft YaHei" charset="-122"/>
                <a:ea typeface="Microsoft YaHei" charset="-122"/>
                <a:cs typeface="Microsoft YaHei" charset="-122"/>
              </a:rPr>
              <a:t>Session</a:t>
            </a:r>
            <a:r>
              <a:rPr lang="zh-CN" altLang="en-US" sz="2000" dirty="0">
                <a:solidFill>
                  <a:schemeClr val="tx1">
                    <a:lumMod val="65000"/>
                    <a:lumOff val="35000"/>
                  </a:schemeClr>
                </a:solidFill>
                <a:latin typeface="Microsoft YaHei" charset="-122"/>
                <a:ea typeface="Microsoft YaHei" charset="-122"/>
                <a:cs typeface="Microsoft YaHei" charset="-122"/>
              </a:rPr>
              <a:t>来维持用户会话。以读取个人信息为例，当用户提交读取个人信息请求时，网站应当判断当前用户是否拥有读取的权限，而此时的判断依据应当源自于用户本身的</a:t>
            </a:r>
            <a:r>
              <a:rPr lang="en-US" altLang="zh-CN" sz="2000" dirty="0">
                <a:solidFill>
                  <a:schemeClr val="tx1">
                    <a:lumMod val="65000"/>
                    <a:lumOff val="35000"/>
                  </a:schemeClr>
                </a:solidFill>
                <a:latin typeface="Microsoft YaHei" charset="-122"/>
                <a:ea typeface="Microsoft YaHei" charset="-122"/>
                <a:cs typeface="Microsoft YaHei" charset="-122"/>
              </a:rPr>
              <a:t>Session</a:t>
            </a:r>
            <a:r>
              <a:rPr lang="zh-CN" altLang="en-US" sz="2000" dirty="0">
                <a:solidFill>
                  <a:schemeClr val="tx1">
                    <a:lumMod val="65000"/>
                    <a:lumOff val="35000"/>
                  </a:schemeClr>
                </a:solidFill>
                <a:latin typeface="Microsoft YaHei" charset="-122"/>
                <a:ea typeface="Microsoft YaHei" charset="-122"/>
                <a:cs typeface="Microsoft YaHei" charset="-122"/>
              </a:rPr>
              <a:t>，而不应当以用户提交的</a:t>
            </a:r>
            <a:r>
              <a:rPr lang="en-US" altLang="zh-CN" sz="2000" dirty="0">
                <a:solidFill>
                  <a:schemeClr val="tx1">
                    <a:lumMod val="65000"/>
                    <a:lumOff val="35000"/>
                  </a:schemeClr>
                </a:solidFill>
                <a:latin typeface="Microsoft YaHei" charset="-122"/>
                <a:ea typeface="Microsoft YaHei" charset="-122"/>
                <a:cs typeface="Microsoft YaHei" charset="-122"/>
              </a:rPr>
              <a:t>id</a:t>
            </a:r>
            <a:r>
              <a:rPr lang="zh-CN" altLang="en-US" sz="2000" dirty="0">
                <a:solidFill>
                  <a:schemeClr val="tx1">
                    <a:lumMod val="65000"/>
                    <a:lumOff val="35000"/>
                  </a:schemeClr>
                </a:solidFill>
                <a:latin typeface="Microsoft YaHei" charset="-122"/>
                <a:ea typeface="Microsoft YaHei" charset="-122"/>
                <a:cs typeface="Microsoft YaHei" charset="-122"/>
              </a:rPr>
              <a:t>作为参考，不应当在没有校验的情况下返回用户提交</a:t>
            </a:r>
            <a:r>
              <a:rPr lang="en-US" altLang="zh-CN" sz="2000" dirty="0">
                <a:solidFill>
                  <a:schemeClr val="tx1">
                    <a:lumMod val="65000"/>
                    <a:lumOff val="35000"/>
                  </a:schemeClr>
                </a:solidFill>
                <a:latin typeface="Microsoft YaHei" charset="-122"/>
                <a:ea typeface="Microsoft YaHei" charset="-122"/>
                <a:cs typeface="Microsoft YaHei" charset="-122"/>
              </a:rPr>
              <a:t>id</a:t>
            </a:r>
            <a:r>
              <a:rPr lang="zh-CN" altLang="en-US" sz="2000" dirty="0">
                <a:solidFill>
                  <a:schemeClr val="tx1">
                    <a:lumMod val="65000"/>
                    <a:lumOff val="35000"/>
                  </a:schemeClr>
                </a:solidFill>
                <a:latin typeface="Microsoft YaHei" charset="-122"/>
                <a:ea typeface="Microsoft YaHei" charset="-122"/>
                <a:cs typeface="Microsoft YaHei" charset="-122"/>
              </a:rPr>
              <a:t>所对应的用户信息。</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770477" y="4000717"/>
            <a:ext cx="11143226" cy="156757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一般情况下，低级越权漏洞产生的原因是由于大多数网站设计者认为前端校验可以避免越权，认为前端固定用户</a:t>
            </a:r>
            <a:r>
              <a:rPr lang="en-US" altLang="zh-CN" sz="2000" dirty="0">
                <a:solidFill>
                  <a:schemeClr val="tx1">
                    <a:lumMod val="65000"/>
                    <a:lumOff val="35000"/>
                  </a:schemeClr>
                </a:solidFill>
                <a:latin typeface="Microsoft YaHei" charset="-122"/>
                <a:ea typeface="Microsoft YaHei" charset="-122"/>
                <a:cs typeface="Microsoft YaHei" charset="-122"/>
              </a:rPr>
              <a:t>id</a:t>
            </a:r>
            <a:r>
              <a:rPr lang="zh-CN" altLang="en-US" sz="2000" dirty="0">
                <a:solidFill>
                  <a:schemeClr val="tx1">
                    <a:lumMod val="65000"/>
                    <a:lumOff val="35000"/>
                  </a:schemeClr>
                </a:solidFill>
                <a:latin typeface="Microsoft YaHei" charset="-122"/>
                <a:ea typeface="Microsoft YaHei" charset="-122"/>
                <a:cs typeface="Microsoft YaHei" charset="-122"/>
              </a:rPr>
              <a:t>即可信任用户所提交的参数，或是在功能设计时将</a:t>
            </a:r>
            <a:r>
              <a:rPr lang="en-US" altLang="zh-CN" sz="2000" dirty="0">
                <a:solidFill>
                  <a:schemeClr val="tx1">
                    <a:lumMod val="65000"/>
                    <a:lumOff val="35000"/>
                  </a:schemeClr>
                </a:solidFill>
                <a:latin typeface="Microsoft YaHei" charset="-122"/>
                <a:ea typeface="Microsoft YaHei" charset="-122"/>
                <a:cs typeface="Microsoft YaHei" charset="-122"/>
              </a:rPr>
              <a:t>id</a:t>
            </a:r>
            <a:r>
              <a:rPr lang="zh-CN" altLang="en-US" sz="2000" dirty="0">
                <a:solidFill>
                  <a:schemeClr val="tx1">
                    <a:lumMod val="65000"/>
                    <a:lumOff val="35000"/>
                  </a:schemeClr>
                </a:solidFill>
                <a:latin typeface="Microsoft YaHei" charset="-122"/>
                <a:ea typeface="Microsoft YaHei" charset="-122"/>
                <a:cs typeface="Microsoft YaHei" charset="-122"/>
              </a:rPr>
              <a:t>进行简单的</a:t>
            </a:r>
            <a:r>
              <a:rPr lang="en-US" altLang="zh-CN" sz="2000" dirty="0">
                <a:solidFill>
                  <a:schemeClr val="tx1">
                    <a:lumMod val="65000"/>
                    <a:lumOff val="35000"/>
                  </a:schemeClr>
                </a:solidFill>
                <a:latin typeface="Microsoft YaHei" charset="-122"/>
                <a:ea typeface="Microsoft YaHei" charset="-122"/>
                <a:cs typeface="Microsoft YaHei" charset="-122"/>
              </a:rPr>
              <a:t>base64</a:t>
            </a:r>
            <a:r>
              <a:rPr lang="zh-CN" altLang="en-US" sz="2000" dirty="0">
                <a:solidFill>
                  <a:schemeClr val="tx1">
                    <a:lumMod val="65000"/>
                    <a:lumOff val="35000"/>
                  </a:schemeClr>
                </a:solidFill>
                <a:latin typeface="Microsoft YaHei" charset="-122"/>
                <a:ea typeface="Microsoft YaHei" charset="-122"/>
                <a:cs typeface="Microsoft YaHei" charset="-122"/>
              </a:rPr>
              <a:t>编码来认定用户身份。</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6307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常见的越权漏洞</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457499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修改表单中的</a:t>
            </a:r>
            <a:r>
              <a:rPr lang="en-US" altLang="zh-CN" sz="2000" dirty="0">
                <a:solidFill>
                  <a:schemeClr val="tx1">
                    <a:lumMod val="65000"/>
                    <a:lumOff val="35000"/>
                  </a:schemeClr>
                </a:solidFill>
                <a:latin typeface="Microsoft YaHei" charset="-122"/>
                <a:ea typeface="Microsoft YaHei" charset="-122"/>
                <a:cs typeface="Microsoft YaHei" charset="-122"/>
              </a:rPr>
              <a:t>id</a:t>
            </a:r>
            <a:r>
              <a:rPr lang="zh-CN" altLang="en-US" sz="2000" dirty="0">
                <a:solidFill>
                  <a:schemeClr val="tx1">
                    <a:lumMod val="65000"/>
                    <a:lumOff val="35000"/>
                  </a:schemeClr>
                </a:solidFill>
                <a:latin typeface="Microsoft YaHei" charset="-122"/>
                <a:ea typeface="Microsoft YaHei" charset="-122"/>
                <a:cs typeface="Microsoft YaHei" charset="-122"/>
              </a:rPr>
              <a:t> 直接读取、修改他人信息。</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通过 </a:t>
            </a:r>
            <a:r>
              <a:rPr lang="en-US" altLang="zh-CN" sz="2000" dirty="0" err="1">
                <a:solidFill>
                  <a:schemeClr val="tx1">
                    <a:lumMod val="65000"/>
                    <a:lumOff val="35000"/>
                  </a:schemeClr>
                </a:solidFill>
                <a:latin typeface="Microsoft YaHei" charset="-122"/>
                <a:ea typeface="Microsoft YaHei" charset="-122"/>
                <a:cs typeface="Microsoft YaHei" charset="-122"/>
              </a:rPr>
              <a:t>view_controller</a:t>
            </a:r>
            <a:r>
              <a:rPr lang="en-US" altLang="zh-CN" sz="2000" dirty="0">
                <a:solidFill>
                  <a:schemeClr val="tx1">
                    <a:lumMod val="65000"/>
                    <a:lumOff val="35000"/>
                  </a:schemeClr>
                </a:solidFill>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推理出 </a:t>
            </a:r>
            <a:r>
              <a:rPr lang="en-US" altLang="zh-CN" sz="2000" dirty="0" err="1">
                <a:solidFill>
                  <a:schemeClr val="tx1">
                    <a:lumMod val="65000"/>
                    <a:lumOff val="35000"/>
                  </a:schemeClr>
                </a:solidFill>
                <a:latin typeface="Microsoft YaHei" charset="-122"/>
                <a:ea typeface="Microsoft YaHei" charset="-122"/>
                <a:cs typeface="Microsoft YaHei" charset="-122"/>
              </a:rPr>
              <a:t>edit_controller</a:t>
            </a:r>
            <a:r>
              <a:rPr lang="en-US" altLang="zh-CN" sz="2000" dirty="0">
                <a:solidFill>
                  <a:schemeClr val="tx1">
                    <a:lumMod val="65000"/>
                    <a:lumOff val="35000"/>
                  </a:schemeClr>
                </a:solidFill>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从而获取管理员编辑权限。</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通过 </a:t>
            </a:r>
            <a:r>
              <a:rPr lang="en-US" altLang="zh-CN" sz="2000" dirty="0">
                <a:solidFill>
                  <a:schemeClr val="tx1">
                    <a:lumMod val="65000"/>
                    <a:lumOff val="35000"/>
                  </a:schemeClr>
                </a:solidFill>
                <a:latin typeface="Microsoft YaHei" charset="-122"/>
                <a:ea typeface="Microsoft YaHei" charset="-122"/>
                <a:cs typeface="Microsoft YaHei" charset="-122"/>
              </a:rPr>
              <a:t>xiaoming201901011234</a:t>
            </a:r>
            <a:r>
              <a:rPr lang="zh-CN" altLang="en-US" sz="2000" dirty="0">
                <a:solidFill>
                  <a:schemeClr val="tx1">
                    <a:lumMod val="65000"/>
                    <a:lumOff val="35000"/>
                  </a:schemeClr>
                </a:solidFill>
                <a:latin typeface="Microsoft YaHei" charset="-122"/>
                <a:ea typeface="Microsoft YaHei" charset="-122"/>
                <a:cs typeface="Microsoft YaHei" charset="-122"/>
              </a:rPr>
              <a:t> 猜测到他人的数据可能是 用户名</a:t>
            </a:r>
            <a:r>
              <a:rPr lang="en-US" altLang="zh-CN" sz="2000" dirty="0">
                <a:solidFill>
                  <a:schemeClr val="tx1">
                    <a:lumMod val="65000"/>
                    <a:lumOff val="35000"/>
                  </a:schemeClr>
                </a:solidFill>
                <a:latin typeface="Microsoft YaHei" charset="-122"/>
                <a:ea typeface="Microsoft YaHei" charset="-122"/>
                <a:cs typeface="Microsoft YaHei" charset="-122"/>
              </a:rPr>
              <a:t>+</a:t>
            </a:r>
            <a:r>
              <a:rPr lang="zh-CN" altLang="en-US" sz="2000" dirty="0">
                <a:solidFill>
                  <a:schemeClr val="tx1">
                    <a:lumMod val="65000"/>
                    <a:lumOff val="35000"/>
                  </a:schemeClr>
                </a:solidFill>
                <a:latin typeface="Microsoft YaHei" charset="-122"/>
                <a:ea typeface="Microsoft YaHei" charset="-122"/>
                <a:cs typeface="Microsoft YaHei" charset="-122"/>
              </a:rPr>
              <a:t>年月日</a:t>
            </a:r>
            <a:r>
              <a:rPr lang="en-US" altLang="zh-CN" sz="2000" dirty="0">
                <a:solidFill>
                  <a:schemeClr val="tx1">
                    <a:lumMod val="65000"/>
                    <a:lumOff val="35000"/>
                  </a:schemeClr>
                </a:solidFill>
                <a:latin typeface="Microsoft YaHei" charset="-122"/>
                <a:ea typeface="Microsoft YaHei" charset="-122"/>
                <a:cs typeface="Microsoft YaHei" charset="-122"/>
              </a:rPr>
              <a:t>+4</a:t>
            </a:r>
            <a:r>
              <a:rPr lang="zh-CN" altLang="en-US" sz="2000" dirty="0">
                <a:solidFill>
                  <a:schemeClr val="tx1">
                    <a:lumMod val="65000"/>
                    <a:lumOff val="35000"/>
                  </a:schemeClr>
                </a:solidFill>
                <a:latin typeface="Microsoft YaHei" charset="-122"/>
                <a:ea typeface="Microsoft YaHei" charset="-122"/>
                <a:cs typeface="Microsoft YaHei" charset="-122"/>
              </a:rPr>
              <a:t>位随机数，再进行暴力破解</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通过阅读应用源码、</a:t>
            </a:r>
            <a:r>
              <a:rPr lang="en-US" altLang="zh-CN" sz="2000" dirty="0">
                <a:solidFill>
                  <a:schemeClr val="tx1">
                    <a:lumMod val="65000"/>
                    <a:lumOff val="35000"/>
                  </a:schemeClr>
                </a:solidFill>
                <a:latin typeface="Microsoft YaHei" charset="-122"/>
                <a:ea typeface="Microsoft YaHei" charset="-122"/>
                <a:cs typeface="Microsoft YaHei" charset="-122"/>
              </a:rPr>
              <a:t>HTML</a:t>
            </a:r>
            <a:r>
              <a:rPr lang="zh-CN" altLang="en-US" sz="2000" dirty="0">
                <a:solidFill>
                  <a:schemeClr val="tx1">
                    <a:lumMod val="65000"/>
                    <a:lumOff val="35000"/>
                  </a:schemeClr>
                </a:solidFill>
                <a:latin typeface="Microsoft YaHei" charset="-122"/>
                <a:ea typeface="Microsoft YaHei" charset="-122"/>
                <a:cs typeface="Microsoft YaHei" charset="-122"/>
              </a:rPr>
              <a:t>、</a:t>
            </a:r>
            <a:r>
              <a:rPr lang="en-US" altLang="zh-CN" sz="2000" dirty="0">
                <a:solidFill>
                  <a:schemeClr val="tx1">
                    <a:lumMod val="65000"/>
                    <a:lumOff val="35000"/>
                  </a:schemeClr>
                </a:solidFill>
                <a:latin typeface="Microsoft YaHei" charset="-122"/>
                <a:ea typeface="Microsoft YaHei" charset="-122"/>
                <a:cs typeface="Microsoft YaHei" charset="-122"/>
              </a:rPr>
              <a:t>JS</a:t>
            </a:r>
            <a:r>
              <a:rPr lang="zh-CN" altLang="en-US" sz="2000" dirty="0">
                <a:solidFill>
                  <a:schemeClr val="tx1">
                    <a:lumMod val="65000"/>
                    <a:lumOff val="35000"/>
                  </a:schemeClr>
                </a:solidFill>
                <a:latin typeface="Microsoft YaHei" charset="-122"/>
                <a:ea typeface="Microsoft YaHei" charset="-122"/>
                <a:cs typeface="Microsoft YaHei" charset="-122"/>
              </a:rPr>
              <a:t>等获取到隐藏的缺乏校验的接口。</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在</a:t>
            </a:r>
            <a:r>
              <a:rPr lang="en-US" altLang="zh-CN" sz="2000" dirty="0">
                <a:solidFill>
                  <a:schemeClr val="tx1">
                    <a:lumMod val="65000"/>
                    <a:lumOff val="35000"/>
                  </a:schemeClr>
                </a:solidFill>
                <a:latin typeface="Microsoft YaHei" charset="-122"/>
                <a:ea typeface="Microsoft YaHei" charset="-122"/>
                <a:cs typeface="Microsoft YaHei" charset="-122"/>
              </a:rPr>
              <a:t>Cookie</a:t>
            </a:r>
            <a:r>
              <a:rPr lang="zh-CN" altLang="en-US" sz="2000" dirty="0">
                <a:solidFill>
                  <a:schemeClr val="tx1">
                    <a:lumMod val="65000"/>
                    <a:lumOff val="35000"/>
                  </a:schemeClr>
                </a:solidFill>
                <a:latin typeface="Microsoft YaHei" charset="-122"/>
                <a:ea typeface="Microsoft YaHei" charset="-122"/>
                <a:cs typeface="Microsoft YaHei" charset="-122"/>
              </a:rPr>
              <a:t>中修改 </a:t>
            </a:r>
            <a:r>
              <a:rPr lang="en-US" altLang="zh-CN" sz="2000" dirty="0">
                <a:solidFill>
                  <a:schemeClr val="tx1">
                    <a:lumMod val="65000"/>
                    <a:lumOff val="35000"/>
                  </a:schemeClr>
                </a:solidFill>
                <a:latin typeface="Microsoft YaHei" charset="-122"/>
                <a:ea typeface="Microsoft YaHei" charset="-122"/>
                <a:cs typeface="Microsoft YaHei" charset="-122"/>
              </a:rPr>
              <a:t>edit=false</a:t>
            </a:r>
            <a:r>
              <a:rPr lang="zh-CN" altLang="en-US" sz="2000" dirty="0">
                <a:solidFill>
                  <a:schemeClr val="tx1">
                    <a:lumMod val="65000"/>
                    <a:lumOff val="35000"/>
                  </a:schemeClr>
                </a:solidFill>
                <a:latin typeface="Microsoft YaHei" charset="-122"/>
                <a:ea typeface="Microsoft YaHei" charset="-122"/>
                <a:cs typeface="Microsoft YaHei" charset="-122"/>
              </a:rPr>
              <a:t> 为 </a:t>
            </a:r>
            <a:r>
              <a:rPr lang="en-US" altLang="zh-CN" sz="2000" dirty="0">
                <a:solidFill>
                  <a:schemeClr val="tx1">
                    <a:lumMod val="65000"/>
                    <a:lumOff val="35000"/>
                  </a:schemeClr>
                </a:solidFill>
                <a:latin typeface="Microsoft YaHei" charset="-122"/>
                <a:ea typeface="Microsoft YaHei" charset="-122"/>
                <a:cs typeface="Microsoft YaHei" charset="-122"/>
              </a:rPr>
              <a:t>edit=</a:t>
            </a:r>
            <a:r>
              <a:rPr lang="zh-CN" altLang="en-US" sz="2000" dirty="0">
                <a:solidFill>
                  <a:schemeClr val="tx1">
                    <a:lumMod val="65000"/>
                    <a:lumOff val="35000"/>
                  </a:schemeClr>
                </a:solidFill>
                <a:latin typeface="Microsoft YaHei" charset="-122"/>
                <a:ea typeface="Microsoft YaHei" charset="-122"/>
                <a:cs typeface="Microsoft YaHei" charset="-122"/>
              </a:rPr>
              <a:t> </a:t>
            </a:r>
            <a:r>
              <a:rPr lang="en-US" altLang="zh-CN" sz="2000" dirty="0">
                <a:solidFill>
                  <a:schemeClr val="tx1">
                    <a:lumMod val="65000"/>
                    <a:lumOff val="35000"/>
                  </a:schemeClr>
                </a:solidFill>
                <a:latin typeface="Microsoft YaHei" charset="-122"/>
                <a:ea typeface="Microsoft YaHei" charset="-122"/>
                <a:cs typeface="Microsoft YaHei" charset="-122"/>
              </a:rPr>
              <a:t>true</a:t>
            </a:r>
            <a:r>
              <a:rPr lang="zh-CN" altLang="en-US" sz="2000" dirty="0">
                <a:solidFill>
                  <a:schemeClr val="tx1">
                    <a:lumMod val="65000"/>
                    <a:lumOff val="35000"/>
                  </a:schemeClr>
                </a:solidFill>
                <a:latin typeface="Microsoft YaHei" charset="-122"/>
                <a:ea typeface="Microsoft YaHei" charset="-122"/>
                <a:cs typeface="Microsoft YaHei" charset="-122"/>
              </a:rPr>
              <a:t> 以获取某项权限。</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用户注销后形成幽灵用户，再注册相同用户名的用户就拥有原来用户的权限</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构造数组以绕过对第一个元素的校验。例如： </a:t>
            </a:r>
            <a:r>
              <a:rPr lang="en-US" altLang="zh-CN" sz="2000" dirty="0">
                <a:solidFill>
                  <a:schemeClr val="tx1">
                    <a:lumMod val="65000"/>
                    <a:lumOff val="35000"/>
                  </a:schemeClr>
                </a:solidFill>
                <a:latin typeface="Microsoft YaHei" charset="-122"/>
                <a:ea typeface="Microsoft YaHei" charset="-122"/>
                <a:cs typeface="Microsoft YaHei" charset="-122"/>
              </a:rPr>
              <a:t>user[0]=11332&amp;user[1]=11333&amp;user[2]=11334 </a:t>
            </a: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7168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越权漏洞的逻辑错误</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越权漏洞的逻辑错误主要有两点：</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b="1" dirty="0">
                <a:solidFill>
                  <a:srgbClr val="FF9326"/>
                </a:solidFill>
                <a:latin typeface="Microsoft YaHei" charset="-122"/>
                <a:ea typeface="Microsoft YaHei" charset="-122"/>
                <a:cs typeface="Microsoft YaHei" charset="-122"/>
              </a:rPr>
              <a:t>网站设计者面向的是大多数普通用户，但网站安全的设计者应当面向所有情况。</a:t>
            </a:r>
            <a:r>
              <a:rPr lang="zh-CN" altLang="en-US" sz="2000" dirty="0">
                <a:solidFill>
                  <a:schemeClr val="tx1">
                    <a:lumMod val="65000"/>
                    <a:lumOff val="35000"/>
                  </a:schemeClr>
                </a:solidFill>
                <a:latin typeface="Microsoft YaHei" charset="-122"/>
                <a:ea typeface="Microsoft YaHei" charset="-122"/>
                <a:cs typeface="Microsoft YaHei" charset="-122"/>
              </a:rPr>
              <a:t>以为“普通用户不会看到</a:t>
            </a:r>
            <a:r>
              <a:rPr lang="en-US" altLang="zh-CN" sz="2000" dirty="0">
                <a:solidFill>
                  <a:schemeClr val="tx1">
                    <a:lumMod val="65000"/>
                    <a:lumOff val="35000"/>
                  </a:schemeClr>
                </a:solidFill>
                <a:latin typeface="Microsoft YaHei" charset="-122"/>
                <a:ea typeface="Microsoft YaHei" charset="-122"/>
                <a:cs typeface="Microsoft YaHei" charset="-122"/>
              </a:rPr>
              <a:t>hidden</a:t>
            </a:r>
            <a:r>
              <a:rPr lang="zh-CN" altLang="en-US" sz="2000" dirty="0">
                <a:solidFill>
                  <a:schemeClr val="tx1">
                    <a:lumMod val="65000"/>
                    <a:lumOff val="35000"/>
                  </a:schemeClr>
                </a:solidFill>
                <a:latin typeface="Microsoft YaHei" charset="-122"/>
                <a:ea typeface="Microsoft YaHei" charset="-122"/>
                <a:cs typeface="Microsoft YaHei" charset="-122"/>
              </a:rPr>
              <a:t>隐藏的值，自然也不会修改”的观点本身就是错误的。</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b="1" dirty="0">
                <a:solidFill>
                  <a:srgbClr val="FF9326"/>
                </a:solidFill>
                <a:latin typeface="Microsoft YaHei" charset="-122"/>
                <a:ea typeface="Microsoft YaHei" charset="-122"/>
                <a:cs typeface="Microsoft YaHei" charset="-122"/>
              </a:rPr>
              <a:t>在任何情况下都不应当偷懒。</a:t>
            </a:r>
            <a:r>
              <a:rPr lang="zh-CN" altLang="en-US" sz="2000" dirty="0">
                <a:solidFill>
                  <a:schemeClr val="tx1">
                    <a:lumMod val="65000"/>
                    <a:lumOff val="35000"/>
                  </a:schemeClr>
                </a:solidFill>
                <a:latin typeface="Microsoft YaHei" charset="-122"/>
                <a:ea typeface="Microsoft YaHei" charset="-122"/>
                <a:cs typeface="Microsoft YaHei" charset="-122"/>
              </a:rPr>
              <a:t>“用户是否能找的到该接口”和“是否校验”在本质上是有区别的。因为忽视了搜索引擎爬取的力量，忽视了暴力破解的力量，忽视了逻辑推理的力量。</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71514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越权漏洞防御</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524387" y="1775790"/>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对网站权限进行合理划分，除了明确被允许的功能外，其他功能都应设置验证，若验证失败则禁止访问。</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权限最小化原则，限制用户不必要的权限，用户权限过期后应当予以回收。</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在服务器端进行验证，对于用户身份的识别应当基于</a:t>
            </a:r>
            <a:r>
              <a:rPr lang="en-US" altLang="zh-CN" sz="2000" dirty="0">
                <a:solidFill>
                  <a:schemeClr val="tx1">
                    <a:lumMod val="65000"/>
                    <a:lumOff val="35000"/>
                  </a:schemeClr>
                </a:solidFill>
                <a:latin typeface="Microsoft YaHei" charset="-122"/>
                <a:ea typeface="Microsoft YaHei" charset="-122"/>
                <a:cs typeface="Microsoft YaHei" charset="-122"/>
              </a:rPr>
              <a:t>Session</a:t>
            </a:r>
            <a:r>
              <a:rPr lang="zh-CN" altLang="en-US" sz="2000" dirty="0">
                <a:solidFill>
                  <a:schemeClr val="tx1">
                    <a:lumMod val="65000"/>
                    <a:lumOff val="35000"/>
                  </a:schemeClr>
                </a:solidFill>
                <a:latin typeface="Microsoft YaHei" charset="-122"/>
                <a:ea typeface="Microsoft YaHei" charset="-122"/>
                <a:cs typeface="Microsoft YaHei" charset="-122"/>
              </a:rPr>
              <a:t>而不是简单地使用用户提交的参数。</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1435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遍历漏洞</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chemeClr val="tx1">
                    <a:lumMod val="65000"/>
                    <a:lumOff val="35000"/>
                  </a:schemeClr>
                </a:solidFill>
                <a:latin typeface="Microsoft YaHei" charset="-122"/>
                <a:ea typeface="Microsoft YaHei" charset="-122"/>
                <a:cs typeface="Microsoft YaHei" charset="-122"/>
              </a:rPr>
              <a:t>遍历漏洞</a:t>
            </a:r>
            <a:r>
              <a:rPr lang="zh-CN" altLang="en-US" sz="2000" dirty="0">
                <a:solidFill>
                  <a:schemeClr val="tx1">
                    <a:lumMod val="65000"/>
                    <a:lumOff val="35000"/>
                  </a:schemeClr>
                </a:solidFill>
                <a:latin typeface="Microsoft YaHei" charset="-122"/>
                <a:ea typeface="Microsoft YaHei" charset="-122"/>
                <a:cs typeface="Microsoft YaHei" charset="-122"/>
              </a:rPr>
              <a:t>是指攻击者通过归纳总结服务器资源唯一标识变化规律后，通过一定手段获取到大量可产生利用价值资源的一类漏洞。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latin typeface="Microsoft YaHei" charset="-122"/>
                <a:ea typeface="Microsoft YaHei" charset="-122"/>
                <a:cs typeface="Microsoft YaHei" charset="-122"/>
              </a:rPr>
              <a:t>所属分类</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逻辑漏洞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b="1" dirty="0">
                <a:latin typeface="Microsoft YaHei" charset="-122"/>
                <a:ea typeface="Microsoft YaHei" charset="-122"/>
                <a:cs typeface="Microsoft YaHei" charset="-122"/>
              </a:rPr>
              <a:t>风险等级及危害</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低～严重     视具体情况而定</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endParaRPr lang="en-US" altLang="zh-CN" sz="2000" b="1" dirty="0">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997993" y="4181437"/>
            <a:ext cx="4191000" cy="1663700"/>
          </a:xfrm>
          <a:prstGeom prst="rect">
            <a:avLst/>
          </a:prstGeom>
        </p:spPr>
      </p:pic>
    </p:spTree>
    <p:extLst>
      <p:ext uri="{BB962C8B-B14F-4D97-AF65-F5344CB8AC3E}">
        <p14:creationId xmlns:p14="http://schemas.microsoft.com/office/powerpoint/2010/main" val="208195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遍历漏洞原理</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519571" y="1274654"/>
            <a:ext cx="11531402" cy="138665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4" name="矩形 13"/>
          <p:cNvSpPr/>
          <p:nvPr/>
        </p:nvSpPr>
        <p:spPr>
          <a:xfrm>
            <a:off x="713658" y="1567873"/>
            <a:ext cx="9344168" cy="1938992"/>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网站在设计时，未对有价值的数据进行合理的访问控制，导致攻击者可以按整数递增等其他方式逐个获取到服务器的数据和资源</a:t>
            </a:r>
            <a:r>
              <a:rPr lang="zh-CN" altLang="fr-FR" sz="2000" dirty="0">
                <a:solidFill>
                  <a:schemeClr val="tx1">
                    <a:lumMod val="65000"/>
                    <a:lumOff val="35000"/>
                  </a:schemeClr>
                </a:solidFill>
                <a:latin typeface="Microsoft YaHei" charset="-122"/>
                <a:ea typeface="Microsoft YaHei" charset="-122"/>
                <a:cs typeface="Microsoft YaHei" charset="-122"/>
              </a:rPr>
              <a:t>。</a:t>
            </a:r>
            <a:endParaRPr lang="en-US" altLang="zh-CN" sz="2000" dirty="0">
              <a:solidFill>
                <a:schemeClr val="tx1">
                  <a:lumMod val="65000"/>
                  <a:lumOff val="35000"/>
                </a:schemeClr>
              </a:solidFill>
              <a:latin typeface="Microsoft YaHei" charset="-122"/>
              <a:ea typeface="Microsoft YaHei" charset="-122"/>
              <a:cs typeface="Microsoft YaHei" charset="-122"/>
            </a:endParaRPr>
          </a:p>
          <a:p>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zh-CN" altLang="en-US" sz="2000" dirty="0">
                <a:solidFill>
                  <a:schemeClr val="tx1">
                    <a:lumMod val="65000"/>
                    <a:lumOff val="35000"/>
                  </a:schemeClr>
                </a:solidFill>
                <a:latin typeface="Microsoft YaHei" charset="-122"/>
                <a:ea typeface="Microsoft YaHei" charset="-122"/>
                <a:cs typeface="Microsoft YaHei" charset="-122"/>
              </a:rPr>
              <a:t>有些数据，如果没有形成规模，并不算严格意义上的敏感数据，但如果达到一定规模，就可能给企业带来不可估量的损失。所以，对于敏感数据的定义和保护也是安全研究的一个十分重要的范畴。</a:t>
            </a:r>
          </a:p>
        </p:txBody>
      </p:sp>
      <p:sp>
        <p:nvSpPr>
          <p:cNvPr id="15" name="矩形 14"/>
          <p:cNvSpPr/>
          <p:nvPr/>
        </p:nvSpPr>
        <p:spPr>
          <a:xfrm>
            <a:off x="713658" y="3714266"/>
            <a:ext cx="9344168" cy="1015663"/>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常见的遍历漏洞有：</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zh-CN" altLang="en-US" sz="2000" dirty="0">
                <a:solidFill>
                  <a:schemeClr val="tx1">
                    <a:lumMod val="65000"/>
                    <a:lumOff val="35000"/>
                  </a:schemeClr>
                </a:solidFill>
                <a:latin typeface="Microsoft YaHei" charset="-122"/>
                <a:ea typeface="Microsoft YaHei" charset="-122"/>
                <a:cs typeface="Microsoft YaHei" charset="-122"/>
              </a:rPr>
              <a:t>根据</a:t>
            </a:r>
            <a:r>
              <a:rPr lang="en-US" altLang="zh-CN" sz="2000" dirty="0">
                <a:solidFill>
                  <a:schemeClr val="tx1">
                    <a:lumMod val="65000"/>
                    <a:lumOff val="35000"/>
                  </a:schemeClr>
                </a:solidFill>
                <a:latin typeface="Microsoft YaHei" charset="-122"/>
                <a:ea typeface="Microsoft YaHei" charset="-122"/>
                <a:cs typeface="Microsoft YaHei" charset="-122"/>
              </a:rPr>
              <a:t>id</a:t>
            </a:r>
            <a:r>
              <a:rPr lang="zh-CN" altLang="en-US" sz="2000" dirty="0">
                <a:solidFill>
                  <a:schemeClr val="tx1">
                    <a:lumMod val="65000"/>
                    <a:lumOff val="35000"/>
                  </a:schemeClr>
                </a:solidFill>
                <a:latin typeface="Microsoft YaHei" charset="-122"/>
                <a:ea typeface="Microsoft YaHei" charset="-122"/>
                <a:cs typeface="Microsoft YaHei" charset="-122"/>
              </a:rPr>
              <a:t>顺序访问拉取数据。</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zh-CN" altLang="en-US" sz="2000" dirty="0">
                <a:solidFill>
                  <a:schemeClr val="tx1">
                    <a:lumMod val="65000"/>
                    <a:lumOff val="35000"/>
                  </a:schemeClr>
                </a:solidFill>
                <a:latin typeface="Microsoft YaHei" charset="-122"/>
                <a:ea typeface="Microsoft YaHei" charset="-122"/>
                <a:cs typeface="Microsoft YaHei" charset="-122"/>
              </a:rPr>
              <a:t>通过修改约束条件，筛选出系统中大量其他数据。</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73931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遍历漏洞防御</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519571" y="1274654"/>
            <a:ext cx="11531402" cy="138665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524387" y="2013182"/>
            <a:ext cx="11143226" cy="161092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使用</a:t>
            </a:r>
            <a:r>
              <a:rPr lang="en-US" altLang="zh-CN" sz="2000" dirty="0" err="1">
                <a:solidFill>
                  <a:schemeClr val="tx1">
                    <a:lumMod val="65000"/>
                    <a:lumOff val="35000"/>
                  </a:schemeClr>
                </a:solidFill>
                <a:latin typeface="Microsoft YaHei" charset="-122"/>
                <a:ea typeface="Microsoft YaHei" charset="-122"/>
                <a:cs typeface="Microsoft YaHei" charset="-122"/>
              </a:rPr>
              <a:t>hash+salt</a:t>
            </a:r>
            <a:r>
              <a:rPr lang="zh-CN" altLang="en-US" sz="2000" dirty="0">
                <a:solidFill>
                  <a:schemeClr val="tx1">
                    <a:lumMod val="65000"/>
                    <a:lumOff val="35000"/>
                  </a:schemeClr>
                </a:solidFill>
                <a:latin typeface="Microsoft YaHei" charset="-122"/>
                <a:ea typeface="Microsoft YaHei" charset="-122"/>
                <a:cs typeface="Microsoft YaHei" charset="-122"/>
              </a:rPr>
              <a:t>算法加密获取资源的序号</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监控资源访问接口的请求频率，针对请求分布进行建模打击。</a:t>
            </a:r>
          </a:p>
        </p:txBody>
      </p:sp>
    </p:spTree>
    <p:extLst>
      <p:ext uri="{BB962C8B-B14F-4D97-AF65-F5344CB8AC3E}">
        <p14:creationId xmlns:p14="http://schemas.microsoft.com/office/powerpoint/2010/main" val="196039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弱口令漏洞</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chemeClr val="tx1">
                    <a:lumMod val="65000"/>
                    <a:lumOff val="35000"/>
                  </a:schemeClr>
                </a:solidFill>
                <a:latin typeface="Microsoft YaHei" charset="-122"/>
                <a:ea typeface="Microsoft YaHei" charset="-122"/>
                <a:cs typeface="Microsoft YaHei" charset="-122"/>
              </a:rPr>
              <a:t>弱口令漏洞</a:t>
            </a:r>
            <a:r>
              <a:rPr lang="zh-CN" altLang="en-US" sz="2000" dirty="0">
                <a:solidFill>
                  <a:schemeClr val="tx1">
                    <a:lumMod val="65000"/>
                    <a:lumOff val="35000"/>
                  </a:schemeClr>
                </a:solidFill>
                <a:latin typeface="Microsoft YaHei" charset="-122"/>
                <a:ea typeface="Microsoft YaHei" charset="-122"/>
                <a:cs typeface="Microsoft YaHei" charset="-122"/>
              </a:rPr>
              <a:t>是指网站需要输入口令的功能存在强度较弱的口令或系统默认的口令，可被攻击者轻易猜测或暴力破解。</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latin typeface="Microsoft YaHei" charset="-122"/>
                <a:ea typeface="Microsoft YaHei" charset="-122"/>
                <a:cs typeface="Microsoft YaHei" charset="-122"/>
              </a:rPr>
              <a:t>所属分类</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逻辑漏洞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b="1" dirty="0">
                <a:latin typeface="Microsoft YaHei" charset="-122"/>
                <a:ea typeface="Microsoft YaHei" charset="-122"/>
                <a:cs typeface="Microsoft YaHei" charset="-122"/>
              </a:rPr>
              <a:t>风险等级及危害</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低～严重     视具体情况而定</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endParaRPr lang="en-US" altLang="zh-CN" sz="2000" b="1" dirty="0">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1737241" y="3351171"/>
            <a:ext cx="4144944" cy="161092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常见的后台用户名：</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en-US" altLang="zh-CN" sz="2000" b="1" dirty="0">
                <a:solidFill>
                  <a:srgbClr val="FE9227"/>
                </a:solidFill>
                <a:latin typeface="Microsoft YaHei" charset="-122"/>
                <a:ea typeface="Microsoft YaHei" charset="-122"/>
                <a:cs typeface="Microsoft YaHei" charset="-122"/>
              </a:rPr>
              <a:t>admin</a:t>
            </a:r>
          </a:p>
          <a:p>
            <a:pPr marL="114300" indent="0">
              <a:lnSpc>
                <a:spcPct val="150000"/>
              </a:lnSpc>
              <a:spcBef>
                <a:spcPts val="0"/>
              </a:spcBef>
              <a:buSzPts val="1800"/>
              <a:buNone/>
            </a:pPr>
            <a:r>
              <a:rPr lang="en-US" altLang="zh-CN" sz="2000" b="1" dirty="0">
                <a:solidFill>
                  <a:srgbClr val="FE9227"/>
                </a:solidFill>
                <a:latin typeface="Microsoft YaHei" charset="-122"/>
                <a:ea typeface="Microsoft YaHei" charset="-122"/>
                <a:cs typeface="Microsoft YaHei" charset="-122"/>
              </a:rPr>
              <a:t>administrator</a:t>
            </a:r>
          </a:p>
          <a:p>
            <a:pPr marL="114300" indent="0">
              <a:lnSpc>
                <a:spcPct val="150000"/>
              </a:lnSpc>
              <a:spcBef>
                <a:spcPts val="0"/>
              </a:spcBef>
              <a:buSzPts val="1800"/>
              <a:buNone/>
            </a:pPr>
            <a:r>
              <a:rPr lang="en-US" altLang="zh-CN" sz="2000" b="1" dirty="0">
                <a:solidFill>
                  <a:srgbClr val="FE9227"/>
                </a:solidFill>
                <a:latin typeface="Microsoft YaHei" charset="-122"/>
                <a:ea typeface="Microsoft YaHei" charset="-122"/>
                <a:cs typeface="Microsoft YaHei" charset="-122"/>
              </a:rPr>
              <a:t>root</a:t>
            </a:r>
          </a:p>
          <a:p>
            <a:pPr marL="114300" indent="0">
              <a:lnSpc>
                <a:spcPct val="150000"/>
              </a:lnSpc>
              <a:spcBef>
                <a:spcPts val="0"/>
              </a:spcBef>
              <a:buSzPts val="1800"/>
              <a:buNone/>
            </a:pP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
        <p:nvSpPr>
          <p:cNvPr id="13" name="Google Shape;119;p27">
            <a:extLst>
              <a:ext uri="{FF2B5EF4-FFF2-40B4-BE49-F238E27FC236}">
                <a16:creationId xmlns:a16="http://schemas.microsoft.com/office/drawing/2014/main" id="{826D07CD-104E-3B46-B18A-AD9B0C365721}"/>
              </a:ext>
            </a:extLst>
          </p:cNvPr>
          <p:cNvSpPr txBox="1">
            <a:spLocks/>
          </p:cNvSpPr>
          <p:nvPr/>
        </p:nvSpPr>
        <p:spPr>
          <a:xfrm>
            <a:off x="5882185" y="3317697"/>
            <a:ext cx="4144944" cy="161092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常见的后台口令：</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admin</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123456</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admin888</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root</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123123</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admin123</a:t>
            </a:r>
          </a:p>
          <a:p>
            <a:pPr marL="114300" indent="0">
              <a:lnSpc>
                <a:spcPct val="150000"/>
              </a:lnSpc>
              <a:spcBef>
                <a:spcPts val="0"/>
              </a:spcBef>
              <a:buSzPts val="1800"/>
              <a:buNone/>
            </a:pP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
        <p:nvSpPr>
          <p:cNvPr id="14" name="Google Shape;119;p27">
            <a:extLst>
              <a:ext uri="{FF2B5EF4-FFF2-40B4-BE49-F238E27FC236}">
                <a16:creationId xmlns:a16="http://schemas.microsoft.com/office/drawing/2014/main" id="{826D07CD-104E-3B46-B18A-AD9B0C365721}"/>
              </a:ext>
            </a:extLst>
          </p:cNvPr>
          <p:cNvSpPr txBox="1">
            <a:spLocks/>
          </p:cNvSpPr>
          <p:nvPr/>
        </p:nvSpPr>
        <p:spPr>
          <a:xfrm>
            <a:off x="8047056" y="3296091"/>
            <a:ext cx="4144944" cy="336710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endParaRPr lang="en-US" altLang="zh-CN" sz="2000" b="1" dirty="0">
              <a:solidFill>
                <a:srgbClr val="87B414"/>
              </a:solidFill>
              <a:latin typeface="Microsoft YaHei" charset="-122"/>
              <a:ea typeface="Microsoft YaHei" charset="-122"/>
              <a:cs typeface="Microsoft YaHei" charset="-122"/>
            </a:endParaRP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password</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12345678</a:t>
            </a:r>
          </a:p>
          <a:p>
            <a:pPr marL="114300" indent="0">
              <a:lnSpc>
                <a:spcPct val="150000"/>
              </a:lnSpc>
              <a:spcBef>
                <a:spcPts val="0"/>
              </a:spcBef>
              <a:buSzPts val="1800"/>
              <a:buNone/>
            </a:pPr>
            <a:r>
              <a:rPr lang="en-US" altLang="zh-CN" sz="2000" b="1" dirty="0" err="1">
                <a:solidFill>
                  <a:srgbClr val="87B414"/>
                </a:solidFill>
                <a:latin typeface="Microsoft YaHei" charset="-122"/>
                <a:ea typeface="Microsoft YaHei" charset="-122"/>
                <a:cs typeface="Microsoft YaHei" charset="-122"/>
              </a:rPr>
              <a:t>rootroot</a:t>
            </a:r>
            <a:endParaRPr lang="en-US" altLang="zh-CN" sz="2000" b="1" dirty="0">
              <a:solidFill>
                <a:srgbClr val="87B414"/>
              </a:solidFill>
              <a:latin typeface="Microsoft YaHei" charset="-122"/>
              <a:ea typeface="Microsoft YaHei" charset="-122"/>
              <a:cs typeface="Microsoft YaHei" charset="-122"/>
            </a:endParaRP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qwerty</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a:t>
            </a:r>
          </a:p>
          <a:p>
            <a:pPr marL="114300" indent="0">
              <a:lnSpc>
                <a:spcPct val="150000"/>
              </a:lnSpc>
              <a:spcBef>
                <a:spcPts val="0"/>
              </a:spcBef>
              <a:buSzPts val="1800"/>
              <a:buNone/>
            </a:pPr>
            <a:r>
              <a:rPr lang="en-US" altLang="zh-CN" sz="2000" b="1" dirty="0">
                <a:solidFill>
                  <a:srgbClr val="87B414"/>
                </a:solidFill>
                <a:latin typeface="Microsoft YaHei" charset="-122"/>
                <a:ea typeface="Microsoft YaHei" charset="-122"/>
                <a:cs typeface="Microsoft YaHei" charset="-122"/>
              </a:rPr>
              <a:t>000000</a:t>
            </a:r>
          </a:p>
          <a:p>
            <a:pPr marL="114300" indent="0">
              <a:lnSpc>
                <a:spcPct val="150000"/>
              </a:lnSpc>
              <a:spcBef>
                <a:spcPts val="0"/>
              </a:spcBef>
              <a:buSzPts val="1800"/>
              <a:buNone/>
            </a:pP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6051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弱口令漏洞的形成</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519571" y="1274654"/>
            <a:ext cx="11531402" cy="138665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524387" y="1542492"/>
            <a:ext cx="11143226" cy="161092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使用系统默认口令</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      </a:t>
            </a:r>
            <a:r>
              <a:rPr lang="en-US" altLang="zh-CN" sz="2000" dirty="0">
                <a:solidFill>
                  <a:schemeClr val="tx1">
                    <a:lumMod val="65000"/>
                    <a:lumOff val="35000"/>
                  </a:schemeClr>
                </a:solidFill>
                <a:latin typeface="Microsoft YaHei" charset="-122"/>
                <a:ea typeface="Microsoft YaHei" charset="-122"/>
                <a:cs typeface="Microsoft YaHei" charset="-122"/>
              </a:rPr>
              <a:t>tomcat</a:t>
            </a:r>
            <a:r>
              <a:rPr lang="zh-CN" altLang="en-US" sz="2000" dirty="0">
                <a:solidFill>
                  <a:schemeClr val="tx1">
                    <a:lumMod val="65000"/>
                    <a:lumOff val="35000"/>
                  </a:schemeClr>
                </a:solidFill>
                <a:latin typeface="Microsoft YaHei" charset="-122"/>
                <a:ea typeface="Microsoft YaHei" charset="-122"/>
                <a:cs typeface="Microsoft YaHei" charset="-122"/>
              </a:rPr>
              <a:t>：</a:t>
            </a:r>
            <a:r>
              <a:rPr lang="en-US" altLang="zh-CN" sz="2000" dirty="0">
                <a:solidFill>
                  <a:schemeClr val="tx1">
                    <a:lumMod val="65000"/>
                    <a:lumOff val="35000"/>
                  </a:schemeClr>
                </a:solidFill>
                <a:latin typeface="Microsoft YaHei" charset="-122"/>
                <a:ea typeface="Microsoft YaHei" charset="-122"/>
                <a:cs typeface="Microsoft YaHei" charset="-122"/>
              </a:rPr>
              <a:t>tomcat/tomcat</a:t>
            </a:r>
            <a:r>
              <a:rPr lang="zh-CN" altLang="en-US" sz="2000" dirty="0">
                <a:solidFill>
                  <a:schemeClr val="tx1">
                    <a:lumMod val="65000"/>
                    <a:lumOff val="35000"/>
                  </a:schemeClr>
                </a:solidFill>
                <a:latin typeface="Microsoft YaHei" charset="-122"/>
                <a:ea typeface="Microsoft YaHei" charset="-122"/>
                <a:cs typeface="Microsoft YaHei" charset="-122"/>
              </a:rPr>
              <a:t>。</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      </a:t>
            </a:r>
            <a:r>
              <a:rPr lang="en-US" altLang="zh-CN" sz="2000" dirty="0" err="1">
                <a:solidFill>
                  <a:schemeClr val="tx1">
                    <a:lumMod val="65000"/>
                    <a:lumOff val="35000"/>
                  </a:schemeClr>
                </a:solidFill>
                <a:latin typeface="Microsoft YaHei" charset="-122"/>
                <a:ea typeface="Microsoft YaHei" charset="-122"/>
                <a:cs typeface="Microsoft YaHei" charset="-122"/>
              </a:rPr>
              <a:t>weblogic</a:t>
            </a:r>
            <a:r>
              <a:rPr lang="zh-CN" altLang="en-US" sz="2000" dirty="0">
                <a:solidFill>
                  <a:schemeClr val="tx1">
                    <a:lumMod val="65000"/>
                    <a:lumOff val="35000"/>
                  </a:schemeClr>
                </a:solidFill>
                <a:latin typeface="Microsoft YaHei" charset="-122"/>
                <a:ea typeface="Microsoft YaHei" charset="-122"/>
                <a:cs typeface="Microsoft YaHei" charset="-122"/>
              </a:rPr>
              <a:t>：</a:t>
            </a:r>
            <a:r>
              <a:rPr lang="en-US" altLang="zh-CN" sz="2000" dirty="0" err="1">
                <a:solidFill>
                  <a:schemeClr val="tx1">
                    <a:lumMod val="65000"/>
                    <a:lumOff val="35000"/>
                  </a:schemeClr>
                </a:solidFill>
                <a:latin typeface="Microsoft YaHei" charset="-122"/>
                <a:ea typeface="Microsoft YaHei" charset="-122"/>
                <a:cs typeface="Microsoft YaHei" charset="-122"/>
              </a:rPr>
              <a:t>weblogic</a:t>
            </a:r>
            <a:r>
              <a:rPr lang="en-US" altLang="zh-CN" sz="2000" dirty="0">
                <a:solidFill>
                  <a:schemeClr val="tx1">
                    <a:lumMod val="65000"/>
                    <a:lumOff val="35000"/>
                  </a:schemeClr>
                </a:solidFill>
                <a:latin typeface="Microsoft YaHei" charset="-122"/>
                <a:ea typeface="Microsoft YaHei" charset="-122"/>
                <a:cs typeface="Microsoft YaHei" charset="-122"/>
              </a:rPr>
              <a:t>/</a:t>
            </a:r>
            <a:r>
              <a:rPr lang="en-US" altLang="zh-CN" sz="2000" dirty="0" err="1">
                <a:solidFill>
                  <a:schemeClr val="tx1">
                    <a:lumMod val="65000"/>
                    <a:lumOff val="35000"/>
                  </a:schemeClr>
                </a:solidFill>
                <a:latin typeface="Microsoft YaHei" charset="-122"/>
                <a:ea typeface="Microsoft YaHei" charset="-122"/>
                <a:cs typeface="Microsoft YaHei" charset="-122"/>
              </a:rPr>
              <a:t>weblogic</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3" name="Google Shape;119;p27">
            <a:extLst>
              <a:ext uri="{FF2B5EF4-FFF2-40B4-BE49-F238E27FC236}">
                <a16:creationId xmlns:a16="http://schemas.microsoft.com/office/drawing/2014/main" id="{826D07CD-104E-3B46-B18A-AD9B0C365721}"/>
              </a:ext>
            </a:extLst>
          </p:cNvPr>
          <p:cNvSpPr txBox="1">
            <a:spLocks/>
          </p:cNvSpPr>
          <p:nvPr/>
        </p:nvSpPr>
        <p:spPr>
          <a:xfrm>
            <a:off x="519571" y="3297381"/>
            <a:ext cx="11143226" cy="11381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startAt="2"/>
            </a:pPr>
            <a:r>
              <a:rPr lang="zh-CN" altLang="en-US" sz="2000" dirty="0">
                <a:solidFill>
                  <a:schemeClr val="tx1">
                    <a:lumMod val="65000"/>
                    <a:lumOff val="35000"/>
                  </a:schemeClr>
                </a:solidFill>
                <a:latin typeface="Microsoft YaHei" charset="-122"/>
                <a:ea typeface="Microsoft YaHei" charset="-122"/>
                <a:cs typeface="Microsoft YaHei" charset="-122"/>
              </a:rPr>
              <a:t>未对用户密码强度进行要求</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      此时用户很容易设置类似“</a:t>
            </a:r>
            <a:r>
              <a:rPr lang="en-US" altLang="zh-CN" sz="2000" dirty="0">
                <a:solidFill>
                  <a:schemeClr val="tx1">
                    <a:lumMod val="65000"/>
                    <a:lumOff val="35000"/>
                  </a:schemeClr>
                </a:solidFill>
                <a:latin typeface="Microsoft YaHei" charset="-122"/>
                <a:ea typeface="Microsoft YaHei" charset="-122"/>
                <a:cs typeface="Microsoft YaHei" charset="-122"/>
              </a:rPr>
              <a:t>123456</a:t>
            </a:r>
            <a:r>
              <a:rPr lang="zh-CN" altLang="en-US" sz="2000" dirty="0">
                <a:solidFill>
                  <a:schemeClr val="tx1">
                    <a:lumMod val="65000"/>
                    <a:lumOff val="35000"/>
                  </a:schemeClr>
                </a:solidFill>
                <a:latin typeface="Microsoft YaHei" charset="-122"/>
                <a:ea typeface="Microsoft YaHei" charset="-122"/>
                <a:cs typeface="Microsoft YaHei" charset="-122"/>
              </a:rPr>
              <a:t>”的弱口令</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4" name="Google Shape;119;p27">
            <a:extLst>
              <a:ext uri="{FF2B5EF4-FFF2-40B4-BE49-F238E27FC236}">
                <a16:creationId xmlns:a16="http://schemas.microsoft.com/office/drawing/2014/main" id="{826D07CD-104E-3B46-B18A-AD9B0C365721}"/>
              </a:ext>
            </a:extLst>
          </p:cNvPr>
          <p:cNvSpPr txBox="1">
            <a:spLocks/>
          </p:cNvSpPr>
          <p:nvPr/>
        </p:nvSpPr>
        <p:spPr>
          <a:xfrm>
            <a:off x="519571" y="4559684"/>
            <a:ext cx="11143226" cy="11381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startAt="3"/>
            </a:pPr>
            <a:r>
              <a:rPr lang="zh-CN" altLang="en-US" sz="2000" dirty="0">
                <a:solidFill>
                  <a:schemeClr val="tx1">
                    <a:lumMod val="65000"/>
                    <a:lumOff val="35000"/>
                  </a:schemeClr>
                </a:solidFill>
                <a:latin typeface="Microsoft YaHei" charset="-122"/>
                <a:ea typeface="Microsoft YaHei" charset="-122"/>
                <a:cs typeface="Microsoft YaHei" charset="-122"/>
              </a:rPr>
              <a:t>未对暴力破解进行合理防御</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4503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0"/>
            <a:ext cx="12192000" cy="817704"/>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700" y="245003"/>
            <a:ext cx="7314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ltLang="en-US" sz="4000" dirty="0">
                <a:solidFill>
                  <a:schemeClr val="bg1"/>
                </a:solidFill>
                <a:latin typeface="Microsoft YaHei" charset="-122"/>
                <a:ea typeface="Microsoft YaHei" charset="-122"/>
                <a:cs typeface="Microsoft YaHei" charset="-122"/>
              </a:rPr>
              <a:t>本章学习目标</a:t>
            </a:r>
            <a:endParaRPr sz="4000" dirty="0">
              <a:solidFill>
                <a:schemeClr val="bg1"/>
              </a:solidFill>
              <a:latin typeface="Microsoft YaHei" charset="-122"/>
              <a:ea typeface="Microsoft YaHei" charset="-122"/>
              <a:cs typeface="Microsoft YaHei" charset="-122"/>
            </a:endParaRPr>
          </a:p>
        </p:txBody>
      </p:sp>
      <p:sp>
        <p:nvSpPr>
          <p:cNvPr id="7" name="Google Shape;113;p26">
            <a:extLst>
              <a:ext uri="{FF2B5EF4-FFF2-40B4-BE49-F238E27FC236}">
                <a16:creationId xmlns:a16="http://schemas.microsoft.com/office/drawing/2014/main" id="{AE60FC9D-5FEE-0641-856C-E00C50A1C457}"/>
              </a:ext>
            </a:extLst>
          </p:cNvPr>
          <p:cNvSpPr txBox="1">
            <a:spLocks/>
          </p:cNvSpPr>
          <p:nvPr/>
        </p:nvSpPr>
        <p:spPr>
          <a:xfrm>
            <a:off x="311700" y="1270722"/>
            <a:ext cx="8520600" cy="430336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了解生活中绕过限制的案例</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学习并掌握突破功能限制漏洞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学习并掌握越权漏洞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学习并掌握遍历漏洞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学习并掌握弱口令漏洞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了解暴力破解的攻击手法</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Tree>
    <p:extLst>
      <p:ext uri="{BB962C8B-B14F-4D97-AF65-F5344CB8AC3E}">
        <p14:creationId xmlns:p14="http://schemas.microsoft.com/office/powerpoint/2010/main" val="37204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暴力破解</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519571" y="1274654"/>
            <a:ext cx="11531402" cy="138665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519571" y="1753284"/>
            <a:ext cx="11143226" cy="161092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系统输入用户名密码或输入密码位置缺少</a:t>
            </a:r>
            <a:r>
              <a:rPr lang="zh-CN" altLang="en-US" sz="2000">
                <a:solidFill>
                  <a:schemeClr val="tx1">
                    <a:lumMod val="65000"/>
                    <a:lumOff val="35000"/>
                  </a:schemeClr>
                </a:solidFill>
                <a:latin typeface="Microsoft YaHei" charset="-122"/>
                <a:ea typeface="Microsoft YaHei" charset="-122"/>
                <a:cs typeface="Microsoft YaHei" charset="-122"/>
              </a:rPr>
              <a:t>验证码导致用户口令被暴力</a:t>
            </a:r>
            <a:r>
              <a:rPr lang="zh-CN" altLang="en-US" sz="2000" dirty="0">
                <a:solidFill>
                  <a:schemeClr val="tx1">
                    <a:lumMod val="65000"/>
                    <a:lumOff val="35000"/>
                  </a:schemeClr>
                </a:solidFill>
                <a:latin typeface="Microsoft YaHei" charset="-122"/>
                <a:ea typeface="Microsoft YaHei" charset="-122"/>
                <a:cs typeface="Microsoft YaHei" charset="-122"/>
              </a:rPr>
              <a:t>破解</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3" name="Google Shape;119;p27">
            <a:extLst>
              <a:ext uri="{FF2B5EF4-FFF2-40B4-BE49-F238E27FC236}">
                <a16:creationId xmlns:a16="http://schemas.microsoft.com/office/drawing/2014/main" id="{826D07CD-104E-3B46-B18A-AD9B0C365721}"/>
              </a:ext>
            </a:extLst>
          </p:cNvPr>
          <p:cNvSpPr txBox="1">
            <a:spLocks/>
          </p:cNvSpPr>
          <p:nvPr/>
        </p:nvSpPr>
        <p:spPr>
          <a:xfrm>
            <a:off x="519571" y="2431990"/>
            <a:ext cx="11143226" cy="11381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startAt="2"/>
            </a:pPr>
            <a:r>
              <a:rPr lang="zh-CN" altLang="en-US" sz="2000" dirty="0">
                <a:solidFill>
                  <a:schemeClr val="tx1">
                    <a:lumMod val="65000"/>
                    <a:lumOff val="35000"/>
                  </a:schemeClr>
                </a:solidFill>
                <a:latin typeface="Microsoft YaHei" charset="-122"/>
                <a:ea typeface="Microsoft YaHei" charset="-122"/>
                <a:cs typeface="Microsoft YaHei" charset="-122"/>
              </a:rPr>
              <a:t>系统未设置最大校验错误次数阈值导致用户口令被暴力破解</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4" name="Google Shape;119;p27">
            <a:extLst>
              <a:ext uri="{FF2B5EF4-FFF2-40B4-BE49-F238E27FC236}">
                <a16:creationId xmlns:a16="http://schemas.microsoft.com/office/drawing/2014/main" id="{826D07CD-104E-3B46-B18A-AD9B0C365721}"/>
              </a:ext>
            </a:extLst>
          </p:cNvPr>
          <p:cNvSpPr txBox="1">
            <a:spLocks/>
          </p:cNvSpPr>
          <p:nvPr/>
        </p:nvSpPr>
        <p:spPr>
          <a:xfrm>
            <a:off x="519571" y="1223161"/>
            <a:ext cx="11143226" cy="11381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可允许暴力破解的成因</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5" name="Google Shape;119;p27">
            <a:extLst>
              <a:ext uri="{FF2B5EF4-FFF2-40B4-BE49-F238E27FC236}">
                <a16:creationId xmlns:a16="http://schemas.microsoft.com/office/drawing/2014/main" id="{826D07CD-104E-3B46-B18A-AD9B0C365721}"/>
              </a:ext>
            </a:extLst>
          </p:cNvPr>
          <p:cNvSpPr txBox="1">
            <a:spLocks/>
          </p:cNvSpPr>
          <p:nvPr/>
        </p:nvSpPr>
        <p:spPr>
          <a:xfrm>
            <a:off x="519571" y="3524111"/>
            <a:ext cx="11143226" cy="107518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rgbClr val="FF9326"/>
                </a:solidFill>
                <a:latin typeface="Microsoft YaHei" charset="-122"/>
                <a:ea typeface="Microsoft YaHei" charset="-122"/>
                <a:cs typeface="Microsoft YaHei" charset="-122"/>
              </a:rPr>
              <a:t>对于限制了最大校验错误次数阈值的场景，依然要警惕通过使用固定口令遍历用户名的攻击手法。</a:t>
            </a:r>
            <a:endParaRPr lang="en-US" altLang="zh-CN" sz="2000" b="1" dirty="0">
              <a:solidFill>
                <a:srgbClr val="FF9326"/>
              </a:solidFill>
              <a:latin typeface="Microsoft YaHei" charset="-122"/>
              <a:ea typeface="Microsoft YaHei" charset="-122"/>
              <a:cs typeface="Microsoft YaHei" charset="-122"/>
            </a:endParaRPr>
          </a:p>
        </p:txBody>
      </p:sp>
      <p:sp>
        <p:nvSpPr>
          <p:cNvPr id="16" name="Google Shape;119;p27">
            <a:extLst>
              <a:ext uri="{FF2B5EF4-FFF2-40B4-BE49-F238E27FC236}">
                <a16:creationId xmlns:a16="http://schemas.microsoft.com/office/drawing/2014/main" id="{826D07CD-104E-3B46-B18A-AD9B0C365721}"/>
              </a:ext>
            </a:extLst>
          </p:cNvPr>
          <p:cNvSpPr txBox="1">
            <a:spLocks/>
          </p:cNvSpPr>
          <p:nvPr/>
        </p:nvSpPr>
        <p:spPr>
          <a:xfrm>
            <a:off x="519571" y="4289961"/>
            <a:ext cx="11143226" cy="82963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演示：使用</a:t>
            </a:r>
            <a:r>
              <a:rPr lang="en-US" altLang="zh-CN" sz="2000" dirty="0" err="1">
                <a:solidFill>
                  <a:schemeClr val="tx1">
                    <a:lumMod val="65000"/>
                    <a:lumOff val="35000"/>
                  </a:schemeClr>
                </a:solidFill>
                <a:latin typeface="Microsoft YaHei" charset="-122"/>
                <a:ea typeface="Microsoft YaHei" charset="-122"/>
                <a:cs typeface="Microsoft YaHei" charset="-122"/>
              </a:rPr>
              <a:t>Burpsuite</a:t>
            </a:r>
            <a:r>
              <a:rPr lang="zh-CN" altLang="en-US" sz="2000" dirty="0">
                <a:solidFill>
                  <a:schemeClr val="tx1">
                    <a:lumMod val="65000"/>
                    <a:lumOff val="35000"/>
                  </a:schemeClr>
                </a:solidFill>
                <a:latin typeface="Microsoft YaHei" charset="-122"/>
                <a:ea typeface="Microsoft YaHei" charset="-122"/>
                <a:cs typeface="Microsoft YaHei" charset="-122"/>
              </a:rPr>
              <a:t>进行暴力破解测试</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91299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弱口令漏洞防御</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519571" y="1274654"/>
            <a:ext cx="11531402" cy="138665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Font typeface="+mj-lt"/>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3" name="Google Shape;119;p27">
            <a:extLst>
              <a:ext uri="{FF2B5EF4-FFF2-40B4-BE49-F238E27FC236}">
                <a16:creationId xmlns:a16="http://schemas.microsoft.com/office/drawing/2014/main" id="{826D07CD-104E-3B46-B18A-AD9B0C365721}"/>
              </a:ext>
            </a:extLst>
          </p:cNvPr>
          <p:cNvSpPr txBox="1">
            <a:spLocks/>
          </p:cNvSpPr>
          <p:nvPr/>
        </p:nvSpPr>
        <p:spPr>
          <a:xfrm>
            <a:off x="713659" y="1845163"/>
            <a:ext cx="11143226" cy="387183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系统设计者：</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Font typeface="+mj-lt"/>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使用安全可靠的图形验证码</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Font typeface="+mj-lt"/>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一定场景下，可以设置校验失败最大次数阈值</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Font typeface="+mj-lt"/>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用户：</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Font typeface="+mj-lt"/>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避免使用系统默认的口令</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Font typeface="+mj-lt"/>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避免在多个系统中使用同一套口令</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Font typeface="+mj-lt"/>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提高口令强度，</a:t>
            </a:r>
            <a:r>
              <a:rPr lang="en-US" altLang="zh-CN" sz="2000" dirty="0">
                <a:solidFill>
                  <a:schemeClr val="tx1">
                    <a:lumMod val="65000"/>
                    <a:lumOff val="35000"/>
                  </a:schemeClr>
                </a:solidFill>
                <a:latin typeface="Microsoft YaHei" charset="-122"/>
                <a:ea typeface="Microsoft YaHei" charset="-122"/>
                <a:cs typeface="Microsoft YaHei" charset="-122"/>
              </a:rPr>
              <a:t>8</a:t>
            </a:r>
            <a:r>
              <a:rPr lang="zh-CN" altLang="en-US" sz="2000" dirty="0">
                <a:solidFill>
                  <a:schemeClr val="tx1">
                    <a:lumMod val="65000"/>
                    <a:lumOff val="35000"/>
                  </a:schemeClr>
                </a:solidFill>
                <a:latin typeface="Microsoft YaHei" charset="-122"/>
                <a:ea typeface="Microsoft YaHei" charset="-122"/>
                <a:cs typeface="Microsoft YaHei" charset="-122"/>
              </a:rPr>
              <a:t>位以上，大小写字母、数字、特殊字符</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4" name="Google Shape;119;p27">
            <a:extLst>
              <a:ext uri="{FF2B5EF4-FFF2-40B4-BE49-F238E27FC236}">
                <a16:creationId xmlns:a16="http://schemas.microsoft.com/office/drawing/2014/main" id="{826D07CD-104E-3B46-B18A-AD9B0C365721}"/>
              </a:ext>
            </a:extLst>
          </p:cNvPr>
          <p:cNvSpPr txBox="1">
            <a:spLocks/>
          </p:cNvSpPr>
          <p:nvPr/>
        </p:nvSpPr>
        <p:spPr>
          <a:xfrm>
            <a:off x="713659" y="1232759"/>
            <a:ext cx="11143226" cy="11381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rgbClr val="87B414"/>
                </a:solidFill>
                <a:latin typeface="Microsoft YaHei" charset="-122"/>
                <a:ea typeface="Microsoft YaHei" charset="-122"/>
                <a:cs typeface="Microsoft YaHei" charset="-122"/>
              </a:rPr>
              <a:t>拍卖行小故事</a:t>
            </a:r>
            <a:endParaRPr lang="en-US" altLang="zh-CN" sz="2000" b="1" dirty="0">
              <a:solidFill>
                <a:srgbClr val="87B414"/>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4856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概述</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311699" y="1439829"/>
            <a:ext cx="11143226" cy="294110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rgbClr val="FE9227"/>
                </a:solidFill>
                <a:latin typeface="Microsoft YaHei" charset="-122"/>
                <a:ea typeface="Microsoft YaHei" charset="-122"/>
                <a:cs typeface="Microsoft YaHei" charset="-122"/>
              </a:rPr>
              <a:t>逻辑</a:t>
            </a:r>
            <a:r>
              <a:rPr lang="zh-CN" altLang="en-US" sz="2000" dirty="0">
                <a:solidFill>
                  <a:schemeClr val="tx1">
                    <a:lumMod val="65000"/>
                    <a:lumOff val="35000"/>
                  </a:schemeClr>
                </a:solidFill>
                <a:latin typeface="Microsoft YaHei" charset="-122"/>
                <a:ea typeface="Microsoft YaHei" charset="-122"/>
                <a:cs typeface="Microsoft YaHei" charset="-122"/>
              </a:rPr>
              <a:t>指的是思维的规律。</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solidFill>
                  <a:srgbClr val="FE9227"/>
                </a:solidFill>
                <a:latin typeface="Microsoft YaHei" charset="-122"/>
                <a:ea typeface="Microsoft YaHei" charset="-122"/>
                <a:cs typeface="Microsoft YaHei" charset="-122"/>
              </a:rPr>
              <a:t>逻辑漏洞</a:t>
            </a:r>
            <a:r>
              <a:rPr lang="zh-CN" altLang="en-US" sz="2000" dirty="0">
                <a:solidFill>
                  <a:schemeClr val="tx1">
                    <a:lumMod val="65000"/>
                    <a:lumOff val="35000"/>
                  </a:schemeClr>
                </a:solidFill>
                <a:latin typeface="Microsoft YaHei" charset="-122"/>
                <a:ea typeface="Microsoft YaHei" charset="-122"/>
                <a:cs typeface="Microsoft YaHei" charset="-122"/>
              </a:rPr>
              <a:t>指是的业务逻辑漏洞，是由于网站设计、开发人员的思维定势或考虑不足所导致的设计缺陷与漏洞。这些漏洞往往与业务</a:t>
            </a:r>
            <a:r>
              <a:rPr lang="zh-CN" altLang="en-US" sz="2000">
                <a:solidFill>
                  <a:schemeClr val="tx1">
                    <a:lumMod val="65000"/>
                    <a:lumOff val="35000"/>
                  </a:schemeClr>
                </a:solidFill>
                <a:latin typeface="Microsoft YaHei" charset="-122"/>
                <a:ea typeface="Microsoft YaHei" charset="-122"/>
                <a:cs typeface="Microsoft YaHei" charset="-122"/>
              </a:rPr>
              <a:t>紧密相关。</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solidFill>
                  <a:srgbClr val="FF9326"/>
                </a:solidFill>
                <a:latin typeface="Microsoft YaHei" charset="-122"/>
                <a:ea typeface="Microsoft YaHei" charset="-122"/>
                <a:cs typeface="Microsoft YaHei" charset="-122"/>
              </a:rPr>
              <a:t>逻辑漏洞</a:t>
            </a:r>
            <a:r>
              <a:rPr lang="zh-CN" altLang="en-US" sz="2000" dirty="0">
                <a:solidFill>
                  <a:schemeClr val="tx1">
                    <a:lumMod val="65000"/>
                    <a:lumOff val="35000"/>
                  </a:schemeClr>
                </a:solidFill>
                <a:latin typeface="Microsoft YaHei" charset="-122"/>
                <a:ea typeface="Microsoft YaHei" charset="-122"/>
                <a:cs typeface="Microsoft YaHei" charset="-122"/>
              </a:rPr>
              <a:t>覆盖面很广，一直以来对于逻辑漏洞尚未产生明确的分类。其大致包括了：</a:t>
            </a:r>
            <a:r>
              <a:rPr lang="zh-CN" altLang="en-US" sz="2000" b="1" dirty="0">
                <a:solidFill>
                  <a:srgbClr val="87B414"/>
                </a:solidFill>
                <a:latin typeface="Microsoft YaHei" charset="-122"/>
                <a:ea typeface="Microsoft YaHei" charset="-122"/>
                <a:cs typeface="Microsoft YaHei" charset="-122"/>
              </a:rPr>
              <a:t>绕过功能限制</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遍历</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越权</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弱口令</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信息泄漏</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任意用户密码重置</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竞争性问题</a:t>
            </a:r>
            <a:r>
              <a:rPr lang="zh-CN" altLang="en-US" sz="2000" dirty="0">
                <a:solidFill>
                  <a:schemeClr val="tx1">
                    <a:lumMod val="65000"/>
                    <a:lumOff val="35000"/>
                  </a:schemeClr>
                </a:solidFill>
                <a:latin typeface="Microsoft YaHei" charset="-122"/>
                <a:ea typeface="Microsoft YaHei" charset="-122"/>
                <a:cs typeface="Microsoft YaHei" charset="-122"/>
              </a:rPr>
              <a:t>等。</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在一些场景下，由于功能本身设计复杂、易于出现纰漏，导致针对特定场景下的特定逻辑漏洞问题讨论，此类风险场景有：</a:t>
            </a:r>
            <a:r>
              <a:rPr lang="zh-CN" altLang="en-US" sz="2000" b="1" dirty="0">
                <a:solidFill>
                  <a:srgbClr val="87B414"/>
                </a:solidFill>
                <a:latin typeface="Microsoft YaHei" charset="-122"/>
                <a:ea typeface="Microsoft YaHei" charset="-122"/>
                <a:cs typeface="Microsoft YaHei" charset="-122"/>
              </a:rPr>
              <a:t>支付安全</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验证码安全</a:t>
            </a:r>
            <a:r>
              <a:rPr lang="zh-CN" altLang="en-US" sz="2000" dirty="0">
                <a:solidFill>
                  <a:schemeClr val="tx1">
                    <a:lumMod val="65000"/>
                    <a:lumOff val="35000"/>
                  </a:schemeClr>
                </a:solidFill>
                <a:latin typeface="Microsoft YaHei" charset="-122"/>
                <a:ea typeface="Microsoft YaHei" charset="-122"/>
                <a:cs typeface="Microsoft YaHei" charset="-122"/>
              </a:rPr>
              <a:t>等。</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818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限制</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矩形 11"/>
          <p:cNvSpPr/>
          <p:nvPr/>
        </p:nvSpPr>
        <p:spPr>
          <a:xfrm>
            <a:off x="713658" y="1689120"/>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身份识别限制： 门锁、门禁、保险箱、人脸识别、登录密码、看门的狗</a:t>
            </a:r>
          </a:p>
        </p:txBody>
      </p:sp>
      <p:sp>
        <p:nvSpPr>
          <p:cNvPr id="13" name="矩形 12"/>
          <p:cNvSpPr/>
          <p:nvPr/>
        </p:nvSpPr>
        <p:spPr>
          <a:xfrm>
            <a:off x="713658" y="2504519"/>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付费识别限制：点餐小票、地铁闸机、年费会员、一只干净的碗</a:t>
            </a:r>
          </a:p>
        </p:txBody>
      </p:sp>
      <p:sp>
        <p:nvSpPr>
          <p:cNvPr id="14" name="矩形 13"/>
          <p:cNvSpPr/>
          <p:nvPr/>
        </p:nvSpPr>
        <p:spPr>
          <a:xfrm>
            <a:off x="713658" y="3307668"/>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顺序限制：号码牌、预约短信、九连环、栈与队列、弹夹、象棋规则</a:t>
            </a:r>
          </a:p>
        </p:txBody>
      </p:sp>
      <p:sp>
        <p:nvSpPr>
          <p:cNvPr id="15" name="矩形 14"/>
          <p:cNvSpPr/>
          <p:nvPr/>
        </p:nvSpPr>
        <p:spPr>
          <a:xfrm>
            <a:off x="713658" y="4107889"/>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行为限制：法律、列车烟雾报警、围墙、屏风、足球规则</a:t>
            </a:r>
          </a:p>
        </p:txBody>
      </p:sp>
    </p:spTree>
    <p:extLst>
      <p:ext uri="{BB962C8B-B14F-4D97-AF65-F5344CB8AC3E}">
        <p14:creationId xmlns:p14="http://schemas.microsoft.com/office/powerpoint/2010/main" val="47505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打破限制的场景</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矩形 11"/>
          <p:cNvSpPr/>
          <p:nvPr/>
        </p:nvSpPr>
        <p:spPr>
          <a:xfrm>
            <a:off x="713658" y="1566288"/>
            <a:ext cx="418588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伪造。 饭票、车票、公交卡伪造</a:t>
            </a:r>
          </a:p>
        </p:txBody>
      </p:sp>
      <p:sp>
        <p:nvSpPr>
          <p:cNvPr id="13" name="矩形 12"/>
          <p:cNvSpPr/>
          <p:nvPr/>
        </p:nvSpPr>
        <p:spPr>
          <a:xfrm>
            <a:off x="711008" y="2755820"/>
            <a:ext cx="2698282"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重用。 </a:t>
            </a:r>
            <a:r>
              <a:rPr lang="zh-CN" altLang="en-US" sz="2000">
                <a:solidFill>
                  <a:schemeClr val="tx1">
                    <a:lumMod val="65000"/>
                    <a:lumOff val="35000"/>
                  </a:schemeClr>
                </a:solidFill>
                <a:latin typeface="Microsoft YaHei" charset="-122"/>
                <a:ea typeface="Microsoft YaHei" charset="-122"/>
                <a:cs typeface="Microsoft YaHei" charset="-122"/>
              </a:rPr>
              <a:t>凭证重用</a:t>
            </a: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
        <p:nvSpPr>
          <p:cNvPr id="14" name="矩形 13"/>
          <p:cNvSpPr/>
          <p:nvPr/>
        </p:nvSpPr>
        <p:spPr>
          <a:xfrm>
            <a:off x="711008" y="3373766"/>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重放。 录音重放、信号重放</a:t>
            </a:r>
          </a:p>
        </p:txBody>
      </p:sp>
      <p:sp>
        <p:nvSpPr>
          <p:cNvPr id="15" name="矩形 14"/>
          <p:cNvSpPr/>
          <p:nvPr/>
        </p:nvSpPr>
        <p:spPr>
          <a:xfrm>
            <a:off x="711008" y="3981290"/>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劫持。 信号劫持、运输劫持</a:t>
            </a:r>
          </a:p>
        </p:txBody>
      </p:sp>
      <p:sp>
        <p:nvSpPr>
          <p:cNvPr id="16" name="矩形 15"/>
          <p:cNvSpPr/>
          <p:nvPr/>
        </p:nvSpPr>
        <p:spPr>
          <a:xfrm>
            <a:off x="711008" y="4580763"/>
            <a:ext cx="934416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嵌套。 诱饵、货车嵌套</a:t>
            </a:r>
          </a:p>
        </p:txBody>
      </p:sp>
      <p:sp>
        <p:nvSpPr>
          <p:cNvPr id="17" name="矩形 16"/>
          <p:cNvSpPr/>
          <p:nvPr/>
        </p:nvSpPr>
        <p:spPr>
          <a:xfrm>
            <a:off x="6311514" y="1566895"/>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暴力枚举。 破解密码</a:t>
            </a:r>
          </a:p>
        </p:txBody>
      </p:sp>
      <p:sp>
        <p:nvSpPr>
          <p:cNvPr id="18" name="矩形 17"/>
          <p:cNvSpPr/>
          <p:nvPr/>
        </p:nvSpPr>
        <p:spPr>
          <a:xfrm>
            <a:off x="6311512" y="2167275"/>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条件竞争。高铁站验票口</a:t>
            </a:r>
          </a:p>
        </p:txBody>
      </p:sp>
      <p:sp>
        <p:nvSpPr>
          <p:cNvPr id="19" name="矩形 18"/>
          <p:cNvSpPr/>
          <p:nvPr/>
        </p:nvSpPr>
        <p:spPr>
          <a:xfrm>
            <a:off x="711008" y="2161054"/>
            <a:ext cx="4185888"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伪装。明修栈道暗度陈仓</a:t>
            </a:r>
          </a:p>
        </p:txBody>
      </p:sp>
      <p:sp>
        <p:nvSpPr>
          <p:cNvPr id="20" name="矩形 19"/>
          <p:cNvSpPr/>
          <p:nvPr/>
        </p:nvSpPr>
        <p:spPr>
          <a:xfrm>
            <a:off x="6311512" y="3369895"/>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另辟蹊径。翻窗户、拆卸车轮</a:t>
            </a:r>
          </a:p>
        </p:txBody>
      </p:sp>
      <p:sp>
        <p:nvSpPr>
          <p:cNvPr id="21" name="矩形 20"/>
          <p:cNvSpPr/>
          <p:nvPr/>
        </p:nvSpPr>
        <p:spPr>
          <a:xfrm>
            <a:off x="6311512" y="3987841"/>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局部突破。铁栅栏</a:t>
            </a:r>
          </a:p>
        </p:txBody>
      </p:sp>
      <p:sp>
        <p:nvSpPr>
          <p:cNvPr id="22" name="矩形 21"/>
          <p:cNvSpPr/>
          <p:nvPr/>
        </p:nvSpPr>
        <p:spPr>
          <a:xfrm>
            <a:off x="6311512" y="2744080"/>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状态还原。购物领红包。</a:t>
            </a:r>
          </a:p>
        </p:txBody>
      </p:sp>
      <p:sp>
        <p:nvSpPr>
          <p:cNvPr id="23" name="矩形 22"/>
          <p:cNvSpPr/>
          <p:nvPr/>
        </p:nvSpPr>
        <p:spPr>
          <a:xfrm>
            <a:off x="711008" y="5223308"/>
            <a:ext cx="3369673"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并行。 芯片、地铁跟随</a:t>
            </a:r>
          </a:p>
        </p:txBody>
      </p:sp>
      <p:sp>
        <p:nvSpPr>
          <p:cNvPr id="24" name="矩形 23"/>
          <p:cNvSpPr/>
          <p:nvPr/>
        </p:nvSpPr>
        <p:spPr>
          <a:xfrm>
            <a:off x="6311511" y="4574755"/>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宏观突破。刷票、薅羊毛</a:t>
            </a:r>
          </a:p>
        </p:txBody>
      </p:sp>
      <p:sp>
        <p:nvSpPr>
          <p:cNvPr id="25" name="矩形 24"/>
          <p:cNvSpPr/>
          <p:nvPr/>
        </p:nvSpPr>
        <p:spPr>
          <a:xfrm>
            <a:off x="6311510" y="5219353"/>
            <a:ext cx="498883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博弈突破。出租车调价案例</a:t>
            </a:r>
          </a:p>
        </p:txBody>
      </p:sp>
      <p:sp>
        <p:nvSpPr>
          <p:cNvPr id="26" name="矩形 25"/>
          <p:cNvSpPr/>
          <p:nvPr/>
        </p:nvSpPr>
        <p:spPr>
          <a:xfrm>
            <a:off x="6311510" y="5879857"/>
            <a:ext cx="4770472"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修改限制</a:t>
            </a:r>
            <a:r>
              <a:rPr lang="zh-CN" altLang="en-US" sz="2000">
                <a:solidFill>
                  <a:schemeClr val="tx1">
                    <a:lumMod val="65000"/>
                    <a:lumOff val="35000"/>
                  </a:schemeClr>
                </a:solidFill>
                <a:latin typeface="Microsoft YaHei" charset="-122"/>
                <a:ea typeface="Microsoft YaHei" charset="-122"/>
                <a:cs typeface="Microsoft YaHei" charset="-122"/>
              </a:rPr>
              <a:t>。 暴力开锁、收费站冲卡</a:t>
            </a: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
        <p:nvSpPr>
          <p:cNvPr id="27" name="矩形 26"/>
          <p:cNvSpPr/>
          <p:nvPr/>
        </p:nvSpPr>
        <p:spPr>
          <a:xfrm>
            <a:off x="711008" y="5879857"/>
            <a:ext cx="3369673"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外带。 </a:t>
            </a:r>
            <a:r>
              <a:rPr lang="en-US" altLang="zh-CN" sz="2000" dirty="0">
                <a:solidFill>
                  <a:schemeClr val="tx1">
                    <a:lumMod val="65000"/>
                    <a:lumOff val="35000"/>
                  </a:schemeClr>
                </a:solidFill>
                <a:latin typeface="Microsoft YaHei" charset="-122"/>
                <a:ea typeface="Microsoft YaHei" charset="-122"/>
                <a:cs typeface="Microsoft YaHei" charset="-122"/>
              </a:rPr>
              <a:t>ATM</a:t>
            </a:r>
            <a:r>
              <a:rPr lang="zh-CN" altLang="en-US" sz="2000" dirty="0">
                <a:solidFill>
                  <a:schemeClr val="tx1">
                    <a:lumMod val="65000"/>
                    <a:lumOff val="35000"/>
                  </a:schemeClr>
                </a:solidFill>
                <a:latin typeface="Microsoft YaHei" charset="-122"/>
                <a:ea typeface="Microsoft YaHei" charset="-122"/>
                <a:cs typeface="Microsoft YaHei" charset="-122"/>
              </a:rPr>
              <a:t>机</a:t>
            </a:r>
          </a:p>
        </p:txBody>
      </p:sp>
    </p:spTree>
    <p:extLst>
      <p:ext uri="{BB962C8B-B14F-4D97-AF65-F5344CB8AC3E}">
        <p14:creationId xmlns:p14="http://schemas.microsoft.com/office/powerpoint/2010/main" val="140978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博弈突破</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矩形 11"/>
          <p:cNvSpPr/>
          <p:nvPr/>
        </p:nvSpPr>
        <p:spPr>
          <a:xfrm>
            <a:off x="979571" y="1675472"/>
            <a:ext cx="9863357" cy="3170099"/>
          </a:xfrm>
          <a:prstGeom prst="rect">
            <a:avLst/>
          </a:prstGeom>
        </p:spPr>
        <p:txBody>
          <a:bodyPr wrap="square">
            <a:spAutoFit/>
          </a:bodyPr>
          <a:lstStyle/>
          <a:p>
            <a:pPr marL="457200" indent="-457200">
              <a:buFont typeface="+mj-lt"/>
              <a:buAutoNum type="arabicPeriod"/>
            </a:pPr>
            <a:r>
              <a:rPr lang="zh-CN" altLang="en-US" sz="2000" b="1" dirty="0">
                <a:solidFill>
                  <a:srgbClr val="FE9227"/>
                </a:solidFill>
                <a:latin typeface="Microsoft YaHei" charset="-122"/>
                <a:ea typeface="Microsoft YaHei" charset="-122"/>
                <a:cs typeface="Microsoft YaHei" charset="-122"/>
              </a:rPr>
              <a:t>问题描述 ：</a:t>
            </a:r>
            <a:br>
              <a:rPr lang="zh-CN" altLang="en-US" sz="2000" dirty="0">
                <a:solidFill>
                  <a:schemeClr val="tx1">
                    <a:lumMod val="65000"/>
                    <a:lumOff val="35000"/>
                  </a:schemeClr>
                </a:solidFill>
                <a:latin typeface="Microsoft YaHei" charset="-122"/>
                <a:ea typeface="Microsoft YaHei" charset="-122"/>
                <a:cs typeface="Microsoft YaHei" charset="-122"/>
              </a:rPr>
            </a:br>
            <a:r>
              <a:rPr lang="zh-CN" altLang="en-US" sz="2000" dirty="0">
                <a:solidFill>
                  <a:schemeClr val="tx1">
                    <a:lumMod val="65000"/>
                    <a:lumOff val="35000"/>
                  </a:schemeClr>
                </a:solidFill>
                <a:latin typeface="Microsoft YaHei" charset="-122"/>
                <a:ea typeface="Microsoft YaHei" charset="-122"/>
                <a:cs typeface="Microsoft YaHei" charset="-122"/>
              </a:rPr>
              <a:t>    某市出租车起步价</a:t>
            </a:r>
            <a:r>
              <a:rPr lang="en-US" altLang="zh-CN" sz="2000" dirty="0">
                <a:solidFill>
                  <a:schemeClr val="tx1">
                    <a:lumMod val="65000"/>
                    <a:lumOff val="35000"/>
                  </a:schemeClr>
                </a:solidFill>
                <a:latin typeface="Microsoft YaHei" charset="-122"/>
                <a:ea typeface="Microsoft YaHei" charset="-122"/>
                <a:cs typeface="Microsoft YaHei" charset="-122"/>
              </a:rPr>
              <a:t>8</a:t>
            </a:r>
            <a:r>
              <a:rPr lang="zh-CN" altLang="en-US" sz="2000" dirty="0">
                <a:solidFill>
                  <a:schemeClr val="tx1">
                    <a:lumMod val="65000"/>
                    <a:lumOff val="35000"/>
                  </a:schemeClr>
                </a:solidFill>
                <a:latin typeface="Microsoft YaHei" charset="-122"/>
                <a:ea typeface="Microsoft YaHei" charset="-122"/>
                <a:cs typeface="Microsoft YaHei" charset="-122"/>
              </a:rPr>
              <a:t>元（</a:t>
            </a:r>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公里），每公里</a:t>
            </a:r>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元。</a:t>
            </a:r>
            <a:br>
              <a:rPr lang="zh-CN" altLang="en-US" sz="2000" dirty="0">
                <a:solidFill>
                  <a:schemeClr val="tx1">
                    <a:lumMod val="65000"/>
                    <a:lumOff val="35000"/>
                  </a:schemeClr>
                </a:solidFill>
                <a:latin typeface="Microsoft YaHei" charset="-122"/>
                <a:ea typeface="Microsoft YaHei" charset="-122"/>
                <a:cs typeface="Microsoft YaHei" charset="-122"/>
              </a:rPr>
            </a:br>
            <a:r>
              <a:rPr lang="zh-CN" altLang="en-US" sz="2000" dirty="0">
                <a:solidFill>
                  <a:schemeClr val="tx1">
                    <a:lumMod val="65000"/>
                    <a:lumOff val="35000"/>
                  </a:schemeClr>
                </a:solidFill>
                <a:latin typeface="Microsoft YaHei" charset="-122"/>
                <a:ea typeface="Microsoft YaHei" charset="-122"/>
                <a:cs typeface="Microsoft YaHei" charset="-122"/>
              </a:rPr>
              <a:t>    现某市政府欲上调出租车起步价格改为</a:t>
            </a:r>
            <a:r>
              <a:rPr lang="en-US" altLang="zh-CN" sz="2000" dirty="0">
                <a:solidFill>
                  <a:schemeClr val="tx1">
                    <a:lumMod val="65000"/>
                    <a:lumOff val="35000"/>
                  </a:schemeClr>
                </a:solidFill>
                <a:latin typeface="Microsoft YaHei" charset="-122"/>
                <a:ea typeface="Microsoft YaHei" charset="-122"/>
                <a:cs typeface="Microsoft YaHei" charset="-122"/>
              </a:rPr>
              <a:t>9</a:t>
            </a:r>
            <a:r>
              <a:rPr lang="zh-CN" altLang="en-US" sz="2000" dirty="0">
                <a:solidFill>
                  <a:schemeClr val="tx1">
                    <a:lumMod val="65000"/>
                    <a:lumOff val="35000"/>
                  </a:schemeClr>
                </a:solidFill>
                <a:latin typeface="Microsoft YaHei" charset="-122"/>
                <a:ea typeface="Microsoft YaHei" charset="-122"/>
                <a:cs typeface="Microsoft YaHei" charset="-122"/>
              </a:rPr>
              <a:t>元（</a:t>
            </a:r>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公里），每公里</a:t>
            </a:r>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元。 需要征集民众同意，满足</a:t>
            </a:r>
            <a:r>
              <a:rPr lang="en-US" altLang="zh-CN" sz="2000" dirty="0">
                <a:solidFill>
                  <a:schemeClr val="tx1">
                    <a:lumMod val="65000"/>
                    <a:lumOff val="35000"/>
                  </a:schemeClr>
                </a:solidFill>
                <a:latin typeface="Microsoft YaHei" charset="-122"/>
                <a:ea typeface="Microsoft YaHei" charset="-122"/>
                <a:cs typeface="Microsoft YaHei" charset="-122"/>
              </a:rPr>
              <a:t>2/3</a:t>
            </a:r>
            <a:r>
              <a:rPr lang="zh-CN" altLang="en-US" sz="2000" dirty="0">
                <a:solidFill>
                  <a:schemeClr val="tx1">
                    <a:lumMod val="65000"/>
                    <a:lumOff val="35000"/>
                  </a:schemeClr>
                </a:solidFill>
                <a:latin typeface="Microsoft YaHei" charset="-122"/>
                <a:ea typeface="Microsoft YaHei" charset="-122"/>
                <a:cs typeface="Microsoft YaHei" charset="-122"/>
              </a:rPr>
              <a:t>的民众同意，政策方能实行。</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457200">
              <a:buFont typeface="+mj-lt"/>
              <a:buAutoNum type="arabicPeriod"/>
            </a:pPr>
            <a:r>
              <a:rPr lang="zh-CN" altLang="en-US" sz="2000" b="1" dirty="0">
                <a:solidFill>
                  <a:srgbClr val="FE9227"/>
                </a:solidFill>
                <a:latin typeface="Microsoft YaHei" charset="-122"/>
                <a:ea typeface="Microsoft YaHei" charset="-122"/>
                <a:cs typeface="Microsoft YaHei" charset="-122"/>
              </a:rPr>
              <a:t>数学模型</a:t>
            </a:r>
            <a:r>
              <a:rPr lang="en-US" altLang="zh-CN" sz="2000" b="1" dirty="0">
                <a:solidFill>
                  <a:srgbClr val="FE9227"/>
                </a:solidFill>
                <a:latin typeface="Microsoft YaHei" charset="-122"/>
                <a:ea typeface="Microsoft YaHei" charset="-122"/>
                <a:cs typeface="Microsoft YaHei" charset="-122"/>
              </a:rPr>
              <a:t>:</a:t>
            </a:r>
          </a:p>
          <a:p>
            <a:pPr marL="914400" lvl="1" indent="-457200">
              <a:buFont typeface="+mj-ea"/>
              <a:buAutoNum type="circleNumDbPlain"/>
            </a:pPr>
            <a:r>
              <a:rPr lang="zh-CN" altLang="en-US" sz="2000" dirty="0">
                <a:solidFill>
                  <a:schemeClr val="tx1">
                    <a:lumMod val="65000"/>
                    <a:lumOff val="35000"/>
                  </a:schemeClr>
                </a:solidFill>
                <a:latin typeface="Microsoft YaHei" charset="-122"/>
                <a:ea typeface="Microsoft YaHei" charset="-122"/>
                <a:cs typeface="Microsoft YaHei" charset="-122"/>
              </a:rPr>
              <a:t>假设该市只有</a:t>
            </a:r>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类人：</a:t>
            </a:r>
            <a:r>
              <a:rPr lang="en-US" altLang="zh-CN" sz="2000" dirty="0">
                <a:solidFill>
                  <a:schemeClr val="tx1">
                    <a:lumMod val="65000"/>
                    <a:lumOff val="35000"/>
                  </a:schemeClr>
                </a:solidFill>
                <a:latin typeface="Microsoft YaHei" charset="-122"/>
                <a:ea typeface="Microsoft YaHei" charset="-122"/>
                <a:cs typeface="Microsoft YaHei" charset="-122"/>
              </a:rPr>
              <a:t>A</a:t>
            </a:r>
            <a:r>
              <a:rPr lang="zh-CN" altLang="en-US" sz="2000" dirty="0">
                <a:solidFill>
                  <a:schemeClr val="tx1">
                    <a:lumMod val="65000"/>
                    <a:lumOff val="35000"/>
                  </a:schemeClr>
                </a:solidFill>
                <a:latin typeface="Microsoft YaHei" charset="-122"/>
                <a:ea typeface="Microsoft YaHei" charset="-122"/>
                <a:cs typeface="Microsoft YaHei" charset="-122"/>
              </a:rPr>
              <a:t>打车范围在</a:t>
            </a:r>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公里以内；</a:t>
            </a:r>
            <a:r>
              <a:rPr lang="en-US" altLang="zh-CN" sz="2000" dirty="0">
                <a:solidFill>
                  <a:schemeClr val="tx1">
                    <a:lumMod val="65000"/>
                    <a:lumOff val="35000"/>
                  </a:schemeClr>
                </a:solidFill>
                <a:latin typeface="Microsoft YaHei" charset="-122"/>
                <a:ea typeface="Microsoft YaHei" charset="-122"/>
                <a:cs typeface="Microsoft YaHei" charset="-122"/>
              </a:rPr>
              <a:t>B</a:t>
            </a:r>
            <a:r>
              <a:rPr lang="zh-CN" altLang="en-US" sz="2000" dirty="0">
                <a:solidFill>
                  <a:schemeClr val="tx1">
                    <a:lumMod val="65000"/>
                    <a:lumOff val="35000"/>
                  </a:schemeClr>
                </a:solidFill>
                <a:latin typeface="Microsoft YaHei" charset="-122"/>
                <a:ea typeface="Microsoft YaHei" charset="-122"/>
                <a:cs typeface="Microsoft YaHei" charset="-122"/>
              </a:rPr>
              <a:t>打车范围大于</a:t>
            </a:r>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公里小于</a:t>
            </a:r>
            <a:r>
              <a:rPr lang="en-US" altLang="zh-CN" sz="2000" dirty="0">
                <a:solidFill>
                  <a:schemeClr val="tx1">
                    <a:lumMod val="65000"/>
                    <a:lumOff val="35000"/>
                  </a:schemeClr>
                </a:solidFill>
                <a:latin typeface="Microsoft YaHei" charset="-122"/>
                <a:ea typeface="Microsoft YaHei" charset="-122"/>
                <a:cs typeface="Microsoft YaHei" charset="-122"/>
              </a:rPr>
              <a:t>4</a:t>
            </a:r>
            <a:r>
              <a:rPr lang="zh-CN" altLang="en-US" sz="2000" dirty="0">
                <a:solidFill>
                  <a:schemeClr val="tx1">
                    <a:lumMod val="65000"/>
                    <a:lumOff val="35000"/>
                  </a:schemeClr>
                </a:solidFill>
                <a:latin typeface="Microsoft YaHei" charset="-122"/>
                <a:ea typeface="Microsoft YaHei" charset="-122"/>
                <a:cs typeface="Microsoft YaHei" charset="-122"/>
              </a:rPr>
              <a:t>公里；</a:t>
            </a:r>
            <a:r>
              <a:rPr lang="en-US" altLang="zh-CN" sz="2000" dirty="0">
                <a:solidFill>
                  <a:schemeClr val="tx1">
                    <a:lumMod val="65000"/>
                    <a:lumOff val="35000"/>
                  </a:schemeClr>
                </a:solidFill>
                <a:latin typeface="Microsoft YaHei" charset="-122"/>
                <a:ea typeface="Microsoft YaHei" charset="-122"/>
                <a:cs typeface="Microsoft YaHei" charset="-122"/>
              </a:rPr>
              <a:t>C</a:t>
            </a:r>
            <a:r>
              <a:rPr lang="zh-CN" altLang="en-US" sz="2000" dirty="0">
                <a:solidFill>
                  <a:schemeClr val="tx1">
                    <a:lumMod val="65000"/>
                    <a:lumOff val="35000"/>
                  </a:schemeClr>
                </a:solidFill>
                <a:latin typeface="Microsoft YaHei" charset="-122"/>
                <a:ea typeface="Microsoft YaHei" charset="-122"/>
                <a:cs typeface="Microsoft YaHei" charset="-122"/>
              </a:rPr>
              <a:t>打车范围大于</a:t>
            </a:r>
            <a:r>
              <a:rPr lang="en-US" altLang="zh-CN" sz="2000" dirty="0">
                <a:solidFill>
                  <a:schemeClr val="tx1">
                    <a:lumMod val="65000"/>
                    <a:lumOff val="35000"/>
                  </a:schemeClr>
                </a:solidFill>
                <a:latin typeface="Microsoft YaHei" charset="-122"/>
                <a:ea typeface="Microsoft YaHei" charset="-122"/>
                <a:cs typeface="Microsoft YaHei" charset="-122"/>
              </a:rPr>
              <a:t>4</a:t>
            </a:r>
            <a:r>
              <a:rPr lang="zh-CN" altLang="en-US" sz="2000" dirty="0">
                <a:solidFill>
                  <a:schemeClr val="tx1">
                    <a:lumMod val="65000"/>
                    <a:lumOff val="35000"/>
                  </a:schemeClr>
                </a:solidFill>
                <a:latin typeface="Microsoft YaHei" charset="-122"/>
                <a:ea typeface="Microsoft YaHei" charset="-122"/>
                <a:cs typeface="Microsoft YaHei" charset="-122"/>
              </a:rPr>
              <a:t>公里。且三类人数均等。</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914400" lvl="1" indent="-457200">
              <a:buFont typeface="+mj-ea"/>
              <a:buAutoNum type="circleNumDbPlain"/>
            </a:pPr>
            <a:r>
              <a:rPr lang="zh-CN" altLang="en-US" sz="2000" dirty="0">
                <a:solidFill>
                  <a:schemeClr val="tx1">
                    <a:lumMod val="65000"/>
                    <a:lumOff val="35000"/>
                  </a:schemeClr>
                </a:solidFill>
                <a:latin typeface="Microsoft YaHei" charset="-122"/>
                <a:ea typeface="Microsoft YaHei" charset="-122"/>
                <a:cs typeface="Microsoft YaHei" charset="-122"/>
              </a:rPr>
              <a:t>假设民众投票的初衷都是利己的（这个假设显然有些多余）</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914400" lvl="1" indent="-457200">
              <a:buFont typeface="+mj-ea"/>
              <a:buAutoNum type="circleNumDbPlain"/>
            </a:pPr>
            <a:r>
              <a:rPr lang="zh-CN" altLang="en-US" sz="2000" dirty="0">
                <a:solidFill>
                  <a:schemeClr val="tx1">
                    <a:lumMod val="65000"/>
                    <a:lumOff val="35000"/>
                  </a:schemeClr>
                </a:solidFill>
                <a:latin typeface="Microsoft YaHei" charset="-122"/>
                <a:ea typeface="Microsoft YaHei" charset="-122"/>
                <a:cs typeface="Microsoft YaHei" charset="-122"/>
              </a:rPr>
              <a:t>假设对于与自己无关的政策民众投票支持反对各占</a:t>
            </a:r>
            <a:r>
              <a:rPr lang="en-US" altLang="zh-CN" sz="2000" dirty="0">
                <a:solidFill>
                  <a:schemeClr val="tx1">
                    <a:lumMod val="65000"/>
                    <a:lumOff val="35000"/>
                  </a:schemeClr>
                </a:solidFill>
                <a:latin typeface="Microsoft YaHei" charset="-122"/>
                <a:ea typeface="Microsoft YaHei" charset="-122"/>
                <a:cs typeface="Microsoft YaHei" charset="-122"/>
              </a:rPr>
              <a:t>50%</a:t>
            </a:r>
          </a:p>
          <a:p>
            <a:pPr marL="914400" lvl="1" indent="-457200">
              <a:buFont typeface="+mj-ea"/>
              <a:buAutoNum type="circleNumDbPlain"/>
            </a:pPr>
            <a:r>
              <a:rPr lang="zh-CN" altLang="en-US" sz="2000" dirty="0">
                <a:solidFill>
                  <a:schemeClr val="tx1">
                    <a:lumMod val="65000"/>
                    <a:lumOff val="35000"/>
                  </a:schemeClr>
                </a:solidFill>
                <a:latin typeface="Microsoft YaHei" charset="-122"/>
                <a:ea typeface="Microsoft YaHei" charset="-122"/>
                <a:cs typeface="Microsoft YaHei" charset="-122"/>
              </a:rPr>
              <a:t>假设市政福利是完全平均分配给每个民众的（这个假设是很有必要的）</a:t>
            </a:r>
          </a:p>
        </p:txBody>
      </p:sp>
    </p:spTree>
    <p:extLst>
      <p:ext uri="{BB962C8B-B14F-4D97-AF65-F5344CB8AC3E}">
        <p14:creationId xmlns:p14="http://schemas.microsoft.com/office/powerpoint/2010/main" val="213152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突破功能限制漏洞</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4" name="Google Shape;119;p27">
            <a:extLst>
              <a:ext uri="{FF2B5EF4-FFF2-40B4-BE49-F238E27FC236}">
                <a16:creationId xmlns:a16="http://schemas.microsoft.com/office/drawing/2014/main" id="{826D07CD-104E-3B46-B18A-AD9B0C365721}"/>
              </a:ext>
            </a:extLst>
          </p:cNvPr>
          <p:cNvSpPr txBox="1">
            <a:spLocks/>
          </p:cNvSpPr>
          <p:nvPr/>
        </p:nvSpPr>
        <p:spPr>
          <a:xfrm>
            <a:off x="713659" y="1375432"/>
            <a:ext cx="11143226" cy="2132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chemeClr val="tx1">
                    <a:lumMod val="65000"/>
                    <a:lumOff val="35000"/>
                  </a:schemeClr>
                </a:solidFill>
                <a:latin typeface="Microsoft YaHei" charset="-122"/>
                <a:ea typeface="Microsoft YaHei" charset="-122"/>
                <a:cs typeface="Microsoft YaHei" charset="-122"/>
              </a:rPr>
              <a:t>突破功能限制漏洞</a:t>
            </a:r>
            <a:r>
              <a:rPr lang="zh-CN" altLang="en-US" sz="2000" dirty="0">
                <a:solidFill>
                  <a:schemeClr val="tx1">
                    <a:lumMod val="65000"/>
                    <a:lumOff val="35000"/>
                  </a:schemeClr>
                </a:solidFill>
                <a:latin typeface="Microsoft YaHei" charset="-122"/>
                <a:ea typeface="Microsoft YaHei" charset="-122"/>
                <a:cs typeface="Microsoft YaHei" charset="-122"/>
              </a:rPr>
              <a:t>是指攻击者通过一些手段绕过网站设计本身的功能限制并可以产生实际危害的一类漏洞。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latin typeface="Microsoft YaHei" charset="-122"/>
                <a:ea typeface="Microsoft YaHei" charset="-122"/>
                <a:cs typeface="Microsoft YaHei" charset="-122"/>
              </a:rPr>
              <a:t>所属分类</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逻辑漏洞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b="1" dirty="0">
                <a:latin typeface="Microsoft YaHei" charset="-122"/>
                <a:ea typeface="Microsoft YaHei" charset="-122"/>
                <a:cs typeface="Microsoft YaHei" charset="-122"/>
              </a:rPr>
              <a:t>风险等级及危害</a:t>
            </a:r>
            <a:r>
              <a:rPr lang="en-US" altLang="zh-CN" sz="2000" b="1" dirty="0">
                <a:latin typeface="Microsoft YaHei" charset="-122"/>
                <a:ea typeface="Microsoft YaHei" charset="-122"/>
                <a:cs typeface="Microsoft YaHei" charset="-122"/>
              </a:rPr>
              <a:t>	</a:t>
            </a:r>
            <a:r>
              <a:rPr lang="zh-CN" altLang="en-US" sz="2000" dirty="0">
                <a:solidFill>
                  <a:schemeClr val="tx1">
                    <a:lumMod val="65000"/>
                    <a:lumOff val="35000"/>
                  </a:schemeClr>
                </a:solidFill>
                <a:latin typeface="Microsoft YaHei" charset="-122"/>
                <a:ea typeface="Microsoft YaHei" charset="-122"/>
                <a:cs typeface="Microsoft YaHei" charset="-122"/>
              </a:rPr>
              <a:t>低～严重     视具体情况而定</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endParaRPr lang="en-US" altLang="zh-CN" sz="2000" b="1" dirty="0">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770477" y="4000717"/>
            <a:ext cx="11143226" cy="90075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之前介绍的</a:t>
            </a:r>
            <a:r>
              <a:rPr lang="zh-CN" altLang="en-US" sz="2000" b="1" dirty="0">
                <a:solidFill>
                  <a:srgbClr val="FF9326"/>
                </a:solidFill>
                <a:latin typeface="Microsoft YaHei" charset="-122"/>
                <a:ea typeface="Microsoft YaHei" charset="-122"/>
                <a:cs typeface="Microsoft YaHei" charset="-122"/>
              </a:rPr>
              <a:t>前端校验漏洞</a:t>
            </a:r>
            <a:r>
              <a:rPr lang="zh-CN" altLang="en-US" sz="2000" dirty="0">
                <a:solidFill>
                  <a:schemeClr val="tx1">
                    <a:lumMod val="65000"/>
                    <a:lumOff val="35000"/>
                  </a:schemeClr>
                </a:solidFill>
                <a:latin typeface="Microsoft YaHei" charset="-122"/>
                <a:ea typeface="Microsoft YaHei" charset="-122"/>
                <a:cs typeface="Microsoft YaHei" charset="-122"/>
              </a:rPr>
              <a:t>也属于突破功能限制漏洞的一种。</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6660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突破功能限制漏洞举例</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770477" y="1680597"/>
            <a:ext cx="11143226" cy="285045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突破服务器限制每个订单只能最多只能使用</a:t>
            </a:r>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张优惠券的限制。</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突破网银限制用户当天最大交易限额是</a:t>
            </a:r>
            <a:r>
              <a:rPr lang="en-US" altLang="zh-CN" sz="2000" dirty="0">
                <a:solidFill>
                  <a:schemeClr val="tx1">
                    <a:lumMod val="65000"/>
                    <a:lumOff val="35000"/>
                  </a:schemeClr>
                </a:solidFill>
                <a:latin typeface="Microsoft YaHei" charset="-122"/>
                <a:ea typeface="Microsoft YaHei" charset="-122"/>
                <a:cs typeface="Microsoft YaHei" charset="-122"/>
              </a:rPr>
              <a:t>10000</a:t>
            </a:r>
            <a:r>
              <a:rPr lang="zh-CN" altLang="en-US" sz="2000" dirty="0">
                <a:solidFill>
                  <a:schemeClr val="tx1">
                    <a:lumMod val="65000"/>
                    <a:lumOff val="35000"/>
                  </a:schemeClr>
                </a:solidFill>
                <a:latin typeface="Microsoft YaHei" charset="-122"/>
                <a:ea typeface="Microsoft YaHei" charset="-122"/>
                <a:cs typeface="Microsoft YaHei" charset="-122"/>
              </a:rPr>
              <a:t>元的限制。</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突破某游戏中的出牌规则限制，可以在条件不允许的情况下打出手牌。</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突破交易时需要输入交易密码的限制。</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绕过人脸识别的验证功能。</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dirty="0">
                <a:solidFill>
                  <a:schemeClr val="tx1">
                    <a:lumMod val="65000"/>
                    <a:lumOff val="35000"/>
                  </a:schemeClr>
                </a:solidFill>
                <a:latin typeface="Microsoft YaHei" charset="-122"/>
                <a:ea typeface="Microsoft YaHei" charset="-122"/>
                <a:cs typeface="Microsoft YaHei" charset="-122"/>
              </a:rPr>
              <a:t>绕过</a:t>
            </a:r>
            <a:r>
              <a:rPr lang="en-US" altLang="zh-CN" sz="2000" dirty="0">
                <a:solidFill>
                  <a:schemeClr val="tx1">
                    <a:lumMod val="65000"/>
                    <a:lumOff val="35000"/>
                  </a:schemeClr>
                </a:solidFill>
                <a:latin typeface="Microsoft YaHei" charset="-122"/>
                <a:ea typeface="Microsoft YaHei" charset="-122"/>
                <a:cs typeface="Microsoft YaHei" charset="-122"/>
              </a:rPr>
              <a:t>USB</a:t>
            </a:r>
            <a:r>
              <a:rPr lang="zh-CN" altLang="en-US" sz="2000" dirty="0">
                <a:solidFill>
                  <a:schemeClr val="tx1">
                    <a:lumMod val="65000"/>
                    <a:lumOff val="35000"/>
                  </a:schemeClr>
                </a:solidFill>
                <a:latin typeface="Microsoft YaHei" charset="-122"/>
                <a:ea typeface="Microsoft YaHei" charset="-122"/>
                <a:cs typeface="Microsoft YaHei" charset="-122"/>
              </a:rPr>
              <a:t> </a:t>
            </a:r>
            <a:r>
              <a:rPr lang="en-US" altLang="zh-CN" sz="2000" dirty="0">
                <a:solidFill>
                  <a:schemeClr val="tx1">
                    <a:lumMod val="65000"/>
                    <a:lumOff val="35000"/>
                  </a:schemeClr>
                </a:solidFill>
                <a:latin typeface="Microsoft YaHei" charset="-122"/>
                <a:ea typeface="Microsoft YaHei" charset="-122"/>
                <a:cs typeface="Microsoft YaHei" charset="-122"/>
              </a:rPr>
              <a:t>Key</a:t>
            </a:r>
            <a:r>
              <a:rPr lang="zh-CN" altLang="en-US" sz="2000" dirty="0">
                <a:solidFill>
                  <a:schemeClr val="tx1">
                    <a:lumMod val="65000"/>
                    <a:lumOff val="35000"/>
                  </a:schemeClr>
                </a:solidFill>
                <a:latin typeface="Microsoft YaHei" charset="-122"/>
                <a:ea typeface="Microsoft YaHei" charset="-122"/>
                <a:cs typeface="Microsoft YaHei" charset="-122"/>
              </a:rPr>
              <a:t>校验。</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en-US" altLang="zh-CN" sz="2000" dirty="0">
                <a:solidFill>
                  <a:schemeClr val="tx1">
                    <a:lumMod val="65000"/>
                    <a:lumOff val="35000"/>
                  </a:schemeClr>
                </a:solidFill>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99059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突破功能限制漏洞防御</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770477" y="1530472"/>
            <a:ext cx="11143226" cy="90075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不依赖于前端校验。 大多数突破功能限制的案例往往都是服务器只进行前端校验而忽视了后端校验。</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对于复杂逻辑的设计，在设计前应当进行反复推敲。复杂逻辑的产生一定是由于服务器本身的逻辑需要，而这种逻辑关系是否能做到缜密，是否能无懈可击，需要进行大量的测试和推理验证。</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怀疑前提和假设（假设检验）。演绎推理前，应当对条件进行充分地怀疑，只有不信任前提假设才能制定完整而严密的逻辑。</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571500" indent="-457200">
              <a:lnSpc>
                <a:spcPct val="150000"/>
              </a:lnSpc>
              <a:spcBef>
                <a:spcPts val="0"/>
              </a:spcBef>
              <a:buSzPts val="1800"/>
              <a:buAutoNum type="arabicPeriod"/>
            </a:pP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043747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安全基础》" id="{348C88B0-BCFF-804D-BB5B-3CBEB9F961C9}" vid="{4D15D0F2-97B7-E542-B823-31EB8996876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23708</TotalTime>
  <Words>1579</Words>
  <Application>Microsoft Macintosh PowerPoint</Application>
  <PresentationFormat>宽屏</PresentationFormat>
  <Paragraphs>144</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vt:lpstr>
      <vt:lpstr>等线 Light</vt:lpstr>
      <vt:lpstr>Microsoft YaHei</vt:lpstr>
      <vt:lpstr>Arial</vt:lpstr>
      <vt:lpstr>Office 主题​​</vt:lpstr>
      <vt:lpstr>PowerPoint 演示文稿</vt:lpstr>
      <vt:lpstr>本章学习目标</vt:lpstr>
      <vt:lpstr>概述</vt:lpstr>
      <vt:lpstr>限制</vt:lpstr>
      <vt:lpstr>打破限制的场景</vt:lpstr>
      <vt:lpstr>博弈突破</vt:lpstr>
      <vt:lpstr>突破功能限制漏洞</vt:lpstr>
      <vt:lpstr>突破功能限制漏洞举例</vt:lpstr>
      <vt:lpstr>突破功能限制漏洞防御</vt:lpstr>
      <vt:lpstr>越权漏洞</vt:lpstr>
      <vt:lpstr>越权漏洞的原理</vt:lpstr>
      <vt:lpstr>常见的越权漏洞</vt:lpstr>
      <vt:lpstr>越权漏洞的逻辑错误</vt:lpstr>
      <vt:lpstr>越权漏洞防御</vt:lpstr>
      <vt:lpstr>遍历漏洞</vt:lpstr>
      <vt:lpstr>遍历漏洞原理</vt:lpstr>
      <vt:lpstr>遍历漏洞防御</vt:lpstr>
      <vt:lpstr>弱口令漏洞</vt:lpstr>
      <vt:lpstr>弱口令漏洞的形成</vt:lpstr>
      <vt:lpstr>暴力破解</vt:lpstr>
      <vt:lpstr>弱口令漏洞防御</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chang caly</dc:creator>
  <cp:lastModifiedBy>Microsoft Office User</cp:lastModifiedBy>
  <cp:revision>337</cp:revision>
  <dcterms:created xsi:type="dcterms:W3CDTF">2018-11-05T02:36:10Z</dcterms:created>
  <dcterms:modified xsi:type="dcterms:W3CDTF">2019-03-11T06:37:54Z</dcterms:modified>
</cp:coreProperties>
</file>