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Ruda Heavy" charset="1" panose="02000000000000000000"/>
      <p:regular r:id="rId11"/>
    </p:embeddedFont>
    <p:embeddedFont>
      <p:font typeface="Ruda" charset="1" panose="02000000000000000000"/>
      <p:regular r:id="rId12"/>
    </p:embeddedFont>
    <p:embeddedFont>
      <p:font typeface="Open Sans" charset="1" panose="020B0606030504020204"/>
      <p:regular r:id="rId13"/>
    </p:embeddedFont>
    <p:embeddedFont>
      <p:font typeface="Ruda Bold" charset="1" panose="02000000000000000000"/>
      <p:regular r:id="rId14"/>
    </p:embeddedFont>
    <p:embeddedFont>
      <p:font typeface="Open Sans Bold" charset="1" panose="020B08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9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32999" y="7693559"/>
            <a:ext cx="4923398" cy="3544847"/>
          </a:xfrm>
          <a:custGeom>
            <a:avLst/>
            <a:gdLst/>
            <a:ahLst/>
            <a:cxnLst/>
            <a:rect r="r" b="b" t="t" l="l"/>
            <a:pathLst>
              <a:path h="3544847" w="4923398">
                <a:moveTo>
                  <a:pt x="0" y="0"/>
                </a:moveTo>
                <a:lnTo>
                  <a:pt x="4923398" y="0"/>
                </a:lnTo>
                <a:lnTo>
                  <a:pt x="4923398" y="3544847"/>
                </a:lnTo>
                <a:lnTo>
                  <a:pt x="0" y="3544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797601" y="-743723"/>
            <a:ext cx="4923398" cy="3544847"/>
          </a:xfrm>
          <a:custGeom>
            <a:avLst/>
            <a:gdLst/>
            <a:ahLst/>
            <a:cxnLst/>
            <a:rect r="r" b="b" t="t" l="l"/>
            <a:pathLst>
              <a:path h="3544847" w="4923398">
                <a:moveTo>
                  <a:pt x="4923398" y="3544846"/>
                </a:moveTo>
                <a:lnTo>
                  <a:pt x="0" y="3544846"/>
                </a:lnTo>
                <a:lnTo>
                  <a:pt x="0" y="0"/>
                </a:lnTo>
                <a:lnTo>
                  <a:pt x="4923398" y="0"/>
                </a:lnTo>
                <a:lnTo>
                  <a:pt x="4923398" y="35448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38259" y="8442759"/>
            <a:ext cx="4057330" cy="3688482"/>
          </a:xfrm>
          <a:custGeom>
            <a:avLst/>
            <a:gdLst/>
            <a:ahLst/>
            <a:cxnLst/>
            <a:rect r="r" b="b" t="t" l="l"/>
            <a:pathLst>
              <a:path h="3688482" w="4057330">
                <a:moveTo>
                  <a:pt x="0" y="0"/>
                </a:moveTo>
                <a:lnTo>
                  <a:pt x="4057331" y="0"/>
                </a:lnTo>
                <a:lnTo>
                  <a:pt x="4057331" y="3688482"/>
                </a:lnTo>
                <a:lnTo>
                  <a:pt x="0" y="3688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893605" y="-1510626"/>
            <a:ext cx="4308302" cy="3916638"/>
          </a:xfrm>
          <a:custGeom>
            <a:avLst/>
            <a:gdLst/>
            <a:ahLst/>
            <a:cxnLst/>
            <a:rect r="r" b="b" t="t" l="l"/>
            <a:pathLst>
              <a:path h="3916638" w="4308302">
                <a:moveTo>
                  <a:pt x="4308302" y="3916638"/>
                </a:moveTo>
                <a:lnTo>
                  <a:pt x="0" y="3916638"/>
                </a:lnTo>
                <a:lnTo>
                  <a:pt x="0" y="0"/>
                </a:lnTo>
                <a:lnTo>
                  <a:pt x="4308302" y="0"/>
                </a:lnTo>
                <a:lnTo>
                  <a:pt x="4308302" y="391663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17099921" y="3799892"/>
            <a:ext cx="3421224" cy="2687216"/>
          </a:xfrm>
          <a:custGeom>
            <a:avLst/>
            <a:gdLst/>
            <a:ahLst/>
            <a:cxnLst/>
            <a:rect r="r" b="b" t="t" l="l"/>
            <a:pathLst>
              <a:path h="2687216" w="3421224">
                <a:moveTo>
                  <a:pt x="3421223" y="0"/>
                </a:moveTo>
                <a:lnTo>
                  <a:pt x="0" y="0"/>
                </a:lnTo>
                <a:lnTo>
                  <a:pt x="0" y="2687216"/>
                </a:lnTo>
                <a:lnTo>
                  <a:pt x="3421223" y="2687216"/>
                </a:lnTo>
                <a:lnTo>
                  <a:pt x="342122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5400000">
            <a:off x="-2260609" y="3799892"/>
            <a:ext cx="3421224" cy="2687216"/>
          </a:xfrm>
          <a:custGeom>
            <a:avLst/>
            <a:gdLst/>
            <a:ahLst/>
            <a:cxnLst/>
            <a:rect r="r" b="b" t="t" l="l"/>
            <a:pathLst>
              <a:path h="2687216" w="3421224">
                <a:moveTo>
                  <a:pt x="0" y="2687216"/>
                </a:moveTo>
                <a:lnTo>
                  <a:pt x="3421224" y="2687216"/>
                </a:lnTo>
                <a:lnTo>
                  <a:pt x="3421224" y="0"/>
                </a:lnTo>
                <a:lnTo>
                  <a:pt x="0" y="0"/>
                </a:lnTo>
                <a:lnTo>
                  <a:pt x="0" y="268721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594813"/>
            <a:ext cx="16412617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b="true" sz="5000">
                <a:solidFill>
                  <a:srgbClr val="593A1E"/>
                </a:solidFill>
                <a:latin typeface="Ruda Heavy"/>
                <a:ea typeface="Ruda Heavy"/>
                <a:cs typeface="Ruda Heavy"/>
                <a:sym typeface="Ruda Heavy"/>
              </a:rPr>
              <a:t>PENGEMBANGAN SISTEM PENGENALAN DAN PENERJEMAHAN AKSARA JAWA MENGGUNAKAN CNN DAN TRANSFORMER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21728" y="6443955"/>
            <a:ext cx="8277776" cy="175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9"/>
              </a:lnSpc>
            </a:pPr>
            <a:r>
              <a:rPr lang="en-US" sz="3953">
                <a:solidFill>
                  <a:srgbClr val="593A1E"/>
                </a:solidFill>
                <a:latin typeface="Ruda"/>
                <a:ea typeface="Ruda"/>
                <a:cs typeface="Ruda"/>
                <a:sym typeface="Ruda"/>
              </a:rPr>
              <a:t>Presented by </a:t>
            </a:r>
          </a:p>
          <a:p>
            <a:pPr algn="ctr">
              <a:lnSpc>
                <a:spcPts val="3439"/>
              </a:lnSpc>
            </a:pPr>
          </a:p>
          <a:p>
            <a:pPr algn="ctr">
              <a:lnSpc>
                <a:spcPts val="3439"/>
              </a:lnSpc>
            </a:pPr>
            <a:r>
              <a:rPr lang="en-US" sz="3953">
                <a:solidFill>
                  <a:srgbClr val="593A1E"/>
                </a:solidFill>
                <a:latin typeface="Ruda"/>
                <a:ea typeface="Ruda"/>
                <a:cs typeface="Ruda"/>
                <a:sym typeface="Ruda"/>
              </a:rPr>
              <a:t>Muhamad Fauzi</a:t>
            </a:r>
          </a:p>
          <a:p>
            <a:pPr algn="ctr">
              <a:lnSpc>
                <a:spcPts val="3439"/>
              </a:lnSpc>
            </a:pPr>
            <a:r>
              <a:rPr lang="en-US" sz="3953">
                <a:solidFill>
                  <a:srgbClr val="593A1E"/>
                </a:solidFill>
                <a:latin typeface="Ruda"/>
                <a:ea typeface="Ruda"/>
                <a:cs typeface="Ruda"/>
                <a:sym typeface="Ruda"/>
              </a:rPr>
              <a:t>21081010233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9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08701" y="8098812"/>
            <a:ext cx="4923398" cy="3544847"/>
          </a:xfrm>
          <a:custGeom>
            <a:avLst/>
            <a:gdLst/>
            <a:ahLst/>
            <a:cxnLst/>
            <a:rect r="r" b="b" t="t" l="l"/>
            <a:pathLst>
              <a:path h="3544847" w="4923398">
                <a:moveTo>
                  <a:pt x="0" y="0"/>
                </a:moveTo>
                <a:lnTo>
                  <a:pt x="4923398" y="0"/>
                </a:lnTo>
                <a:lnTo>
                  <a:pt x="4923398" y="3544847"/>
                </a:lnTo>
                <a:lnTo>
                  <a:pt x="0" y="3544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826301" y="-1124723"/>
            <a:ext cx="4923398" cy="3544847"/>
          </a:xfrm>
          <a:custGeom>
            <a:avLst/>
            <a:gdLst/>
            <a:ahLst/>
            <a:cxnLst/>
            <a:rect r="r" b="b" t="t" l="l"/>
            <a:pathLst>
              <a:path h="3544847" w="4923398">
                <a:moveTo>
                  <a:pt x="4923398" y="3544846"/>
                </a:moveTo>
                <a:lnTo>
                  <a:pt x="0" y="3544846"/>
                </a:lnTo>
                <a:lnTo>
                  <a:pt x="0" y="0"/>
                </a:lnTo>
                <a:lnTo>
                  <a:pt x="4923398" y="0"/>
                </a:lnTo>
                <a:lnTo>
                  <a:pt x="4923398" y="35448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26301" y="8442759"/>
            <a:ext cx="4057330" cy="3688482"/>
          </a:xfrm>
          <a:custGeom>
            <a:avLst/>
            <a:gdLst/>
            <a:ahLst/>
            <a:cxnLst/>
            <a:rect r="r" b="b" t="t" l="l"/>
            <a:pathLst>
              <a:path h="3688482" w="4057330">
                <a:moveTo>
                  <a:pt x="0" y="0"/>
                </a:moveTo>
                <a:lnTo>
                  <a:pt x="4057330" y="0"/>
                </a:lnTo>
                <a:lnTo>
                  <a:pt x="4057330" y="3688482"/>
                </a:lnTo>
                <a:lnTo>
                  <a:pt x="0" y="3688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2704148" y="-1958319"/>
            <a:ext cx="4308302" cy="3916638"/>
          </a:xfrm>
          <a:custGeom>
            <a:avLst/>
            <a:gdLst/>
            <a:ahLst/>
            <a:cxnLst/>
            <a:rect r="r" b="b" t="t" l="l"/>
            <a:pathLst>
              <a:path h="3916638" w="4308302">
                <a:moveTo>
                  <a:pt x="4308302" y="3916638"/>
                </a:moveTo>
                <a:lnTo>
                  <a:pt x="0" y="3916638"/>
                </a:lnTo>
                <a:lnTo>
                  <a:pt x="0" y="0"/>
                </a:lnTo>
                <a:lnTo>
                  <a:pt x="4308302" y="0"/>
                </a:lnTo>
                <a:lnTo>
                  <a:pt x="4308302" y="391663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17099921" y="3799892"/>
            <a:ext cx="3421224" cy="2687216"/>
          </a:xfrm>
          <a:custGeom>
            <a:avLst/>
            <a:gdLst/>
            <a:ahLst/>
            <a:cxnLst/>
            <a:rect r="r" b="b" t="t" l="l"/>
            <a:pathLst>
              <a:path h="2687216" w="3421224">
                <a:moveTo>
                  <a:pt x="3421223" y="0"/>
                </a:moveTo>
                <a:lnTo>
                  <a:pt x="0" y="0"/>
                </a:lnTo>
                <a:lnTo>
                  <a:pt x="0" y="2687216"/>
                </a:lnTo>
                <a:lnTo>
                  <a:pt x="3421223" y="2687216"/>
                </a:lnTo>
                <a:lnTo>
                  <a:pt x="342122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5400000">
            <a:off x="-2260609" y="3799892"/>
            <a:ext cx="3421224" cy="2687216"/>
          </a:xfrm>
          <a:custGeom>
            <a:avLst/>
            <a:gdLst/>
            <a:ahLst/>
            <a:cxnLst/>
            <a:rect r="r" b="b" t="t" l="l"/>
            <a:pathLst>
              <a:path h="2687216" w="3421224">
                <a:moveTo>
                  <a:pt x="0" y="2687216"/>
                </a:moveTo>
                <a:lnTo>
                  <a:pt x="3421224" y="2687216"/>
                </a:lnTo>
                <a:lnTo>
                  <a:pt x="3421224" y="0"/>
                </a:lnTo>
                <a:lnTo>
                  <a:pt x="0" y="0"/>
                </a:lnTo>
                <a:lnTo>
                  <a:pt x="0" y="268721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2333596"/>
            <a:ext cx="16438225" cy="2809904"/>
            <a:chOff x="0" y="0"/>
            <a:chExt cx="4329409" cy="7400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29409" cy="740057"/>
            </a:xfrm>
            <a:custGeom>
              <a:avLst/>
              <a:gdLst/>
              <a:ahLst/>
              <a:cxnLst/>
              <a:rect r="r" b="b" t="t" l="l"/>
              <a:pathLst>
                <a:path h="740057" w="4329409">
                  <a:moveTo>
                    <a:pt x="24019" y="0"/>
                  </a:moveTo>
                  <a:lnTo>
                    <a:pt x="4305390" y="0"/>
                  </a:lnTo>
                  <a:cubicBezTo>
                    <a:pt x="4311760" y="0"/>
                    <a:pt x="4317869" y="2531"/>
                    <a:pt x="4322374" y="7035"/>
                  </a:cubicBezTo>
                  <a:cubicBezTo>
                    <a:pt x="4326879" y="11540"/>
                    <a:pt x="4329409" y="17649"/>
                    <a:pt x="4329409" y="24019"/>
                  </a:cubicBezTo>
                  <a:lnTo>
                    <a:pt x="4329409" y="716038"/>
                  </a:lnTo>
                  <a:cubicBezTo>
                    <a:pt x="4329409" y="722408"/>
                    <a:pt x="4326879" y="728517"/>
                    <a:pt x="4322374" y="733022"/>
                  </a:cubicBezTo>
                  <a:cubicBezTo>
                    <a:pt x="4317869" y="737526"/>
                    <a:pt x="4311760" y="740057"/>
                    <a:pt x="4305390" y="740057"/>
                  </a:cubicBezTo>
                  <a:lnTo>
                    <a:pt x="24019" y="740057"/>
                  </a:lnTo>
                  <a:cubicBezTo>
                    <a:pt x="10754" y="740057"/>
                    <a:pt x="0" y="729303"/>
                    <a:pt x="0" y="716038"/>
                  </a:cubicBezTo>
                  <a:lnTo>
                    <a:pt x="0" y="24019"/>
                  </a:lnTo>
                  <a:cubicBezTo>
                    <a:pt x="0" y="17649"/>
                    <a:pt x="2531" y="11540"/>
                    <a:pt x="7035" y="7035"/>
                  </a:cubicBezTo>
                  <a:cubicBezTo>
                    <a:pt x="11540" y="2531"/>
                    <a:pt x="17649" y="0"/>
                    <a:pt x="24019" y="0"/>
                  </a:cubicBezTo>
                  <a:close/>
                </a:path>
              </a:pathLst>
            </a:custGeom>
            <a:solidFill>
              <a:srgbClr val="D9AE8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29409" cy="778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08170" y="5743575"/>
            <a:ext cx="16244196" cy="4127660"/>
            <a:chOff x="0" y="0"/>
            <a:chExt cx="4278307" cy="10871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78307" cy="1087120"/>
            </a:xfrm>
            <a:custGeom>
              <a:avLst/>
              <a:gdLst/>
              <a:ahLst/>
              <a:cxnLst/>
              <a:rect r="r" b="b" t="t" l="l"/>
              <a:pathLst>
                <a:path h="1087120" w="4278307">
                  <a:moveTo>
                    <a:pt x="24306" y="0"/>
                  </a:moveTo>
                  <a:lnTo>
                    <a:pt x="4254000" y="0"/>
                  </a:lnTo>
                  <a:cubicBezTo>
                    <a:pt x="4260447" y="0"/>
                    <a:pt x="4266629" y="2561"/>
                    <a:pt x="4271187" y="7119"/>
                  </a:cubicBezTo>
                  <a:cubicBezTo>
                    <a:pt x="4275746" y="11678"/>
                    <a:pt x="4278307" y="17860"/>
                    <a:pt x="4278307" y="24306"/>
                  </a:cubicBezTo>
                  <a:lnTo>
                    <a:pt x="4278307" y="1062814"/>
                  </a:lnTo>
                  <a:cubicBezTo>
                    <a:pt x="4278307" y="1076238"/>
                    <a:pt x="4267424" y="1087120"/>
                    <a:pt x="4254000" y="1087120"/>
                  </a:cubicBezTo>
                  <a:lnTo>
                    <a:pt x="24306" y="1087120"/>
                  </a:lnTo>
                  <a:cubicBezTo>
                    <a:pt x="17860" y="1087120"/>
                    <a:pt x="11678" y="1084559"/>
                    <a:pt x="7119" y="1080001"/>
                  </a:cubicBezTo>
                  <a:cubicBezTo>
                    <a:pt x="2561" y="1075443"/>
                    <a:pt x="0" y="1069260"/>
                    <a:pt x="0" y="1062814"/>
                  </a:cubicBezTo>
                  <a:lnTo>
                    <a:pt x="0" y="24306"/>
                  </a:lnTo>
                  <a:cubicBezTo>
                    <a:pt x="0" y="17860"/>
                    <a:pt x="2561" y="11678"/>
                    <a:pt x="7119" y="7119"/>
                  </a:cubicBezTo>
                  <a:cubicBezTo>
                    <a:pt x="11678" y="2561"/>
                    <a:pt x="17860" y="0"/>
                    <a:pt x="24306" y="0"/>
                  </a:cubicBezTo>
                  <a:close/>
                </a:path>
              </a:pathLst>
            </a:custGeom>
            <a:solidFill>
              <a:srgbClr val="D9AE8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278307" cy="1125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783995" y="428625"/>
            <a:ext cx="11644307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b="true" sz="5000">
                <a:solidFill>
                  <a:srgbClr val="593A1E"/>
                </a:solidFill>
                <a:latin typeface="Ruda Heavy"/>
                <a:ea typeface="Ruda Heavy"/>
                <a:cs typeface="Ruda Heavy"/>
                <a:sym typeface="Ruda Heavy"/>
              </a:rPr>
              <a:t>PERUMUSAN MASALAH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04154" y="2950835"/>
            <a:ext cx="13549661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593A1E"/>
                </a:solidFill>
                <a:latin typeface="Ruda"/>
                <a:ea typeface="Ruda"/>
                <a:cs typeface="Ruda"/>
                <a:sym typeface="Ruda"/>
              </a:rPr>
              <a:t>Research Gap: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93A1E"/>
                </a:solidFill>
                <a:latin typeface="Ruda"/>
                <a:ea typeface="Ruda"/>
                <a:cs typeface="Ruda"/>
                <a:sym typeface="Ruda"/>
              </a:rPr>
              <a:t>Di penelitian sebelumnya hanya menggunakan satu metode yaitu cnn saja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35672" y="5911930"/>
            <a:ext cx="15923628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593A1E"/>
                </a:solidFill>
                <a:latin typeface="Ruda"/>
                <a:ea typeface="Ruda"/>
                <a:cs typeface="Ruda"/>
                <a:sym typeface="Ruda"/>
              </a:rPr>
              <a:t>Rumusan Masalah 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93A1E"/>
                </a:solidFill>
                <a:latin typeface="Ruda"/>
                <a:ea typeface="Ruda"/>
                <a:cs typeface="Ruda"/>
                <a:sym typeface="Ruda"/>
              </a:rPr>
              <a:t>Bagaimana merancang dan mengimplementasikan sistem pengenalan aksara Jawa menggunakan CNN?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93A1E"/>
                </a:solidFill>
                <a:latin typeface="Ruda"/>
                <a:ea typeface="Ruda"/>
                <a:cs typeface="Ruda"/>
                <a:sym typeface="Ruda"/>
              </a:rPr>
              <a:t>Bagaimana mengintegrasikan model Transformer untuk menerjemahkan hasil pengenalan aksara Jawa ke dalam aksara Latin?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93A1E"/>
                </a:solidFill>
                <a:latin typeface="Ruda"/>
                <a:ea typeface="Ruda"/>
                <a:cs typeface="Ruda"/>
                <a:sym typeface="Ruda"/>
              </a:rPr>
              <a:t>Apakah dengan menggunakan 2 metode maka tingkat pengenalan aksara jadi meningkat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9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08701" y="8098812"/>
            <a:ext cx="4923398" cy="3544847"/>
          </a:xfrm>
          <a:custGeom>
            <a:avLst/>
            <a:gdLst/>
            <a:ahLst/>
            <a:cxnLst/>
            <a:rect r="r" b="b" t="t" l="l"/>
            <a:pathLst>
              <a:path h="3544847" w="4923398">
                <a:moveTo>
                  <a:pt x="0" y="0"/>
                </a:moveTo>
                <a:lnTo>
                  <a:pt x="4923398" y="0"/>
                </a:lnTo>
                <a:lnTo>
                  <a:pt x="4923398" y="3544847"/>
                </a:lnTo>
                <a:lnTo>
                  <a:pt x="0" y="3544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667980" y="-1124723"/>
            <a:ext cx="4923398" cy="3544847"/>
          </a:xfrm>
          <a:custGeom>
            <a:avLst/>
            <a:gdLst/>
            <a:ahLst/>
            <a:cxnLst/>
            <a:rect r="r" b="b" t="t" l="l"/>
            <a:pathLst>
              <a:path h="3544847" w="4923398">
                <a:moveTo>
                  <a:pt x="4923398" y="3544846"/>
                </a:moveTo>
                <a:lnTo>
                  <a:pt x="0" y="3544846"/>
                </a:lnTo>
                <a:lnTo>
                  <a:pt x="0" y="0"/>
                </a:lnTo>
                <a:lnTo>
                  <a:pt x="4923398" y="0"/>
                </a:lnTo>
                <a:lnTo>
                  <a:pt x="4923398" y="35448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26301" y="8442759"/>
            <a:ext cx="4057330" cy="3688482"/>
          </a:xfrm>
          <a:custGeom>
            <a:avLst/>
            <a:gdLst/>
            <a:ahLst/>
            <a:cxnLst/>
            <a:rect r="r" b="b" t="t" l="l"/>
            <a:pathLst>
              <a:path h="3688482" w="4057330">
                <a:moveTo>
                  <a:pt x="0" y="0"/>
                </a:moveTo>
                <a:lnTo>
                  <a:pt x="4057330" y="0"/>
                </a:lnTo>
                <a:lnTo>
                  <a:pt x="4057330" y="3688482"/>
                </a:lnTo>
                <a:lnTo>
                  <a:pt x="0" y="3688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2704148" y="-1958319"/>
            <a:ext cx="4308302" cy="3916638"/>
          </a:xfrm>
          <a:custGeom>
            <a:avLst/>
            <a:gdLst/>
            <a:ahLst/>
            <a:cxnLst/>
            <a:rect r="r" b="b" t="t" l="l"/>
            <a:pathLst>
              <a:path h="3916638" w="4308302">
                <a:moveTo>
                  <a:pt x="4308302" y="3916638"/>
                </a:moveTo>
                <a:lnTo>
                  <a:pt x="0" y="3916638"/>
                </a:lnTo>
                <a:lnTo>
                  <a:pt x="0" y="0"/>
                </a:lnTo>
                <a:lnTo>
                  <a:pt x="4308302" y="0"/>
                </a:lnTo>
                <a:lnTo>
                  <a:pt x="4308302" y="391663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17099921" y="3799892"/>
            <a:ext cx="3421224" cy="2687216"/>
          </a:xfrm>
          <a:custGeom>
            <a:avLst/>
            <a:gdLst/>
            <a:ahLst/>
            <a:cxnLst/>
            <a:rect r="r" b="b" t="t" l="l"/>
            <a:pathLst>
              <a:path h="2687216" w="3421224">
                <a:moveTo>
                  <a:pt x="3421223" y="0"/>
                </a:moveTo>
                <a:lnTo>
                  <a:pt x="0" y="0"/>
                </a:lnTo>
                <a:lnTo>
                  <a:pt x="0" y="2687216"/>
                </a:lnTo>
                <a:lnTo>
                  <a:pt x="3421223" y="2687216"/>
                </a:lnTo>
                <a:lnTo>
                  <a:pt x="342122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5400000">
            <a:off x="-2260609" y="3799892"/>
            <a:ext cx="3421224" cy="2687216"/>
          </a:xfrm>
          <a:custGeom>
            <a:avLst/>
            <a:gdLst/>
            <a:ahLst/>
            <a:cxnLst/>
            <a:rect r="r" b="b" t="t" l="l"/>
            <a:pathLst>
              <a:path h="2687216" w="3421224">
                <a:moveTo>
                  <a:pt x="0" y="2687216"/>
                </a:moveTo>
                <a:lnTo>
                  <a:pt x="3421224" y="2687216"/>
                </a:lnTo>
                <a:lnTo>
                  <a:pt x="3421224" y="0"/>
                </a:lnTo>
                <a:lnTo>
                  <a:pt x="0" y="0"/>
                </a:lnTo>
                <a:lnTo>
                  <a:pt x="0" y="268721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957647" y="4309409"/>
            <a:ext cx="4395378" cy="3546356"/>
            <a:chOff x="0" y="0"/>
            <a:chExt cx="1157630" cy="9340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7630" cy="934020"/>
            </a:xfrm>
            <a:custGeom>
              <a:avLst/>
              <a:gdLst/>
              <a:ahLst/>
              <a:cxnLst/>
              <a:rect r="r" b="b" t="t" l="l"/>
              <a:pathLst>
                <a:path h="934020" w="1157630">
                  <a:moveTo>
                    <a:pt x="91592" y="0"/>
                  </a:moveTo>
                  <a:lnTo>
                    <a:pt x="1066039" y="0"/>
                  </a:lnTo>
                  <a:cubicBezTo>
                    <a:pt x="1090330" y="0"/>
                    <a:pt x="1113627" y="9650"/>
                    <a:pt x="1130804" y="26827"/>
                  </a:cubicBezTo>
                  <a:cubicBezTo>
                    <a:pt x="1147981" y="44003"/>
                    <a:pt x="1157630" y="67300"/>
                    <a:pt x="1157630" y="91592"/>
                  </a:cubicBezTo>
                  <a:lnTo>
                    <a:pt x="1157630" y="842428"/>
                  </a:lnTo>
                  <a:cubicBezTo>
                    <a:pt x="1157630" y="893013"/>
                    <a:pt x="1116623" y="934020"/>
                    <a:pt x="1066039" y="934020"/>
                  </a:cubicBezTo>
                  <a:lnTo>
                    <a:pt x="91592" y="934020"/>
                  </a:lnTo>
                  <a:cubicBezTo>
                    <a:pt x="67300" y="934020"/>
                    <a:pt x="44003" y="924370"/>
                    <a:pt x="26827" y="907193"/>
                  </a:cubicBezTo>
                  <a:cubicBezTo>
                    <a:pt x="9650" y="890016"/>
                    <a:pt x="0" y="866720"/>
                    <a:pt x="0" y="842428"/>
                  </a:cubicBezTo>
                  <a:lnTo>
                    <a:pt x="0" y="91592"/>
                  </a:lnTo>
                  <a:cubicBezTo>
                    <a:pt x="0" y="67300"/>
                    <a:pt x="9650" y="44003"/>
                    <a:pt x="26827" y="26827"/>
                  </a:cubicBezTo>
                  <a:cubicBezTo>
                    <a:pt x="44003" y="9650"/>
                    <a:pt x="67300" y="0"/>
                    <a:pt x="91592" y="0"/>
                  </a:cubicBezTo>
                  <a:close/>
                </a:path>
              </a:pathLst>
            </a:custGeom>
            <a:solidFill>
              <a:srgbClr val="593A1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57630" cy="991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Rancang Bangun Klasifikasi Aksara Jawa Menggunakan Convolutional Neural Network Berbasis Website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581880" y="1600373"/>
            <a:ext cx="3086100" cy="1543050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AE8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CNN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783995" y="428625"/>
            <a:ext cx="11644307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b="true" sz="5000">
                <a:solidFill>
                  <a:srgbClr val="593A1E"/>
                </a:solidFill>
                <a:latin typeface="Ruda Heavy"/>
                <a:ea typeface="Ruda Heavy"/>
                <a:cs typeface="Ruda Heavy"/>
                <a:sym typeface="Ruda Heavy"/>
              </a:rPr>
              <a:t>MIND MAPPING</a:t>
            </a:r>
          </a:p>
        </p:txBody>
      </p:sp>
      <p:sp>
        <p:nvSpPr>
          <p:cNvPr name="AutoShape 15" id="15"/>
          <p:cNvSpPr/>
          <p:nvPr/>
        </p:nvSpPr>
        <p:spPr>
          <a:xfrm flipV="true">
            <a:off x="13162900" y="3143423"/>
            <a:ext cx="1962029" cy="45702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6" id="16"/>
          <p:cNvGrpSpPr/>
          <p:nvPr/>
        </p:nvGrpSpPr>
        <p:grpSpPr>
          <a:xfrm rot="0">
            <a:off x="1604154" y="3143423"/>
            <a:ext cx="3086100" cy="1543050"/>
            <a:chOff x="0" y="0"/>
            <a:chExt cx="812800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AE8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Website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H="true" flipV="true">
            <a:off x="4690254" y="3914948"/>
            <a:ext cx="1267393" cy="216763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11912192" y="7084240"/>
            <a:ext cx="3086100" cy="1543050"/>
            <a:chOff x="0" y="0"/>
            <a:chExt cx="812800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AE8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Akasara Jawa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0353025" y="6082587"/>
            <a:ext cx="1559167" cy="177317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4" id="24"/>
          <p:cNvGrpSpPr/>
          <p:nvPr/>
        </p:nvGrpSpPr>
        <p:grpSpPr>
          <a:xfrm rot="0">
            <a:off x="11619850" y="3600450"/>
            <a:ext cx="3086100" cy="1543050"/>
            <a:chOff x="0" y="0"/>
            <a:chExt cx="812800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AE83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Klasifikasi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10353025" y="5143500"/>
            <a:ext cx="2809875" cy="9390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9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08701" y="8098812"/>
            <a:ext cx="4923398" cy="3544847"/>
          </a:xfrm>
          <a:custGeom>
            <a:avLst/>
            <a:gdLst/>
            <a:ahLst/>
            <a:cxnLst/>
            <a:rect r="r" b="b" t="t" l="l"/>
            <a:pathLst>
              <a:path h="3544847" w="4923398">
                <a:moveTo>
                  <a:pt x="0" y="0"/>
                </a:moveTo>
                <a:lnTo>
                  <a:pt x="4923398" y="0"/>
                </a:lnTo>
                <a:lnTo>
                  <a:pt x="4923398" y="3544847"/>
                </a:lnTo>
                <a:lnTo>
                  <a:pt x="0" y="3544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826301" y="-1124723"/>
            <a:ext cx="4923398" cy="3544847"/>
          </a:xfrm>
          <a:custGeom>
            <a:avLst/>
            <a:gdLst/>
            <a:ahLst/>
            <a:cxnLst/>
            <a:rect r="r" b="b" t="t" l="l"/>
            <a:pathLst>
              <a:path h="3544847" w="4923398">
                <a:moveTo>
                  <a:pt x="4923398" y="3544846"/>
                </a:moveTo>
                <a:lnTo>
                  <a:pt x="0" y="3544846"/>
                </a:lnTo>
                <a:lnTo>
                  <a:pt x="0" y="0"/>
                </a:lnTo>
                <a:lnTo>
                  <a:pt x="4923398" y="0"/>
                </a:lnTo>
                <a:lnTo>
                  <a:pt x="4923398" y="35448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26301" y="8442759"/>
            <a:ext cx="4057330" cy="3688482"/>
          </a:xfrm>
          <a:custGeom>
            <a:avLst/>
            <a:gdLst/>
            <a:ahLst/>
            <a:cxnLst/>
            <a:rect r="r" b="b" t="t" l="l"/>
            <a:pathLst>
              <a:path h="3688482" w="4057330">
                <a:moveTo>
                  <a:pt x="0" y="0"/>
                </a:moveTo>
                <a:lnTo>
                  <a:pt x="4057330" y="0"/>
                </a:lnTo>
                <a:lnTo>
                  <a:pt x="4057330" y="3688482"/>
                </a:lnTo>
                <a:lnTo>
                  <a:pt x="0" y="3688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2704148" y="-1958319"/>
            <a:ext cx="4308302" cy="3916638"/>
          </a:xfrm>
          <a:custGeom>
            <a:avLst/>
            <a:gdLst/>
            <a:ahLst/>
            <a:cxnLst/>
            <a:rect r="r" b="b" t="t" l="l"/>
            <a:pathLst>
              <a:path h="3916638" w="4308302">
                <a:moveTo>
                  <a:pt x="4308302" y="3916638"/>
                </a:moveTo>
                <a:lnTo>
                  <a:pt x="0" y="3916638"/>
                </a:lnTo>
                <a:lnTo>
                  <a:pt x="0" y="0"/>
                </a:lnTo>
                <a:lnTo>
                  <a:pt x="4308302" y="0"/>
                </a:lnTo>
                <a:lnTo>
                  <a:pt x="4308302" y="391663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17099921" y="3799892"/>
            <a:ext cx="3421224" cy="2687216"/>
          </a:xfrm>
          <a:custGeom>
            <a:avLst/>
            <a:gdLst/>
            <a:ahLst/>
            <a:cxnLst/>
            <a:rect r="r" b="b" t="t" l="l"/>
            <a:pathLst>
              <a:path h="2687216" w="3421224">
                <a:moveTo>
                  <a:pt x="3421223" y="0"/>
                </a:moveTo>
                <a:lnTo>
                  <a:pt x="0" y="0"/>
                </a:lnTo>
                <a:lnTo>
                  <a:pt x="0" y="2687216"/>
                </a:lnTo>
                <a:lnTo>
                  <a:pt x="3421223" y="2687216"/>
                </a:lnTo>
                <a:lnTo>
                  <a:pt x="342122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5400000">
            <a:off x="-2260609" y="3799892"/>
            <a:ext cx="3421224" cy="2687216"/>
          </a:xfrm>
          <a:custGeom>
            <a:avLst/>
            <a:gdLst/>
            <a:ahLst/>
            <a:cxnLst/>
            <a:rect r="r" b="b" t="t" l="l"/>
            <a:pathLst>
              <a:path h="2687216" w="3421224">
                <a:moveTo>
                  <a:pt x="0" y="2687216"/>
                </a:moveTo>
                <a:lnTo>
                  <a:pt x="3421224" y="2687216"/>
                </a:lnTo>
                <a:lnTo>
                  <a:pt x="3421224" y="0"/>
                </a:lnTo>
                <a:lnTo>
                  <a:pt x="0" y="0"/>
                </a:lnTo>
                <a:lnTo>
                  <a:pt x="0" y="268721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83995" y="447675"/>
            <a:ext cx="11644307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0"/>
              </a:lnSpc>
            </a:pPr>
            <a:r>
              <a:rPr lang="en-US" b="true" sz="6000">
                <a:solidFill>
                  <a:srgbClr val="593A1E"/>
                </a:solidFill>
                <a:latin typeface="Ruda Heavy"/>
                <a:ea typeface="Ruda Heavy"/>
                <a:cs typeface="Ruda Heavy"/>
                <a:sym typeface="Ruda Heavy"/>
              </a:rPr>
              <a:t>METODE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2333596"/>
            <a:ext cx="16438225" cy="6613044"/>
            <a:chOff x="0" y="0"/>
            <a:chExt cx="4329409" cy="17417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29409" cy="1741707"/>
            </a:xfrm>
            <a:custGeom>
              <a:avLst/>
              <a:gdLst/>
              <a:ahLst/>
              <a:cxnLst/>
              <a:rect r="r" b="b" t="t" l="l"/>
              <a:pathLst>
                <a:path h="1741707" w="4329409">
                  <a:moveTo>
                    <a:pt x="24019" y="0"/>
                  </a:moveTo>
                  <a:lnTo>
                    <a:pt x="4305390" y="0"/>
                  </a:lnTo>
                  <a:cubicBezTo>
                    <a:pt x="4311760" y="0"/>
                    <a:pt x="4317869" y="2531"/>
                    <a:pt x="4322374" y="7035"/>
                  </a:cubicBezTo>
                  <a:cubicBezTo>
                    <a:pt x="4326879" y="11540"/>
                    <a:pt x="4329409" y="17649"/>
                    <a:pt x="4329409" y="24019"/>
                  </a:cubicBezTo>
                  <a:lnTo>
                    <a:pt x="4329409" y="1717688"/>
                  </a:lnTo>
                  <a:cubicBezTo>
                    <a:pt x="4329409" y="1724058"/>
                    <a:pt x="4326879" y="1730167"/>
                    <a:pt x="4322374" y="1734672"/>
                  </a:cubicBezTo>
                  <a:cubicBezTo>
                    <a:pt x="4317869" y="1739176"/>
                    <a:pt x="4311760" y="1741707"/>
                    <a:pt x="4305390" y="1741707"/>
                  </a:cubicBezTo>
                  <a:lnTo>
                    <a:pt x="24019" y="1741707"/>
                  </a:lnTo>
                  <a:cubicBezTo>
                    <a:pt x="17649" y="1741707"/>
                    <a:pt x="11540" y="1739176"/>
                    <a:pt x="7035" y="1734672"/>
                  </a:cubicBezTo>
                  <a:cubicBezTo>
                    <a:pt x="2531" y="1730167"/>
                    <a:pt x="0" y="1724058"/>
                    <a:pt x="0" y="1717688"/>
                  </a:cubicBezTo>
                  <a:lnTo>
                    <a:pt x="0" y="24019"/>
                  </a:lnTo>
                  <a:cubicBezTo>
                    <a:pt x="0" y="17649"/>
                    <a:pt x="2531" y="11540"/>
                    <a:pt x="7035" y="7035"/>
                  </a:cubicBezTo>
                  <a:cubicBezTo>
                    <a:pt x="11540" y="2531"/>
                    <a:pt x="17649" y="0"/>
                    <a:pt x="24019" y="0"/>
                  </a:cubicBezTo>
                  <a:close/>
                </a:path>
              </a:pathLst>
            </a:custGeom>
            <a:solidFill>
              <a:srgbClr val="D9AE8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329409" cy="1779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245650" y="3581850"/>
            <a:ext cx="13769236" cy="328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5471" indent="-402736" lvl="1">
              <a:lnSpc>
                <a:spcPts val="5223"/>
              </a:lnSpc>
              <a:buFont typeface="Arial"/>
              <a:buChar char="•"/>
            </a:pPr>
            <a:r>
              <a:rPr lang="en-US" sz="3730">
                <a:solidFill>
                  <a:srgbClr val="593A1E"/>
                </a:solidFill>
                <a:latin typeface="Ruda"/>
                <a:ea typeface="Ruda"/>
                <a:cs typeface="Ruda"/>
                <a:sym typeface="Ruda"/>
              </a:rPr>
              <a:t>Model CNN yang dirancang untuk mengenali aksara Jawa </a:t>
            </a:r>
          </a:p>
          <a:p>
            <a:pPr algn="just">
              <a:lnSpc>
                <a:spcPts val="5223"/>
              </a:lnSpc>
            </a:pPr>
          </a:p>
          <a:p>
            <a:pPr algn="just">
              <a:lnSpc>
                <a:spcPts val="5223"/>
              </a:lnSpc>
            </a:pPr>
          </a:p>
          <a:p>
            <a:pPr algn="just" marL="805471" indent="-402736" lvl="1">
              <a:lnSpc>
                <a:spcPts val="5223"/>
              </a:lnSpc>
              <a:buFont typeface="Arial"/>
              <a:buChar char="•"/>
            </a:pPr>
            <a:r>
              <a:rPr lang="en-US" sz="3730">
                <a:solidFill>
                  <a:srgbClr val="593A1E"/>
                </a:solidFill>
                <a:latin typeface="Ruda"/>
                <a:ea typeface="Ruda"/>
                <a:cs typeface="Ruda"/>
                <a:sym typeface="Ruda"/>
              </a:rPr>
              <a:t>Transformer digunakan sebagai penerjemah aksara jawa ke bahasa latin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9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35275" y="8098812"/>
            <a:ext cx="4923398" cy="3544847"/>
          </a:xfrm>
          <a:custGeom>
            <a:avLst/>
            <a:gdLst/>
            <a:ahLst/>
            <a:cxnLst/>
            <a:rect r="r" b="b" t="t" l="l"/>
            <a:pathLst>
              <a:path h="3544847" w="4923398">
                <a:moveTo>
                  <a:pt x="0" y="0"/>
                </a:moveTo>
                <a:lnTo>
                  <a:pt x="4923398" y="0"/>
                </a:lnTo>
                <a:lnTo>
                  <a:pt x="4923398" y="3544847"/>
                </a:lnTo>
                <a:lnTo>
                  <a:pt x="0" y="3544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826301" y="-1124723"/>
            <a:ext cx="4923398" cy="3544847"/>
          </a:xfrm>
          <a:custGeom>
            <a:avLst/>
            <a:gdLst/>
            <a:ahLst/>
            <a:cxnLst/>
            <a:rect r="r" b="b" t="t" l="l"/>
            <a:pathLst>
              <a:path h="3544847" w="4923398">
                <a:moveTo>
                  <a:pt x="4923398" y="3544846"/>
                </a:moveTo>
                <a:lnTo>
                  <a:pt x="0" y="3544846"/>
                </a:lnTo>
                <a:lnTo>
                  <a:pt x="0" y="0"/>
                </a:lnTo>
                <a:lnTo>
                  <a:pt x="4923398" y="0"/>
                </a:lnTo>
                <a:lnTo>
                  <a:pt x="4923398" y="35448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26301" y="8442759"/>
            <a:ext cx="4057330" cy="3688482"/>
          </a:xfrm>
          <a:custGeom>
            <a:avLst/>
            <a:gdLst/>
            <a:ahLst/>
            <a:cxnLst/>
            <a:rect r="r" b="b" t="t" l="l"/>
            <a:pathLst>
              <a:path h="3688482" w="4057330">
                <a:moveTo>
                  <a:pt x="0" y="0"/>
                </a:moveTo>
                <a:lnTo>
                  <a:pt x="4057330" y="0"/>
                </a:lnTo>
                <a:lnTo>
                  <a:pt x="4057330" y="3688482"/>
                </a:lnTo>
                <a:lnTo>
                  <a:pt x="0" y="3688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530723" y="-1958319"/>
            <a:ext cx="4308302" cy="3916638"/>
          </a:xfrm>
          <a:custGeom>
            <a:avLst/>
            <a:gdLst/>
            <a:ahLst/>
            <a:cxnLst/>
            <a:rect r="r" b="b" t="t" l="l"/>
            <a:pathLst>
              <a:path h="3916638" w="4308302">
                <a:moveTo>
                  <a:pt x="4308302" y="3916638"/>
                </a:moveTo>
                <a:lnTo>
                  <a:pt x="0" y="3916638"/>
                </a:lnTo>
                <a:lnTo>
                  <a:pt x="0" y="0"/>
                </a:lnTo>
                <a:lnTo>
                  <a:pt x="4308302" y="0"/>
                </a:lnTo>
                <a:lnTo>
                  <a:pt x="4308302" y="391663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17099921" y="3799892"/>
            <a:ext cx="3421224" cy="2687216"/>
          </a:xfrm>
          <a:custGeom>
            <a:avLst/>
            <a:gdLst/>
            <a:ahLst/>
            <a:cxnLst/>
            <a:rect r="r" b="b" t="t" l="l"/>
            <a:pathLst>
              <a:path h="2687216" w="3421224">
                <a:moveTo>
                  <a:pt x="3421223" y="0"/>
                </a:moveTo>
                <a:lnTo>
                  <a:pt x="0" y="0"/>
                </a:lnTo>
                <a:lnTo>
                  <a:pt x="0" y="2687216"/>
                </a:lnTo>
                <a:lnTo>
                  <a:pt x="3421223" y="2687216"/>
                </a:lnTo>
                <a:lnTo>
                  <a:pt x="342122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5400000">
            <a:off x="-1087183" y="3799892"/>
            <a:ext cx="3421224" cy="2687216"/>
          </a:xfrm>
          <a:custGeom>
            <a:avLst/>
            <a:gdLst/>
            <a:ahLst/>
            <a:cxnLst/>
            <a:rect r="r" b="b" t="t" l="l"/>
            <a:pathLst>
              <a:path h="2687216" w="3421224">
                <a:moveTo>
                  <a:pt x="0" y="2687216"/>
                </a:moveTo>
                <a:lnTo>
                  <a:pt x="3421223" y="2687216"/>
                </a:lnTo>
                <a:lnTo>
                  <a:pt x="3421223" y="0"/>
                </a:lnTo>
                <a:lnTo>
                  <a:pt x="0" y="0"/>
                </a:lnTo>
                <a:lnTo>
                  <a:pt x="0" y="268721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21846" y="447675"/>
            <a:ext cx="11644307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0"/>
              </a:lnSpc>
            </a:pPr>
            <a:r>
              <a:rPr lang="en-US" b="true" sz="6000">
                <a:solidFill>
                  <a:srgbClr val="593A1E"/>
                </a:solidFill>
                <a:latin typeface="Ruda Bold"/>
                <a:ea typeface="Ruda Bold"/>
                <a:cs typeface="Ruda Bold"/>
                <a:sym typeface="Ruda Bold"/>
              </a:rPr>
              <a:t>MATRIKS PENGUJIAN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199699" y="5665868"/>
            <a:ext cx="8888658" cy="4347925"/>
            <a:chOff x="0" y="0"/>
            <a:chExt cx="2341046" cy="11451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1046" cy="1145133"/>
            </a:xfrm>
            <a:custGeom>
              <a:avLst/>
              <a:gdLst/>
              <a:ahLst/>
              <a:cxnLst/>
              <a:rect r="r" b="b" t="t" l="l"/>
              <a:pathLst>
                <a:path h="1145133" w="2341046">
                  <a:moveTo>
                    <a:pt x="44420" y="0"/>
                  </a:moveTo>
                  <a:lnTo>
                    <a:pt x="2296625" y="0"/>
                  </a:lnTo>
                  <a:cubicBezTo>
                    <a:pt x="2308406" y="0"/>
                    <a:pt x="2319705" y="4680"/>
                    <a:pt x="2328035" y="13010"/>
                  </a:cubicBezTo>
                  <a:cubicBezTo>
                    <a:pt x="2336366" y="21341"/>
                    <a:pt x="2341046" y="32639"/>
                    <a:pt x="2341046" y="44420"/>
                  </a:cubicBezTo>
                  <a:lnTo>
                    <a:pt x="2341046" y="1100712"/>
                  </a:lnTo>
                  <a:cubicBezTo>
                    <a:pt x="2341046" y="1125245"/>
                    <a:pt x="2321158" y="1145133"/>
                    <a:pt x="2296625" y="1145133"/>
                  </a:cubicBezTo>
                  <a:lnTo>
                    <a:pt x="44420" y="1145133"/>
                  </a:lnTo>
                  <a:cubicBezTo>
                    <a:pt x="32639" y="1145133"/>
                    <a:pt x="21341" y="1140453"/>
                    <a:pt x="13010" y="1132122"/>
                  </a:cubicBezTo>
                  <a:cubicBezTo>
                    <a:pt x="4680" y="1123792"/>
                    <a:pt x="0" y="1112493"/>
                    <a:pt x="0" y="1100712"/>
                  </a:cubicBezTo>
                  <a:lnTo>
                    <a:pt x="0" y="44420"/>
                  </a:lnTo>
                  <a:cubicBezTo>
                    <a:pt x="0" y="32639"/>
                    <a:pt x="4680" y="21341"/>
                    <a:pt x="13010" y="13010"/>
                  </a:cubicBezTo>
                  <a:cubicBezTo>
                    <a:pt x="21341" y="4680"/>
                    <a:pt x="32639" y="0"/>
                    <a:pt x="44420" y="0"/>
                  </a:cubicBezTo>
                  <a:close/>
                </a:path>
              </a:pathLst>
            </a:custGeom>
            <a:solidFill>
              <a:srgbClr val="D9AE8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341046" cy="1183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5342" y="1175385"/>
            <a:ext cx="8888658" cy="4347925"/>
            <a:chOff x="0" y="0"/>
            <a:chExt cx="2341046" cy="11451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41046" cy="1145133"/>
            </a:xfrm>
            <a:custGeom>
              <a:avLst/>
              <a:gdLst/>
              <a:ahLst/>
              <a:cxnLst/>
              <a:rect r="r" b="b" t="t" l="l"/>
              <a:pathLst>
                <a:path h="1145133" w="2341046">
                  <a:moveTo>
                    <a:pt x="44420" y="0"/>
                  </a:moveTo>
                  <a:lnTo>
                    <a:pt x="2296625" y="0"/>
                  </a:lnTo>
                  <a:cubicBezTo>
                    <a:pt x="2308406" y="0"/>
                    <a:pt x="2319705" y="4680"/>
                    <a:pt x="2328035" y="13010"/>
                  </a:cubicBezTo>
                  <a:cubicBezTo>
                    <a:pt x="2336366" y="21341"/>
                    <a:pt x="2341046" y="32639"/>
                    <a:pt x="2341046" y="44420"/>
                  </a:cubicBezTo>
                  <a:lnTo>
                    <a:pt x="2341046" y="1100712"/>
                  </a:lnTo>
                  <a:cubicBezTo>
                    <a:pt x="2341046" y="1125245"/>
                    <a:pt x="2321158" y="1145133"/>
                    <a:pt x="2296625" y="1145133"/>
                  </a:cubicBezTo>
                  <a:lnTo>
                    <a:pt x="44420" y="1145133"/>
                  </a:lnTo>
                  <a:cubicBezTo>
                    <a:pt x="32639" y="1145133"/>
                    <a:pt x="21341" y="1140453"/>
                    <a:pt x="13010" y="1132122"/>
                  </a:cubicBezTo>
                  <a:cubicBezTo>
                    <a:pt x="4680" y="1123792"/>
                    <a:pt x="0" y="1112493"/>
                    <a:pt x="0" y="1100712"/>
                  </a:cubicBezTo>
                  <a:lnTo>
                    <a:pt x="0" y="44420"/>
                  </a:lnTo>
                  <a:cubicBezTo>
                    <a:pt x="0" y="32639"/>
                    <a:pt x="4680" y="21341"/>
                    <a:pt x="13010" y="13010"/>
                  </a:cubicBezTo>
                  <a:cubicBezTo>
                    <a:pt x="21341" y="4680"/>
                    <a:pt x="32639" y="0"/>
                    <a:pt x="44420" y="0"/>
                  </a:cubicBezTo>
                  <a:close/>
                </a:path>
              </a:pathLst>
            </a:custGeom>
            <a:solidFill>
              <a:srgbClr val="D9AE8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341046" cy="1183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382125" y="1175385"/>
            <a:ext cx="8718835" cy="4347925"/>
            <a:chOff x="0" y="0"/>
            <a:chExt cx="2296319" cy="114513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96319" cy="1145133"/>
            </a:xfrm>
            <a:custGeom>
              <a:avLst/>
              <a:gdLst/>
              <a:ahLst/>
              <a:cxnLst/>
              <a:rect r="r" b="b" t="t" l="l"/>
              <a:pathLst>
                <a:path h="1145133" w="2296319">
                  <a:moveTo>
                    <a:pt x="45286" y="0"/>
                  </a:moveTo>
                  <a:lnTo>
                    <a:pt x="2251033" y="0"/>
                  </a:lnTo>
                  <a:cubicBezTo>
                    <a:pt x="2276044" y="0"/>
                    <a:pt x="2296319" y="20275"/>
                    <a:pt x="2296319" y="45286"/>
                  </a:cubicBezTo>
                  <a:lnTo>
                    <a:pt x="2296319" y="1099847"/>
                  </a:lnTo>
                  <a:cubicBezTo>
                    <a:pt x="2296319" y="1124858"/>
                    <a:pt x="2276044" y="1145133"/>
                    <a:pt x="2251033" y="1145133"/>
                  </a:cubicBezTo>
                  <a:lnTo>
                    <a:pt x="45286" y="1145133"/>
                  </a:lnTo>
                  <a:cubicBezTo>
                    <a:pt x="20275" y="1145133"/>
                    <a:pt x="0" y="1124858"/>
                    <a:pt x="0" y="1099847"/>
                  </a:cubicBezTo>
                  <a:lnTo>
                    <a:pt x="0" y="45286"/>
                  </a:lnTo>
                  <a:cubicBezTo>
                    <a:pt x="0" y="20275"/>
                    <a:pt x="20275" y="0"/>
                    <a:pt x="45286" y="0"/>
                  </a:cubicBezTo>
                  <a:close/>
                </a:path>
              </a:pathLst>
            </a:custGeom>
            <a:solidFill>
              <a:srgbClr val="D9AE8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2296319" cy="1240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2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23428" y="2690284"/>
            <a:ext cx="8310226" cy="1983983"/>
          </a:xfrm>
          <a:custGeom>
            <a:avLst/>
            <a:gdLst/>
            <a:ahLst/>
            <a:cxnLst/>
            <a:rect r="r" b="b" t="t" l="l"/>
            <a:pathLst>
              <a:path h="1983983" w="8310226">
                <a:moveTo>
                  <a:pt x="0" y="0"/>
                </a:moveTo>
                <a:lnTo>
                  <a:pt x="8310227" y="0"/>
                </a:lnTo>
                <a:lnTo>
                  <a:pt x="8310227" y="1983982"/>
                </a:lnTo>
                <a:lnTo>
                  <a:pt x="0" y="19839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501" t="0" r="-6752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528478" y="2891155"/>
            <a:ext cx="8426130" cy="2189017"/>
          </a:xfrm>
          <a:custGeom>
            <a:avLst/>
            <a:gdLst/>
            <a:ahLst/>
            <a:cxnLst/>
            <a:rect r="r" b="b" t="t" l="l"/>
            <a:pathLst>
              <a:path h="2189017" w="8426130">
                <a:moveTo>
                  <a:pt x="0" y="0"/>
                </a:moveTo>
                <a:lnTo>
                  <a:pt x="8426130" y="0"/>
                </a:lnTo>
                <a:lnTo>
                  <a:pt x="8426130" y="2189016"/>
                </a:lnTo>
                <a:lnTo>
                  <a:pt x="0" y="21890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7769" t="0" r="-5139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381143" y="7310223"/>
            <a:ext cx="8525771" cy="2040086"/>
          </a:xfrm>
          <a:custGeom>
            <a:avLst/>
            <a:gdLst/>
            <a:ahLst/>
            <a:cxnLst/>
            <a:rect r="r" b="b" t="t" l="l"/>
            <a:pathLst>
              <a:path h="2040086" w="8525771">
                <a:moveTo>
                  <a:pt x="0" y="0"/>
                </a:moveTo>
                <a:lnTo>
                  <a:pt x="8525771" y="0"/>
                </a:lnTo>
                <a:lnTo>
                  <a:pt x="8525771" y="2040086"/>
                </a:lnTo>
                <a:lnTo>
                  <a:pt x="0" y="20400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339" t="0" r="-4151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321846" y="1535182"/>
            <a:ext cx="269929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93A1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Akurasi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28836" y="1080135"/>
            <a:ext cx="817205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93A1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Character Error Rate (CER)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382125" y="9833135"/>
            <a:ext cx="871883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4627082" y="5884171"/>
            <a:ext cx="81720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93A1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Word Error Rate (WER)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DAGYWsWlHb4</dc:identifier>
  <dcterms:modified xsi:type="dcterms:W3CDTF">2011-08-01T06:04:30Z</dcterms:modified>
  <cp:revision>1</cp:revision>
  <dc:title>Pengembangan Sistem Pengenalan dan Penerjemahan Aksara Jawa Menggunakan CNN dan Transformer</dc:title>
</cp:coreProperties>
</file>