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39" r:id="rId3"/>
    <p:sldId id="496" r:id="rId4"/>
    <p:sldId id="500" r:id="rId5"/>
    <p:sldId id="499" r:id="rId6"/>
    <p:sldId id="50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2925"/>
  </p:normalViewPr>
  <p:slideViewPr>
    <p:cSldViewPr snapToGrid="0" snapToObjects="1">
      <p:cViewPr>
        <p:scale>
          <a:sx n="131" d="100"/>
          <a:sy n="131" d="100"/>
        </p:scale>
        <p:origin x="-1416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E0636-8A2E-4043-881A-1014A5CF3828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73416-B7DF-8D4F-92B3-79363879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4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8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2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0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6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BEF8-C8D8-2848-8261-78C14686017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4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coursera.org/learn/machine-learning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urse.fast.ai/videos/?lesson=1" TargetMode="External"/><Relationship Id="rId5" Type="http://schemas.openxmlformats.org/officeDocument/2006/relationships/hyperlink" Target="https://www.udemy.com/course/machinelearning/" TargetMode="External"/><Relationship Id="rId4" Type="http://schemas.openxmlformats.org/officeDocument/2006/relationships/hyperlink" Target="https://www.coursera.org/specializations/deep-learning" TargetMode="Externa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alarnykMichae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Concluding thoughts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5030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Disadvantages of Scikit-Learn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41248" y="1825625"/>
            <a:ext cx="9507311" cy="4351338"/>
          </a:xfrm>
        </p:spPr>
        <p:txBody>
          <a:bodyPr>
            <a:noAutofit/>
          </a:bodyPr>
          <a:lstStyle/>
          <a:p>
            <a:r>
              <a:rPr lang="en-US" sz="2600" dirty="0"/>
              <a:t>Scikit-learn models don’t parallelize as well as other libraries/frameworks/languages. </a:t>
            </a:r>
          </a:p>
          <a:p>
            <a:r>
              <a:rPr lang="en-US" sz="2600" dirty="0"/>
              <a:t>Scikit-learn is not widely used for </a:t>
            </a:r>
            <a:r>
              <a:rPr lang="en-US" sz="2600"/>
              <a:t>deep learning.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9561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2FBCB1C-335B-8F4E-A121-02558119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52" y="1672858"/>
            <a:ext cx="1835043" cy="2404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Where to Learn Machine Learning (Books)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6" y="1673225"/>
            <a:ext cx="6234939" cy="4351338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222222"/>
                </a:solidFill>
              </a:rPr>
              <a:t>Getting familiar with machine learning can take multiple courses and books</a:t>
            </a:r>
          </a:p>
          <a:p>
            <a:r>
              <a:rPr lang="en-US" sz="2600" dirty="0">
                <a:solidFill>
                  <a:srgbClr val="222222"/>
                </a:solidFill>
              </a:rPr>
              <a:t>So here is my advice for learning more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59892" y="8550505"/>
            <a:ext cx="471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in a Jupyter Notebook</a:t>
            </a:r>
            <a:endParaRPr lang="en-US" dirty="0"/>
          </a:p>
        </p:txBody>
      </p:sp>
      <p:pic>
        <p:nvPicPr>
          <p:cNvPr id="5" name="Picture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4E7C19CA-ACA7-AE48-9928-68DED5272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597" y="1673225"/>
            <a:ext cx="1603003" cy="2404505"/>
          </a:xfrm>
          <a:prstGeom prst="rect">
            <a:avLst/>
          </a:prstGeom>
        </p:spPr>
      </p:pic>
      <p:pic>
        <p:nvPicPr>
          <p:cNvPr id="8" name="Picture 7" descr="A close up of a frog&#10;&#10;Description automatically generated">
            <a:extLst>
              <a:ext uri="{FF2B5EF4-FFF2-40B4-BE49-F238E27FC236}">
                <a16:creationId xmlns:a16="http://schemas.microsoft.com/office/drawing/2014/main" id="{36B152C3-D538-2149-964A-B9FFE7165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295" y="1672858"/>
            <a:ext cx="1798302" cy="2404872"/>
          </a:xfrm>
          <a:prstGeom prst="rect">
            <a:avLst/>
          </a:prstGeom>
        </p:spPr>
      </p:pic>
      <p:pic>
        <p:nvPicPr>
          <p:cNvPr id="13" name="Picture 12" descr="A picture containing fruit, beach, sitting, sand&#10;&#10;Description automatically generated">
            <a:extLst>
              <a:ext uri="{FF2B5EF4-FFF2-40B4-BE49-F238E27FC236}">
                <a16:creationId xmlns:a16="http://schemas.microsoft.com/office/drawing/2014/main" id="{517112CA-6FAF-C942-A75D-3772FF002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252" y="4077730"/>
            <a:ext cx="1786752" cy="2404872"/>
          </a:xfrm>
          <a:prstGeom prst="rect">
            <a:avLst/>
          </a:prstGeom>
        </p:spPr>
      </p:pic>
      <p:pic>
        <p:nvPicPr>
          <p:cNvPr id="15" name="Picture 14" descr="A close up of a reptile&#10;&#10;Description automatically generated">
            <a:extLst>
              <a:ext uri="{FF2B5EF4-FFF2-40B4-BE49-F238E27FC236}">
                <a16:creationId xmlns:a16="http://schemas.microsoft.com/office/drawing/2014/main" id="{A8C151A7-074E-0743-A8D2-C441D426C3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7004" y="4077730"/>
            <a:ext cx="1821727" cy="2404872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11B80E1F-7E44-C341-B413-BE6606EC97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8731" y="4077730"/>
            <a:ext cx="1932486" cy="2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7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Where to Learn Machine Learning (Courses)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6" y="1673225"/>
            <a:ext cx="6832666" cy="4351338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222222"/>
                </a:solidFill>
                <a:hlinkClick r:id="rId3"/>
              </a:rPr>
              <a:t>Coursera Machine Learning</a:t>
            </a:r>
            <a:endParaRPr lang="en-US" sz="2600" dirty="0">
              <a:solidFill>
                <a:srgbClr val="222222"/>
              </a:solidFill>
            </a:endParaRP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Great Theory, MATLAB based (don’t recommend MATLAB assignments)</a:t>
            </a: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Free if you audit</a:t>
            </a:r>
            <a:endParaRPr lang="en-US" sz="2200" dirty="0">
              <a:solidFill>
                <a:srgbClr val="222222"/>
              </a:solidFill>
              <a:hlinkClick r:id="rId4"/>
            </a:endParaRPr>
          </a:p>
          <a:p>
            <a:r>
              <a:rPr lang="en-US" sz="2600" dirty="0">
                <a:solidFill>
                  <a:srgbClr val="222222"/>
                </a:solidFill>
                <a:hlinkClick r:id="rId5"/>
              </a:rPr>
              <a:t>Machine Learning A-Z: Hands-On Python &amp; R in Data Science</a:t>
            </a:r>
            <a:endParaRPr lang="en-US" sz="2600" dirty="0">
              <a:solidFill>
                <a:srgbClr val="222222"/>
              </a:solidFill>
            </a:endParaRP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Great concepts and theory. </a:t>
            </a: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Updated often and great way to learn for interviews. </a:t>
            </a:r>
          </a:p>
          <a:p>
            <a:r>
              <a:rPr lang="en-US" sz="2600" dirty="0">
                <a:solidFill>
                  <a:srgbClr val="222222"/>
                </a:solidFill>
                <a:hlinkClick r:id="rId4"/>
              </a:rPr>
              <a:t>Coursera Deep Learning Specialization</a:t>
            </a:r>
            <a:endParaRPr lang="en-US" sz="2600" dirty="0">
              <a:solidFill>
                <a:srgbClr val="222222"/>
              </a:solidFill>
            </a:endParaRP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Great Theory, Mostly TensorFlow based</a:t>
            </a: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Free if you audit</a:t>
            </a:r>
          </a:p>
          <a:p>
            <a:r>
              <a:rPr lang="en-US" sz="2600" dirty="0">
                <a:solidFill>
                  <a:srgbClr val="222222"/>
                </a:solidFill>
                <a:hlinkClick r:id="rId6"/>
              </a:rPr>
              <a:t>Fast AI Course</a:t>
            </a:r>
            <a:endParaRPr lang="en-US" sz="2600" dirty="0">
              <a:solidFill>
                <a:srgbClr val="222222"/>
              </a:solidFill>
            </a:endParaRP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Free learn by doing, </a:t>
            </a:r>
            <a:r>
              <a:rPr lang="en-US" sz="2200" dirty="0" err="1">
                <a:solidFill>
                  <a:srgbClr val="222222"/>
                </a:solidFill>
              </a:rPr>
              <a:t>Fastai</a:t>
            </a:r>
            <a:r>
              <a:rPr lang="en-US" sz="2200" dirty="0">
                <a:solidFill>
                  <a:srgbClr val="222222"/>
                </a:solidFill>
              </a:rPr>
              <a:t> based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59892" y="8550505"/>
            <a:ext cx="471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in a Jupyter Notebook</a:t>
            </a:r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07C9695-1448-8148-87A2-E8575B7B3F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6864" y="1828139"/>
            <a:ext cx="2457140" cy="13255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BF9924B-BB45-4145-91FC-99D5CCD412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6864" y="3386799"/>
            <a:ext cx="3111500" cy="635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EA5BF2C-2A09-4A4F-8593-34797FEF48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4268" y="4831387"/>
            <a:ext cx="2459736" cy="12854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731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Concluding Thoughts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6" y="1673225"/>
            <a:ext cx="5547431" cy="4351338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222222"/>
                </a:solidFill>
              </a:rPr>
              <a:t>Hope you enjoyed this talk</a:t>
            </a:r>
          </a:p>
          <a:p>
            <a:r>
              <a:rPr lang="en-US" sz="2600" dirty="0">
                <a:solidFill>
                  <a:srgbClr val="222222"/>
                </a:solidFill>
              </a:rPr>
              <a:t>Talk should be posted on YouTube  eventually</a:t>
            </a:r>
          </a:p>
          <a:p>
            <a:r>
              <a:rPr lang="en-US" sz="2600" dirty="0">
                <a:solidFill>
                  <a:srgbClr val="222222"/>
                </a:solidFill>
              </a:rPr>
              <a:t>Stay in touch! Feel free to connect with me on LinkedIn or Twitter </a:t>
            </a:r>
            <a:r>
              <a:rPr lang="en-US" sz="2600" dirty="0">
                <a:solidFill>
                  <a:srgbClr val="222222"/>
                </a:solidFill>
                <a:hlinkClick r:id="rId3"/>
              </a:rPr>
              <a:t>(@</a:t>
            </a:r>
            <a:r>
              <a:rPr lang="en-US" sz="2600" dirty="0" err="1">
                <a:solidFill>
                  <a:srgbClr val="222222"/>
                </a:solidFill>
                <a:hlinkClick r:id="rId3"/>
              </a:rPr>
              <a:t>GalarnykMichael</a:t>
            </a:r>
            <a:r>
              <a:rPr lang="en-US" sz="2600" dirty="0">
                <a:solidFill>
                  <a:srgbClr val="222222"/>
                </a:solidFill>
              </a:rPr>
              <a:t>)</a:t>
            </a:r>
            <a:endParaRPr lang="en-US" sz="2200" dirty="0">
              <a:solidFill>
                <a:srgbClr val="22222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59892" y="8550505"/>
            <a:ext cx="471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in a Jupyter Notebook</a:t>
            </a: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3FF0AC0-6F30-E74C-872C-3170FC39D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165" y="1349375"/>
            <a:ext cx="5479143" cy="3835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E2B9F6-9D29-D143-A027-07913B36F9B3}"/>
              </a:ext>
            </a:extLst>
          </p:cNvPr>
          <p:cNvSpPr txBox="1"/>
          <p:nvPr/>
        </p:nvSpPr>
        <p:spPr>
          <a:xfrm>
            <a:off x="8014914" y="5184775"/>
            <a:ext cx="300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predictions</a:t>
            </a:r>
          </a:p>
        </p:txBody>
      </p:sp>
    </p:spTree>
    <p:extLst>
      <p:ext uri="{BB962C8B-B14F-4D97-AF65-F5344CB8AC3E}">
        <p14:creationId xmlns:p14="http://schemas.microsoft.com/office/powerpoint/2010/main" val="50910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Extra: Where to Learn Scikit-Learn (Books)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6" y="1673225"/>
            <a:ext cx="6234939" cy="4351338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222222"/>
                </a:solidFill>
              </a:rPr>
              <a:t>Getting familiar with machine learning can take multiple courses and books</a:t>
            </a:r>
          </a:p>
          <a:p>
            <a:r>
              <a:rPr lang="en-US" sz="2600" dirty="0">
                <a:solidFill>
                  <a:srgbClr val="222222"/>
                </a:solidFill>
              </a:rPr>
              <a:t>So here is my advice for learning more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59892" y="8550505"/>
            <a:ext cx="471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in a Jupyter Notebook</a:t>
            </a:r>
            <a:endParaRPr lang="en-US" dirty="0"/>
          </a:p>
        </p:txBody>
      </p:sp>
      <p:pic>
        <p:nvPicPr>
          <p:cNvPr id="15" name="Picture 14" descr="A close up of a reptile&#10;&#10;Description automatically generated">
            <a:extLst>
              <a:ext uri="{FF2B5EF4-FFF2-40B4-BE49-F238E27FC236}">
                <a16:creationId xmlns:a16="http://schemas.microsoft.com/office/drawing/2014/main" id="{A8C151A7-074E-0743-A8D2-C441D426C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910" y="1672858"/>
            <a:ext cx="1821727" cy="2404872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2FBCB1C-335B-8F4E-A121-025581190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554" y="1672858"/>
            <a:ext cx="1835043" cy="2404872"/>
          </a:xfrm>
          <a:prstGeom prst="rect">
            <a:avLst/>
          </a:prstGeom>
        </p:spPr>
      </p:pic>
      <p:pic>
        <p:nvPicPr>
          <p:cNvPr id="8" name="Picture 7" descr="A close up of a frog&#10;&#10;Description automatically generated">
            <a:extLst>
              <a:ext uri="{FF2B5EF4-FFF2-40B4-BE49-F238E27FC236}">
                <a16:creationId xmlns:a16="http://schemas.microsoft.com/office/drawing/2014/main" id="{36B152C3-D538-2149-964A-B9FFE7165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702" y="3982706"/>
            <a:ext cx="1798302" cy="2404872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11B80E1F-7E44-C341-B413-BE6606EC97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42"/>
          <a:stretch/>
        </p:blipFill>
        <p:spPr>
          <a:xfrm>
            <a:off x="8488554" y="3982706"/>
            <a:ext cx="1835043" cy="2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6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10422</TotalTime>
  <Words>219</Words>
  <Application>Microsoft Macintosh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Concluding thoughts</vt:lpstr>
      <vt:lpstr>Disadvantages of Scikit-Learn</vt:lpstr>
      <vt:lpstr>Where to Learn Machine Learning (Books)</vt:lpstr>
      <vt:lpstr>Where to Learn Machine Learning (Courses)</vt:lpstr>
      <vt:lpstr>Concluding Thoughts</vt:lpstr>
      <vt:lpstr>Extra: Where to Learn Scikit-Learn (Books)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Using Python</dc:title>
  <dc:creator>Michael Galarnyk</dc:creator>
  <cp:lastModifiedBy>Michael Galarnyk</cp:lastModifiedBy>
  <cp:revision>327</cp:revision>
  <cp:lastPrinted>2018-10-09T17:00:03Z</cp:lastPrinted>
  <dcterms:created xsi:type="dcterms:W3CDTF">2018-10-06T19:16:58Z</dcterms:created>
  <dcterms:modified xsi:type="dcterms:W3CDTF">2021-02-13T22:52:15Z</dcterms:modified>
</cp:coreProperties>
</file>