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0bb1ae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0bb1ae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students are filtering in, circulate a piece of paper for students to write their names on. Include a place for name and professor. If a student came in late, note what time they came in so that we can accurately track data. (The observing TA should probably be the one to manage and record when a student comes in late)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0bb1ae01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0bb1ae01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method signature. There are two Dice </a:t>
            </a:r>
            <a:r>
              <a:rPr lang="en"/>
              <a:t>signatures</a:t>
            </a:r>
            <a:r>
              <a:rPr lang="en"/>
              <a:t> and based on the parameters passed we know which one is called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0bb1ae01d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0bb1ae01d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0bb1ae01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0bb1ae01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0bb1ae01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0bb1ae01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0bb1ae01d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0bb1ae01d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0bb1ae01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0bb1ae01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0bb1ae01d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0bb1ae01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0bb1ae01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0bb1ae01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0bb1ae01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bb1ae01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0bb1ae01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0bb1ae01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0bb1ae01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0bb1ae01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0bb1ae01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0bb1ae01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0bb1ae01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0bb1ae01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0bb1ae01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0bb1ae01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0bb1ae01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0bb1ae01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0bb1ae01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0bb1ae01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0bb1ae01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0bb1ae01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0bb1ae01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0bb1ae01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0bb1ae01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0bb1ae01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0bb1ae01d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0bb1ae01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0bb1ae01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0bb1ae01d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0bb1ae01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0bb1ae01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0bb1ae01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0bb1ae01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0bb1ae01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0bb1ae01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0bb1ae01d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0bb1ae01d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0bb1ae01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0bb1ae01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0bb1ae01d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0bb1ae01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0bb1ae01d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0bb1ae01d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0bb1ae01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0bb1ae01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0bb1ae01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0bb1ae01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0bb1ae01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0bb1ae01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0bb1ae01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bb1ae01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b.socrative.com/login/studen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8157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Welcome to CS149 Students to….</a:t>
            </a:r>
            <a:endParaRPr sz="1800"/>
          </a:p>
          <a:p>
            <a:pPr indent="0" lvl="0" marL="0" rtl="0" algn="l">
              <a:spcBef>
                <a:spcPts val="0"/>
              </a:spcBef>
              <a:spcAft>
                <a:spcPts val="0"/>
              </a:spcAft>
              <a:buNone/>
            </a:pPr>
            <a:r>
              <a:rPr lang="en" sz="4800">
                <a:latin typeface="Impact"/>
                <a:ea typeface="Impact"/>
                <a:cs typeface="Impact"/>
                <a:sym typeface="Impact"/>
              </a:rPr>
              <a:t>THE FOURTH HOUR</a:t>
            </a:r>
            <a:endParaRPr sz="4800">
              <a:latin typeface="Impact"/>
              <a:ea typeface="Impact"/>
              <a:cs typeface="Impact"/>
              <a:sym typeface="Impact"/>
            </a:endParaRPr>
          </a:p>
        </p:txBody>
      </p:sp>
      <p:sp>
        <p:nvSpPr>
          <p:cNvPr id="86" name="Google Shape;86;p13"/>
          <p:cNvSpPr txBox="1"/>
          <p:nvPr>
            <p:ph idx="1" type="subTitle"/>
          </p:nvPr>
        </p:nvSpPr>
        <p:spPr>
          <a:xfrm>
            <a:off x="2344613" y="23724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TOPIC - Intro to Objects</a:t>
            </a:r>
            <a:endParaRPr sz="1800"/>
          </a:p>
        </p:txBody>
      </p:sp>
      <p:pic>
        <p:nvPicPr>
          <p:cNvPr id="87" name="Google Shape;87;p13"/>
          <p:cNvPicPr preferRelativeResize="0"/>
          <p:nvPr/>
        </p:nvPicPr>
        <p:blipFill>
          <a:blip r:embed="rId3">
            <a:alphaModFix/>
          </a:blip>
          <a:stretch>
            <a:fillRect/>
          </a:stretch>
        </p:blipFill>
        <p:spPr>
          <a:xfrm>
            <a:off x="6389400" y="1886597"/>
            <a:ext cx="2039814" cy="2039814"/>
          </a:xfrm>
          <a:prstGeom prst="rect">
            <a:avLst/>
          </a:prstGeom>
          <a:noFill/>
          <a:ln>
            <a:noFill/>
          </a:ln>
        </p:spPr>
      </p:pic>
      <p:pic>
        <p:nvPicPr>
          <p:cNvPr id="88" name="Google Shape;88;p13"/>
          <p:cNvPicPr preferRelativeResize="0"/>
          <p:nvPr/>
        </p:nvPicPr>
        <p:blipFill>
          <a:blip r:embed="rId4">
            <a:alphaModFix/>
          </a:blip>
          <a:stretch>
            <a:fillRect/>
          </a:stretch>
        </p:blipFill>
        <p:spPr>
          <a:xfrm>
            <a:off x="152400" y="2957763"/>
            <a:ext cx="2127253" cy="20333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Dice class</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a:t>
            </a:r>
            <a:r>
              <a:rPr lang="en"/>
              <a:t>constructors are there?</a:t>
            </a:r>
            <a:endParaRPr/>
          </a:p>
          <a:p>
            <a:pPr indent="-342900" lvl="0" marL="457200" rtl="0" algn="l">
              <a:spcBef>
                <a:spcPts val="1600"/>
              </a:spcBef>
              <a:spcAft>
                <a:spcPts val="0"/>
              </a:spcAft>
              <a:buSzPts val="1800"/>
              <a:buAutoNum type="arabicParenR"/>
            </a:pPr>
            <a:r>
              <a:rPr b="1" lang="en" sz="1050">
                <a:solidFill>
                  <a:srgbClr val="4A6782"/>
                </a:solidFill>
                <a:latin typeface="Arial"/>
                <a:ea typeface="Arial"/>
                <a:cs typeface="Arial"/>
                <a:sym typeface="Arial"/>
              </a:rPr>
              <a:t>Dice</a:t>
            </a:r>
            <a:r>
              <a:rPr lang="en" sz="1050">
                <a:solidFill>
                  <a:srgbClr val="353833"/>
                </a:solidFill>
                <a:highlight>
                  <a:srgbClr val="FFFFFF"/>
                </a:highlight>
                <a:latin typeface="Courier New"/>
                <a:ea typeface="Courier New"/>
                <a:cs typeface="Courier New"/>
                <a:sym typeface="Courier New"/>
              </a:rPr>
              <a:t>()</a:t>
            </a:r>
            <a:endParaRPr/>
          </a:p>
          <a:p>
            <a:pPr indent="-342900" lvl="0" marL="457200" rtl="0" algn="l">
              <a:spcBef>
                <a:spcPts val="0"/>
              </a:spcBef>
              <a:spcAft>
                <a:spcPts val="0"/>
              </a:spcAft>
              <a:buSzPts val="1800"/>
              <a:buAutoNum type="arabicParenR"/>
            </a:pPr>
            <a:r>
              <a:rPr b="1" lang="en" sz="1050">
                <a:solidFill>
                  <a:srgbClr val="4A6782"/>
                </a:solidFill>
                <a:latin typeface="Arial"/>
                <a:ea typeface="Arial"/>
                <a:cs typeface="Arial"/>
                <a:sym typeface="Arial"/>
              </a:rPr>
              <a:t>Dice</a:t>
            </a:r>
            <a:r>
              <a:rPr lang="en" sz="1050">
                <a:solidFill>
                  <a:srgbClr val="353833"/>
                </a:solidFill>
                <a:highlight>
                  <a:srgbClr val="EEEEEF"/>
                </a:highlight>
                <a:latin typeface="Courier New"/>
                <a:ea typeface="Courier New"/>
                <a:cs typeface="Courier New"/>
                <a:sym typeface="Courier New"/>
              </a:rPr>
              <a:t>​(int first, int second, int third)</a:t>
            </a:r>
            <a:endParaRPr/>
          </a:p>
          <a:p>
            <a:pPr indent="0" lvl="0" marL="0" rtl="0" algn="l">
              <a:spcBef>
                <a:spcPts val="1600"/>
              </a:spcBef>
              <a:spcAft>
                <a:spcPts val="0"/>
              </a:spcAft>
              <a:buNone/>
            </a:pPr>
            <a:r>
              <a:rPr lang="en"/>
              <a:t>What are the properties/values that the Dice object contains?</a:t>
            </a:r>
            <a:endParaRPr/>
          </a:p>
          <a:p>
            <a:pPr indent="0" lvl="0" marL="0" rtl="0" algn="l">
              <a:spcBef>
                <a:spcPts val="1600"/>
              </a:spcBef>
              <a:spcAft>
                <a:spcPts val="0"/>
              </a:spcAft>
              <a:buNone/>
            </a:pPr>
            <a:r>
              <a:rPr lang="en"/>
              <a:t>How many methods are there (not including constructors)?</a:t>
            </a:r>
            <a:endParaRPr/>
          </a:p>
          <a:p>
            <a:pPr indent="0" lvl="0" marL="0" rtl="0" algn="l">
              <a:spcBef>
                <a:spcPts val="1600"/>
              </a:spcBef>
              <a:spcAft>
                <a:spcPts val="1600"/>
              </a:spcAft>
              <a:buNone/>
            </a:pPr>
            <a:r>
              <a:rPr lang="en"/>
              <a:t>What are the return values of the methods?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Dice class</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constructors are there?</a:t>
            </a:r>
            <a:endParaRPr/>
          </a:p>
          <a:p>
            <a:pPr indent="-342900" lvl="0" marL="457200" rtl="0" algn="l">
              <a:spcBef>
                <a:spcPts val="1600"/>
              </a:spcBef>
              <a:spcAft>
                <a:spcPts val="0"/>
              </a:spcAft>
              <a:buSzPts val="1800"/>
              <a:buAutoNum type="arabicParenR"/>
            </a:pPr>
            <a:r>
              <a:rPr b="1" lang="en" sz="1050">
                <a:solidFill>
                  <a:srgbClr val="4A6782"/>
                </a:solidFill>
                <a:latin typeface="Arial"/>
                <a:ea typeface="Arial"/>
                <a:cs typeface="Arial"/>
                <a:sym typeface="Arial"/>
              </a:rPr>
              <a:t>Dice</a:t>
            </a:r>
            <a:r>
              <a:rPr lang="en" sz="1050">
                <a:solidFill>
                  <a:srgbClr val="353833"/>
                </a:solidFill>
                <a:highlight>
                  <a:srgbClr val="FFFFFF"/>
                </a:highlight>
                <a:latin typeface="Courier New"/>
                <a:ea typeface="Courier New"/>
                <a:cs typeface="Courier New"/>
                <a:sym typeface="Courier New"/>
              </a:rPr>
              <a:t>()</a:t>
            </a:r>
            <a:endParaRPr/>
          </a:p>
          <a:p>
            <a:pPr indent="-342900" lvl="0" marL="457200" rtl="0" algn="l">
              <a:spcBef>
                <a:spcPts val="0"/>
              </a:spcBef>
              <a:spcAft>
                <a:spcPts val="0"/>
              </a:spcAft>
              <a:buSzPts val="1800"/>
              <a:buAutoNum type="arabicParenR"/>
            </a:pPr>
            <a:r>
              <a:rPr b="1" lang="en" sz="1050">
                <a:solidFill>
                  <a:srgbClr val="4A6782"/>
                </a:solidFill>
                <a:latin typeface="Arial"/>
                <a:ea typeface="Arial"/>
                <a:cs typeface="Arial"/>
                <a:sym typeface="Arial"/>
              </a:rPr>
              <a:t>Dice</a:t>
            </a:r>
            <a:r>
              <a:rPr lang="en" sz="1050">
                <a:solidFill>
                  <a:srgbClr val="353833"/>
                </a:solidFill>
                <a:highlight>
                  <a:srgbClr val="EEEEEF"/>
                </a:highlight>
                <a:latin typeface="Courier New"/>
                <a:ea typeface="Courier New"/>
                <a:cs typeface="Courier New"/>
                <a:sym typeface="Courier New"/>
              </a:rPr>
              <a:t>​(int first, int second, int third)</a:t>
            </a:r>
            <a:endParaRPr/>
          </a:p>
          <a:p>
            <a:pPr indent="0" lvl="0" marL="0" rtl="0" algn="l">
              <a:spcBef>
                <a:spcPts val="1600"/>
              </a:spcBef>
              <a:spcAft>
                <a:spcPts val="0"/>
              </a:spcAft>
              <a:buNone/>
            </a:pPr>
            <a:r>
              <a:rPr lang="en"/>
              <a:t>What are the properties/values that the Dice object contains?</a:t>
            </a:r>
            <a:endParaRPr/>
          </a:p>
          <a:p>
            <a:pPr indent="0" lvl="0" marL="0" rtl="0" algn="l">
              <a:spcBef>
                <a:spcPts val="1600"/>
              </a:spcBef>
              <a:spcAft>
                <a:spcPts val="0"/>
              </a:spcAft>
              <a:buNone/>
            </a:pPr>
            <a:r>
              <a:rPr lang="en" sz="1050">
                <a:solidFill>
                  <a:srgbClr val="353833"/>
                </a:solidFill>
                <a:latin typeface="Arial"/>
                <a:ea typeface="Arial"/>
                <a:cs typeface="Arial"/>
                <a:sym typeface="Arial"/>
              </a:rPr>
              <a:t>first - value of first die</a:t>
            </a:r>
            <a:endParaRPr sz="1050">
              <a:solidFill>
                <a:srgbClr val="353833"/>
              </a:solidFill>
              <a:latin typeface="Arial"/>
              <a:ea typeface="Arial"/>
              <a:cs typeface="Arial"/>
              <a:sym typeface="Arial"/>
            </a:endParaRPr>
          </a:p>
          <a:p>
            <a:pPr indent="0" lvl="0" marL="0" rtl="0" algn="l">
              <a:spcBef>
                <a:spcPts val="800"/>
              </a:spcBef>
              <a:spcAft>
                <a:spcPts val="0"/>
              </a:spcAft>
              <a:buNone/>
            </a:pPr>
            <a:r>
              <a:rPr lang="en" sz="1050">
                <a:solidFill>
                  <a:srgbClr val="353833"/>
                </a:solidFill>
                <a:latin typeface="Arial"/>
                <a:ea typeface="Arial"/>
                <a:cs typeface="Arial"/>
                <a:sym typeface="Arial"/>
              </a:rPr>
              <a:t>second - value of second die</a:t>
            </a:r>
            <a:endParaRPr sz="1050">
              <a:solidFill>
                <a:srgbClr val="353833"/>
              </a:solidFill>
              <a:latin typeface="Arial"/>
              <a:ea typeface="Arial"/>
              <a:cs typeface="Arial"/>
              <a:sym typeface="Arial"/>
            </a:endParaRPr>
          </a:p>
          <a:p>
            <a:pPr indent="0" lvl="0" marL="0" rtl="0" algn="l">
              <a:spcBef>
                <a:spcPts val="800"/>
              </a:spcBef>
              <a:spcAft>
                <a:spcPts val="0"/>
              </a:spcAft>
              <a:buNone/>
            </a:pPr>
            <a:r>
              <a:rPr lang="en" sz="1050">
                <a:solidFill>
                  <a:srgbClr val="353833"/>
                </a:solidFill>
                <a:latin typeface="Arial"/>
                <a:ea typeface="Arial"/>
                <a:cs typeface="Arial"/>
                <a:sym typeface="Arial"/>
              </a:rPr>
              <a:t>third - value of third die</a:t>
            </a:r>
            <a:endParaRPr sz="1050">
              <a:solidFill>
                <a:srgbClr val="353833"/>
              </a:solidFill>
              <a:latin typeface="Arial"/>
              <a:ea typeface="Arial"/>
              <a:cs typeface="Arial"/>
              <a:sym typeface="Arial"/>
            </a:endParaRPr>
          </a:p>
          <a:p>
            <a:pPr indent="0" lvl="0" marL="0" rtl="0" algn="l">
              <a:spcBef>
                <a:spcPts val="8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Dice class</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How many methods are there (not including constructors)?</a:t>
            </a:r>
            <a:endParaRPr/>
          </a:p>
          <a:p>
            <a:pPr indent="0" lvl="0" marL="0" rtl="0" algn="l">
              <a:lnSpc>
                <a:spcPct val="100000"/>
              </a:lnSpc>
              <a:spcBef>
                <a:spcPts val="1600"/>
              </a:spcBef>
              <a:spcAft>
                <a:spcPts val="0"/>
              </a:spcAft>
              <a:buNone/>
            </a:pPr>
            <a:r>
              <a:rPr lang="en"/>
              <a:t>1) </a:t>
            </a:r>
            <a:r>
              <a:rPr b="1" lang="en" sz="1050">
                <a:solidFill>
                  <a:srgbClr val="4A6782"/>
                </a:solidFill>
                <a:latin typeface="Arial"/>
                <a:ea typeface="Arial"/>
                <a:cs typeface="Arial"/>
                <a:sym typeface="Arial"/>
              </a:rPr>
              <a:t>addValues</a:t>
            </a:r>
            <a:r>
              <a:rPr lang="en" sz="1050">
                <a:solidFill>
                  <a:srgbClr val="353833"/>
                </a:solidFill>
                <a:highlight>
                  <a:srgbClr val="FFFFFF"/>
                </a:highlight>
                <a:latin typeface="Courier New"/>
                <a:ea typeface="Courier New"/>
                <a:cs typeface="Courier New"/>
                <a:sym typeface="Courier New"/>
              </a:rPr>
              <a:t>()</a:t>
            </a:r>
            <a:endParaRPr/>
          </a:p>
          <a:p>
            <a:pPr indent="0" lvl="0" marL="0" rtl="0" algn="l">
              <a:lnSpc>
                <a:spcPct val="100000"/>
              </a:lnSpc>
              <a:spcBef>
                <a:spcPts val="1600"/>
              </a:spcBef>
              <a:spcAft>
                <a:spcPts val="0"/>
              </a:spcAft>
              <a:buNone/>
            </a:pPr>
            <a:r>
              <a:rPr lang="en"/>
              <a:t>2) </a:t>
            </a:r>
            <a:r>
              <a:rPr b="1" lang="en" sz="1050">
                <a:solidFill>
                  <a:srgbClr val="4A6782"/>
                </a:solidFill>
                <a:latin typeface="Arial"/>
                <a:ea typeface="Arial"/>
                <a:cs typeface="Arial"/>
                <a:sym typeface="Arial"/>
              </a:rPr>
              <a:t>countValues</a:t>
            </a:r>
            <a:r>
              <a:rPr lang="en" sz="1050">
                <a:solidFill>
                  <a:srgbClr val="353833"/>
                </a:solidFill>
                <a:highlight>
                  <a:srgbClr val="EEEEEF"/>
                </a:highlight>
                <a:latin typeface="Courier New"/>
                <a:ea typeface="Courier New"/>
                <a:cs typeface="Courier New"/>
                <a:sym typeface="Courier New"/>
              </a:rPr>
              <a:t>​(int face)</a:t>
            </a:r>
            <a:endParaRPr/>
          </a:p>
          <a:p>
            <a:pPr indent="0" lvl="0" marL="0" rtl="0" algn="l">
              <a:lnSpc>
                <a:spcPct val="100000"/>
              </a:lnSpc>
              <a:spcBef>
                <a:spcPts val="1600"/>
              </a:spcBef>
              <a:spcAft>
                <a:spcPts val="0"/>
              </a:spcAft>
              <a:buNone/>
            </a:pPr>
            <a:r>
              <a:rPr lang="en"/>
              <a:t>3) </a:t>
            </a:r>
            <a:r>
              <a:rPr b="1" lang="en" sz="1050">
                <a:solidFill>
                  <a:srgbClr val="4A6782"/>
                </a:solidFill>
                <a:latin typeface="Arial"/>
                <a:ea typeface="Arial"/>
                <a:cs typeface="Arial"/>
                <a:sym typeface="Arial"/>
              </a:rPr>
              <a:t>getFirst</a:t>
            </a:r>
            <a:r>
              <a:rPr lang="en" sz="1050">
                <a:solidFill>
                  <a:srgbClr val="353833"/>
                </a:solidFill>
                <a:highlight>
                  <a:srgbClr val="FFFFFF"/>
                </a:highlight>
                <a:latin typeface="Courier New"/>
                <a:ea typeface="Courier New"/>
                <a:cs typeface="Courier New"/>
                <a:sym typeface="Courier New"/>
              </a:rPr>
              <a:t>()</a:t>
            </a:r>
            <a:endParaRPr/>
          </a:p>
          <a:p>
            <a:pPr indent="0" lvl="0" marL="0" rtl="0" algn="l">
              <a:lnSpc>
                <a:spcPct val="100000"/>
              </a:lnSpc>
              <a:spcBef>
                <a:spcPts val="1600"/>
              </a:spcBef>
              <a:spcAft>
                <a:spcPts val="0"/>
              </a:spcAft>
              <a:buNone/>
            </a:pPr>
            <a:r>
              <a:rPr lang="en"/>
              <a:t>4) </a:t>
            </a:r>
            <a:r>
              <a:rPr b="1" lang="en" sz="1050">
                <a:solidFill>
                  <a:srgbClr val="4A6782"/>
                </a:solidFill>
                <a:latin typeface="Arial"/>
                <a:ea typeface="Arial"/>
                <a:cs typeface="Arial"/>
                <a:sym typeface="Arial"/>
              </a:rPr>
              <a:t>getSecond</a:t>
            </a:r>
            <a:r>
              <a:rPr lang="en" sz="1050">
                <a:solidFill>
                  <a:srgbClr val="353833"/>
                </a:solidFill>
                <a:highlight>
                  <a:srgbClr val="EEEEEF"/>
                </a:highlight>
                <a:latin typeface="Courier New"/>
                <a:ea typeface="Courier New"/>
                <a:cs typeface="Courier New"/>
                <a:sym typeface="Courier New"/>
              </a:rPr>
              <a:t>()</a:t>
            </a:r>
            <a:endParaRPr/>
          </a:p>
          <a:p>
            <a:pPr indent="0" lvl="0" marL="0" rtl="0" algn="l">
              <a:lnSpc>
                <a:spcPct val="100000"/>
              </a:lnSpc>
              <a:spcBef>
                <a:spcPts val="1600"/>
              </a:spcBef>
              <a:spcAft>
                <a:spcPts val="0"/>
              </a:spcAft>
              <a:buNone/>
            </a:pPr>
            <a:r>
              <a:rPr lang="en"/>
              <a:t>5) </a:t>
            </a:r>
            <a:r>
              <a:rPr b="1" lang="en" sz="1050">
                <a:solidFill>
                  <a:srgbClr val="4A6782"/>
                </a:solidFill>
                <a:latin typeface="Arial"/>
                <a:ea typeface="Arial"/>
                <a:cs typeface="Arial"/>
                <a:sym typeface="Arial"/>
              </a:rPr>
              <a:t>getThird</a:t>
            </a:r>
            <a:r>
              <a:rPr lang="en" sz="1050">
                <a:solidFill>
                  <a:srgbClr val="353833"/>
                </a:solidFill>
                <a:highlight>
                  <a:srgbClr val="FFFFFF"/>
                </a:highlight>
                <a:latin typeface="Courier New"/>
                <a:ea typeface="Courier New"/>
                <a:cs typeface="Courier New"/>
                <a:sym typeface="Courier New"/>
              </a:rPr>
              <a:t>()</a:t>
            </a:r>
            <a:endParaRPr/>
          </a:p>
          <a:p>
            <a:pPr indent="0" lvl="0" marL="0" rtl="0" algn="l">
              <a:spcBef>
                <a:spcPts val="1600"/>
              </a:spcBef>
              <a:spcAft>
                <a:spcPts val="0"/>
              </a:spcAft>
              <a:buNone/>
            </a:pPr>
            <a:r>
              <a:rPr lang="en"/>
              <a:t>What are the return values of the methods?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Dice class</a:t>
            </a:r>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How many methods are there?</a:t>
            </a:r>
            <a:endParaRPr/>
          </a:p>
          <a:p>
            <a:pPr indent="0" lvl="0" marL="0" rtl="0" algn="l">
              <a:lnSpc>
                <a:spcPct val="100000"/>
              </a:lnSpc>
              <a:spcBef>
                <a:spcPts val="1600"/>
              </a:spcBef>
              <a:spcAft>
                <a:spcPts val="0"/>
              </a:spcAft>
              <a:buNone/>
            </a:pPr>
            <a:r>
              <a:rPr lang="en"/>
              <a:t>1) </a:t>
            </a:r>
            <a:r>
              <a:rPr b="1" lang="en" sz="1050">
                <a:solidFill>
                  <a:srgbClr val="4A6782"/>
                </a:solidFill>
                <a:latin typeface="Arial"/>
                <a:ea typeface="Arial"/>
                <a:cs typeface="Arial"/>
                <a:sym typeface="Arial"/>
              </a:rPr>
              <a:t>addValues</a:t>
            </a:r>
            <a:r>
              <a:rPr lang="en" sz="1050">
                <a:solidFill>
                  <a:srgbClr val="353833"/>
                </a:solidFill>
                <a:highlight>
                  <a:srgbClr val="FFFFFF"/>
                </a:highlight>
                <a:latin typeface="Courier New"/>
                <a:ea typeface="Courier New"/>
                <a:cs typeface="Courier New"/>
                <a:sym typeface="Courier New"/>
              </a:rPr>
              <a:t>()</a:t>
            </a:r>
            <a:endParaRPr/>
          </a:p>
          <a:p>
            <a:pPr indent="0" lvl="0" marL="0" rtl="0" algn="l">
              <a:lnSpc>
                <a:spcPct val="100000"/>
              </a:lnSpc>
              <a:spcBef>
                <a:spcPts val="1600"/>
              </a:spcBef>
              <a:spcAft>
                <a:spcPts val="0"/>
              </a:spcAft>
              <a:buNone/>
            </a:pPr>
            <a:r>
              <a:rPr lang="en"/>
              <a:t>2) </a:t>
            </a:r>
            <a:r>
              <a:rPr b="1" lang="en" sz="1050">
                <a:solidFill>
                  <a:srgbClr val="4A6782"/>
                </a:solidFill>
                <a:latin typeface="Arial"/>
                <a:ea typeface="Arial"/>
                <a:cs typeface="Arial"/>
                <a:sym typeface="Arial"/>
              </a:rPr>
              <a:t>countValues</a:t>
            </a:r>
            <a:r>
              <a:rPr lang="en" sz="1050">
                <a:solidFill>
                  <a:srgbClr val="353833"/>
                </a:solidFill>
                <a:highlight>
                  <a:srgbClr val="EEEEEF"/>
                </a:highlight>
                <a:latin typeface="Courier New"/>
                <a:ea typeface="Courier New"/>
                <a:cs typeface="Courier New"/>
                <a:sym typeface="Courier New"/>
              </a:rPr>
              <a:t>​(int face)</a:t>
            </a:r>
            <a:endParaRPr/>
          </a:p>
          <a:p>
            <a:pPr indent="0" lvl="0" marL="0" rtl="0" algn="l">
              <a:lnSpc>
                <a:spcPct val="100000"/>
              </a:lnSpc>
              <a:spcBef>
                <a:spcPts val="1600"/>
              </a:spcBef>
              <a:spcAft>
                <a:spcPts val="0"/>
              </a:spcAft>
              <a:buNone/>
            </a:pPr>
            <a:r>
              <a:rPr lang="en"/>
              <a:t>3) </a:t>
            </a:r>
            <a:r>
              <a:rPr b="1" lang="en" sz="1050">
                <a:solidFill>
                  <a:srgbClr val="4A6782"/>
                </a:solidFill>
                <a:latin typeface="Arial"/>
                <a:ea typeface="Arial"/>
                <a:cs typeface="Arial"/>
                <a:sym typeface="Arial"/>
              </a:rPr>
              <a:t>getFirst</a:t>
            </a:r>
            <a:r>
              <a:rPr lang="en" sz="1050">
                <a:solidFill>
                  <a:srgbClr val="353833"/>
                </a:solidFill>
                <a:highlight>
                  <a:srgbClr val="FFFFFF"/>
                </a:highlight>
                <a:latin typeface="Courier New"/>
                <a:ea typeface="Courier New"/>
                <a:cs typeface="Courier New"/>
                <a:sym typeface="Courier New"/>
              </a:rPr>
              <a:t>()</a:t>
            </a:r>
            <a:endParaRPr/>
          </a:p>
          <a:p>
            <a:pPr indent="0" lvl="0" marL="0" rtl="0" algn="l">
              <a:lnSpc>
                <a:spcPct val="100000"/>
              </a:lnSpc>
              <a:spcBef>
                <a:spcPts val="1600"/>
              </a:spcBef>
              <a:spcAft>
                <a:spcPts val="0"/>
              </a:spcAft>
              <a:buNone/>
            </a:pPr>
            <a:r>
              <a:rPr lang="en"/>
              <a:t>4) </a:t>
            </a:r>
            <a:r>
              <a:rPr b="1" lang="en" sz="1050">
                <a:solidFill>
                  <a:srgbClr val="4A6782"/>
                </a:solidFill>
                <a:latin typeface="Arial"/>
                <a:ea typeface="Arial"/>
                <a:cs typeface="Arial"/>
                <a:sym typeface="Arial"/>
              </a:rPr>
              <a:t>getSecond</a:t>
            </a:r>
            <a:r>
              <a:rPr lang="en" sz="1050">
                <a:solidFill>
                  <a:srgbClr val="353833"/>
                </a:solidFill>
                <a:highlight>
                  <a:srgbClr val="EEEEEF"/>
                </a:highlight>
                <a:latin typeface="Courier New"/>
                <a:ea typeface="Courier New"/>
                <a:cs typeface="Courier New"/>
                <a:sym typeface="Courier New"/>
              </a:rPr>
              <a:t>()</a:t>
            </a:r>
            <a:endParaRPr/>
          </a:p>
          <a:p>
            <a:pPr indent="0" lvl="0" marL="0" rtl="0" algn="l">
              <a:lnSpc>
                <a:spcPct val="100000"/>
              </a:lnSpc>
              <a:spcBef>
                <a:spcPts val="1600"/>
              </a:spcBef>
              <a:spcAft>
                <a:spcPts val="0"/>
              </a:spcAft>
              <a:buNone/>
            </a:pPr>
            <a:r>
              <a:rPr lang="en"/>
              <a:t>5) </a:t>
            </a:r>
            <a:r>
              <a:rPr b="1" lang="en" sz="1050">
                <a:solidFill>
                  <a:srgbClr val="4A6782"/>
                </a:solidFill>
                <a:latin typeface="Arial"/>
                <a:ea typeface="Arial"/>
                <a:cs typeface="Arial"/>
                <a:sym typeface="Arial"/>
              </a:rPr>
              <a:t>getThird</a:t>
            </a:r>
            <a:r>
              <a:rPr lang="en" sz="1050">
                <a:solidFill>
                  <a:srgbClr val="353833"/>
                </a:solidFill>
                <a:highlight>
                  <a:srgbClr val="FFFFFF"/>
                </a:highlight>
                <a:latin typeface="Courier New"/>
                <a:ea typeface="Courier New"/>
                <a:cs typeface="Courier New"/>
                <a:sym typeface="Courier New"/>
              </a:rPr>
              <a:t>()</a:t>
            </a:r>
            <a:endParaRPr/>
          </a:p>
          <a:p>
            <a:pPr indent="0" lvl="0" marL="0" rtl="0" algn="l">
              <a:lnSpc>
                <a:spcPct val="100000"/>
              </a:lnSpc>
              <a:spcBef>
                <a:spcPts val="1600"/>
              </a:spcBef>
              <a:spcAft>
                <a:spcPts val="0"/>
              </a:spcAft>
              <a:buNone/>
            </a:pPr>
            <a:r>
              <a:rPr lang="en"/>
              <a:t>What are the return values of the methods?</a:t>
            </a:r>
            <a:endParaRPr/>
          </a:p>
          <a:p>
            <a:pPr indent="-342900" lvl="0" marL="457200" rtl="0" algn="l">
              <a:lnSpc>
                <a:spcPct val="100000"/>
              </a:lnSpc>
              <a:spcBef>
                <a:spcPts val="1600"/>
              </a:spcBef>
              <a:spcAft>
                <a:spcPts val="0"/>
              </a:spcAft>
              <a:buSzPts val="1800"/>
              <a:buChar char="-"/>
            </a:pPr>
            <a:r>
              <a:rPr lang="en"/>
              <a:t>All of the methods return an int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to </a:t>
            </a:r>
            <a:r>
              <a:rPr lang="en" u="sng">
                <a:solidFill>
                  <a:schemeClr val="hlink"/>
                </a:solidFill>
                <a:hlinkClick r:id="rId3"/>
              </a:rPr>
              <a:t>https://b.socrative.com/login/student</a:t>
            </a:r>
            <a:endParaRPr/>
          </a:p>
          <a:p>
            <a:pPr indent="0" lvl="0" marL="0" rtl="0" algn="l">
              <a:spcBef>
                <a:spcPts val="1600"/>
              </a:spcBef>
              <a:spcAft>
                <a:spcPts val="0"/>
              </a:spcAft>
              <a:buNone/>
            </a:pPr>
            <a:r>
              <a:rPr lang="en"/>
              <a:t>Classroom name: FOURTHOUR</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73" name="Google Shape;173;p27"/>
          <p:cNvSpPr txBox="1"/>
          <p:nvPr>
            <p:ph idx="1" type="body"/>
          </p:nvPr>
        </p:nvSpPr>
        <p:spPr>
          <a:xfrm>
            <a:off x="311700" y="11177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Given the following code what is printed:</a:t>
            </a:r>
            <a:endParaRPr sz="1400"/>
          </a:p>
          <a:p>
            <a:pPr indent="0" lvl="0" marL="0" rtl="0" algn="l">
              <a:lnSpc>
                <a:spcPct val="100000"/>
              </a:lnSpc>
              <a:spcBef>
                <a:spcPts val="1600"/>
              </a:spcBef>
              <a:spcAft>
                <a:spcPts val="0"/>
              </a:spcAft>
              <a:buNone/>
            </a:pPr>
            <a:r>
              <a:rPr lang="en" sz="1400"/>
              <a:t>Dice a = new Dice(3, 5, 3);</a:t>
            </a:r>
            <a:endParaRPr sz="1400"/>
          </a:p>
          <a:p>
            <a:pPr indent="0" lvl="0" marL="0" rtl="0" algn="l">
              <a:lnSpc>
                <a:spcPct val="100000"/>
              </a:lnSpc>
              <a:spcBef>
                <a:spcPts val="0"/>
              </a:spcBef>
              <a:spcAft>
                <a:spcPts val="0"/>
              </a:spcAft>
              <a:buNone/>
            </a:pPr>
            <a:r>
              <a:rPr lang="en" sz="1400"/>
              <a:t>Dice b = new Dice (2, 3, 3);</a:t>
            </a:r>
            <a:endParaRPr sz="1400"/>
          </a:p>
          <a:p>
            <a:pPr indent="0" lvl="0" marL="0" rtl="0" algn="l">
              <a:lnSpc>
                <a:spcPct val="100000"/>
              </a:lnSpc>
              <a:spcBef>
                <a:spcPts val="0"/>
              </a:spcBef>
              <a:spcAft>
                <a:spcPts val="0"/>
              </a:spcAft>
              <a:buNone/>
            </a:pPr>
            <a:r>
              <a:rPr lang="en" sz="1400"/>
              <a:t>i</a:t>
            </a:r>
            <a:r>
              <a:rPr lang="en" sz="1400"/>
              <a:t>f (a.countValues(3) == b.countValues(3)) {</a:t>
            </a:r>
            <a:br>
              <a:rPr lang="en" sz="1400"/>
            </a:br>
            <a:r>
              <a:rPr lang="en" sz="1400"/>
              <a:t>	System.out.print(“hello”);</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rPr lang="en" sz="1400"/>
              <a:t>System.out.println(a.getFirst() * b.getFirst());</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AutoNum type="alphaLcParenR"/>
            </a:pPr>
            <a:r>
              <a:rPr lang="en" sz="1400"/>
              <a:t>h</a:t>
            </a:r>
            <a:r>
              <a:rPr lang="en" sz="1400"/>
              <a:t>ello5</a:t>
            </a:r>
            <a:endParaRPr sz="1400"/>
          </a:p>
          <a:p>
            <a:pPr indent="-317500" lvl="0" marL="457200" rtl="0" algn="l">
              <a:lnSpc>
                <a:spcPct val="100000"/>
              </a:lnSpc>
              <a:spcBef>
                <a:spcPts val="0"/>
              </a:spcBef>
              <a:spcAft>
                <a:spcPts val="0"/>
              </a:spcAft>
              <a:buSzPts val="1400"/>
              <a:buAutoNum type="alphaLcParenR"/>
            </a:pPr>
            <a:r>
              <a:rPr lang="en" sz="1400"/>
              <a:t>h</a:t>
            </a:r>
            <a:r>
              <a:rPr lang="en" sz="1400"/>
              <a:t>ello9</a:t>
            </a:r>
            <a:endParaRPr sz="1400"/>
          </a:p>
          <a:p>
            <a:pPr indent="-317500" lvl="0" marL="457200" rtl="0" algn="l">
              <a:lnSpc>
                <a:spcPct val="100000"/>
              </a:lnSpc>
              <a:spcBef>
                <a:spcPts val="0"/>
              </a:spcBef>
              <a:spcAft>
                <a:spcPts val="0"/>
              </a:spcAft>
              <a:buSzPts val="1400"/>
              <a:buAutoNum type="alphaLcParenR"/>
            </a:pPr>
            <a:r>
              <a:rPr lang="en" sz="1400"/>
              <a:t>h</a:t>
            </a:r>
            <a:r>
              <a:rPr lang="en" sz="1400"/>
              <a:t>ello6</a:t>
            </a:r>
            <a:endParaRPr sz="1400"/>
          </a:p>
          <a:p>
            <a:pPr indent="-317500" lvl="0" marL="457200" rtl="0" algn="l">
              <a:lnSpc>
                <a:spcPct val="100000"/>
              </a:lnSpc>
              <a:spcBef>
                <a:spcPts val="0"/>
              </a:spcBef>
              <a:spcAft>
                <a:spcPts val="0"/>
              </a:spcAft>
              <a:buSzPts val="1400"/>
              <a:buAutoNum type="alphaLcParenR"/>
            </a:pPr>
            <a:r>
              <a:rPr lang="en" sz="1400"/>
              <a:t>5</a:t>
            </a:r>
            <a:endParaRPr sz="1400"/>
          </a:p>
          <a:p>
            <a:pPr indent="-317500" lvl="0" marL="457200" rtl="0" algn="l">
              <a:lnSpc>
                <a:spcPct val="100000"/>
              </a:lnSpc>
              <a:spcBef>
                <a:spcPts val="0"/>
              </a:spcBef>
              <a:spcAft>
                <a:spcPts val="0"/>
              </a:spcAft>
              <a:buSzPts val="1400"/>
              <a:buAutoNum type="alphaLcParenR"/>
            </a:pPr>
            <a:r>
              <a:rPr lang="en" sz="1400"/>
              <a:t>6</a:t>
            </a:r>
            <a:endParaRPr sz="1400"/>
          </a:p>
          <a:p>
            <a:pPr indent="-317500" lvl="0" marL="457200" rtl="0" algn="l">
              <a:lnSpc>
                <a:spcPct val="100000"/>
              </a:lnSpc>
              <a:spcBef>
                <a:spcPts val="0"/>
              </a:spcBef>
              <a:spcAft>
                <a:spcPts val="0"/>
              </a:spcAft>
              <a:buSzPts val="1400"/>
              <a:buAutoNum type="alphaLcParenR"/>
            </a:pPr>
            <a:r>
              <a:rPr lang="en" sz="1400"/>
              <a:t>9</a:t>
            </a:r>
            <a:endParaRPr sz="1400"/>
          </a:p>
          <a:p>
            <a:pPr indent="-317500" lvl="0" marL="457200" rtl="0" algn="l">
              <a:lnSpc>
                <a:spcPct val="100000"/>
              </a:lnSpc>
              <a:spcBef>
                <a:spcPts val="0"/>
              </a:spcBef>
              <a:spcAft>
                <a:spcPts val="0"/>
              </a:spcAft>
              <a:buSzPts val="1400"/>
              <a:buAutoNum type="alphaLcParenR"/>
            </a:pPr>
            <a:r>
              <a:rPr lang="en" sz="1400"/>
              <a:t>hello121</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79" name="Google Shape;179;p28"/>
          <p:cNvSpPr txBox="1"/>
          <p:nvPr>
            <p:ph idx="1" type="body"/>
          </p:nvPr>
        </p:nvSpPr>
        <p:spPr>
          <a:xfrm>
            <a:off x="1996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Given the following code what is printed:</a:t>
            </a:r>
            <a:endParaRPr sz="1400"/>
          </a:p>
          <a:p>
            <a:pPr indent="0" lvl="0" marL="0" rtl="0" algn="l">
              <a:lnSpc>
                <a:spcPct val="100000"/>
              </a:lnSpc>
              <a:spcBef>
                <a:spcPts val="1600"/>
              </a:spcBef>
              <a:spcAft>
                <a:spcPts val="0"/>
              </a:spcAft>
              <a:buNone/>
            </a:pPr>
            <a:r>
              <a:rPr lang="en" sz="1400"/>
              <a:t>Dice a = new Dice(3, 5, 3);</a:t>
            </a:r>
            <a:endParaRPr sz="1400"/>
          </a:p>
          <a:p>
            <a:pPr indent="0" lvl="0" marL="0" rtl="0" algn="l">
              <a:lnSpc>
                <a:spcPct val="100000"/>
              </a:lnSpc>
              <a:spcBef>
                <a:spcPts val="0"/>
              </a:spcBef>
              <a:spcAft>
                <a:spcPts val="0"/>
              </a:spcAft>
              <a:buNone/>
            </a:pPr>
            <a:r>
              <a:rPr lang="en" sz="1400"/>
              <a:t>Dice b = new Dice (2, 3, 3);</a:t>
            </a:r>
            <a:endParaRPr sz="1400"/>
          </a:p>
          <a:p>
            <a:pPr indent="0" lvl="0" marL="0" rtl="0" algn="l">
              <a:lnSpc>
                <a:spcPct val="100000"/>
              </a:lnSpc>
              <a:spcBef>
                <a:spcPts val="0"/>
              </a:spcBef>
              <a:spcAft>
                <a:spcPts val="0"/>
              </a:spcAft>
              <a:buNone/>
            </a:pPr>
            <a:r>
              <a:rPr lang="en" sz="1400"/>
              <a:t>if (a.countValues(3) == b.countValues(3)) {</a:t>
            </a:r>
            <a:br>
              <a:rPr lang="en" sz="1400"/>
            </a:br>
            <a:r>
              <a:rPr lang="en" sz="1400"/>
              <a:t>	System.out.print(“hello”);</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rPr lang="en" sz="1400"/>
              <a:t>System.out.println(a.getFirst() * b.getFirst());</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AutoNum type="alphaLcParenR"/>
            </a:pPr>
            <a:r>
              <a:rPr lang="en" sz="1400"/>
              <a:t>hello5</a:t>
            </a:r>
            <a:endParaRPr sz="1400"/>
          </a:p>
          <a:p>
            <a:pPr indent="-317500" lvl="0" marL="457200" rtl="0" algn="l">
              <a:lnSpc>
                <a:spcPct val="100000"/>
              </a:lnSpc>
              <a:spcBef>
                <a:spcPts val="0"/>
              </a:spcBef>
              <a:spcAft>
                <a:spcPts val="0"/>
              </a:spcAft>
              <a:buSzPts val="1400"/>
              <a:buAutoNum type="alphaLcParenR"/>
            </a:pPr>
            <a:r>
              <a:rPr lang="en" sz="1400"/>
              <a:t>hello9</a:t>
            </a:r>
            <a:endParaRPr sz="1400"/>
          </a:p>
          <a:p>
            <a:pPr indent="-317500" lvl="0" marL="457200" rtl="0" algn="l">
              <a:lnSpc>
                <a:spcPct val="100000"/>
              </a:lnSpc>
              <a:spcBef>
                <a:spcPts val="0"/>
              </a:spcBef>
              <a:spcAft>
                <a:spcPts val="0"/>
              </a:spcAft>
              <a:buSzPts val="1400"/>
              <a:buAutoNum type="alphaLcParenR"/>
            </a:pPr>
            <a:r>
              <a:rPr lang="en" sz="1400">
                <a:highlight>
                  <a:srgbClr val="FFFF00"/>
                </a:highlight>
              </a:rPr>
              <a:t>hello6</a:t>
            </a:r>
            <a:endParaRPr sz="1400">
              <a:highlight>
                <a:srgbClr val="FFFF00"/>
              </a:highlight>
            </a:endParaRPr>
          </a:p>
          <a:p>
            <a:pPr indent="-317500" lvl="0" marL="457200" rtl="0" algn="l">
              <a:lnSpc>
                <a:spcPct val="100000"/>
              </a:lnSpc>
              <a:spcBef>
                <a:spcPts val="0"/>
              </a:spcBef>
              <a:spcAft>
                <a:spcPts val="0"/>
              </a:spcAft>
              <a:buSzPts val="1400"/>
              <a:buAutoNum type="alphaLcParenR"/>
            </a:pPr>
            <a:r>
              <a:rPr lang="en" sz="1400"/>
              <a:t>5</a:t>
            </a:r>
            <a:endParaRPr sz="1400"/>
          </a:p>
          <a:p>
            <a:pPr indent="-317500" lvl="0" marL="457200" rtl="0" algn="l">
              <a:lnSpc>
                <a:spcPct val="100000"/>
              </a:lnSpc>
              <a:spcBef>
                <a:spcPts val="0"/>
              </a:spcBef>
              <a:spcAft>
                <a:spcPts val="0"/>
              </a:spcAft>
              <a:buSzPts val="1400"/>
              <a:buAutoNum type="alphaLcParenR"/>
            </a:pPr>
            <a:r>
              <a:rPr lang="en" sz="1400"/>
              <a:t>6</a:t>
            </a:r>
            <a:endParaRPr sz="1400"/>
          </a:p>
          <a:p>
            <a:pPr indent="-317500" lvl="0" marL="457200" rtl="0" algn="l">
              <a:lnSpc>
                <a:spcPct val="100000"/>
              </a:lnSpc>
              <a:spcBef>
                <a:spcPts val="0"/>
              </a:spcBef>
              <a:spcAft>
                <a:spcPts val="0"/>
              </a:spcAft>
              <a:buSzPts val="1400"/>
              <a:buAutoNum type="alphaLcParenR"/>
            </a:pPr>
            <a:r>
              <a:rPr lang="en" sz="1400"/>
              <a:t>9</a:t>
            </a:r>
            <a:endParaRPr sz="1400"/>
          </a:p>
          <a:p>
            <a:pPr indent="-317500" lvl="0" marL="457200" rtl="0" algn="l">
              <a:lnSpc>
                <a:spcPct val="100000"/>
              </a:lnSpc>
              <a:spcBef>
                <a:spcPts val="0"/>
              </a:spcBef>
              <a:spcAft>
                <a:spcPts val="0"/>
              </a:spcAft>
              <a:buSzPts val="1400"/>
              <a:buAutoNum type="alphaLcParenR"/>
            </a:pPr>
            <a:r>
              <a:rPr lang="en" sz="1400"/>
              <a:t>hello121</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85" name="Google Shape;185;p29"/>
          <p:cNvSpPr txBox="1"/>
          <p:nvPr>
            <p:ph idx="1" type="body"/>
          </p:nvPr>
        </p:nvSpPr>
        <p:spPr>
          <a:xfrm>
            <a:off x="1996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Let’s go over this on the whiteboard!!!</a:t>
            </a:r>
            <a:endParaRPr sz="1400"/>
          </a:p>
          <a:p>
            <a:pPr indent="0" lvl="0" marL="0" rtl="0" algn="l">
              <a:lnSpc>
                <a:spcPct val="100000"/>
              </a:lnSpc>
              <a:spcBef>
                <a:spcPts val="1600"/>
              </a:spcBef>
              <a:spcAft>
                <a:spcPts val="0"/>
              </a:spcAft>
              <a:buNone/>
            </a:pPr>
            <a:r>
              <a:rPr lang="en" sz="1400"/>
              <a:t>Dice a = new Dice(3, 5, 3);</a:t>
            </a:r>
            <a:endParaRPr sz="1400"/>
          </a:p>
          <a:p>
            <a:pPr indent="0" lvl="0" marL="0" rtl="0" algn="l">
              <a:lnSpc>
                <a:spcPct val="100000"/>
              </a:lnSpc>
              <a:spcBef>
                <a:spcPts val="0"/>
              </a:spcBef>
              <a:spcAft>
                <a:spcPts val="0"/>
              </a:spcAft>
              <a:buNone/>
            </a:pPr>
            <a:r>
              <a:rPr lang="en" sz="1400"/>
              <a:t>Dice b = new Dice (2, 4, 5);</a:t>
            </a:r>
            <a:endParaRPr sz="1400"/>
          </a:p>
          <a:p>
            <a:pPr indent="0" lvl="0" marL="0" rtl="0" algn="l">
              <a:lnSpc>
                <a:spcPct val="100000"/>
              </a:lnSpc>
              <a:spcBef>
                <a:spcPts val="0"/>
              </a:spcBef>
              <a:spcAft>
                <a:spcPts val="0"/>
              </a:spcAft>
              <a:buNone/>
            </a:pPr>
            <a:r>
              <a:rPr lang="en" sz="1400"/>
              <a:t>if (a.countValues() == b.countValues()) {</a:t>
            </a:r>
            <a:br>
              <a:rPr lang="en" sz="1400"/>
            </a:br>
            <a:r>
              <a:rPr lang="en" sz="1400"/>
              <a:t>	System.out.print(“hello”);</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rPr lang="en" sz="1400"/>
              <a:t>System.out.println(a.getFirst() * b.getFirst());</a:t>
            </a:r>
            <a:endParaRPr sz="1400"/>
          </a:p>
          <a:p>
            <a:pPr indent="0" lvl="0" marL="457200" rtl="0" algn="l">
              <a:lnSpc>
                <a:spcPct val="100000"/>
              </a:lnSpc>
              <a:spcBef>
                <a:spcPts val="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write a new method</a:t>
            </a:r>
            <a:endParaRPr/>
          </a:p>
        </p:txBody>
      </p:sp>
      <p:sp>
        <p:nvSpPr>
          <p:cNvPr id="191" name="Google Shape;191;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add a method to the Dice class. Write a method called threeOfAKind that checks to see if given a dice object as a parameter, if all three have the same face value return true. If not, return false.</a:t>
            </a:r>
            <a:endParaRPr/>
          </a:p>
          <a:p>
            <a:pPr indent="0" lvl="0" marL="0" rtl="0" algn="l">
              <a:spcBef>
                <a:spcPts val="1600"/>
              </a:spcBef>
              <a:spcAft>
                <a:spcPts val="1600"/>
              </a:spcAft>
              <a:buNone/>
            </a:pPr>
            <a:r>
              <a:rPr lang="en"/>
              <a:t>Work in groups of 2-3 students.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Solution</a:t>
            </a:r>
            <a:endParaRPr/>
          </a:p>
        </p:txBody>
      </p:sp>
      <p:sp>
        <p:nvSpPr>
          <p:cNvPr id="197" name="Google Shape;197;p31"/>
          <p:cNvSpPr txBox="1"/>
          <p:nvPr>
            <p:ph idx="1" type="body"/>
          </p:nvPr>
        </p:nvSpPr>
        <p:spPr>
          <a:xfrm>
            <a:off x="88050" y="1229875"/>
            <a:ext cx="9262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public boolean threeOfAKind(Dice dice) {</a:t>
            </a:r>
            <a:endParaRPr sz="1400"/>
          </a:p>
          <a:p>
            <a:pPr indent="0" lvl="0" marL="0" rtl="0" algn="l">
              <a:spcBef>
                <a:spcPts val="1600"/>
              </a:spcBef>
              <a:spcAft>
                <a:spcPts val="0"/>
              </a:spcAft>
              <a:buNone/>
            </a:pPr>
            <a:r>
              <a:rPr lang="en" sz="1400"/>
              <a:t>       </a:t>
            </a:r>
            <a:r>
              <a:rPr lang="en" sz="1400"/>
              <a:t>  return dice.getFirst() == dice.getSecond() &amp;&amp; dice.getSecond() == dice.getThird()</a:t>
            </a:r>
            <a:r>
              <a:rPr lang="en" sz="1400"/>
              <a:t>;</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Introductions</a:t>
            </a:r>
            <a:endParaRPr>
              <a:latin typeface="Impact"/>
              <a:ea typeface="Impact"/>
              <a:cs typeface="Impact"/>
              <a:sym typeface="Impact"/>
            </a:endParaRPr>
          </a:p>
          <a:p>
            <a:pPr indent="0" lvl="0" marL="0" rtl="0" algn="l">
              <a:spcBef>
                <a:spcPts val="0"/>
              </a:spcBef>
              <a:spcAft>
                <a:spcPts val="0"/>
              </a:spcAft>
              <a:buNone/>
            </a:pPr>
            <a:r>
              <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Name</a:t>
            </a:r>
            <a:endParaRPr/>
          </a:p>
          <a:p>
            <a:pPr indent="-342900" lvl="0" marL="457200" rtl="0" algn="l">
              <a:spcBef>
                <a:spcPts val="0"/>
              </a:spcBef>
              <a:spcAft>
                <a:spcPts val="0"/>
              </a:spcAft>
              <a:buSzPts val="1800"/>
              <a:buChar char="-"/>
            </a:pPr>
            <a:r>
              <a:rPr lang="en"/>
              <a:t>Professor</a:t>
            </a:r>
            <a:endParaRPr/>
          </a:p>
          <a:p>
            <a:pPr indent="-342900" lvl="0" marL="457200" rtl="0" algn="l">
              <a:spcBef>
                <a:spcPts val="0"/>
              </a:spcBef>
              <a:spcAft>
                <a:spcPts val="0"/>
              </a:spcAft>
              <a:buSzPts val="1800"/>
              <a:buChar char="-"/>
            </a:pPr>
            <a:r>
              <a:rPr lang="en"/>
              <a:t>Fun Fact About yourself</a:t>
            </a:r>
            <a:endParaRPr/>
          </a:p>
        </p:txBody>
      </p:sp>
      <p:pic>
        <p:nvPicPr>
          <p:cNvPr id="95" name="Google Shape;95;p14"/>
          <p:cNvPicPr preferRelativeResize="0"/>
          <p:nvPr/>
        </p:nvPicPr>
        <p:blipFill>
          <a:blip r:embed="rId3">
            <a:alphaModFix/>
          </a:blip>
          <a:stretch>
            <a:fillRect/>
          </a:stretch>
        </p:blipFill>
        <p:spPr>
          <a:xfrm>
            <a:off x="5723825" y="867088"/>
            <a:ext cx="2476500" cy="809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now..</a:t>
            </a:r>
            <a:endParaRPr/>
          </a:p>
        </p:txBody>
      </p:sp>
      <p:sp>
        <p:nvSpPr>
          <p:cNvPr id="203" name="Google Shape;203;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the last example we passed through a Dice parameter, but now we don’t want to have to pass through the dice object anymore.Currently when we want to call our method it looks like this:</a:t>
            </a:r>
            <a:endParaRPr/>
          </a:p>
          <a:p>
            <a:pPr indent="0" lvl="0" marL="0" rtl="0" algn="l">
              <a:spcBef>
                <a:spcPts val="1600"/>
              </a:spcBef>
              <a:spcAft>
                <a:spcPts val="0"/>
              </a:spcAft>
              <a:buNone/>
            </a:pPr>
            <a:r>
              <a:rPr lang="en"/>
              <a:t>Dice dice = new Dice (5, 5, 5);</a:t>
            </a:r>
            <a:endParaRPr/>
          </a:p>
          <a:p>
            <a:pPr indent="0" lvl="0" marL="0" rtl="0" algn="l">
              <a:spcBef>
                <a:spcPts val="1600"/>
              </a:spcBef>
              <a:spcAft>
                <a:spcPts val="0"/>
              </a:spcAft>
              <a:buNone/>
            </a:pPr>
            <a:r>
              <a:rPr lang="en"/>
              <a:t>dice.threeOfAKind(dice);</a:t>
            </a:r>
            <a:endParaRPr/>
          </a:p>
          <a:p>
            <a:pPr indent="0" lvl="0" marL="0" rtl="0" algn="l">
              <a:spcBef>
                <a:spcPts val="1600"/>
              </a:spcBef>
              <a:spcAft>
                <a:spcPts val="1600"/>
              </a:spcAft>
              <a:buNone/>
            </a:pPr>
            <a:r>
              <a:rPr lang="en"/>
              <a:t> What can we do to the method so that we don’t have to pass through the Dice object each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now..</a:t>
            </a:r>
            <a:endParaRPr/>
          </a:p>
        </p:txBody>
      </p:sp>
      <p:sp>
        <p:nvSpPr>
          <p:cNvPr id="209" name="Google Shape;209;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What can we do to the method so that we don’t have to pass through the Dice object each time? </a:t>
            </a:r>
            <a:r>
              <a:rPr lang="en">
                <a:highlight>
                  <a:srgbClr val="FFFF00"/>
                </a:highlight>
              </a:rPr>
              <a:t>Use the this keyword</a:t>
            </a:r>
            <a:endParaRPr>
              <a:highlight>
                <a:srgbClr val="FFFF00"/>
              </a:highlight>
            </a:endParaRPr>
          </a:p>
          <a:p>
            <a:pPr indent="0" lvl="0" marL="0" rtl="0" algn="l">
              <a:spcBef>
                <a:spcPts val="1600"/>
              </a:spcBef>
              <a:spcAft>
                <a:spcPts val="0"/>
              </a:spcAft>
              <a:buNone/>
            </a:pPr>
            <a:r>
              <a:rPr lang="en"/>
              <a:t>   </a:t>
            </a:r>
            <a:r>
              <a:rPr lang="en" sz="1400"/>
              <a:t> public boolean threeOfAKind() {</a:t>
            </a:r>
            <a:endParaRPr sz="1400"/>
          </a:p>
          <a:p>
            <a:pPr indent="0" lvl="0" marL="0" rtl="0" algn="l">
              <a:spcBef>
                <a:spcPts val="1600"/>
              </a:spcBef>
              <a:spcAft>
                <a:spcPts val="0"/>
              </a:spcAft>
              <a:buNone/>
            </a:pPr>
            <a:r>
              <a:rPr lang="en" sz="1400"/>
              <a:t>       </a:t>
            </a:r>
            <a:r>
              <a:rPr lang="en" sz="1400"/>
              <a:t> return this.getFirst() == this.getSecond() &amp;&amp; this.getSecond() == this.getThird()</a:t>
            </a:r>
            <a:r>
              <a:rPr lang="en" sz="1400"/>
              <a:t>;</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Point Class</a:t>
            </a:r>
            <a:endParaRPr/>
          </a:p>
        </p:txBody>
      </p:sp>
      <p:sp>
        <p:nvSpPr>
          <p:cNvPr id="215" name="Google Shape;215;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introduce a new class. Take a look at the documentation of the Point class for a couple minutes.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2</a:t>
            </a:r>
            <a:endParaRPr/>
          </a:p>
        </p:txBody>
      </p:sp>
      <p:sp>
        <p:nvSpPr>
          <p:cNvPr id="221" name="Google Shape;221;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following code is anything printed?</a:t>
            </a:r>
            <a:endParaRPr/>
          </a:p>
          <a:p>
            <a:pPr indent="0" lvl="0" marL="0" rtl="0" algn="l">
              <a:spcBef>
                <a:spcPts val="1600"/>
              </a:spcBef>
              <a:spcAft>
                <a:spcPts val="0"/>
              </a:spcAft>
              <a:buNone/>
            </a:pPr>
            <a:r>
              <a:rPr lang="en" sz="1400"/>
              <a:t>Point p = new Point(5, 6);</a:t>
            </a:r>
            <a:endParaRPr sz="1400"/>
          </a:p>
          <a:p>
            <a:pPr indent="0" lvl="0" marL="0" rtl="0" algn="l">
              <a:spcBef>
                <a:spcPts val="0"/>
              </a:spcBef>
              <a:spcAft>
                <a:spcPts val="0"/>
              </a:spcAft>
              <a:buNone/>
            </a:pPr>
            <a:r>
              <a:rPr lang="en" sz="1400"/>
              <a:t>Point q = new Point(5, 6);</a:t>
            </a:r>
            <a:endParaRPr sz="1400"/>
          </a:p>
          <a:p>
            <a:pPr indent="0" lvl="0" marL="0" rtl="0" algn="l">
              <a:spcBef>
                <a:spcPts val="0"/>
              </a:spcBef>
              <a:spcAft>
                <a:spcPts val="0"/>
              </a:spcAft>
              <a:buNone/>
            </a:pPr>
            <a:r>
              <a:rPr lang="en" sz="1400"/>
              <a:t>i</a:t>
            </a:r>
            <a:r>
              <a:rPr lang="en" sz="1400"/>
              <a:t>f (p == q) {</a:t>
            </a:r>
            <a:br>
              <a:rPr lang="en" sz="1400"/>
            </a:br>
            <a:r>
              <a:rPr lang="en" sz="1400"/>
              <a:t>	System.out.println(“true”);</a:t>
            </a:r>
            <a:endParaRPr sz="1400"/>
          </a:p>
          <a:p>
            <a:pPr indent="0" lvl="0" marL="0" rtl="0" algn="l">
              <a:spcBef>
                <a:spcPts val="0"/>
              </a:spcBef>
              <a:spcAft>
                <a:spcPts val="0"/>
              </a:spcAft>
              <a:buNone/>
            </a:pPr>
            <a:r>
              <a:rPr lang="en" sz="1400"/>
              <a:t>}</a:t>
            </a:r>
            <a:endParaRPr sz="1400"/>
          </a:p>
          <a:p>
            <a:pPr indent="0" lvl="0" marL="0" rtl="0" algn="l">
              <a:spcBef>
                <a:spcPts val="0"/>
              </a:spcBef>
              <a:spcAft>
                <a:spcPts val="0"/>
              </a:spcAft>
              <a:buNone/>
            </a:pPr>
            <a:r>
              <a:rPr lang="en" sz="1400"/>
              <a:t>System.out.println(“false”);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lphaLcParenR"/>
            </a:pPr>
            <a:r>
              <a:rPr lang="en" sz="1400"/>
              <a:t>t</a:t>
            </a:r>
            <a:r>
              <a:rPr lang="en" sz="1400"/>
              <a:t>rue</a:t>
            </a:r>
            <a:endParaRPr sz="1400"/>
          </a:p>
          <a:p>
            <a:pPr indent="-317500" lvl="0" marL="457200" rtl="0" algn="l">
              <a:spcBef>
                <a:spcPts val="0"/>
              </a:spcBef>
              <a:spcAft>
                <a:spcPts val="0"/>
              </a:spcAft>
              <a:buSzPts val="1400"/>
              <a:buAutoNum type="alphaLcParenR"/>
            </a:pPr>
            <a:r>
              <a:rPr lang="en" sz="1400"/>
              <a:t>f</a:t>
            </a:r>
            <a:r>
              <a:rPr lang="en" sz="1400"/>
              <a:t>alse</a:t>
            </a:r>
            <a:endParaRPr sz="1400"/>
          </a:p>
          <a:p>
            <a:pPr indent="-317500" lvl="0" marL="457200" rtl="0" algn="l">
              <a:spcBef>
                <a:spcPts val="0"/>
              </a:spcBef>
              <a:spcAft>
                <a:spcPts val="0"/>
              </a:spcAft>
              <a:buSzPts val="1400"/>
              <a:buAutoNum type="alphaLcParenR"/>
            </a:pPr>
            <a:r>
              <a:rPr lang="en" sz="1400"/>
              <a:t>truefalse</a:t>
            </a:r>
            <a:endParaRPr sz="1400"/>
          </a:p>
          <a:p>
            <a:pPr indent="-317500" lvl="0" marL="457200" rtl="0" algn="l">
              <a:spcBef>
                <a:spcPts val="0"/>
              </a:spcBef>
              <a:spcAft>
                <a:spcPts val="0"/>
              </a:spcAft>
              <a:buSzPts val="1400"/>
              <a:buAutoNum type="alphaLcParenR"/>
            </a:pPr>
            <a:r>
              <a:rPr lang="en" sz="1400"/>
              <a:t>Error thrown (error message printed)</a:t>
            </a:r>
            <a:endParaRPr sz="1400"/>
          </a:p>
          <a:p>
            <a:pPr indent="-317500" lvl="0" marL="457200" rtl="0" algn="l">
              <a:spcBef>
                <a:spcPts val="0"/>
              </a:spcBef>
              <a:spcAft>
                <a:spcPts val="0"/>
              </a:spcAft>
              <a:buSzPts val="1400"/>
              <a:buAutoNum type="alphaLcParenR"/>
            </a:pPr>
            <a:r>
              <a:rPr lang="en" sz="1400"/>
              <a:t>Nothing is printed</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2</a:t>
            </a:r>
            <a:endParaRPr/>
          </a:p>
        </p:txBody>
      </p:sp>
      <p:sp>
        <p:nvSpPr>
          <p:cNvPr id="227" name="Google Shape;227;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following code is anything printed?</a:t>
            </a:r>
            <a:endParaRPr/>
          </a:p>
          <a:p>
            <a:pPr indent="0" lvl="0" marL="0" rtl="0" algn="l">
              <a:spcBef>
                <a:spcPts val="1600"/>
              </a:spcBef>
              <a:spcAft>
                <a:spcPts val="0"/>
              </a:spcAft>
              <a:buNone/>
            </a:pPr>
            <a:r>
              <a:rPr lang="en" sz="1400"/>
              <a:t>Point p = new Point(5, 6);</a:t>
            </a:r>
            <a:endParaRPr sz="1400"/>
          </a:p>
          <a:p>
            <a:pPr indent="0" lvl="0" marL="0" rtl="0" algn="l">
              <a:spcBef>
                <a:spcPts val="0"/>
              </a:spcBef>
              <a:spcAft>
                <a:spcPts val="0"/>
              </a:spcAft>
              <a:buNone/>
            </a:pPr>
            <a:r>
              <a:rPr lang="en" sz="1400"/>
              <a:t>Point q = new Point(5, 6);</a:t>
            </a:r>
            <a:endParaRPr sz="1400"/>
          </a:p>
          <a:p>
            <a:pPr indent="0" lvl="0" marL="0" rtl="0" algn="l">
              <a:spcBef>
                <a:spcPts val="0"/>
              </a:spcBef>
              <a:spcAft>
                <a:spcPts val="0"/>
              </a:spcAft>
              <a:buNone/>
            </a:pPr>
            <a:r>
              <a:rPr lang="en" sz="1400"/>
              <a:t>if (p == q) {</a:t>
            </a:r>
            <a:br>
              <a:rPr lang="en" sz="1400"/>
            </a:br>
            <a:r>
              <a:rPr lang="en" sz="1400"/>
              <a:t>	System.out.println(“true”);</a:t>
            </a:r>
            <a:endParaRPr sz="1400"/>
          </a:p>
          <a:p>
            <a:pPr indent="0" lvl="0" marL="0" rtl="0" algn="l">
              <a:spcBef>
                <a:spcPts val="0"/>
              </a:spcBef>
              <a:spcAft>
                <a:spcPts val="0"/>
              </a:spcAft>
              <a:buNone/>
            </a:pPr>
            <a:r>
              <a:rPr lang="en" sz="1400"/>
              <a:t>}</a:t>
            </a:r>
            <a:endParaRPr sz="1400"/>
          </a:p>
          <a:p>
            <a:pPr indent="0" lvl="0" marL="0" rtl="0" algn="l">
              <a:spcBef>
                <a:spcPts val="0"/>
              </a:spcBef>
              <a:spcAft>
                <a:spcPts val="0"/>
              </a:spcAft>
              <a:buNone/>
            </a:pPr>
            <a:r>
              <a:rPr lang="en" sz="1400"/>
              <a:t>System.out.println(“false”);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lphaLcParenR"/>
            </a:pPr>
            <a:r>
              <a:rPr lang="en" sz="1400"/>
              <a:t>true</a:t>
            </a:r>
            <a:endParaRPr sz="1400"/>
          </a:p>
          <a:p>
            <a:pPr indent="-317500" lvl="0" marL="457200" rtl="0" algn="l">
              <a:spcBef>
                <a:spcPts val="0"/>
              </a:spcBef>
              <a:spcAft>
                <a:spcPts val="0"/>
              </a:spcAft>
              <a:buSzPts val="1400"/>
              <a:buAutoNum type="alphaLcParenR"/>
            </a:pPr>
            <a:r>
              <a:rPr lang="en" sz="1400">
                <a:highlight>
                  <a:srgbClr val="FFFF00"/>
                </a:highlight>
              </a:rPr>
              <a:t>false</a:t>
            </a:r>
            <a:endParaRPr sz="1400">
              <a:highlight>
                <a:srgbClr val="FFFF00"/>
              </a:highlight>
            </a:endParaRPr>
          </a:p>
          <a:p>
            <a:pPr indent="-317500" lvl="0" marL="457200" rtl="0" algn="l">
              <a:spcBef>
                <a:spcPts val="0"/>
              </a:spcBef>
              <a:spcAft>
                <a:spcPts val="0"/>
              </a:spcAft>
              <a:buSzPts val="1400"/>
              <a:buAutoNum type="alphaLcParenR"/>
            </a:pPr>
            <a:r>
              <a:rPr lang="en" sz="1400"/>
              <a:t>t</a:t>
            </a:r>
            <a:r>
              <a:rPr lang="en" sz="1400"/>
              <a:t>ruefalse</a:t>
            </a:r>
            <a:endParaRPr sz="1400"/>
          </a:p>
          <a:p>
            <a:pPr indent="-317500" lvl="0" marL="457200" rtl="0" algn="l">
              <a:spcBef>
                <a:spcPts val="0"/>
              </a:spcBef>
              <a:spcAft>
                <a:spcPts val="0"/>
              </a:spcAft>
              <a:buSzPts val="1400"/>
              <a:buAutoNum type="alphaLcParenR"/>
            </a:pPr>
            <a:r>
              <a:rPr lang="en" sz="1400"/>
              <a:t>Error thrown (error message printed)</a:t>
            </a:r>
            <a:endParaRPr sz="1400"/>
          </a:p>
          <a:p>
            <a:pPr indent="-317500" lvl="0" marL="457200" rtl="0" algn="l">
              <a:spcBef>
                <a:spcPts val="0"/>
              </a:spcBef>
              <a:spcAft>
                <a:spcPts val="0"/>
              </a:spcAft>
              <a:buSzPts val="1400"/>
              <a:buAutoNum type="alphaLcParenR"/>
            </a:pPr>
            <a:r>
              <a:rPr lang="en" sz="1400"/>
              <a:t>Nothing is printed</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write an equals method</a:t>
            </a:r>
            <a:endParaRPr/>
          </a:p>
        </p:txBody>
      </p:sp>
      <p:sp>
        <p:nvSpPr>
          <p:cNvPr id="233" name="Google Shape;233;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write an equals method to add to the Point class. Like Strings we will be able to use this method to see if the Point’s values make them equal to each other. The method should return true if both points have the same x and y values. Below is a hint:</a:t>
            </a:r>
            <a:endParaRPr/>
          </a:p>
          <a:p>
            <a:pPr indent="0" lvl="0" marL="0" rtl="0" algn="l">
              <a:spcBef>
                <a:spcPts val="1600"/>
              </a:spcBef>
              <a:spcAft>
                <a:spcPts val="0"/>
              </a:spcAft>
              <a:buNone/>
            </a:pPr>
            <a:r>
              <a:rPr lang="en"/>
              <a:t>p</a:t>
            </a:r>
            <a:r>
              <a:rPr lang="en"/>
              <a:t>ublic boolean equals(Point b)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t>
            </a:r>
            <a:endParaRPr/>
          </a:p>
          <a:p>
            <a:pPr indent="0" lvl="0" marL="0" rtl="0" algn="l">
              <a:spcBef>
                <a:spcPts val="1600"/>
              </a:spcBef>
              <a:spcAft>
                <a:spcPts val="1600"/>
              </a:spcAft>
              <a:buNone/>
            </a:pPr>
            <a:r>
              <a:rPr lang="en"/>
              <a:t>Work in groups of 2-3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write an equals method</a:t>
            </a:r>
            <a:endParaRPr/>
          </a:p>
        </p:txBody>
      </p:sp>
      <p:sp>
        <p:nvSpPr>
          <p:cNvPr id="239" name="Google Shape;239;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write an equals method to add to the Point class. Like Strings we will be able to use this method to see if the Point’s values make them equal to each other. The method should return true if both points have the same x and y values. Below is a hint. You should only have to add one line of code:</a:t>
            </a:r>
            <a:endParaRPr/>
          </a:p>
          <a:p>
            <a:pPr indent="0" lvl="0" marL="0" rtl="0" algn="l">
              <a:spcBef>
                <a:spcPts val="1600"/>
              </a:spcBef>
              <a:spcAft>
                <a:spcPts val="0"/>
              </a:spcAft>
              <a:buNone/>
            </a:pPr>
            <a:r>
              <a:rPr lang="en"/>
              <a:t>public boolean equals(Point b)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t>
            </a:r>
            <a:endParaRPr/>
          </a:p>
          <a:p>
            <a:pPr indent="0" lvl="0" marL="0" rtl="0" algn="l">
              <a:spcBef>
                <a:spcPts val="1600"/>
              </a:spcBef>
              <a:spcAft>
                <a:spcPts val="1600"/>
              </a:spcAft>
              <a:buNone/>
            </a:pPr>
            <a:r>
              <a:rPr lang="en"/>
              <a:t>Work in groups of 2-3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45" name="Google Shape;245;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public boolean equals(Point b) {</a:t>
            </a:r>
            <a:endParaRPr/>
          </a:p>
          <a:p>
            <a:pPr indent="0" lvl="0" marL="0" rtl="0" algn="l">
              <a:spcBef>
                <a:spcPts val="1600"/>
              </a:spcBef>
              <a:spcAft>
                <a:spcPts val="0"/>
              </a:spcAft>
              <a:buNone/>
            </a:pPr>
            <a:r>
              <a:rPr lang="en"/>
              <a:t>        return this.getX() == b.getX() &amp;&amp; this.getY() == b.getY();</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3</a:t>
            </a:r>
            <a:endParaRPr/>
          </a:p>
        </p:txBody>
      </p:sp>
      <p:sp>
        <p:nvSpPr>
          <p:cNvPr id="251" name="Google Shape;251;p40"/>
          <p:cNvSpPr txBox="1"/>
          <p:nvPr>
            <p:ph idx="1" type="body"/>
          </p:nvPr>
        </p:nvSpPr>
        <p:spPr>
          <a:xfrm>
            <a:off x="373625"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printed?</a:t>
            </a:r>
            <a:endParaRPr/>
          </a:p>
          <a:p>
            <a:pPr indent="0" lvl="0" marL="0" rtl="0" algn="l">
              <a:spcBef>
                <a:spcPts val="1600"/>
              </a:spcBef>
              <a:spcAft>
                <a:spcPts val="0"/>
              </a:spcAft>
              <a:buNone/>
            </a:pPr>
            <a:r>
              <a:rPr lang="en" sz="1400"/>
              <a:t>Point p = new Point(5, 6);</a:t>
            </a:r>
            <a:endParaRPr sz="1400"/>
          </a:p>
          <a:p>
            <a:pPr indent="0" lvl="0" marL="0" rtl="0" algn="l">
              <a:spcBef>
                <a:spcPts val="0"/>
              </a:spcBef>
              <a:spcAft>
                <a:spcPts val="0"/>
              </a:spcAft>
              <a:buNone/>
            </a:pPr>
            <a:r>
              <a:rPr lang="en" sz="1400"/>
              <a:t>Point q = p;</a:t>
            </a:r>
            <a:endParaRPr sz="1400"/>
          </a:p>
          <a:p>
            <a:pPr indent="0" lvl="0" marL="0" rtl="0" algn="l">
              <a:spcBef>
                <a:spcPts val="0"/>
              </a:spcBef>
              <a:spcAft>
                <a:spcPts val="0"/>
              </a:spcAft>
              <a:buNone/>
            </a:pPr>
            <a:r>
              <a:rPr lang="en" sz="1400"/>
              <a:t>System.out.print(p == q);</a:t>
            </a:r>
            <a:endParaRPr sz="1400"/>
          </a:p>
          <a:p>
            <a:pPr indent="0" lvl="0" marL="0" rtl="0" algn="l">
              <a:spcBef>
                <a:spcPts val="0"/>
              </a:spcBef>
              <a:spcAft>
                <a:spcPts val="0"/>
              </a:spcAft>
              <a:buNone/>
            </a:pPr>
            <a:r>
              <a:rPr lang="en" sz="1400"/>
              <a:t>q = new Point(5, 6);</a:t>
            </a:r>
            <a:endParaRPr sz="1400"/>
          </a:p>
          <a:p>
            <a:pPr indent="0" lvl="0" marL="0" rtl="0" algn="l">
              <a:spcBef>
                <a:spcPts val="0"/>
              </a:spcBef>
              <a:spcAft>
                <a:spcPts val="0"/>
              </a:spcAft>
              <a:buNone/>
            </a:pPr>
            <a:r>
              <a:rPr lang="en" sz="1400"/>
              <a:t>System.out.print(“ “ + (p == q));</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lphaLcParenR"/>
            </a:pPr>
            <a:r>
              <a:rPr lang="en" sz="1400"/>
              <a:t>true true</a:t>
            </a:r>
            <a:endParaRPr sz="1400"/>
          </a:p>
          <a:p>
            <a:pPr indent="-317500" lvl="0" marL="457200" rtl="0" algn="l">
              <a:spcBef>
                <a:spcPts val="0"/>
              </a:spcBef>
              <a:spcAft>
                <a:spcPts val="0"/>
              </a:spcAft>
              <a:buSzPts val="1400"/>
              <a:buAutoNum type="alphaLcParenR"/>
            </a:pPr>
            <a:r>
              <a:rPr lang="en" sz="1400"/>
              <a:t>true false</a:t>
            </a:r>
            <a:endParaRPr sz="1400"/>
          </a:p>
          <a:p>
            <a:pPr indent="-317500" lvl="0" marL="457200" rtl="0" algn="l">
              <a:spcBef>
                <a:spcPts val="0"/>
              </a:spcBef>
              <a:spcAft>
                <a:spcPts val="0"/>
              </a:spcAft>
              <a:buSzPts val="1400"/>
              <a:buAutoNum type="alphaLcParenR"/>
            </a:pPr>
            <a:r>
              <a:rPr lang="en" sz="1400"/>
              <a:t>false true</a:t>
            </a:r>
            <a:endParaRPr sz="1400"/>
          </a:p>
          <a:p>
            <a:pPr indent="-317500" lvl="0" marL="457200" rtl="0" algn="l">
              <a:spcBef>
                <a:spcPts val="0"/>
              </a:spcBef>
              <a:spcAft>
                <a:spcPts val="0"/>
              </a:spcAft>
              <a:buSzPts val="1400"/>
              <a:buAutoNum type="alphaLcParenR"/>
            </a:pPr>
            <a:r>
              <a:rPr lang="en" sz="1400"/>
              <a:t>false false</a:t>
            </a:r>
            <a:endParaRPr sz="1400"/>
          </a:p>
          <a:p>
            <a:pPr indent="-317500" lvl="0" marL="457200" rtl="0" algn="l">
              <a:spcBef>
                <a:spcPts val="0"/>
              </a:spcBef>
              <a:spcAft>
                <a:spcPts val="0"/>
              </a:spcAft>
              <a:buSzPts val="1400"/>
              <a:buAutoNum type="alphaLcParenR"/>
            </a:pPr>
            <a:r>
              <a:rPr lang="en" sz="1400"/>
              <a:t>Nothing is printed</a:t>
            </a:r>
            <a:endParaRPr sz="1400"/>
          </a:p>
          <a:p>
            <a:pPr indent="0" lvl="0" marL="457200" rtl="0" algn="l">
              <a:spcBef>
                <a:spcPts val="0"/>
              </a:spcBef>
              <a:spcAft>
                <a:spcPts val="0"/>
              </a:spcAft>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3</a:t>
            </a:r>
            <a:endParaRPr/>
          </a:p>
        </p:txBody>
      </p:sp>
      <p:sp>
        <p:nvSpPr>
          <p:cNvPr id="257" name="Google Shape;257;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printed?</a:t>
            </a:r>
            <a:endParaRPr/>
          </a:p>
          <a:p>
            <a:pPr indent="0" lvl="0" marL="0" rtl="0" algn="l">
              <a:spcBef>
                <a:spcPts val="1600"/>
              </a:spcBef>
              <a:spcAft>
                <a:spcPts val="0"/>
              </a:spcAft>
              <a:buNone/>
            </a:pPr>
            <a:r>
              <a:rPr lang="en" sz="1400"/>
              <a:t>Point p = new Point(5, 6);</a:t>
            </a:r>
            <a:endParaRPr sz="1400"/>
          </a:p>
          <a:p>
            <a:pPr indent="0" lvl="0" marL="0" rtl="0" algn="l">
              <a:spcBef>
                <a:spcPts val="0"/>
              </a:spcBef>
              <a:spcAft>
                <a:spcPts val="0"/>
              </a:spcAft>
              <a:buNone/>
            </a:pPr>
            <a:r>
              <a:rPr lang="en" sz="1400"/>
              <a:t>Point q = p;</a:t>
            </a:r>
            <a:endParaRPr sz="1400"/>
          </a:p>
          <a:p>
            <a:pPr indent="0" lvl="0" marL="0" rtl="0" algn="l">
              <a:spcBef>
                <a:spcPts val="0"/>
              </a:spcBef>
              <a:spcAft>
                <a:spcPts val="0"/>
              </a:spcAft>
              <a:buNone/>
            </a:pPr>
            <a:r>
              <a:rPr lang="en" sz="1400"/>
              <a:t>System.out.print(p == q);</a:t>
            </a:r>
            <a:endParaRPr sz="1400"/>
          </a:p>
          <a:p>
            <a:pPr indent="0" lvl="0" marL="0" rtl="0" algn="l">
              <a:spcBef>
                <a:spcPts val="0"/>
              </a:spcBef>
              <a:spcAft>
                <a:spcPts val="0"/>
              </a:spcAft>
              <a:buNone/>
            </a:pPr>
            <a:r>
              <a:rPr lang="en" sz="1400"/>
              <a:t>q = new Point(5, 6);</a:t>
            </a:r>
            <a:endParaRPr sz="1400"/>
          </a:p>
          <a:p>
            <a:pPr indent="0" lvl="0" marL="0" rtl="0" algn="l">
              <a:spcBef>
                <a:spcPts val="0"/>
              </a:spcBef>
              <a:spcAft>
                <a:spcPts val="0"/>
              </a:spcAft>
              <a:buNone/>
            </a:pPr>
            <a:r>
              <a:rPr lang="en" sz="1400"/>
              <a:t>System.out.print(“ “ + (p == q));</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lphaLcParenR"/>
            </a:pPr>
            <a:r>
              <a:rPr lang="en" sz="1400"/>
              <a:t>true true</a:t>
            </a:r>
            <a:endParaRPr sz="1400"/>
          </a:p>
          <a:p>
            <a:pPr indent="-317500" lvl="0" marL="457200" rtl="0" algn="l">
              <a:spcBef>
                <a:spcPts val="0"/>
              </a:spcBef>
              <a:spcAft>
                <a:spcPts val="0"/>
              </a:spcAft>
              <a:buSzPts val="1400"/>
              <a:buAutoNum type="alphaLcParenR"/>
            </a:pPr>
            <a:r>
              <a:rPr lang="en" sz="1400">
                <a:highlight>
                  <a:srgbClr val="FFFF00"/>
                </a:highlight>
              </a:rPr>
              <a:t>true false</a:t>
            </a:r>
            <a:endParaRPr sz="1400">
              <a:highlight>
                <a:srgbClr val="FFFF00"/>
              </a:highlight>
            </a:endParaRPr>
          </a:p>
          <a:p>
            <a:pPr indent="-317500" lvl="0" marL="457200" rtl="0" algn="l">
              <a:spcBef>
                <a:spcPts val="0"/>
              </a:spcBef>
              <a:spcAft>
                <a:spcPts val="0"/>
              </a:spcAft>
              <a:buSzPts val="1400"/>
              <a:buAutoNum type="alphaLcParenR"/>
            </a:pPr>
            <a:r>
              <a:rPr lang="en" sz="1400"/>
              <a:t>false true</a:t>
            </a:r>
            <a:endParaRPr sz="1400"/>
          </a:p>
          <a:p>
            <a:pPr indent="-317500" lvl="0" marL="457200" rtl="0" algn="l">
              <a:spcBef>
                <a:spcPts val="0"/>
              </a:spcBef>
              <a:spcAft>
                <a:spcPts val="0"/>
              </a:spcAft>
              <a:buSzPts val="1400"/>
              <a:buAutoNum type="alphaLcParenR"/>
            </a:pPr>
            <a:r>
              <a:rPr lang="en" sz="1400"/>
              <a:t>false false</a:t>
            </a:r>
            <a:endParaRPr sz="1400"/>
          </a:p>
          <a:p>
            <a:pPr indent="-317500" lvl="0" marL="457200" rtl="0" algn="l">
              <a:spcBef>
                <a:spcPts val="0"/>
              </a:spcBef>
              <a:spcAft>
                <a:spcPts val="0"/>
              </a:spcAft>
              <a:buSzPts val="1400"/>
              <a:buAutoNum type="alphaLcParenR"/>
            </a:pPr>
            <a:r>
              <a:rPr lang="en" sz="1400"/>
              <a:t>Nothing is printed</a:t>
            </a:r>
            <a:endParaRPr sz="1400"/>
          </a:p>
          <a:p>
            <a:pPr indent="0" lvl="0" marL="457200" rtl="0" algn="l">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objects?</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Object-oriented programming allows us to  encapsulate (contain) data in an object and write methods that allow us to access the…</a:t>
            </a:r>
            <a:endParaRPr/>
          </a:p>
          <a:p>
            <a:pPr indent="-342900" lvl="0" marL="457200" rtl="0" algn="l">
              <a:spcBef>
                <a:spcPts val="1600"/>
              </a:spcBef>
              <a:spcAft>
                <a:spcPts val="0"/>
              </a:spcAft>
              <a:buSzPts val="1800"/>
              <a:buChar char="-"/>
            </a:pPr>
            <a:r>
              <a:rPr lang="en"/>
              <a:t>Data properties of an object</a:t>
            </a:r>
            <a:endParaRPr/>
          </a:p>
          <a:p>
            <a:pPr indent="-342900" lvl="0" marL="457200" rtl="0" algn="l">
              <a:spcBef>
                <a:spcPts val="0"/>
              </a:spcBef>
              <a:spcAft>
                <a:spcPts val="0"/>
              </a:spcAft>
              <a:buSzPts val="1800"/>
              <a:buChar char="-"/>
            </a:pPr>
            <a:r>
              <a:rPr lang="en"/>
              <a:t>Change the data properties of an object</a:t>
            </a:r>
            <a:endParaRPr/>
          </a:p>
          <a:p>
            <a:pPr indent="-342900" lvl="0" marL="457200" rtl="0" algn="l">
              <a:spcBef>
                <a:spcPts val="0"/>
              </a:spcBef>
              <a:spcAft>
                <a:spcPts val="0"/>
              </a:spcAft>
              <a:buSzPts val="1800"/>
              <a:buChar char="-"/>
            </a:pPr>
            <a:r>
              <a:rPr lang="en"/>
              <a:t>Or perform actions with the object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draw a stack diagram on the board</a:t>
            </a:r>
            <a:endParaRPr/>
          </a:p>
        </p:txBody>
      </p:sp>
      <p:sp>
        <p:nvSpPr>
          <p:cNvPr id="263" name="Google Shape;263;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Point q = new Point(5, 6);</a:t>
            </a:r>
            <a:endParaRPr sz="1400"/>
          </a:p>
          <a:p>
            <a:pPr indent="0" lvl="0" marL="0" rtl="0" algn="l">
              <a:spcBef>
                <a:spcPts val="0"/>
              </a:spcBef>
              <a:spcAft>
                <a:spcPts val="0"/>
              </a:spcAft>
              <a:buNone/>
            </a:pPr>
            <a:r>
              <a:rPr lang="en" sz="1400"/>
              <a:t>Point r = p;</a:t>
            </a:r>
            <a:endParaRPr sz="1400"/>
          </a:p>
          <a:p>
            <a:pPr indent="0" lvl="0" marL="0" rtl="0" algn="l">
              <a:spcBef>
                <a:spcPts val="0"/>
              </a:spcBef>
              <a:spcAft>
                <a:spcPts val="0"/>
              </a:spcAft>
              <a:buNone/>
            </a:pPr>
            <a:r>
              <a:rPr lang="en" sz="1400"/>
              <a:t>System.out.print(p == q);</a:t>
            </a:r>
            <a:endParaRPr sz="1400"/>
          </a:p>
          <a:p>
            <a:pPr indent="0" lvl="0" marL="0" rtl="0" algn="l">
              <a:spcBef>
                <a:spcPts val="0"/>
              </a:spcBef>
              <a:spcAft>
                <a:spcPts val="0"/>
              </a:spcAft>
              <a:buNone/>
            </a:pPr>
            <a:r>
              <a:rPr lang="en" sz="1400"/>
              <a:t>q = new Point(5, 6);</a:t>
            </a:r>
            <a:endParaRPr sz="1400"/>
          </a:p>
          <a:p>
            <a:pPr indent="0" lvl="0" marL="0" rtl="0" algn="l">
              <a:spcBef>
                <a:spcPts val="0"/>
              </a:spcBef>
              <a:spcAft>
                <a:spcPts val="0"/>
              </a:spcAft>
              <a:buNone/>
            </a:pPr>
            <a:r>
              <a:rPr lang="en" sz="1400"/>
              <a:t>System.out.print(“ “ + (p == q));</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Activity</a:t>
            </a:r>
            <a:endParaRPr/>
          </a:p>
        </p:txBody>
      </p:sp>
      <p:sp>
        <p:nvSpPr>
          <p:cNvPr id="269" name="Google Shape;269;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write another method in our Point class. Given two points calculate the distance between the two and return the answer.</a:t>
            </a:r>
            <a:endParaRPr/>
          </a:p>
          <a:p>
            <a:pPr indent="0" lvl="0" marL="0" rtl="0" algn="l">
              <a:spcBef>
                <a:spcPts val="1600"/>
              </a:spcBef>
              <a:spcAft>
                <a:spcPts val="0"/>
              </a:spcAft>
              <a:buNone/>
            </a:pPr>
            <a:r>
              <a:rPr lang="en"/>
              <a:t>p</a:t>
            </a:r>
            <a:r>
              <a:rPr lang="en"/>
              <a:t>ublic static double distance(Point a, Point b) {</a:t>
            </a:r>
            <a:endParaRPr/>
          </a:p>
          <a:p>
            <a:pPr indent="0" lvl="0" marL="0" rtl="0" algn="l">
              <a:spcBef>
                <a:spcPts val="1600"/>
              </a:spcBef>
              <a:spcAft>
                <a:spcPts val="0"/>
              </a:spcAft>
              <a:buNone/>
            </a:pPr>
            <a:r>
              <a:rPr lang="en"/>
              <a:t>}</a:t>
            </a:r>
            <a:endParaRPr/>
          </a:p>
          <a:p>
            <a:pPr indent="0" lvl="0" marL="0" rtl="0" algn="l">
              <a:spcBef>
                <a:spcPts val="1600"/>
              </a:spcBef>
              <a:spcAft>
                <a:spcPts val="0"/>
              </a:spcAft>
              <a:buNone/>
            </a:pPr>
            <a:r>
              <a:rPr lang="en"/>
              <a:t>Notice because we are making the method static we will not use the this keyword.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Work in groups of 2-3.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75" name="Google Shape;275;p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public static double distance(Point a, Point b) {</a:t>
            </a:r>
            <a:endParaRPr/>
          </a:p>
          <a:p>
            <a:pPr indent="0" lvl="0" marL="0" rtl="0" algn="l">
              <a:lnSpc>
                <a:spcPct val="100000"/>
              </a:lnSpc>
              <a:spcBef>
                <a:spcPts val="1600"/>
              </a:spcBef>
              <a:spcAft>
                <a:spcPts val="0"/>
              </a:spcAft>
              <a:buNone/>
            </a:pPr>
            <a:r>
              <a:rPr lang="en"/>
              <a:t>        double xDifference = a.getX() - b.getX();</a:t>
            </a:r>
            <a:endParaRPr/>
          </a:p>
          <a:p>
            <a:pPr indent="0" lvl="0" marL="0" rtl="0" algn="l">
              <a:lnSpc>
                <a:spcPct val="100000"/>
              </a:lnSpc>
              <a:spcBef>
                <a:spcPts val="1600"/>
              </a:spcBef>
              <a:spcAft>
                <a:spcPts val="0"/>
              </a:spcAft>
              <a:buNone/>
            </a:pPr>
            <a:r>
              <a:rPr lang="en"/>
              <a:t>        double yDifference = a.getY() - b.getY();</a:t>
            </a:r>
            <a:endParaRPr/>
          </a:p>
          <a:p>
            <a:pPr indent="0" lvl="0" marL="0" rtl="0" algn="l">
              <a:lnSpc>
                <a:spcPct val="100000"/>
              </a:lnSpc>
              <a:spcBef>
                <a:spcPts val="1600"/>
              </a:spcBef>
              <a:spcAft>
                <a:spcPts val="0"/>
              </a:spcAft>
              <a:buNone/>
            </a:pPr>
            <a:r>
              <a:rPr lang="en"/>
              <a:t>        return Math.sqrt(Math.pow(xDifference, 2) + Math.pow(yDifference, 2));</a:t>
            </a:r>
            <a:endParaRPr/>
          </a:p>
          <a:p>
            <a:pPr indent="0" lvl="0" marL="0" rtl="0" algn="l">
              <a:lnSpc>
                <a:spcPct val="100000"/>
              </a:lnSpc>
              <a:spcBef>
                <a:spcPts val="1600"/>
              </a:spcBef>
              <a:spcAft>
                <a:spcPts val="0"/>
              </a:spcAft>
              <a:buNone/>
            </a:pPr>
            <a:r>
              <a:rPr lang="en"/>
              <a:t>    }</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81" name="Google Shape;281;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45"/>
          <p:cNvPicPr preferRelativeResize="0"/>
          <p:nvPr/>
        </p:nvPicPr>
        <p:blipFill>
          <a:blip r:embed="rId3">
            <a:alphaModFix/>
          </a:blip>
          <a:stretch>
            <a:fillRect/>
          </a:stretch>
        </p:blipFill>
        <p:spPr>
          <a:xfrm>
            <a:off x="1694591" y="1075875"/>
            <a:ext cx="5754809" cy="3339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 of objects have we used before?</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 of objects have we used before?</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 of objects have we used before?</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Strings</a:t>
            </a:r>
            <a:endParaRPr/>
          </a:p>
          <a:p>
            <a:pPr indent="-342900" lvl="0" marL="457200" rtl="0" algn="l">
              <a:spcBef>
                <a:spcPts val="0"/>
              </a:spcBef>
              <a:spcAft>
                <a:spcPts val="0"/>
              </a:spcAft>
              <a:buSzPts val="1800"/>
              <a:buChar char="-"/>
            </a:pPr>
            <a:r>
              <a:rPr lang="en"/>
              <a:t>Dice (Chuck-a-Luck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 of objects have we used before?</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Strings</a:t>
            </a:r>
            <a:endParaRPr/>
          </a:p>
          <a:p>
            <a:pPr indent="-342900" lvl="0" marL="457200" rtl="0" algn="l">
              <a:spcBef>
                <a:spcPts val="0"/>
              </a:spcBef>
              <a:spcAft>
                <a:spcPts val="0"/>
              </a:spcAft>
              <a:buSzPts val="1800"/>
              <a:buChar char="-"/>
            </a:pPr>
            <a:r>
              <a:rPr lang="en"/>
              <a:t>Dice (Chuck-a-Luck project)</a:t>
            </a:r>
            <a:endParaRPr/>
          </a:p>
          <a:p>
            <a:pPr indent="0" lvl="0" marL="0" rtl="0" algn="l">
              <a:spcBef>
                <a:spcPts val="1600"/>
              </a:spcBef>
              <a:spcAft>
                <a:spcPts val="1600"/>
              </a:spcAft>
              <a:buNone/>
            </a:pPr>
            <a:r>
              <a:rPr lang="en"/>
              <a:t>Any other objects you have used in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 of objects have we used before?</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Strings</a:t>
            </a:r>
            <a:endParaRPr/>
          </a:p>
          <a:p>
            <a:pPr indent="-342900" lvl="0" marL="457200" rtl="0" algn="l">
              <a:spcBef>
                <a:spcPts val="0"/>
              </a:spcBef>
              <a:spcAft>
                <a:spcPts val="0"/>
              </a:spcAft>
              <a:buSzPts val="1800"/>
              <a:buChar char="-"/>
            </a:pPr>
            <a:r>
              <a:rPr lang="en"/>
              <a:t>Dice (Chuck-a-Luck project)</a:t>
            </a:r>
            <a:endParaRPr/>
          </a:p>
          <a:p>
            <a:pPr indent="0" lvl="0" marL="0" rtl="0" algn="l">
              <a:spcBef>
                <a:spcPts val="1600"/>
              </a:spcBef>
              <a:spcAft>
                <a:spcPts val="0"/>
              </a:spcAft>
              <a:buNone/>
            </a:pPr>
            <a:r>
              <a:rPr lang="en"/>
              <a:t>Any other objects you have used in class?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Dice class</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at a class that we have looked at before. Look over the Dice class documentation that has been passed around. Familiarize yourself with the class. In groups of 2-3 figure out:</a:t>
            </a:r>
            <a:endParaRPr/>
          </a:p>
          <a:p>
            <a:pPr indent="0" lvl="0" marL="0" rtl="0" algn="l">
              <a:spcBef>
                <a:spcPts val="1600"/>
              </a:spcBef>
              <a:spcAft>
                <a:spcPts val="0"/>
              </a:spcAft>
              <a:buNone/>
            </a:pPr>
            <a:r>
              <a:rPr lang="en"/>
              <a:t>How many constructors are there?</a:t>
            </a:r>
            <a:endParaRPr/>
          </a:p>
          <a:p>
            <a:pPr indent="0" lvl="0" marL="0" rtl="0" algn="l">
              <a:spcBef>
                <a:spcPts val="1600"/>
              </a:spcBef>
              <a:spcAft>
                <a:spcPts val="0"/>
              </a:spcAft>
              <a:buNone/>
            </a:pPr>
            <a:r>
              <a:rPr lang="en"/>
              <a:t>What are the properties/values that the Dice object contains?</a:t>
            </a:r>
            <a:endParaRPr/>
          </a:p>
          <a:p>
            <a:pPr indent="0" lvl="0" marL="0" rtl="0" algn="l">
              <a:spcBef>
                <a:spcPts val="1600"/>
              </a:spcBef>
              <a:spcAft>
                <a:spcPts val="0"/>
              </a:spcAft>
              <a:buNone/>
            </a:pPr>
            <a:r>
              <a:rPr lang="en"/>
              <a:t>How many methods are there (not including constructors)?</a:t>
            </a:r>
            <a:endParaRPr/>
          </a:p>
          <a:p>
            <a:pPr indent="0" lvl="0" marL="0" rtl="0" algn="l">
              <a:spcBef>
                <a:spcPts val="1600"/>
              </a:spcBef>
              <a:spcAft>
                <a:spcPts val="1600"/>
              </a:spcAft>
              <a:buNone/>
            </a:pPr>
            <a:r>
              <a:rPr lang="en"/>
              <a:t>What are the return values of the methods?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