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Impact" panose="020B0806030902050204" pitchFamily="34" charset="0"/>
      <p:regular r:id="rId35"/>
    </p:embeddedFont>
    <p:embeddedFont>
      <p:font typeface="Oswald" panose="020B0604020202020204" charset="0"/>
      <p:regular r:id="rId36"/>
      <p:bold r:id="rId37"/>
    </p:embeddedFont>
    <p:embeddedFont>
      <p:font typeface="Roboto" panose="02000000000000000000" pitchFamily="2" charset="0"/>
      <p:regular r:id="rId38"/>
      <p:bold r:id="rId39"/>
      <p:italic r:id="rId40"/>
      <p:boldItalic r:id="rId41"/>
    </p:embeddedFont>
    <p:embeddedFont>
      <p:font typeface="Roboto Mon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students are filtering in, circulate a piece of paper for students to write their names on. Include a place for name and professor. If a student came in late, note what time they came in so that we can accurately track data. (The observing TA should probably be the one to manage and record when a student comes in late)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198af0f2a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198af0f2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198af0f2a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198af0f2a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198af0f2a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198af0f2a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some examples on the whiteboard and ask students if certain values will fit into a specific variable type.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198af0f2a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198af0f2a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198af0f2a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198af0f2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198af0f2a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198af0f2a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is not only a typed language, but it is also a case-sensitive language. This means that uppercase and lowercase matter to the computer.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198af0f2a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198af0f2a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198af0f2a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198af0f2a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198af0f2a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198af0f2a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went over double and int in class. String and char might be new to some of them (it was briefly mentioned in the chapter but there was no code that contained it). Let them know that is ok, they will be learning more able those types next week.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198af0f2a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198af0f2a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198af0f2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198af0f2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the Fourth Hour! My name is _______ and I will be the TA running the CS149 Fourth Hour Study Sessions every (day of week). Now, since many of us probably have different professors and are in different sections of CS149 I thought it would be fun for us to introduce ourselves. For the fun fact you can say literally whatever you want! It doesn’t have to be CS related, it can be a hobby, what’s your favorite animal, food, have you traveled anywhere fun recently. Whatever you want! I’ll go first. (Go around the room and have students introduce themselves).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198af0f2a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198af0f2a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198af0f2a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198af0f2a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198af0f2a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198af0f2a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198af0f2a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198af0f2a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198af0f2a_1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198af0f2a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198af0f2a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198af0f2a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198af0f2a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198af0f2a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198af0f2a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198af0f2a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198af0f2a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198af0f2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198af0f2a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198af0f2a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how they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198af0f2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198af0f2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198af0f2a_1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198af0f2a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work on this activity for 3-5 min (maybe have them write answers on the white board.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198af0f2a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198af0f2a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talk about other possible solutions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198af0f2a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198af0f2a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198af0f2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198af0f2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looks something like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198af0f2a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198af0f2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looks something like this. We will learn more about the specific features of Java later, but it is good to understand the basic structure of a Java Program especially when coding for labs and HW problems.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198af0f2a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198af0f2a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198af0f2a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198af0f2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students 3-5 min to work on this activity.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198af0f2a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198af0f2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over answers one by one and ask students their definition that they came up with for the vocab term.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198af0f2a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198af0f2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ocrative.com/login/studen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8157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Welcome to CS149 Students to….</a:t>
            </a:r>
            <a:endParaRPr sz="1800"/>
          </a:p>
          <a:p>
            <a:pPr marL="0" lvl="0" indent="0" algn="l" rtl="0">
              <a:spcBef>
                <a:spcPts val="0"/>
              </a:spcBef>
              <a:spcAft>
                <a:spcPts val="0"/>
              </a:spcAft>
              <a:buNone/>
            </a:pPr>
            <a:r>
              <a:rPr lang="en" sz="4800">
                <a:latin typeface="Impact"/>
                <a:ea typeface="Impact"/>
                <a:cs typeface="Impact"/>
                <a:sym typeface="Impact"/>
              </a:rPr>
              <a:t>THE FOURTH HOUR</a:t>
            </a:r>
            <a:endParaRPr sz="4800">
              <a:latin typeface="Impact"/>
              <a:ea typeface="Impact"/>
              <a:cs typeface="Impact"/>
              <a:sym typeface="Impact"/>
            </a:endParaRPr>
          </a:p>
        </p:txBody>
      </p:sp>
      <p:sp>
        <p:nvSpPr>
          <p:cNvPr id="86" name="Google Shape;86;p13"/>
          <p:cNvSpPr txBox="1">
            <a:spLocks noGrp="1"/>
          </p:cNvSpPr>
          <p:nvPr>
            <p:ph type="subTitle" idx="1"/>
          </p:nvPr>
        </p:nvSpPr>
        <p:spPr>
          <a:xfrm>
            <a:off x="2344613" y="237246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TOPIC - Computer Programming</a:t>
            </a:r>
            <a:endParaRPr sz="1800"/>
          </a:p>
        </p:txBody>
      </p:sp>
      <p:pic>
        <p:nvPicPr>
          <p:cNvPr id="87" name="Google Shape;87;p13"/>
          <p:cNvPicPr preferRelativeResize="0"/>
          <p:nvPr/>
        </p:nvPicPr>
        <p:blipFill>
          <a:blip r:embed="rId3">
            <a:alphaModFix/>
          </a:blip>
          <a:stretch>
            <a:fillRect/>
          </a:stretch>
        </p:blipFill>
        <p:spPr>
          <a:xfrm>
            <a:off x="6389400" y="1886597"/>
            <a:ext cx="2039814" cy="2039814"/>
          </a:xfrm>
          <a:prstGeom prst="rect">
            <a:avLst/>
          </a:prstGeom>
          <a:noFill/>
          <a:ln>
            <a:noFill/>
          </a:ln>
        </p:spPr>
      </p:pic>
      <p:pic>
        <p:nvPicPr>
          <p:cNvPr id="88" name="Google Shape;88;p13"/>
          <p:cNvPicPr preferRelativeResize="0"/>
          <p:nvPr/>
        </p:nvPicPr>
        <p:blipFill>
          <a:blip r:embed="rId4">
            <a:alphaModFix/>
          </a:blip>
          <a:stretch>
            <a:fillRect/>
          </a:stretch>
        </p:blipFill>
        <p:spPr>
          <a:xfrm>
            <a:off x="537150" y="3189375"/>
            <a:ext cx="2829575" cy="150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in Java</a:t>
            </a:r>
            <a:endParaRPr/>
          </a:p>
        </p:txBody>
      </p:sp>
      <p:sp>
        <p:nvSpPr>
          <p:cNvPr id="146" name="Google Shape;146;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Java is a </a:t>
            </a:r>
            <a:r>
              <a:rPr lang="en" b="1"/>
              <a:t>typed language</a:t>
            </a:r>
            <a:r>
              <a:rPr lang="en"/>
              <a:t>.</a:t>
            </a:r>
            <a:endParaRPr/>
          </a:p>
          <a:p>
            <a:pPr marL="914400" lvl="1" indent="-317500" algn="l" rtl="0">
              <a:spcBef>
                <a:spcPts val="0"/>
              </a:spcBef>
              <a:spcAft>
                <a:spcPts val="0"/>
              </a:spcAft>
              <a:buSzPts val="1400"/>
              <a:buChar char="-"/>
            </a:pPr>
            <a:r>
              <a:rPr lang="en"/>
              <a:t> before we create a variable, we have to give it a type first. This gives a hint to our compiler telling it what to expect the variable to be.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in Java</a:t>
            </a:r>
            <a:endParaRPr/>
          </a:p>
        </p:txBody>
      </p:sp>
      <p:sp>
        <p:nvSpPr>
          <p:cNvPr id="152" name="Google Shape;152;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Java is a </a:t>
            </a:r>
            <a:r>
              <a:rPr lang="en" b="1"/>
              <a:t>typed language</a:t>
            </a:r>
            <a:r>
              <a:rPr lang="en"/>
              <a:t>.</a:t>
            </a:r>
            <a:endParaRPr/>
          </a:p>
          <a:p>
            <a:pPr marL="914400" lvl="1" indent="-317500" algn="l" rtl="0">
              <a:spcBef>
                <a:spcPts val="0"/>
              </a:spcBef>
              <a:spcAft>
                <a:spcPts val="0"/>
              </a:spcAft>
              <a:buSzPts val="1400"/>
              <a:buChar char="-"/>
            </a:pPr>
            <a:r>
              <a:rPr lang="en"/>
              <a:t> before we create a variable, we have to give it a type first. This gives a hint to our compiler telling it what to expect the variable to be.</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An </a:t>
            </a:r>
            <a:r>
              <a:rPr lang="en" b="1"/>
              <a:t>example of a typed language </a:t>
            </a:r>
            <a:r>
              <a:rPr lang="en"/>
              <a:t>case in Java is if we want to create a number object we have to use the type int.</a:t>
            </a:r>
            <a:endParaRPr/>
          </a:p>
          <a:p>
            <a:pPr marL="914400" lvl="1" indent="-317500" algn="l" rtl="0">
              <a:spcBef>
                <a:spcPts val="0"/>
              </a:spcBef>
              <a:spcAft>
                <a:spcPts val="0"/>
              </a:spcAft>
              <a:buSzPts val="1400"/>
              <a:buChar char="-"/>
            </a:pPr>
            <a:r>
              <a:rPr lang="en"/>
              <a:t>int num = 5;</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in Java</a:t>
            </a:r>
            <a:endParaRPr/>
          </a:p>
        </p:txBody>
      </p:sp>
      <p:sp>
        <p:nvSpPr>
          <p:cNvPr id="158" name="Google Shape;158;p24"/>
          <p:cNvSpPr txBox="1">
            <a:spLocks noGrp="1"/>
          </p:cNvSpPr>
          <p:nvPr>
            <p:ph type="body" idx="1"/>
          </p:nvPr>
        </p:nvSpPr>
        <p:spPr>
          <a:xfrm>
            <a:off x="623405" y="1017809"/>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Java is a </a:t>
            </a:r>
            <a:r>
              <a:rPr lang="en" b="1"/>
              <a:t>typed language</a:t>
            </a:r>
            <a:r>
              <a:rPr lang="en"/>
              <a:t>.</a:t>
            </a:r>
            <a:endParaRPr/>
          </a:p>
          <a:p>
            <a:pPr marL="914400" lvl="1" indent="-317500" algn="l" rtl="0">
              <a:spcBef>
                <a:spcPts val="0"/>
              </a:spcBef>
              <a:spcAft>
                <a:spcPts val="0"/>
              </a:spcAft>
              <a:buSzPts val="1400"/>
              <a:buChar char="-"/>
            </a:pPr>
            <a:r>
              <a:rPr lang="en"/>
              <a:t> before we create a variable, we have to give it a type first. This gives a hint to our compiler telling it what to expect the variable to be.</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An </a:t>
            </a:r>
            <a:r>
              <a:rPr lang="en" b="1"/>
              <a:t>example of a typed language </a:t>
            </a:r>
            <a:r>
              <a:rPr lang="en"/>
              <a:t>case in Java is if I want to create a number I have to use the type int.</a:t>
            </a:r>
            <a:endParaRPr/>
          </a:p>
          <a:p>
            <a:pPr marL="914400" lvl="1" indent="-317500" algn="l" rtl="0">
              <a:spcBef>
                <a:spcPts val="0"/>
              </a:spcBef>
              <a:spcAft>
                <a:spcPts val="0"/>
              </a:spcAft>
              <a:buSzPts val="1400"/>
              <a:buChar char="-"/>
            </a:pPr>
            <a:r>
              <a:rPr lang="en"/>
              <a:t>int num = 5;</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Types in Java are like a </a:t>
            </a:r>
            <a:r>
              <a:rPr lang="en" b="1"/>
              <a:t>contract</a:t>
            </a:r>
            <a:r>
              <a:rPr lang="en"/>
              <a:t>, we are promising our program the right side will agree/fit into the left side.</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1</a:t>
            </a:r>
            <a:endParaRPr/>
          </a:p>
        </p:txBody>
      </p:sp>
      <p:sp>
        <p:nvSpPr>
          <p:cNvPr id="164" name="Google Shape;16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to </a:t>
            </a:r>
            <a:r>
              <a:rPr lang="en" u="sng">
                <a:solidFill>
                  <a:schemeClr val="hlink"/>
                </a:solidFill>
                <a:hlinkClick r:id="rId3"/>
              </a:rPr>
              <a:t>https://b.socrative.com/login/student</a:t>
            </a:r>
            <a:endParaRPr/>
          </a:p>
          <a:p>
            <a:pPr marL="0" lvl="0" indent="0" algn="l" rtl="0">
              <a:spcBef>
                <a:spcPts val="1600"/>
              </a:spcBef>
              <a:spcAft>
                <a:spcPts val="0"/>
              </a:spcAft>
              <a:buNone/>
            </a:pPr>
            <a:r>
              <a:rPr lang="en"/>
              <a:t>Classroom name: FOURTHOUR</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1</a:t>
            </a:r>
            <a:endParaRPr/>
          </a:p>
        </p:txBody>
      </p:sp>
      <p:sp>
        <p:nvSpPr>
          <p:cNvPr id="170" name="Google Shape;17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Which of the following are correct declaration of a decimal variable named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num;</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1</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2</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1 and 2</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All of the Above</a:t>
            </a:r>
            <a:endParaRPr>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1</a:t>
            </a:r>
            <a:endParaRPr/>
          </a:p>
        </p:txBody>
      </p:sp>
      <p:sp>
        <p:nvSpPr>
          <p:cNvPr id="176" name="Google Shape;17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Which of the following are correct declaration of a decimal variable named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num;</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1</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highlight>
                  <a:srgbClr val="FFFF00"/>
                </a:highlight>
                <a:latin typeface="Arial"/>
                <a:ea typeface="Arial"/>
                <a:cs typeface="Arial"/>
                <a:sym typeface="Arial"/>
              </a:rPr>
              <a:t>2</a:t>
            </a:r>
            <a:endParaRPr>
              <a:solidFill>
                <a:srgbClr val="000000"/>
              </a:solidFill>
              <a:highlight>
                <a:srgbClr val="FFFF00"/>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1 and 2</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All of the Above</a:t>
            </a:r>
            <a:endParaRPr>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182" name="Google Shape;182;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188" name="Google Shape;188;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194" name="Google Shape;194;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r>
              <a:rPr lang="en"/>
              <a:t>Whole numbers: </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200" name="Google Shape;200;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r>
              <a:rPr lang="en"/>
              <a:t>Whole numbers: int</a:t>
            </a:r>
            <a:endParaRPr/>
          </a:p>
          <a:p>
            <a:pPr marL="0" lvl="0" indent="0" algn="l" rtl="0">
              <a:lnSpc>
                <a:spcPct val="138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Introductions</a:t>
            </a:r>
            <a:endParaRPr>
              <a:latin typeface="Impact"/>
              <a:ea typeface="Impact"/>
              <a:cs typeface="Impact"/>
              <a:sym typeface="Impact"/>
            </a:endParaRPr>
          </a:p>
        </p:txBody>
      </p:sp>
      <p:sp>
        <p:nvSpPr>
          <p:cNvPr id="94" name="Google Shape;94;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a:t>
            </a:r>
            <a:endParaRPr/>
          </a:p>
          <a:p>
            <a:pPr marL="457200" lvl="0" indent="-342900" algn="l" rtl="0">
              <a:spcBef>
                <a:spcPts val="0"/>
              </a:spcBef>
              <a:spcAft>
                <a:spcPts val="0"/>
              </a:spcAft>
              <a:buSzPts val="1800"/>
              <a:buChar char="-"/>
            </a:pPr>
            <a:r>
              <a:rPr lang="en"/>
              <a:t>Professor</a:t>
            </a:r>
            <a:endParaRPr/>
          </a:p>
          <a:p>
            <a:pPr marL="457200" lvl="0" indent="-342900" algn="l" rtl="0">
              <a:spcBef>
                <a:spcPts val="0"/>
              </a:spcBef>
              <a:spcAft>
                <a:spcPts val="0"/>
              </a:spcAft>
              <a:buSzPts val="1800"/>
              <a:buChar char="-"/>
            </a:pPr>
            <a:r>
              <a:rPr lang="en"/>
              <a:t>Fun Fact About yourself</a:t>
            </a:r>
            <a:endParaRPr/>
          </a:p>
        </p:txBody>
      </p:sp>
      <p:pic>
        <p:nvPicPr>
          <p:cNvPr id="95" name="Google Shape;95;p14"/>
          <p:cNvPicPr preferRelativeResize="0"/>
          <p:nvPr/>
        </p:nvPicPr>
        <p:blipFill>
          <a:blip r:embed="rId3">
            <a:alphaModFix/>
          </a:blip>
          <a:stretch>
            <a:fillRect/>
          </a:stretch>
        </p:blipFill>
        <p:spPr>
          <a:xfrm>
            <a:off x="5275125" y="627125"/>
            <a:ext cx="3169124" cy="1782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206" name="Google Shape;206;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r>
              <a:rPr lang="en"/>
              <a:t>Whole numbers: int</a:t>
            </a:r>
            <a:endParaRPr/>
          </a:p>
          <a:p>
            <a:pPr marL="0" lvl="0" indent="0" algn="l" rtl="0">
              <a:lnSpc>
                <a:spcPct val="138000"/>
              </a:lnSpc>
              <a:spcBef>
                <a:spcPts val="0"/>
              </a:spcBef>
              <a:spcAft>
                <a:spcPts val="0"/>
              </a:spcAft>
              <a:buNone/>
            </a:pPr>
            <a:r>
              <a:rPr lang="en"/>
              <a:t>Letter in single quotes: </a:t>
            </a:r>
            <a:endParaRPr/>
          </a:p>
          <a:p>
            <a:pPr marL="0" lvl="0" indent="0" algn="l" rtl="0">
              <a:lnSpc>
                <a:spcPct val="138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212" name="Google Shape;212;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r>
              <a:rPr lang="en"/>
              <a:t>Whole numbers: int</a:t>
            </a:r>
            <a:endParaRPr/>
          </a:p>
          <a:p>
            <a:pPr marL="0" lvl="0" indent="0" algn="l" rtl="0">
              <a:lnSpc>
                <a:spcPct val="138000"/>
              </a:lnSpc>
              <a:spcBef>
                <a:spcPts val="0"/>
              </a:spcBef>
              <a:spcAft>
                <a:spcPts val="0"/>
              </a:spcAft>
              <a:buNone/>
            </a:pPr>
            <a:r>
              <a:rPr lang="en"/>
              <a:t>Letter in single quotes: char</a:t>
            </a:r>
            <a:endParaRPr/>
          </a:p>
          <a:p>
            <a:pPr marL="0" lvl="0" indent="0" algn="l" rtl="0">
              <a:lnSpc>
                <a:spcPct val="138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218" name="Google Shape;218;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r>
              <a:rPr lang="en"/>
              <a:t>Whole numbers: int</a:t>
            </a:r>
            <a:endParaRPr/>
          </a:p>
          <a:p>
            <a:pPr marL="0" lvl="0" indent="0" algn="l" rtl="0">
              <a:lnSpc>
                <a:spcPct val="138000"/>
              </a:lnSpc>
              <a:spcBef>
                <a:spcPts val="0"/>
              </a:spcBef>
              <a:spcAft>
                <a:spcPts val="0"/>
              </a:spcAft>
              <a:buNone/>
            </a:pPr>
            <a:r>
              <a:rPr lang="en"/>
              <a:t>Letter in single quotes: char</a:t>
            </a:r>
            <a:endParaRPr/>
          </a:p>
          <a:p>
            <a:pPr marL="0" lvl="0" indent="0" algn="l" rtl="0">
              <a:lnSpc>
                <a:spcPct val="138000"/>
              </a:lnSpc>
              <a:spcBef>
                <a:spcPts val="0"/>
              </a:spcBef>
              <a:spcAft>
                <a:spcPts val="0"/>
              </a:spcAft>
              <a:buNone/>
            </a:pPr>
            <a:r>
              <a:rPr lang="en"/>
              <a:t>Multiple letters in double quotes: </a:t>
            </a:r>
            <a:endParaRPr/>
          </a:p>
          <a:p>
            <a:pPr marL="0" lvl="0" indent="0" algn="l" rtl="0">
              <a:lnSpc>
                <a:spcPct val="138000"/>
              </a:lnSpc>
              <a:spcBef>
                <a:spcPts val="0"/>
              </a:spcBef>
              <a:spcAft>
                <a:spcPts val="0"/>
              </a:spcAft>
              <a:buNone/>
            </a:pPr>
            <a:endParaRPr/>
          </a:p>
          <a:p>
            <a:pPr marL="0" lvl="0" indent="0" algn="l" rtl="0">
              <a:lnSpc>
                <a:spcPct val="138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Game</a:t>
            </a:r>
            <a:endParaRPr/>
          </a:p>
        </p:txBody>
      </p:sp>
      <p:sp>
        <p:nvSpPr>
          <p:cNvPr id="224" name="Google Shape;224;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All real numbers :  double</a:t>
            </a:r>
            <a:endParaRPr/>
          </a:p>
          <a:p>
            <a:pPr marL="0" lvl="0" indent="0" algn="l" rtl="0">
              <a:lnSpc>
                <a:spcPct val="138000"/>
              </a:lnSpc>
              <a:spcBef>
                <a:spcPts val="0"/>
              </a:spcBef>
              <a:spcAft>
                <a:spcPts val="0"/>
              </a:spcAft>
              <a:buNone/>
            </a:pPr>
            <a:r>
              <a:rPr lang="en"/>
              <a:t>Whole numbers: int</a:t>
            </a:r>
            <a:endParaRPr/>
          </a:p>
          <a:p>
            <a:pPr marL="0" lvl="0" indent="0" algn="l" rtl="0">
              <a:lnSpc>
                <a:spcPct val="138000"/>
              </a:lnSpc>
              <a:spcBef>
                <a:spcPts val="0"/>
              </a:spcBef>
              <a:spcAft>
                <a:spcPts val="0"/>
              </a:spcAft>
              <a:buNone/>
            </a:pPr>
            <a:r>
              <a:rPr lang="en"/>
              <a:t>Letter in single quotes: char</a:t>
            </a:r>
            <a:endParaRPr/>
          </a:p>
          <a:p>
            <a:pPr marL="0" lvl="0" indent="0" algn="l" rtl="0">
              <a:lnSpc>
                <a:spcPct val="138000"/>
              </a:lnSpc>
              <a:spcBef>
                <a:spcPts val="0"/>
              </a:spcBef>
              <a:spcAft>
                <a:spcPts val="0"/>
              </a:spcAft>
              <a:buNone/>
            </a:pPr>
            <a:r>
              <a:rPr lang="en"/>
              <a:t>Multiple letters in double quotes: String </a:t>
            </a:r>
            <a:endParaRPr/>
          </a:p>
          <a:p>
            <a:pPr marL="0" lvl="0" indent="0" algn="l" rtl="0">
              <a:lnSpc>
                <a:spcPct val="138000"/>
              </a:lnSpc>
              <a:spcBef>
                <a:spcPts val="0"/>
              </a:spcBef>
              <a:spcAft>
                <a:spcPts val="0"/>
              </a:spcAft>
              <a:buNone/>
            </a:pPr>
            <a:endParaRPr/>
          </a:p>
          <a:p>
            <a:pPr marL="0" lvl="0" indent="0" algn="l" rtl="0">
              <a:lnSpc>
                <a:spcPct val="138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2</a:t>
            </a:r>
            <a:endParaRPr/>
          </a:p>
        </p:txBody>
      </p:sp>
      <p:sp>
        <p:nvSpPr>
          <p:cNvPr id="230" name="Google Shape;230;p36"/>
          <p:cNvSpPr txBox="1">
            <a:spLocks noGrp="1"/>
          </p:cNvSpPr>
          <p:nvPr>
            <p:ph type="body" idx="1"/>
          </p:nvPr>
        </p:nvSpPr>
        <p:spPr>
          <a:xfrm>
            <a:off x="311700" y="1078000"/>
            <a:ext cx="69480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How would you best describe the following:</a:t>
            </a:r>
            <a:endParaRPr>
              <a:solidFill>
                <a:srgbClr val="000000"/>
              </a:solidFill>
              <a:latin typeface="Arial"/>
              <a:ea typeface="Arial"/>
              <a:cs typeface="Arial"/>
              <a:sym typeface="Arial"/>
            </a:endParaRPr>
          </a:p>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int number;</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Java statement that declares a variable</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Java statement that assigns a variable</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Java statement that doesn’t create memory allocation </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An incorrect Java statement</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22860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2</a:t>
            </a:r>
            <a:endParaRPr/>
          </a:p>
        </p:txBody>
      </p:sp>
      <p:sp>
        <p:nvSpPr>
          <p:cNvPr id="236" name="Google Shape;236;p37"/>
          <p:cNvSpPr txBox="1">
            <a:spLocks noGrp="1"/>
          </p:cNvSpPr>
          <p:nvPr>
            <p:ph type="body" idx="1"/>
          </p:nvPr>
        </p:nvSpPr>
        <p:spPr>
          <a:xfrm>
            <a:off x="311700" y="1078000"/>
            <a:ext cx="69480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How would you best describe the following:</a:t>
            </a:r>
            <a:endParaRPr>
              <a:solidFill>
                <a:srgbClr val="000000"/>
              </a:solidFill>
              <a:latin typeface="Arial"/>
              <a:ea typeface="Arial"/>
              <a:cs typeface="Arial"/>
              <a:sym typeface="Arial"/>
            </a:endParaRPr>
          </a:p>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int number;</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highlight>
                  <a:srgbClr val="FFFF00"/>
                </a:highlight>
                <a:latin typeface="Arial"/>
                <a:ea typeface="Arial"/>
                <a:cs typeface="Arial"/>
                <a:sym typeface="Arial"/>
              </a:rPr>
              <a:t>Java statement that declares a variable</a:t>
            </a:r>
            <a:endParaRPr>
              <a:solidFill>
                <a:srgbClr val="000000"/>
              </a:solidFill>
              <a:highlight>
                <a:srgbClr val="FFFF00"/>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Java statement that assigns a variable</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Java statement that doesn’t create memory allocation </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An incorrect Java statement</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22860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3</a:t>
            </a:r>
            <a:endParaRPr/>
          </a:p>
        </p:txBody>
      </p:sp>
      <p:sp>
        <p:nvSpPr>
          <p:cNvPr id="242" name="Google Shape;242;p38"/>
          <p:cNvSpPr txBox="1">
            <a:spLocks noGrp="1"/>
          </p:cNvSpPr>
          <p:nvPr>
            <p:ph type="body" idx="1"/>
          </p:nvPr>
        </p:nvSpPr>
        <p:spPr>
          <a:xfrm>
            <a:off x="311700" y="1078000"/>
            <a:ext cx="100158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Which of the following statements causes the computer to store variable information</a:t>
            </a:r>
            <a:endParaRPr>
              <a:solidFill>
                <a:srgbClr val="000000"/>
              </a:solidFill>
              <a:latin typeface="Arial"/>
              <a:ea typeface="Arial"/>
              <a:cs typeface="Arial"/>
              <a:sym typeface="Arial"/>
            </a:endParaRPr>
          </a:p>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in memory:</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int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num = 100;</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x = 10.0;</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1 and 2</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2 and 3</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Only 3</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All of the Above</a:t>
            </a:r>
            <a:endParaRPr>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Socrative Question 3</a:t>
            </a:r>
            <a:endParaRPr/>
          </a:p>
        </p:txBody>
      </p:sp>
      <p:sp>
        <p:nvSpPr>
          <p:cNvPr id="248" name="Google Shape;248;p39"/>
          <p:cNvSpPr txBox="1">
            <a:spLocks noGrp="1"/>
          </p:cNvSpPr>
          <p:nvPr>
            <p:ph type="body" idx="1"/>
          </p:nvPr>
        </p:nvSpPr>
        <p:spPr>
          <a:xfrm>
            <a:off x="311700" y="1078000"/>
            <a:ext cx="100158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Which of the following statements causes the computer to store variable information</a:t>
            </a:r>
            <a:endParaRPr>
              <a:solidFill>
                <a:srgbClr val="000000"/>
              </a:solidFill>
              <a:latin typeface="Arial"/>
              <a:ea typeface="Arial"/>
              <a:cs typeface="Arial"/>
              <a:sym typeface="Arial"/>
            </a:endParaRPr>
          </a:p>
          <a:p>
            <a:pPr marL="0" lvl="0" indent="0" algn="l" rtl="0">
              <a:lnSpc>
                <a:spcPct val="138000"/>
              </a:lnSpc>
              <a:spcBef>
                <a:spcPts val="0"/>
              </a:spcBef>
              <a:spcAft>
                <a:spcPts val="0"/>
              </a:spcAft>
              <a:buNone/>
            </a:pPr>
            <a:r>
              <a:rPr lang="en">
                <a:solidFill>
                  <a:srgbClr val="000000"/>
                </a:solidFill>
                <a:latin typeface="Arial"/>
                <a:ea typeface="Arial"/>
                <a:cs typeface="Arial"/>
                <a:sym typeface="Arial"/>
              </a:rPr>
              <a:t>in memory:</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int num;</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num = 100;</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double x = 10.0;</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1 and 2</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2 and 3</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latin typeface="Arial"/>
                <a:ea typeface="Arial"/>
                <a:cs typeface="Arial"/>
                <a:sym typeface="Arial"/>
              </a:rPr>
              <a:t>Only 3</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lphaLcPeriod"/>
            </a:pPr>
            <a:r>
              <a:rPr lang="en">
                <a:solidFill>
                  <a:srgbClr val="000000"/>
                </a:solidFill>
                <a:highlight>
                  <a:srgbClr val="FFFF00"/>
                </a:highlight>
                <a:latin typeface="Arial"/>
                <a:ea typeface="Arial"/>
                <a:cs typeface="Arial"/>
                <a:sym typeface="Arial"/>
              </a:rPr>
              <a:t>All of the Above</a:t>
            </a:r>
            <a:endParaRPr>
              <a:solidFill>
                <a:srgbClr val="000000"/>
              </a:solidFill>
              <a:highlight>
                <a:srgbClr val="FFFF00"/>
              </a:highlight>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Concatenation?</a:t>
            </a:r>
            <a:endParaRPr/>
          </a:p>
        </p:txBody>
      </p:sp>
      <p:sp>
        <p:nvSpPr>
          <p:cNvPr id="254" name="Google Shape;254;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also allows us to concatenate strings and variables together. This can be very helpful if we want to put multiple strings together.</a:t>
            </a:r>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Concatenation?</a:t>
            </a:r>
            <a:endParaRPr/>
          </a:p>
        </p:txBody>
      </p:sp>
      <p:sp>
        <p:nvSpPr>
          <p:cNvPr id="260" name="Google Shape;260;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latin typeface="Roboto Mono"/>
                <a:ea typeface="Roboto Mono"/>
                <a:cs typeface="Roboto Mono"/>
                <a:sym typeface="Roboto Mono"/>
              </a:rPr>
              <a:t>public class ReviewSession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public static void main(String args[])</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String greeting = “Hi my name is”;</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String name = “Megan”;</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System.out.print(greeting + “ “ + name);</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Oswald"/>
                <a:ea typeface="Oswald"/>
                <a:cs typeface="Oswald"/>
                <a:sym typeface="Oswald"/>
              </a:rPr>
              <a:t>This week in class we learned about...</a:t>
            </a:r>
            <a:endParaRPr sz="2400">
              <a:latin typeface="Oswald"/>
              <a:ea typeface="Oswald"/>
              <a:cs typeface="Oswald"/>
              <a:sym typeface="Oswald"/>
            </a:endParaRPr>
          </a:p>
          <a:p>
            <a:pPr marL="0" lvl="0" indent="0" algn="l" rtl="0">
              <a:spcBef>
                <a:spcPts val="0"/>
              </a:spcBef>
              <a:spcAft>
                <a:spcPts val="0"/>
              </a:spcAft>
              <a:buNone/>
            </a:pPr>
            <a:endParaRPr/>
          </a:p>
        </p:txBody>
      </p:sp>
      <p:sp>
        <p:nvSpPr>
          <p:cNvPr id="101" name="Google Shape;101;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week in class we learned about the structure of code in java.</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 it yourself</a:t>
            </a:r>
            <a:endParaRPr/>
          </a:p>
        </p:txBody>
      </p:sp>
      <p:sp>
        <p:nvSpPr>
          <p:cNvPr id="266" name="Google Shape;266;p42"/>
          <p:cNvSpPr txBox="1">
            <a:spLocks noGrp="1"/>
          </p:cNvSpPr>
          <p:nvPr>
            <p:ph type="body" idx="1"/>
          </p:nvPr>
        </p:nvSpPr>
        <p:spPr>
          <a:xfrm>
            <a:off x="311700" y="1229875"/>
            <a:ext cx="45990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t>     //print Hi my name is _____.</a:t>
            </a:r>
            <a:endParaRPr/>
          </a:p>
          <a:p>
            <a:pPr marL="0" lvl="0" indent="0" algn="l" rtl="0">
              <a:lnSpc>
                <a:spcPct val="138000"/>
              </a:lnSpc>
              <a:spcBef>
                <a:spcPts val="0"/>
              </a:spcBef>
              <a:spcAft>
                <a:spcPts val="0"/>
              </a:spcAft>
              <a:buNone/>
            </a:pPr>
            <a:r>
              <a:rPr lang="en"/>
              <a:t>     //I was born on month day, year.</a:t>
            </a:r>
            <a:endParaRPr/>
          </a:p>
          <a:p>
            <a:pPr marL="0" lvl="0" indent="0" algn="l" rtl="0">
              <a:spcBef>
                <a:spcPts val="0"/>
              </a:spcBef>
              <a:spcAft>
                <a:spcPts val="0"/>
              </a:spcAft>
              <a:buNone/>
            </a:pPr>
            <a:endParaRPr/>
          </a:p>
          <a:p>
            <a:pPr marL="0" lvl="0" indent="0" algn="l" rtl="0">
              <a:spcBef>
                <a:spcPts val="0"/>
              </a:spcBef>
              <a:spcAft>
                <a:spcPts val="1600"/>
              </a:spcAft>
              <a:buNone/>
            </a:pPr>
            <a:r>
              <a:rPr lang="en"/>
              <a:t>You can use the following code for reference:</a:t>
            </a:r>
            <a:endParaRPr/>
          </a:p>
        </p:txBody>
      </p:sp>
      <p:sp>
        <p:nvSpPr>
          <p:cNvPr id="267" name="Google Shape;267;p42"/>
          <p:cNvSpPr txBox="1">
            <a:spLocks noGrp="1"/>
          </p:cNvSpPr>
          <p:nvPr>
            <p:ph type="body" idx="1"/>
          </p:nvPr>
        </p:nvSpPr>
        <p:spPr>
          <a:xfrm>
            <a:off x="4054777" y="424800"/>
            <a:ext cx="4599000" cy="4293900"/>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400"/>
              <a:t>public class ReviewSession {</a:t>
            </a:r>
            <a:endParaRPr sz="1400"/>
          </a:p>
          <a:p>
            <a:pPr marL="0" lvl="0" indent="0" algn="l" rtl="0">
              <a:lnSpc>
                <a:spcPct val="138000"/>
              </a:lnSpc>
              <a:spcBef>
                <a:spcPts val="0"/>
              </a:spcBef>
              <a:spcAft>
                <a:spcPts val="0"/>
              </a:spcAft>
              <a:buNone/>
            </a:pPr>
            <a:r>
              <a:rPr lang="en" sz="1400"/>
              <a:t>  public static void main(String args[])</a:t>
            </a:r>
            <a:endParaRPr sz="1400"/>
          </a:p>
          <a:p>
            <a:pPr marL="0" lvl="0" indent="0" algn="l" rtl="0">
              <a:lnSpc>
                <a:spcPct val="138000"/>
              </a:lnSpc>
              <a:spcBef>
                <a:spcPts val="0"/>
              </a:spcBef>
              <a:spcAft>
                <a:spcPts val="0"/>
              </a:spcAft>
              <a:buNone/>
            </a:pPr>
            <a:r>
              <a:rPr lang="en" sz="1400"/>
              <a:t>  {</a:t>
            </a:r>
            <a:endParaRPr sz="1400"/>
          </a:p>
          <a:p>
            <a:pPr marL="0" lvl="0" indent="0" algn="l" rtl="0">
              <a:lnSpc>
                <a:spcPct val="138000"/>
              </a:lnSpc>
              <a:spcBef>
                <a:spcPts val="0"/>
              </a:spcBef>
              <a:spcAft>
                <a:spcPts val="0"/>
              </a:spcAft>
              <a:buNone/>
            </a:pPr>
            <a:r>
              <a:rPr lang="en" sz="1400"/>
              <a:t>      String greeting = “Hi my name is”;</a:t>
            </a:r>
            <a:endParaRPr sz="1400"/>
          </a:p>
          <a:p>
            <a:pPr marL="0" lvl="0" indent="0" algn="l" rtl="0">
              <a:lnSpc>
                <a:spcPct val="138000"/>
              </a:lnSpc>
              <a:spcBef>
                <a:spcPts val="0"/>
              </a:spcBef>
              <a:spcAft>
                <a:spcPts val="0"/>
              </a:spcAft>
              <a:buNone/>
            </a:pPr>
            <a:r>
              <a:rPr lang="en" sz="1400"/>
              <a:t>      String name = “Megan”;</a:t>
            </a:r>
            <a:endParaRPr sz="1400"/>
          </a:p>
          <a:p>
            <a:pPr marL="0" lvl="0" indent="0" algn="l" rtl="0">
              <a:lnSpc>
                <a:spcPct val="138000"/>
              </a:lnSpc>
              <a:spcBef>
                <a:spcPts val="0"/>
              </a:spcBef>
              <a:spcAft>
                <a:spcPts val="0"/>
              </a:spcAft>
              <a:buNone/>
            </a:pPr>
            <a:r>
              <a:rPr lang="en" sz="1400"/>
              <a:t>      String month = “August”;</a:t>
            </a:r>
            <a:endParaRPr sz="1400"/>
          </a:p>
          <a:p>
            <a:pPr marL="0" lvl="0" indent="0" algn="l" rtl="0">
              <a:lnSpc>
                <a:spcPct val="138000"/>
              </a:lnSpc>
              <a:spcBef>
                <a:spcPts val="0"/>
              </a:spcBef>
              <a:spcAft>
                <a:spcPts val="0"/>
              </a:spcAft>
              <a:buNone/>
            </a:pPr>
            <a:r>
              <a:rPr lang="en" sz="1400"/>
              <a:t>      int day = 15;</a:t>
            </a:r>
            <a:endParaRPr sz="1400"/>
          </a:p>
          <a:p>
            <a:pPr marL="0" lvl="0" indent="0" algn="l" rtl="0">
              <a:lnSpc>
                <a:spcPct val="138000"/>
              </a:lnSpc>
              <a:spcBef>
                <a:spcPts val="0"/>
              </a:spcBef>
              <a:spcAft>
                <a:spcPts val="0"/>
              </a:spcAft>
              <a:buNone/>
            </a:pPr>
            <a:r>
              <a:rPr lang="en" sz="1400"/>
              <a:t>      int year =  1997;</a:t>
            </a:r>
            <a:endParaRPr sz="1400"/>
          </a:p>
          <a:p>
            <a:pPr marL="0" lvl="0" indent="0" algn="l" rtl="0">
              <a:spcBef>
                <a:spcPts val="0"/>
              </a:spcBef>
              <a:spcAft>
                <a:spcPts val="0"/>
              </a:spcAft>
              <a:buNone/>
            </a:pPr>
            <a:endParaRPr sz="1400"/>
          </a:p>
          <a:p>
            <a:pPr marL="0" lvl="0" indent="0" algn="l" rtl="0">
              <a:lnSpc>
                <a:spcPct val="138000"/>
              </a:lnSpc>
              <a:spcBef>
                <a:spcPts val="0"/>
              </a:spcBef>
              <a:spcAft>
                <a:spcPts val="0"/>
              </a:spcAft>
              <a:buNone/>
            </a:pPr>
            <a:r>
              <a:rPr lang="en" sz="1400"/>
              <a:t>     //print Hi my name is _____.</a:t>
            </a:r>
            <a:endParaRPr sz="1400"/>
          </a:p>
          <a:p>
            <a:pPr marL="0" lvl="0" indent="0" algn="l" rtl="0">
              <a:lnSpc>
                <a:spcPct val="138000"/>
              </a:lnSpc>
              <a:spcBef>
                <a:spcPts val="0"/>
              </a:spcBef>
              <a:spcAft>
                <a:spcPts val="0"/>
              </a:spcAft>
              <a:buNone/>
            </a:pPr>
            <a:r>
              <a:rPr lang="en" sz="1400"/>
              <a:t>     //I was born on month day, year.</a:t>
            </a:r>
            <a:endParaRPr sz="1400"/>
          </a:p>
          <a:p>
            <a:pPr marL="0" lvl="0" indent="0" algn="l" rtl="0">
              <a:lnSpc>
                <a:spcPct val="138000"/>
              </a:lnSpc>
              <a:spcBef>
                <a:spcPts val="0"/>
              </a:spcBef>
              <a:spcAft>
                <a:spcPts val="0"/>
              </a:spcAft>
              <a:buNone/>
            </a:pPr>
            <a:r>
              <a:rPr lang="en" sz="1400"/>
              <a:t>     System.out.print(greeting + “ “ + name);</a:t>
            </a:r>
            <a:endParaRPr sz="1400"/>
          </a:p>
          <a:p>
            <a:pPr marL="0" lvl="0" indent="0" algn="l" rtl="0">
              <a:lnSpc>
                <a:spcPct val="138000"/>
              </a:lnSpc>
              <a:spcBef>
                <a:spcPts val="0"/>
              </a:spcBef>
              <a:spcAft>
                <a:spcPts val="0"/>
              </a:spcAft>
              <a:buNone/>
            </a:pPr>
            <a:r>
              <a:rPr lang="en" sz="1400"/>
              <a:t>  }</a:t>
            </a:r>
            <a:endParaRPr sz="1400"/>
          </a:p>
          <a:p>
            <a:pPr marL="0" lvl="0" indent="0" algn="l" rtl="0">
              <a:lnSpc>
                <a:spcPct val="138000"/>
              </a:lnSpc>
              <a:spcBef>
                <a:spcPts val="0"/>
              </a:spcBef>
              <a:spcAft>
                <a:spcPts val="0"/>
              </a:spcAft>
              <a:buNone/>
            </a:pPr>
            <a:r>
              <a:rPr lang="en" sz="1400"/>
              <a:t>}</a:t>
            </a:r>
            <a:endParaRPr sz="1400"/>
          </a:p>
          <a:p>
            <a:pPr marL="0" lvl="0" indent="0" algn="l" rtl="0">
              <a:spcBef>
                <a:spcPts val="0"/>
              </a:spcBef>
              <a:spcAft>
                <a:spcPts val="0"/>
              </a:spcAft>
              <a:buNone/>
            </a:pPr>
            <a:endParaRPr sz="1200"/>
          </a:p>
          <a:p>
            <a:pPr marL="0" lvl="0" indent="0" algn="l" rtl="0">
              <a:lnSpc>
                <a:spcPct val="138000"/>
              </a:lnSpc>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Possible Solution</a:t>
            </a:r>
            <a:endParaRPr/>
          </a:p>
        </p:txBody>
      </p:sp>
      <p:sp>
        <p:nvSpPr>
          <p:cNvPr id="273" name="Google Shape;273;p43"/>
          <p:cNvSpPr txBox="1">
            <a:spLocks noGrp="1"/>
          </p:cNvSpPr>
          <p:nvPr>
            <p:ph type="body" idx="1"/>
          </p:nvPr>
        </p:nvSpPr>
        <p:spPr>
          <a:xfrm>
            <a:off x="490775" y="1017809"/>
            <a:ext cx="8520600" cy="33390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400"/>
              <a:t>public class ReviewSession {</a:t>
            </a:r>
            <a:endParaRPr sz="1400"/>
          </a:p>
          <a:p>
            <a:pPr marL="0" lvl="0" indent="0" algn="l" rtl="0">
              <a:lnSpc>
                <a:spcPct val="138000"/>
              </a:lnSpc>
              <a:spcBef>
                <a:spcPts val="0"/>
              </a:spcBef>
              <a:spcAft>
                <a:spcPts val="0"/>
              </a:spcAft>
              <a:buNone/>
            </a:pPr>
            <a:r>
              <a:rPr lang="en" sz="1400"/>
              <a:t>  public static void main(String args[])</a:t>
            </a:r>
            <a:endParaRPr sz="1400"/>
          </a:p>
          <a:p>
            <a:pPr marL="0" lvl="0" indent="0" algn="l" rtl="0">
              <a:lnSpc>
                <a:spcPct val="138000"/>
              </a:lnSpc>
              <a:spcBef>
                <a:spcPts val="0"/>
              </a:spcBef>
              <a:spcAft>
                <a:spcPts val="0"/>
              </a:spcAft>
              <a:buNone/>
            </a:pPr>
            <a:r>
              <a:rPr lang="en" sz="1400"/>
              <a:t>  {</a:t>
            </a:r>
            <a:endParaRPr sz="1400"/>
          </a:p>
          <a:p>
            <a:pPr marL="0" lvl="0" indent="0" algn="l" rtl="0">
              <a:lnSpc>
                <a:spcPct val="138000"/>
              </a:lnSpc>
              <a:spcBef>
                <a:spcPts val="0"/>
              </a:spcBef>
              <a:spcAft>
                <a:spcPts val="0"/>
              </a:spcAft>
              <a:buNone/>
            </a:pPr>
            <a:r>
              <a:rPr lang="en" sz="1400"/>
              <a:t>      String greeting = “Hi my name is”;</a:t>
            </a:r>
            <a:endParaRPr sz="1400"/>
          </a:p>
          <a:p>
            <a:pPr marL="0" lvl="0" indent="0" algn="l" rtl="0">
              <a:lnSpc>
                <a:spcPct val="138000"/>
              </a:lnSpc>
              <a:spcBef>
                <a:spcPts val="0"/>
              </a:spcBef>
              <a:spcAft>
                <a:spcPts val="0"/>
              </a:spcAft>
              <a:buNone/>
            </a:pPr>
            <a:r>
              <a:rPr lang="en" sz="1400"/>
              <a:t>     …..</a:t>
            </a:r>
            <a:endParaRPr sz="1400"/>
          </a:p>
          <a:p>
            <a:pPr marL="0" lvl="0" indent="0" algn="l" rtl="0">
              <a:lnSpc>
                <a:spcPct val="138000"/>
              </a:lnSpc>
              <a:spcBef>
                <a:spcPts val="0"/>
              </a:spcBef>
              <a:spcAft>
                <a:spcPts val="0"/>
              </a:spcAft>
              <a:buNone/>
            </a:pPr>
            <a:r>
              <a:rPr lang="en" sz="1400"/>
              <a:t>     System.out.print(greeting + “ “ + name);</a:t>
            </a:r>
            <a:endParaRPr sz="1400"/>
          </a:p>
          <a:p>
            <a:pPr marL="0" lvl="0" indent="0" algn="l" rtl="0">
              <a:lnSpc>
                <a:spcPct val="138000"/>
              </a:lnSpc>
              <a:spcBef>
                <a:spcPts val="0"/>
              </a:spcBef>
              <a:spcAft>
                <a:spcPts val="0"/>
              </a:spcAft>
              <a:buNone/>
            </a:pPr>
            <a:r>
              <a:rPr lang="en" sz="1400"/>
              <a:t>     System.out.print(“\n”);</a:t>
            </a:r>
            <a:endParaRPr sz="1400"/>
          </a:p>
          <a:p>
            <a:pPr marL="0" lvl="0" indent="0" algn="l" rtl="0">
              <a:lnSpc>
                <a:spcPct val="138000"/>
              </a:lnSpc>
              <a:spcBef>
                <a:spcPts val="0"/>
              </a:spcBef>
              <a:spcAft>
                <a:spcPts val="0"/>
              </a:spcAft>
              <a:buNone/>
            </a:pPr>
            <a:r>
              <a:rPr lang="en" sz="1400"/>
              <a:t>     System.out.print(“I was born on “ + month + “ “ + day + “, “ + year + “.”);</a:t>
            </a:r>
            <a:endParaRPr sz="1400"/>
          </a:p>
          <a:p>
            <a:pPr marL="0" lvl="0" indent="0" algn="l" rtl="0">
              <a:lnSpc>
                <a:spcPct val="138000"/>
              </a:lnSpc>
              <a:spcBef>
                <a:spcPts val="0"/>
              </a:spcBef>
              <a:spcAft>
                <a:spcPts val="0"/>
              </a:spcAft>
              <a:buNone/>
            </a:pPr>
            <a:r>
              <a:rPr lang="en" sz="1400"/>
              <a:t>  }</a:t>
            </a:r>
            <a:endParaRPr sz="1400"/>
          </a:p>
          <a:p>
            <a:pPr marL="0" lvl="0" indent="0" algn="l" rtl="0">
              <a:lnSpc>
                <a:spcPct val="138000"/>
              </a:lnSpc>
              <a:spcBef>
                <a:spcPts val="0"/>
              </a:spcBef>
              <a:spcAft>
                <a:spcPts val="0"/>
              </a:spcAft>
              <a:buNone/>
            </a:pPr>
            <a:r>
              <a:rPr lang="en" sz="140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279" name="Google Shape;279;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Oswald"/>
                <a:ea typeface="Oswald"/>
                <a:cs typeface="Oswald"/>
                <a:sym typeface="Oswald"/>
              </a:rPr>
              <a:t>This week in class we learned about...</a:t>
            </a:r>
            <a:endParaRPr/>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week in class we learned about the structure of code in java.</a:t>
            </a:r>
            <a:endParaRPr/>
          </a:p>
          <a:p>
            <a:pPr marL="0" lvl="0" indent="0" algn="l" rtl="0">
              <a:spcBef>
                <a:spcPts val="0"/>
              </a:spcBef>
              <a:spcAft>
                <a:spcPts val="0"/>
              </a:spcAft>
              <a:buNone/>
            </a:pPr>
            <a:endParaRPr/>
          </a:p>
          <a:p>
            <a:pPr marL="0" lvl="0" indent="0" algn="l" rtl="0">
              <a:lnSpc>
                <a:spcPct val="138000"/>
              </a:lnSpc>
              <a:spcBef>
                <a:spcPts val="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08" name="Google Shape;108;p16"/>
          <p:cNvSpPr/>
          <p:nvPr/>
        </p:nvSpPr>
        <p:spPr>
          <a:xfrm>
            <a:off x="880875" y="1980250"/>
            <a:ext cx="5548500" cy="2328600"/>
          </a:xfrm>
          <a:prstGeom prst="rect">
            <a:avLst/>
          </a:pr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8000"/>
              </a:lnSpc>
              <a:spcBef>
                <a:spcPts val="0"/>
              </a:spcBef>
              <a:spcAft>
                <a:spcPts val="0"/>
              </a:spcAft>
              <a:buNone/>
            </a:pPr>
            <a:r>
              <a:rPr lang="en" sz="1100">
                <a:latin typeface="Roboto Mono"/>
                <a:ea typeface="Roboto Mono"/>
                <a:cs typeface="Roboto Mono"/>
                <a:sym typeface="Roboto Mono"/>
              </a:rPr>
              <a:t>public class ReviewSession {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public static void main(String args[])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int welcome;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double csStudents;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System.out.print(“Welcome to the First Review Session!”);</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Oswald"/>
                <a:ea typeface="Oswald"/>
                <a:cs typeface="Oswald"/>
                <a:sym typeface="Oswald"/>
              </a:rPr>
              <a:t>This week in class we learned about...</a:t>
            </a:r>
            <a:endParaRPr/>
          </a:p>
        </p:txBody>
      </p:sp>
      <p:sp>
        <p:nvSpPr>
          <p:cNvPr id="114" name="Google Shape;114;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Java is an </a:t>
            </a:r>
            <a:r>
              <a:rPr lang="en" b="1"/>
              <a:t>Object oriented language</a:t>
            </a:r>
            <a:r>
              <a:rPr lang="en"/>
              <a:t> in which we can create programs using classes, methods, variables, and objects.</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38000"/>
              </a:lnSpc>
              <a:spcBef>
                <a:spcPts val="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15" name="Google Shape;115;p17"/>
          <p:cNvSpPr/>
          <p:nvPr/>
        </p:nvSpPr>
        <p:spPr>
          <a:xfrm>
            <a:off x="759375" y="2240275"/>
            <a:ext cx="5548500" cy="2328600"/>
          </a:xfrm>
          <a:prstGeom prst="rect">
            <a:avLst/>
          </a:pr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8000"/>
              </a:lnSpc>
              <a:spcBef>
                <a:spcPts val="0"/>
              </a:spcBef>
              <a:spcAft>
                <a:spcPts val="0"/>
              </a:spcAft>
              <a:buNone/>
            </a:pPr>
            <a:r>
              <a:rPr lang="en" sz="1100">
                <a:latin typeface="Roboto Mono"/>
                <a:ea typeface="Roboto Mono"/>
                <a:cs typeface="Roboto Mono"/>
                <a:sym typeface="Roboto Mono"/>
              </a:rPr>
              <a:t>public class ReviewSession {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public static void main(String args[])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int welcome;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double csStudents;   </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System.out.print(“Welcome to the First Review Session!”);</a:t>
            </a:r>
            <a:endParaRPr sz="1100">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  }</a:t>
            </a:r>
            <a:endParaRPr sz="1100">
              <a:latin typeface="Roboto Mono"/>
              <a:ea typeface="Roboto Mono"/>
              <a:cs typeface="Roboto Mono"/>
              <a:sym typeface="Roboto Mono"/>
            </a:endParaRPr>
          </a:p>
          <a:p>
            <a:pPr marL="0" lvl="0" indent="0" algn="l" rtl="0">
              <a:lnSpc>
                <a:spcPct val="138000"/>
              </a:lnSpc>
              <a:spcBef>
                <a:spcPts val="0"/>
              </a:spcBef>
              <a:spcAft>
                <a:spcPts val="0"/>
              </a:spcAft>
              <a:buNone/>
            </a:pPr>
            <a:r>
              <a:rPr lang="en" sz="1100">
                <a:latin typeface="Roboto Mono"/>
                <a:ea typeface="Roboto Mono"/>
                <a:cs typeface="Roboto Mono"/>
                <a:sym typeface="Roboto Mono"/>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Oswald"/>
                <a:ea typeface="Oswald"/>
                <a:cs typeface="Oswald"/>
                <a:sym typeface="Oswald"/>
              </a:rPr>
              <a:t>Let’s do a quick activity!</a:t>
            </a:r>
            <a:endParaRPr/>
          </a:p>
        </p:txBody>
      </p:sp>
      <p:sp>
        <p:nvSpPr>
          <p:cNvPr id="121" name="Google Shape;121;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groups of 2 label the code snippet on the following page using vocab words provided</a:t>
            </a:r>
            <a:endParaRPr/>
          </a:p>
          <a:p>
            <a:pPr marL="457200" lvl="0" indent="-342900" algn="l" rtl="0">
              <a:spcBef>
                <a:spcPts val="0"/>
              </a:spcBef>
              <a:spcAft>
                <a:spcPts val="0"/>
              </a:spcAft>
              <a:buSzPts val="1800"/>
              <a:buChar char="-"/>
            </a:pPr>
            <a:r>
              <a:rPr lang="en"/>
              <a:t>With your partner discuss in your own words what that vocab word means to you in terms of computer science</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38000"/>
              </a:lnSpc>
              <a:spcBef>
                <a:spcPts val="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Oswald"/>
                <a:ea typeface="Oswald"/>
                <a:cs typeface="Oswald"/>
                <a:sym typeface="Oswald"/>
              </a:rPr>
              <a:t>Let’s do a quick activity!</a:t>
            </a:r>
            <a:endParaRPr/>
          </a:p>
        </p:txBody>
      </p:sp>
      <p:sp>
        <p:nvSpPr>
          <p:cNvPr id="127" name="Google Shape;127;p19"/>
          <p:cNvSpPr txBox="1">
            <a:spLocks noGrp="1"/>
          </p:cNvSpPr>
          <p:nvPr>
            <p:ph type="body" idx="1"/>
          </p:nvPr>
        </p:nvSpPr>
        <p:spPr>
          <a:xfrm>
            <a:off x="169950" y="1310875"/>
            <a:ext cx="2247600" cy="3339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100" b="1" u="sng">
                <a:solidFill>
                  <a:srgbClr val="000000"/>
                </a:solidFill>
                <a:latin typeface="Arial"/>
                <a:ea typeface="Arial"/>
                <a:cs typeface="Arial"/>
                <a:sym typeface="Arial"/>
              </a:rPr>
              <a:t>VOCAB WORDS</a:t>
            </a:r>
            <a:endParaRPr sz="1100" b="1" u="sng">
              <a:solidFill>
                <a:srgbClr val="000000"/>
              </a:solidFill>
              <a:latin typeface="Arial"/>
              <a:ea typeface="Arial"/>
              <a:cs typeface="Arial"/>
              <a:sym typeface="Arial"/>
            </a:endParaRPr>
          </a:p>
          <a:p>
            <a:pPr marL="457200" lvl="0" indent="0" algn="l" rtl="0">
              <a:spcBef>
                <a:spcPts val="0"/>
              </a:spcBef>
              <a:spcAft>
                <a:spcPts val="0"/>
              </a:spcAft>
              <a:buNone/>
            </a:pPr>
            <a:endParaRPr sz="1100" u="sng">
              <a:solidFill>
                <a:srgbClr val="000000"/>
              </a:solidFill>
              <a:latin typeface="Arial"/>
              <a:ea typeface="Arial"/>
              <a:cs typeface="Arial"/>
              <a:sym typeface="Arial"/>
            </a:endParaRPr>
          </a:p>
          <a:p>
            <a:pPr marL="457200" lvl="0" indent="-317500" algn="l" rtl="0">
              <a:spcBef>
                <a:spcPts val="0"/>
              </a:spcBef>
              <a:spcAft>
                <a:spcPts val="0"/>
              </a:spcAft>
              <a:buSzPts val="1400"/>
              <a:buFont typeface="Roboto Mono"/>
              <a:buChar char="-"/>
            </a:pPr>
            <a:r>
              <a:rPr lang="en" sz="1400">
                <a:solidFill>
                  <a:srgbClr val="000000"/>
                </a:solidFill>
                <a:highlight>
                  <a:srgbClr val="FFFF00"/>
                </a:highlight>
                <a:latin typeface="Roboto Mono"/>
                <a:ea typeface="Roboto Mono"/>
                <a:cs typeface="Roboto Mono"/>
                <a:sym typeface="Roboto Mono"/>
              </a:rPr>
              <a:t>integer declaration</a:t>
            </a:r>
            <a:endParaRPr sz="1400">
              <a:solidFill>
                <a:srgbClr val="000000"/>
              </a:solidFill>
              <a:highlight>
                <a:srgbClr val="FFFF00"/>
              </a:highlight>
              <a:latin typeface="Roboto Mono"/>
              <a:ea typeface="Roboto Mono"/>
              <a:cs typeface="Roboto Mono"/>
              <a:sym typeface="Roboto Mono"/>
            </a:endParaRPr>
          </a:p>
          <a:p>
            <a:pPr marL="457200" lvl="0" indent="0" algn="l" rtl="0">
              <a:spcBef>
                <a:spcPts val="0"/>
              </a:spcBef>
              <a:spcAft>
                <a:spcPts val="0"/>
              </a:spcAft>
              <a:buNone/>
            </a:pPr>
            <a:endParaRPr sz="1400">
              <a:solidFill>
                <a:srgbClr val="000000"/>
              </a:solidFill>
              <a:highlight>
                <a:srgbClr val="FFFF00"/>
              </a:highlight>
              <a:latin typeface="Roboto Mono"/>
              <a:ea typeface="Roboto Mono"/>
              <a:cs typeface="Roboto Mono"/>
              <a:sym typeface="Roboto Mono"/>
            </a:endParaRPr>
          </a:p>
          <a:p>
            <a:pPr marL="457200" lvl="0" indent="-317500" algn="l" rtl="0">
              <a:spcBef>
                <a:spcPts val="0"/>
              </a:spcBef>
              <a:spcAft>
                <a:spcPts val="0"/>
              </a:spcAft>
              <a:buSzPts val="1400"/>
              <a:buFont typeface="Roboto Mono"/>
              <a:buChar char="-"/>
            </a:pPr>
            <a:r>
              <a:rPr lang="en" sz="1400">
                <a:solidFill>
                  <a:srgbClr val="000000"/>
                </a:solidFill>
                <a:highlight>
                  <a:srgbClr val="FFFF00"/>
                </a:highlight>
                <a:latin typeface="Roboto Mono"/>
                <a:ea typeface="Roboto Mono"/>
                <a:cs typeface="Roboto Mono"/>
                <a:sym typeface="Roboto Mono"/>
              </a:rPr>
              <a:t>print statement</a:t>
            </a:r>
            <a:endParaRPr sz="1400">
              <a:solidFill>
                <a:srgbClr val="000000"/>
              </a:solidFill>
              <a:highlight>
                <a:srgbClr val="FFFF00"/>
              </a:highlight>
              <a:latin typeface="Roboto Mono"/>
              <a:ea typeface="Roboto Mono"/>
              <a:cs typeface="Roboto Mono"/>
              <a:sym typeface="Roboto Mono"/>
            </a:endParaRPr>
          </a:p>
          <a:p>
            <a:pPr marL="457200" lvl="0" indent="0" algn="l" rtl="0">
              <a:spcBef>
                <a:spcPts val="0"/>
              </a:spcBef>
              <a:spcAft>
                <a:spcPts val="0"/>
              </a:spcAft>
              <a:buNone/>
            </a:pPr>
            <a:endParaRPr sz="1400">
              <a:solidFill>
                <a:srgbClr val="000000"/>
              </a:solidFill>
              <a:highlight>
                <a:srgbClr val="FFFF00"/>
              </a:highlight>
              <a:latin typeface="Roboto Mono"/>
              <a:ea typeface="Roboto Mono"/>
              <a:cs typeface="Roboto Mono"/>
              <a:sym typeface="Roboto Mono"/>
            </a:endParaRPr>
          </a:p>
          <a:p>
            <a:pPr marL="457200" lvl="0" indent="-317500" algn="l" rtl="0">
              <a:spcBef>
                <a:spcPts val="0"/>
              </a:spcBef>
              <a:spcAft>
                <a:spcPts val="0"/>
              </a:spcAft>
              <a:buSzPts val="1400"/>
              <a:buFont typeface="Roboto Mono"/>
              <a:buChar char="-"/>
            </a:pPr>
            <a:r>
              <a:rPr lang="en" sz="1400">
                <a:solidFill>
                  <a:srgbClr val="000000"/>
                </a:solidFill>
                <a:highlight>
                  <a:srgbClr val="FFFF00"/>
                </a:highlight>
                <a:latin typeface="Roboto Mono"/>
                <a:ea typeface="Roboto Mono"/>
                <a:cs typeface="Roboto Mono"/>
                <a:sym typeface="Roboto Mono"/>
              </a:rPr>
              <a:t>main method</a:t>
            </a:r>
            <a:endParaRPr sz="1400">
              <a:solidFill>
                <a:srgbClr val="000000"/>
              </a:solidFill>
              <a:highlight>
                <a:srgbClr val="FFFF00"/>
              </a:highlight>
              <a:latin typeface="Roboto Mono"/>
              <a:ea typeface="Roboto Mono"/>
              <a:cs typeface="Roboto Mono"/>
              <a:sym typeface="Roboto Mono"/>
            </a:endParaRPr>
          </a:p>
          <a:p>
            <a:pPr marL="457200" lvl="0" indent="0" algn="l" rtl="0">
              <a:spcBef>
                <a:spcPts val="0"/>
              </a:spcBef>
              <a:spcAft>
                <a:spcPts val="0"/>
              </a:spcAft>
              <a:buNone/>
            </a:pPr>
            <a:endParaRPr sz="1400">
              <a:solidFill>
                <a:srgbClr val="000000"/>
              </a:solidFill>
              <a:highlight>
                <a:srgbClr val="FFFF00"/>
              </a:highlight>
              <a:latin typeface="Roboto Mono"/>
              <a:ea typeface="Roboto Mono"/>
              <a:cs typeface="Roboto Mono"/>
              <a:sym typeface="Roboto Mono"/>
            </a:endParaRPr>
          </a:p>
          <a:p>
            <a:pPr marL="457200" lvl="0" indent="-317500" algn="l" rtl="0">
              <a:spcBef>
                <a:spcPts val="0"/>
              </a:spcBef>
              <a:spcAft>
                <a:spcPts val="0"/>
              </a:spcAft>
              <a:buSzPts val="1400"/>
              <a:buFont typeface="Roboto Mono"/>
              <a:buChar char="-"/>
            </a:pPr>
            <a:r>
              <a:rPr lang="en" sz="1400">
                <a:solidFill>
                  <a:srgbClr val="000000"/>
                </a:solidFill>
                <a:highlight>
                  <a:srgbClr val="FFFF00"/>
                </a:highlight>
                <a:latin typeface="Roboto Mono"/>
                <a:ea typeface="Roboto Mono"/>
                <a:cs typeface="Roboto Mono"/>
                <a:sym typeface="Roboto Mono"/>
              </a:rPr>
              <a:t>class</a:t>
            </a:r>
            <a:endParaRPr sz="1400">
              <a:solidFill>
                <a:srgbClr val="000000"/>
              </a:solidFill>
              <a:highlight>
                <a:srgbClr val="FFFF00"/>
              </a:highlight>
              <a:latin typeface="Roboto Mono"/>
              <a:ea typeface="Roboto Mono"/>
              <a:cs typeface="Roboto Mono"/>
              <a:sym typeface="Roboto Mono"/>
            </a:endParaRPr>
          </a:p>
          <a:p>
            <a:pPr marL="457200" lvl="0" indent="0" algn="l" rtl="0">
              <a:spcBef>
                <a:spcPts val="0"/>
              </a:spcBef>
              <a:spcAft>
                <a:spcPts val="0"/>
              </a:spcAft>
              <a:buNone/>
            </a:pPr>
            <a:endParaRPr sz="1400">
              <a:solidFill>
                <a:srgbClr val="000000"/>
              </a:solidFill>
              <a:highlight>
                <a:srgbClr val="FFFF00"/>
              </a:highlight>
              <a:latin typeface="Roboto Mono"/>
              <a:ea typeface="Roboto Mono"/>
              <a:cs typeface="Roboto Mono"/>
              <a:sym typeface="Roboto Mono"/>
            </a:endParaRPr>
          </a:p>
          <a:p>
            <a:pPr marL="457200" lvl="0" indent="-317500" algn="l" rtl="0">
              <a:spcBef>
                <a:spcPts val="0"/>
              </a:spcBef>
              <a:spcAft>
                <a:spcPts val="0"/>
              </a:spcAft>
              <a:buSzPts val="1400"/>
              <a:buFont typeface="Roboto Mono"/>
              <a:buChar char="-"/>
            </a:pPr>
            <a:r>
              <a:rPr lang="en" sz="1400">
                <a:solidFill>
                  <a:srgbClr val="000000"/>
                </a:solidFill>
                <a:highlight>
                  <a:srgbClr val="FFFF00"/>
                </a:highlight>
                <a:latin typeface="Roboto Mono"/>
                <a:ea typeface="Roboto Mono"/>
                <a:cs typeface="Roboto Mono"/>
                <a:sym typeface="Roboto Mono"/>
              </a:rPr>
              <a:t>decimal value declaration</a:t>
            </a:r>
            <a:endParaRPr sz="1400">
              <a:solidFill>
                <a:srgbClr val="000000"/>
              </a:solidFill>
              <a:highlight>
                <a:srgbClr val="FFFF00"/>
              </a:highlight>
              <a:latin typeface="Roboto Mono"/>
              <a:ea typeface="Roboto Mono"/>
              <a:cs typeface="Roboto Mono"/>
              <a:sym typeface="Roboto Mono"/>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38000"/>
              </a:lnSpc>
              <a:spcBef>
                <a:spcPts val="0"/>
              </a:spcBef>
              <a:spcAft>
                <a:spcPts val="0"/>
              </a:spcAft>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28" name="Google Shape;128;p19"/>
          <p:cNvSpPr/>
          <p:nvPr/>
        </p:nvSpPr>
        <p:spPr>
          <a:xfrm>
            <a:off x="2417550" y="1190500"/>
            <a:ext cx="7768200" cy="3459300"/>
          </a:xfrm>
          <a:prstGeom prst="rect">
            <a:avLst/>
          </a:prstGeom>
          <a:noFill/>
          <a:ln>
            <a:noFill/>
          </a:ln>
        </p:spPr>
        <p:txBody>
          <a:bodyPr spcFirstLastPara="1" wrap="square" lIns="91425" tIns="91425" rIns="91425" bIns="91425" anchor="ctr" anchorCtr="0">
            <a:noAutofit/>
          </a:bodyPr>
          <a:lstStyle/>
          <a:p>
            <a:pPr marL="0" lvl="0" indent="0" algn="l" rtl="0">
              <a:lnSpc>
                <a:spcPct val="138000"/>
              </a:lnSpc>
              <a:spcBef>
                <a:spcPts val="0"/>
              </a:spcBef>
              <a:spcAft>
                <a:spcPts val="0"/>
              </a:spcAft>
              <a:buNone/>
            </a:pPr>
            <a:r>
              <a:rPr lang="en">
                <a:latin typeface="Roboto Mono"/>
                <a:ea typeface="Roboto Mono"/>
                <a:cs typeface="Roboto Mono"/>
                <a:sym typeface="Roboto Mono"/>
              </a:rPr>
              <a:t>public class ReviewSession {              </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public static void main(String args[])              </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int welcome;             </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double csStudents;   </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System.out.print(“Welcome to the First Review Session!”);</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Oswald"/>
                <a:ea typeface="Oswald"/>
                <a:cs typeface="Oswald"/>
                <a:sym typeface="Oswald"/>
              </a:rPr>
              <a:t>Let’s do a quick activity!</a:t>
            </a:r>
            <a:endParaRPr/>
          </a:p>
        </p:txBody>
      </p:sp>
      <p:sp>
        <p:nvSpPr>
          <p:cNvPr id="134" name="Google Shape;134;p20"/>
          <p:cNvSpPr/>
          <p:nvPr/>
        </p:nvSpPr>
        <p:spPr>
          <a:xfrm>
            <a:off x="159675" y="1069000"/>
            <a:ext cx="8831400" cy="3459300"/>
          </a:xfrm>
          <a:prstGeom prst="rect">
            <a:avLst/>
          </a:prstGeom>
          <a:noFill/>
          <a:ln>
            <a:noFill/>
          </a:ln>
        </p:spPr>
        <p:txBody>
          <a:bodyPr spcFirstLastPara="1" wrap="square" lIns="91425" tIns="91425" rIns="91425" bIns="91425" anchor="ctr" anchorCtr="0">
            <a:noAutofit/>
          </a:bodyPr>
          <a:lstStyle/>
          <a:p>
            <a:pPr marL="0" lvl="0" indent="0" algn="l" rtl="0">
              <a:lnSpc>
                <a:spcPct val="138000"/>
              </a:lnSpc>
              <a:spcBef>
                <a:spcPts val="0"/>
              </a:spcBef>
              <a:spcAft>
                <a:spcPts val="0"/>
              </a:spcAft>
              <a:buNone/>
            </a:pPr>
            <a:r>
              <a:rPr lang="en">
                <a:latin typeface="Roboto Mono"/>
                <a:ea typeface="Roboto Mono"/>
                <a:cs typeface="Roboto Mono"/>
                <a:sym typeface="Roboto Mono"/>
              </a:rPr>
              <a:t>public class ReviewSession {  </a:t>
            </a:r>
            <a:r>
              <a:rPr lang="en">
                <a:highlight>
                  <a:srgbClr val="FFFF00"/>
                </a:highlight>
                <a:latin typeface="Roboto Mono"/>
                <a:ea typeface="Roboto Mono"/>
                <a:cs typeface="Roboto Mono"/>
                <a:sym typeface="Roboto Mono"/>
              </a:rPr>
              <a:t> //class</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public static void main(String args[])   </a:t>
            </a:r>
            <a:r>
              <a:rPr lang="en">
                <a:highlight>
                  <a:srgbClr val="FFFF00"/>
                </a:highlight>
                <a:latin typeface="Roboto Mono"/>
                <a:ea typeface="Roboto Mono"/>
                <a:cs typeface="Roboto Mono"/>
                <a:sym typeface="Roboto Mono"/>
              </a:rPr>
              <a:t>//main method</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int welcome;   /</a:t>
            </a:r>
            <a:r>
              <a:rPr lang="en">
                <a:highlight>
                  <a:srgbClr val="FFFF00"/>
                </a:highlight>
                <a:latin typeface="Roboto Mono"/>
                <a:ea typeface="Roboto Mono"/>
                <a:cs typeface="Roboto Mono"/>
                <a:sym typeface="Roboto Mono"/>
              </a:rPr>
              <a:t>/integer declaration</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double csStudents; //</a:t>
            </a:r>
            <a:r>
              <a:rPr lang="en">
                <a:highlight>
                  <a:srgbClr val="FFFF00"/>
                </a:highlight>
                <a:latin typeface="Roboto Mono"/>
                <a:ea typeface="Roboto Mono"/>
                <a:cs typeface="Roboto Mono"/>
                <a:sym typeface="Roboto Mono"/>
              </a:rPr>
              <a:t>decimal value declaration</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System.out.print(“Welcome to the First Review Session!”); </a:t>
            </a:r>
            <a:r>
              <a:rPr lang="en">
                <a:highlight>
                  <a:srgbClr val="FFFF00"/>
                </a:highlight>
                <a:latin typeface="Roboto Mono"/>
                <a:ea typeface="Roboto Mono"/>
                <a:cs typeface="Roboto Mono"/>
                <a:sym typeface="Roboto Mono"/>
              </a:rPr>
              <a:t>//print statement</a:t>
            </a:r>
            <a:endParaRPr>
              <a:highlight>
                <a:srgbClr val="FFFF00"/>
              </a:highlight>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marL="0" lvl="0" indent="0" algn="l" rtl="0">
              <a:lnSpc>
                <a:spcPct val="138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marL="0" lvl="0" indent="0" algn="l" rtl="0">
              <a:lnSpc>
                <a:spcPct val="115000"/>
              </a:lnSpc>
              <a:spcBef>
                <a:spcPts val="0"/>
              </a:spcBef>
              <a:spcAft>
                <a:spcPts val="0"/>
              </a:spcAft>
              <a:buNone/>
            </a:pPr>
            <a:endParaRPr sz="1100"/>
          </a:p>
          <a:p>
            <a:pPr marL="0" lvl="0" indent="0" algn="l" rtl="0">
              <a:lnSpc>
                <a:spcPct val="138000"/>
              </a:lnSpc>
              <a:spcBef>
                <a:spcPts val="0"/>
              </a:spcBef>
              <a:spcAft>
                <a:spcPts val="0"/>
              </a:spcAft>
              <a:buNone/>
            </a:pP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 in Java</a:t>
            </a:r>
            <a:endParaRPr/>
          </a:p>
        </p:txBody>
      </p:sp>
      <p:sp>
        <p:nvSpPr>
          <p:cNvPr id="140" name="Google Shape;140;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Java is a </a:t>
            </a:r>
            <a:r>
              <a:rPr lang="en" b="1"/>
              <a:t>typed language</a:t>
            </a:r>
            <a:r>
              <a:rPr lang="en"/>
              <a:t>.</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1611</Words>
  <Application>Microsoft Office PowerPoint</Application>
  <PresentationFormat>On-screen Show (16:9)</PresentationFormat>
  <Paragraphs>259</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Impact</vt:lpstr>
      <vt:lpstr>Roboto Mono</vt:lpstr>
      <vt:lpstr>Oswald</vt:lpstr>
      <vt:lpstr>Roboto</vt:lpstr>
      <vt:lpstr>Arial</vt:lpstr>
      <vt:lpstr>Geometric</vt:lpstr>
      <vt:lpstr>Welcome to CS149 Students to…. THE FOURTH HOUR</vt:lpstr>
      <vt:lpstr>Introductions</vt:lpstr>
      <vt:lpstr>This week in class we learned about... </vt:lpstr>
      <vt:lpstr>This week in class we learned about...</vt:lpstr>
      <vt:lpstr>This week in class we learned about...</vt:lpstr>
      <vt:lpstr>Let’s do a quick activity!</vt:lpstr>
      <vt:lpstr>Let’s do a quick activity!</vt:lpstr>
      <vt:lpstr>Let’s do a quick activity!</vt:lpstr>
      <vt:lpstr>Variable Types in Java</vt:lpstr>
      <vt:lpstr>Variable Types in Java</vt:lpstr>
      <vt:lpstr>Variable Types in Java</vt:lpstr>
      <vt:lpstr>Variable Types in Java</vt:lpstr>
      <vt:lpstr>Socrative Question 1</vt:lpstr>
      <vt:lpstr>Socrative Question 1</vt:lpstr>
      <vt:lpstr>Socrative Question 1</vt:lpstr>
      <vt:lpstr>Variable Types Game</vt:lpstr>
      <vt:lpstr>Variable Types Game</vt:lpstr>
      <vt:lpstr>Variable Types Game</vt:lpstr>
      <vt:lpstr>Variable Types Game</vt:lpstr>
      <vt:lpstr>Variable Types Game</vt:lpstr>
      <vt:lpstr>Variable Types Game</vt:lpstr>
      <vt:lpstr>Variable Types Game</vt:lpstr>
      <vt:lpstr>Variable Types Game</vt:lpstr>
      <vt:lpstr>Socrative Question 2</vt:lpstr>
      <vt:lpstr>Socrative Question 2</vt:lpstr>
      <vt:lpstr>Socrative Question 3</vt:lpstr>
      <vt:lpstr>Socrative Question 3</vt:lpstr>
      <vt:lpstr>What is Concatenation?</vt:lpstr>
      <vt:lpstr>What is Concatenation?</vt:lpstr>
      <vt:lpstr>Try it yourself</vt:lpstr>
      <vt:lpstr>Possible Solution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CS149 Students to…. THE FOURTH HOUR</dc:title>
  <dc:creator>Megan Gilbert</dc:creator>
  <cp:lastModifiedBy>Megan Gilbert</cp:lastModifiedBy>
  <cp:revision>1</cp:revision>
  <dcterms:modified xsi:type="dcterms:W3CDTF">2019-11-11T21:04:20Z</dcterms:modified>
</cp:coreProperties>
</file>