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Roboto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2" Type="http://schemas.openxmlformats.org/officeDocument/2006/relationships/font" Target="fonts/RobotoMono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44" Type="http://schemas.openxmlformats.org/officeDocument/2006/relationships/font" Target="fonts/RobotoMono-italic.fntdata"/><Relationship Id="rId21" Type="http://schemas.openxmlformats.org/officeDocument/2006/relationships/slide" Target="slides/slide16.xml"/><Relationship Id="rId43" Type="http://schemas.openxmlformats.org/officeDocument/2006/relationships/font" Target="fonts/RobotoMon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22cfad63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22cfad63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students are filtering in, circulate a piece of paper for students to write their names on. Include a place for name and professor. If a student came in late, note what time they came in so that we can accurately track data. (The observing TA should probably be the one to manage and record when a student comes in late)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2cfad63c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22cfad63c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22cfad63c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22cfad63c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22cfad63c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22cfad63c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22cfad63c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22cfad63c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22cfad63c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22cfad63c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22cfad63c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22cfad63c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22cfad63c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22cfad63c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22cfad63c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22cfad63c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22cfad63c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22cfad63c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22cfad63c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22cfad63c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stack diagram on the board to go over why the answer is the answer. Make sure to note that the first index of the string is 0. I recommend adding an index number under each character in the string.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22cfad63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22cfad63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22cfad63c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22cfad63c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22cfad63c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22cfad63c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22cfad63c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22cfad63c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22cfad63c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22cfad63c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22cfad63c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22cfad63c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22cfad63c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22cfad63c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22cfad63c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22cfad63c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board draw stack diagram and walk students through how values of i change in each iteration of for loop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22cfad63c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22cfad63c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22cfad63c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22cfad63c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22cfad63c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22cfad63c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22cfad63c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22cfad63c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22cfad63c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22cfad63c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22cfad63c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22cfad63c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22cfad63c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22cfad63c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stack diagram on board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22cfad63c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22cfad63c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22cfad63c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22cfad63c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2cfad63c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22cfad63c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22cfad63c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22cfad63c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22cfad63c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22cfad63c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22cfad63c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22cfad63c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b.socrative.com/login/studen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8157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Welcome to CS149 Students to….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Impact"/>
                <a:ea typeface="Impact"/>
                <a:cs typeface="Impact"/>
                <a:sym typeface="Impact"/>
              </a:rPr>
              <a:t>THE FOURTH HOUR</a:t>
            </a:r>
            <a:endParaRPr sz="4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344613" y="23724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TOPIC - Loops and Strings</a:t>
            </a:r>
            <a:endParaRPr sz="18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9400" y="1886597"/>
            <a:ext cx="2039814" cy="2039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57763"/>
            <a:ext cx="2305846" cy="2033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545075" y="2124475"/>
            <a:ext cx="75615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for (int i = 0; i &lt; 3; i++) {</a:t>
            </a:r>
            <a:br>
              <a:rPr lang="en" sz="2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System.out.println(i);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1663250" y="1523500"/>
            <a:ext cx="1817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Initial value (initializer)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" name="Google Shape;149;p22"/>
          <p:cNvCxnSpPr>
            <a:stCxn id="148" idx="2"/>
          </p:cNvCxnSpPr>
          <p:nvPr/>
        </p:nvCxnSpPr>
        <p:spPr>
          <a:xfrm>
            <a:off x="2571800" y="1915000"/>
            <a:ext cx="13800" cy="29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2"/>
          <p:cNvSpPr/>
          <p:nvPr/>
        </p:nvSpPr>
        <p:spPr>
          <a:xfrm>
            <a:off x="1439625" y="2124475"/>
            <a:ext cx="2040600" cy="607800"/>
          </a:xfrm>
          <a:prstGeom prst="ellipse">
            <a:avLst/>
          </a:prstGeom>
          <a:noFill/>
          <a:ln cap="flat" cmpd="sng" w="19050">
            <a:solidFill>
              <a:srgbClr val="633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395050" y="2124475"/>
            <a:ext cx="1176900" cy="6078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3480225" y="1074900"/>
            <a:ext cx="1176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ondition that must be met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" name="Google Shape;153;p22"/>
          <p:cNvCxnSpPr/>
          <p:nvPr/>
        </p:nvCxnSpPr>
        <p:spPr>
          <a:xfrm>
            <a:off x="3859425" y="1825075"/>
            <a:ext cx="13800" cy="29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545075" y="2124475"/>
            <a:ext cx="75615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for (int i = 0; i &lt; 3; i++) {</a:t>
            </a:r>
            <a:br>
              <a:rPr lang="en" sz="2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System.out.println(i);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1663250" y="1523500"/>
            <a:ext cx="1817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Initial value (initializer)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1" name="Google Shape;161;p23"/>
          <p:cNvCxnSpPr>
            <a:stCxn id="160" idx="2"/>
          </p:cNvCxnSpPr>
          <p:nvPr/>
        </p:nvCxnSpPr>
        <p:spPr>
          <a:xfrm>
            <a:off x="2571800" y="1915000"/>
            <a:ext cx="13800" cy="29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3"/>
          <p:cNvSpPr/>
          <p:nvPr/>
        </p:nvSpPr>
        <p:spPr>
          <a:xfrm>
            <a:off x="1439625" y="2124475"/>
            <a:ext cx="2040600" cy="607800"/>
          </a:xfrm>
          <a:prstGeom prst="ellipse">
            <a:avLst/>
          </a:prstGeom>
          <a:noFill/>
          <a:ln cap="flat" cmpd="sng" w="19050">
            <a:solidFill>
              <a:srgbClr val="633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4724350" y="2124475"/>
            <a:ext cx="793800" cy="6078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4809525" y="1523500"/>
            <a:ext cx="1176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" name="Google Shape;165;p23"/>
          <p:cNvCxnSpPr/>
          <p:nvPr/>
        </p:nvCxnSpPr>
        <p:spPr>
          <a:xfrm>
            <a:off x="3859425" y="1825075"/>
            <a:ext cx="13800" cy="29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3"/>
          <p:cNvSpPr/>
          <p:nvPr/>
        </p:nvSpPr>
        <p:spPr>
          <a:xfrm>
            <a:off x="3480225" y="2124475"/>
            <a:ext cx="1176900" cy="6078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3632625" y="1227300"/>
            <a:ext cx="1176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Condition that must be met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8" name="Google Shape;168;p23"/>
          <p:cNvCxnSpPr/>
          <p:nvPr/>
        </p:nvCxnSpPr>
        <p:spPr>
          <a:xfrm>
            <a:off x="5032150" y="1825075"/>
            <a:ext cx="13800" cy="29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</a:t>
            </a:r>
            <a:r>
              <a:rPr lang="en"/>
              <a:t> loops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545075" y="1397700"/>
            <a:ext cx="75615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nt i = 0;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(i &lt; 3) {</a:t>
            </a:r>
            <a:br>
              <a:rPr lang="en" sz="2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System.out.println(i);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i++;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614975" y="1017800"/>
            <a:ext cx="52275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While loops are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essentially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the same, they just loop different.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545075" y="1397700"/>
            <a:ext cx="75615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int i = 0;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while (i &lt; 3) {</a:t>
            </a:r>
            <a:br>
              <a:rPr lang="en" sz="2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System.out.println(i);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i++;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3050750" y="1398950"/>
            <a:ext cx="1817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Initial value (initializer)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545075" y="1398950"/>
            <a:ext cx="2040600" cy="607800"/>
          </a:xfrm>
          <a:prstGeom prst="ellipse">
            <a:avLst/>
          </a:prstGeom>
          <a:noFill/>
          <a:ln cap="flat" cmpd="sng" w="19050">
            <a:solidFill>
              <a:srgbClr val="633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25"/>
          <p:cNvCxnSpPr>
            <a:stCxn id="182" idx="1"/>
            <a:endCxn id="183" idx="6"/>
          </p:cNvCxnSpPr>
          <p:nvPr/>
        </p:nvCxnSpPr>
        <p:spPr>
          <a:xfrm flipH="1">
            <a:off x="2585750" y="1594700"/>
            <a:ext cx="465000" cy="1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545075" y="1397700"/>
            <a:ext cx="75615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int i = 0;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while (i &lt; 3) {</a:t>
            </a:r>
            <a:br>
              <a:rPr lang="en" sz="2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System.out.println(i);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i++;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3050750" y="1398950"/>
            <a:ext cx="1817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Initial value (initializer)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6"/>
          <p:cNvSpPr/>
          <p:nvPr/>
        </p:nvSpPr>
        <p:spPr>
          <a:xfrm>
            <a:off x="545075" y="1398950"/>
            <a:ext cx="2040600" cy="607800"/>
          </a:xfrm>
          <a:prstGeom prst="ellipse">
            <a:avLst/>
          </a:prstGeom>
          <a:noFill/>
          <a:ln cap="flat" cmpd="sng" w="19050">
            <a:solidFill>
              <a:srgbClr val="633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6"/>
          <p:cNvCxnSpPr>
            <a:stCxn id="191" idx="1"/>
            <a:endCxn id="192" idx="6"/>
          </p:cNvCxnSpPr>
          <p:nvPr/>
        </p:nvCxnSpPr>
        <p:spPr>
          <a:xfrm flipH="1">
            <a:off x="2585750" y="1594700"/>
            <a:ext cx="465000" cy="1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6"/>
          <p:cNvSpPr txBox="1"/>
          <p:nvPr/>
        </p:nvSpPr>
        <p:spPr>
          <a:xfrm>
            <a:off x="3737375" y="2068200"/>
            <a:ext cx="24714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Condition that must be met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1798450" y="1960050"/>
            <a:ext cx="1176900" cy="6078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26"/>
          <p:cNvCxnSpPr>
            <a:stCxn id="194" idx="1"/>
          </p:cNvCxnSpPr>
          <p:nvPr/>
        </p:nvCxnSpPr>
        <p:spPr>
          <a:xfrm flipH="1">
            <a:off x="3050675" y="2263950"/>
            <a:ext cx="6867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545075" y="1397700"/>
            <a:ext cx="75615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int i = 0;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while (i &lt; 3) {</a:t>
            </a:r>
            <a:br>
              <a:rPr lang="en" sz="2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System.out.println(i);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i++;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3050750" y="1398950"/>
            <a:ext cx="1817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Initial value (initializer)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545075" y="1398950"/>
            <a:ext cx="2040600" cy="607800"/>
          </a:xfrm>
          <a:prstGeom prst="ellipse">
            <a:avLst/>
          </a:prstGeom>
          <a:noFill/>
          <a:ln cap="flat" cmpd="sng" w="19050">
            <a:solidFill>
              <a:srgbClr val="633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5" name="Google Shape;205;p27"/>
          <p:cNvCxnSpPr>
            <a:stCxn id="203" idx="1"/>
            <a:endCxn id="204" idx="6"/>
          </p:cNvCxnSpPr>
          <p:nvPr/>
        </p:nvCxnSpPr>
        <p:spPr>
          <a:xfrm flipH="1">
            <a:off x="2585750" y="1594700"/>
            <a:ext cx="465000" cy="1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7"/>
          <p:cNvSpPr txBox="1"/>
          <p:nvPr/>
        </p:nvSpPr>
        <p:spPr>
          <a:xfrm>
            <a:off x="3737375" y="2068200"/>
            <a:ext cx="24714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Condition that must be met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1798450" y="1960050"/>
            <a:ext cx="1176900" cy="6078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27"/>
          <p:cNvCxnSpPr>
            <a:stCxn id="206" idx="1"/>
          </p:cNvCxnSpPr>
          <p:nvPr/>
        </p:nvCxnSpPr>
        <p:spPr>
          <a:xfrm flipH="1">
            <a:off x="3050675" y="2263950"/>
            <a:ext cx="6867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7"/>
          <p:cNvSpPr/>
          <p:nvPr/>
        </p:nvSpPr>
        <p:spPr>
          <a:xfrm>
            <a:off x="1004650" y="3046950"/>
            <a:ext cx="793800" cy="6078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2321625" y="3155100"/>
            <a:ext cx="1176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1" name="Google Shape;211;p27"/>
          <p:cNvCxnSpPr/>
          <p:nvPr/>
        </p:nvCxnSpPr>
        <p:spPr>
          <a:xfrm flipH="1">
            <a:off x="1798450" y="3343050"/>
            <a:ext cx="6867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1</a:t>
            </a:r>
            <a:endParaRPr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https://b.socrative.com/login/student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Classroom name: FOURTHOUR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1</a:t>
            </a:r>
            <a:endParaRPr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What is printed by the following: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String str = "abcdefghijklmnop";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	for (int i = 1; i &lt; str.length(); i *=2)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	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       System.out.print(i + “ “ + str.charAt(i) + “ “);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Roboto Mono"/>
              <a:buAutoNum type="alphaLcParenR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1 a 2 b 4 d 6 f 8 h 10 j 12 l 14 m 16 o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AutoNum type="alphaLcParenR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1 b 2 c 4 e 6 g 8 i 10 k 12 m 14 o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AutoNum type="alphaLcParenR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1 b 2 c 4 e 8 i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AutoNum type="alphaLcParenR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1 a 2 b 4 d 8 h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AutoNum type="alphaLcParenR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1 b 3 d 5 f 7 h 9 j 11 l 13 n 15 p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1</a:t>
            </a:r>
            <a:endParaRPr/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What is printed by the following: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String str = "abcdefghijklmnop";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	for (int i = 1; i &lt; str.length(); i *=2)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	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       System.out.print(i + “ “ + str.charAt(i) + “ “);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Roboto Mono"/>
              <a:buAutoNum type="alphaLcParenR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1 a 2 b 4 d 6 f 8 h 10 j 12 l 14 m 16 o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AutoNum type="alphaLcParenR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1 b 2 c 4 e 6 g 8 i 10 k 12 m 14 o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AutoNum type="alphaLcParenR"/>
            </a:pPr>
            <a:r>
              <a:rPr lang="en" sz="12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1 b 2 c 4 e 8 i</a:t>
            </a:r>
            <a:endParaRPr sz="120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AutoNum type="alphaLcParenR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1 a 2 b 4 d 8 h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AutoNum type="alphaLcParenR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1 b 3 d 5 f 7 h 9 j 11 l 13 n 15 p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over the answer on the board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-92550" y="1129300"/>
            <a:ext cx="6755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String str = "abcdefghijklmnop";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	for (int i = 1; i &lt; str.length(); i *=2)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	{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    System.out.print(i + “ “ + str.charAt(i) + “ “);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Introductions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Professor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 Fact About yourself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825" y="867088"/>
            <a:ext cx="24765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Time</a:t>
            </a:r>
            <a:endParaRPr/>
          </a:p>
        </p:txBody>
      </p:sp>
      <p:sp>
        <p:nvSpPr>
          <p:cNvPr id="241" name="Google Shape;241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groups of 2-3 rewrite the for loop below as a while loop: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String str = "abcdefghijklmnop";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	for (int i = 1; i &lt; str.length(); i *=2)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	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       System.out.print(i + “ “ + str.charAt(i) + “ “);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String str = "abcdefghijklmnop";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int i = 1;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	while(i &lt; str.length())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	{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System.out.print(i + “ “ + str.charAt(i) + “ “);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	i*=2;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changes</a:t>
            </a:r>
            <a:endParaRPr/>
          </a:p>
        </p:txBody>
      </p: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the code below so that instead of using the charAt method that it is using the substring method: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String str = "abcdefghijklmnop";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int i = 1;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	while(i &lt; str.length())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	{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  System.out.print(i + “ “ + str.charAt(i) + “ “);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	i*=2;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59" name="Google Shape;259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String str = "abcdefghijklmnop";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int i = 1;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	while(i &lt; str.length())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	{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 System.out.print(i + “ “ + str.substring(i, i+1) + “ “);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	i*=2;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	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2</a:t>
            </a:r>
            <a:endParaRPr/>
          </a:p>
        </p:txBody>
      </p:sp>
      <p:sp>
        <p:nvSpPr>
          <p:cNvPr id="265" name="Google Shape;265;p36"/>
          <p:cNvSpPr txBox="1"/>
          <p:nvPr>
            <p:ph idx="1" type="body"/>
          </p:nvPr>
        </p:nvSpPr>
        <p:spPr>
          <a:xfrm>
            <a:off x="311700" y="944250"/>
            <a:ext cx="8520600" cy="3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value of i when the for loop finishes executing: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String secretMessage = "dlrowolleh";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        </a:t>
            </a:r>
            <a:r>
              <a:rPr lang="en" sz="1200"/>
              <a:t>i</a:t>
            </a:r>
            <a:r>
              <a:rPr lang="en" sz="1200"/>
              <a:t>nt i = 1;</a:t>
            </a:r>
            <a:endParaRPr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for (i = secretMessage.length() - 1; i &gt;= 0; i--) {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            System.out.print(secretMessage.charAt(i));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	}</a:t>
            </a:r>
            <a:endParaRPr sz="1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-1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2</a:t>
            </a:r>
            <a:endParaRPr/>
          </a:p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311700" y="944250"/>
            <a:ext cx="8520600" cy="3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value of i when the for loop finishes executing: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String secretMessage = "dlrowolleh";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        int i = 1;</a:t>
            </a:r>
            <a:endParaRPr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for (i = secretMessage.length() - 1; i &gt;= 0; i--) {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            System.out.print(secretMessage.charAt(i));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	}</a:t>
            </a:r>
            <a:endParaRPr sz="1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highlight>
                  <a:srgbClr val="FFFF00"/>
                </a:highlight>
              </a:rPr>
              <a:t>-1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go over the answer:</a:t>
            </a:r>
            <a:endParaRPr/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stack diagram to keep track of the value of i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String secretMessage = "dlrowolleh";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        int i = 1;</a:t>
            </a:r>
            <a:endParaRPr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for (i = secretMessage.length() - 1; i &gt;= 0; i--) {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            System.out.print(secretMessage.charAt(i));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    	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time!</a:t>
            </a:r>
            <a:endParaRPr/>
          </a:p>
        </p:txBody>
      </p:sp>
      <p:sp>
        <p:nvSpPr>
          <p:cNvPr id="283" name="Google Shape;283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rint out every other letter in the alphabet. Challenge: (you can only use characters no strings)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 in groups of 2-3 students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ways to solve the problem:</a:t>
            </a:r>
            <a:endParaRPr/>
          </a:p>
        </p:txBody>
      </p:sp>
      <p:sp>
        <p:nvSpPr>
          <p:cNvPr id="289" name="Google Shape;289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         char letter = 'a';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  	char endLetter = 'z';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  	while (letter &lt;= endLetter) {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             System.out.println(letter);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      	     letter += 2;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  	}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ways to solve the problem:</a:t>
            </a:r>
            <a:endParaRPr/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//26 letters in the alphabet but half is 13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	</a:t>
            </a:r>
            <a:r>
              <a:rPr lang="en"/>
              <a:t>c</a:t>
            </a:r>
            <a:r>
              <a:rPr lang="en"/>
              <a:t>har letter = 'a';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	for (int x = 0; x &lt; 13; x++)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System.out.println(letter);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letter+=2;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	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loops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Loops allow us to </a:t>
            </a:r>
            <a:r>
              <a:rPr lang="en"/>
              <a:t>perform</a:t>
            </a:r>
            <a:r>
              <a:rPr lang="en"/>
              <a:t> the same action or similar action over and over again while a certain condition is met.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3</a:t>
            </a:r>
            <a:endParaRPr/>
          </a:p>
        </p:txBody>
      </p:sp>
      <p:sp>
        <p:nvSpPr>
          <p:cNvPr id="301" name="Google Shape;301;p42"/>
          <p:cNvSpPr txBox="1"/>
          <p:nvPr>
            <p:ph idx="1" type="body"/>
          </p:nvPr>
        </p:nvSpPr>
        <p:spPr>
          <a:xfrm>
            <a:off x="311700" y="902250"/>
            <a:ext cx="8520600" cy="3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What is printed out: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for (int x = 1; x &lt; 3; x++) {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    	for (int y = 2; y &gt; 0; y--) {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            System.out.print(x*y + “, “);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    	}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   }</a:t>
            </a:r>
            <a:endParaRPr sz="12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1, 2, 3, 2, 0,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2, 4,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2, 4, 6,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2, 4, 6, 1, 2 , 3,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2, 1, 4, 2,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2, 4, 2, 1,</a:t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3</a:t>
            </a:r>
            <a:endParaRPr/>
          </a:p>
        </p:txBody>
      </p:sp>
      <p:sp>
        <p:nvSpPr>
          <p:cNvPr id="307" name="Google Shape;307;p43"/>
          <p:cNvSpPr txBox="1"/>
          <p:nvPr>
            <p:ph idx="1" type="body"/>
          </p:nvPr>
        </p:nvSpPr>
        <p:spPr>
          <a:xfrm>
            <a:off x="311700" y="902250"/>
            <a:ext cx="8520600" cy="3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What is printed out: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for (int x = 1; x &lt; 3; x++) {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    	for (int y = 2; y &gt; 0; y--) {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            System.out.print(x*y + “, “);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    	}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   }</a:t>
            </a:r>
            <a:endParaRPr sz="12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1, 2, 3, 2, 0,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2, 4,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2, 4, 6,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2, 4, 6, 1, 2 , 3,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>
                <a:highlight>
                  <a:srgbClr val="FFFF00"/>
                </a:highlight>
              </a:rPr>
              <a:t>2, 1, 4, 2,</a:t>
            </a:r>
            <a:endParaRPr sz="1400"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2, 4, 2, 1,</a:t>
            </a:r>
            <a:endParaRPr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stack diagram to understand why</a:t>
            </a:r>
            <a:endParaRPr/>
          </a:p>
        </p:txBody>
      </p:sp>
      <p:sp>
        <p:nvSpPr>
          <p:cNvPr id="313" name="Google Shape;313;p4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/>
              <a:t>     for (int x = 1; x &lt; 3; x++)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	for (int y = 2; y &gt; 0; y--)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		System.out.print(x*y + “, “);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		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loops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allow us to perform the same action or similar action over and over again while a certain condition is met.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kind of loops have we learned so far?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loops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allow us to perform the same action or similar action over and over again while a certain condition is met.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kind of loops have we learned so far?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</a:t>
            </a:r>
            <a:r>
              <a:rPr lang="en"/>
              <a:t>or loop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loops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allow us to perform the same action or similar action over and over again while a certain condition is met.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kind of loops have we learned so far?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</a:t>
            </a:r>
            <a:r>
              <a:rPr lang="en"/>
              <a:t>hile loop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loops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allow us to perform the same action or similar action over and over again while a certain condition is met.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kind of loops have we learned so far?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while loop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545075" y="2124475"/>
            <a:ext cx="75615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for (int i = 0; i &lt; 3; i++) {</a:t>
            </a:r>
            <a:br>
              <a:rPr lang="en" sz="2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System.out.println(i);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614975" y="1229975"/>
            <a:ext cx="52275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are the parts of a for loop?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545075" y="2124475"/>
            <a:ext cx="75615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or (int i = 0; i &lt; 3; i++) {</a:t>
            </a:r>
            <a:br>
              <a:rPr lang="en" sz="2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System.out.println(i);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1663250" y="1523500"/>
            <a:ext cx="1817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Initial value (initializer)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" name="Google Shape;140;p21"/>
          <p:cNvCxnSpPr>
            <a:stCxn id="139" idx="2"/>
          </p:cNvCxnSpPr>
          <p:nvPr/>
        </p:nvCxnSpPr>
        <p:spPr>
          <a:xfrm>
            <a:off x="2571800" y="1915000"/>
            <a:ext cx="13800" cy="29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1439625" y="2124475"/>
            <a:ext cx="2040600" cy="607800"/>
          </a:xfrm>
          <a:prstGeom prst="ellipse">
            <a:avLst/>
          </a:prstGeom>
          <a:noFill/>
          <a:ln cap="flat" cmpd="sng" w="19050">
            <a:solidFill>
              <a:srgbClr val="633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