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
      <p:font typeface="Roboto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RobotoMono-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RobotoMono-italic.fntdata"/><Relationship Id="rId12" Type="http://schemas.openxmlformats.org/officeDocument/2006/relationships/slide" Target="slides/slide7.xml"/><Relationship Id="rId56"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761099ff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761099ff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students are filtering in, circulate a piece of paper for students to write their names on. Include a place for name and professor. If a student came in late, note what time they came in so that we can accurately track data. (The observing TA should probably be the one to manage and record when a student comes in late)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61099ff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61099ff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761099ff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761099ff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761099ffb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761099ffb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761099ffb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761099ffb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761099ffb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761099ffb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if a student got the answer correct why they chose the answer that they did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761099ffb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761099ffb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if a student got the answer correct why they chose the answer that they did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761099ffb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761099ffb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if a student got the answer correct why they chose the answer that they did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761099ffb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761099ffb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if a student got the answer correct why they chose the answer that they did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761099ffb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761099ffb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if a student got the answer correct why they chose the answer that they did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75b46c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75b46c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if a student got the answer correct why they chose the answer that they did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761099ff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761099ff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know this slide is a repeat from last week. But, more new students will probably be coming this week so it is good to have them introduce themselves. (if it is a large group, have them just introduce themselves to the people around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Welcome to the Fourth Hour! My name is _______ and I will be the TA running the CS149 Fourth Hour Study Sessions every (day of week). Now, since many of us probably have different professors and are in different sections of CS149 I thought it would be fun for us to introduce ourselves. For the fun fact you can say literally whatever you want! It doesn’t have to be CS related, it can be a hobby, what’s your favorite animal, food, have you traveled anywhere fun recently. Whatever you want! I’ll go first. (Go around the room and have students introduce themselves).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75b46c99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75b46c99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if a student got the answer correct why they chose the answer that they did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75b46c9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75b46c9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if a student got the answer correct why they chose the answer that they did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75b46c99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75b46c99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if a student got the answer correct why they chose the answer that they did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75b46c99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75b46c99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if a student got the answer correct why they chose the answer that they did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75b46c99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75b46c99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75b46c99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75b46c99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75b46c99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75b46c99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75b46c99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75b46c99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75b46c99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75b46c99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75b46c99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75b46c99c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761099ff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761099ff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of the slides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75b46c99c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75b46c99c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75b46c99c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75b46c99c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75b46c99c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75b46c99c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75b46c99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75b46c99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7702c38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7702c38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75b46c99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75b46c99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75b46c99c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75b46c99c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75b46c99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75b46c99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091a8a6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091a8a6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091a8a6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091a8a6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761099ff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761099ff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CS we use the acronym PEMDAS to </a:t>
            </a:r>
            <a:r>
              <a:rPr lang="en"/>
              <a:t>remember</a:t>
            </a:r>
            <a:r>
              <a:rPr lang="en"/>
              <a:t> the order of operations. But there is a catch we are going to for the purpose of this activity add an = sign at the end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091a8a6d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091a8a6d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091a8a6d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091a8a6d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091a8a6d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091a8a6d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75b46c99c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75b46c99c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6091a8a6d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091a8a6d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75b46c99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75b46c99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761099ff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761099ff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CS we use the acronym PEMDAS to remember the order of operations. But there is a catch we are going to for the purpose of this activity add an = sign at the end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761099ff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761099ff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CS we use the acronym PEMDAS to remember the order of operations. But there is a catch we are going to for the purpose of this activity add an = sign at the end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761099ffb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761099ffb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CS we use the acronym PEMDAS to remember the order of operations. But there is a catch we are going to for the purpose of this activity add an = sign at the end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61099ff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61099ff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CS we use the acronym PEMDAS to remember the order of operations. But there is a catch we are going to for the purpose of this activity add an = sign at the end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761099ff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761099ff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gif"/><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b.socrative.com/login/stud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8157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Welcome to CS149 Students to….</a:t>
            </a:r>
            <a:endParaRPr sz="1800"/>
          </a:p>
          <a:p>
            <a:pPr indent="0" lvl="0" marL="0" rtl="0" algn="l">
              <a:spcBef>
                <a:spcPts val="0"/>
              </a:spcBef>
              <a:spcAft>
                <a:spcPts val="0"/>
              </a:spcAft>
              <a:buNone/>
            </a:pPr>
            <a:r>
              <a:rPr lang="en" sz="4800">
                <a:latin typeface="Impact"/>
                <a:ea typeface="Impact"/>
                <a:cs typeface="Impact"/>
                <a:sym typeface="Impact"/>
              </a:rPr>
              <a:t>THE FOURTH HOUR</a:t>
            </a:r>
            <a:endParaRPr sz="4800">
              <a:latin typeface="Impact"/>
              <a:ea typeface="Impact"/>
              <a:cs typeface="Impact"/>
              <a:sym typeface="Impact"/>
            </a:endParaRPr>
          </a:p>
        </p:txBody>
      </p:sp>
      <p:sp>
        <p:nvSpPr>
          <p:cNvPr id="86" name="Google Shape;86;p13"/>
          <p:cNvSpPr txBox="1"/>
          <p:nvPr>
            <p:ph idx="1" type="subTitle"/>
          </p:nvPr>
        </p:nvSpPr>
        <p:spPr>
          <a:xfrm>
            <a:off x="2344613" y="237246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TOPIC - Variables and Operators</a:t>
            </a:r>
            <a:endParaRPr sz="1800"/>
          </a:p>
        </p:txBody>
      </p:sp>
      <p:pic>
        <p:nvPicPr>
          <p:cNvPr id="87" name="Google Shape;87;p13"/>
          <p:cNvPicPr preferRelativeResize="0"/>
          <p:nvPr/>
        </p:nvPicPr>
        <p:blipFill>
          <a:blip r:embed="rId3">
            <a:alphaModFix/>
          </a:blip>
          <a:stretch>
            <a:fillRect/>
          </a:stretch>
        </p:blipFill>
        <p:spPr>
          <a:xfrm>
            <a:off x="6389400" y="1886597"/>
            <a:ext cx="2039814" cy="2039814"/>
          </a:xfrm>
          <a:prstGeom prst="rect">
            <a:avLst/>
          </a:prstGeom>
          <a:noFill/>
          <a:ln>
            <a:noFill/>
          </a:ln>
        </p:spPr>
      </p:pic>
      <p:pic>
        <p:nvPicPr>
          <p:cNvPr id="88" name="Google Shape;88;p13"/>
          <p:cNvPicPr preferRelativeResize="0"/>
          <p:nvPr/>
        </p:nvPicPr>
        <p:blipFill>
          <a:blip r:embed="rId4">
            <a:alphaModFix/>
          </a:blip>
          <a:stretch>
            <a:fillRect/>
          </a:stretch>
        </p:blipFill>
        <p:spPr>
          <a:xfrm>
            <a:off x="510450" y="2924563"/>
            <a:ext cx="2717875" cy="1908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a:t>
            </a:r>
            <a:endParaRPr/>
          </a:p>
        </p:txBody>
      </p:sp>
      <p:sp>
        <p:nvSpPr>
          <p:cNvPr id="146" name="Google Shape;146;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int x = 5;</a:t>
            </a:r>
            <a:endParaRPr/>
          </a:p>
          <a:p>
            <a:pPr indent="0" lvl="0" marL="0" rtl="0" algn="l">
              <a:spcBef>
                <a:spcPts val="1600"/>
              </a:spcBef>
              <a:spcAft>
                <a:spcPts val="1600"/>
              </a:spcAft>
              <a:buNone/>
            </a:pPr>
            <a:r>
              <a:rPr lang="en"/>
              <a:t>Read as: x is assigned the value 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52" name="Google Shape;152;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to </a:t>
            </a:r>
            <a:r>
              <a:rPr lang="en" u="sng">
                <a:solidFill>
                  <a:schemeClr val="hlink"/>
                </a:solidFill>
                <a:hlinkClick r:id="rId3"/>
              </a:rPr>
              <a:t>https://b.socrative.com/login/student</a:t>
            </a:r>
            <a:endParaRPr/>
          </a:p>
          <a:p>
            <a:pPr indent="0" lvl="0" marL="0" rtl="0" algn="l">
              <a:spcBef>
                <a:spcPts val="1600"/>
              </a:spcBef>
              <a:spcAft>
                <a:spcPts val="0"/>
              </a:spcAft>
              <a:buNone/>
            </a:pPr>
            <a:r>
              <a:rPr lang="en"/>
              <a:t>Classroom name: FOURTHOUR</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58" name="Google Shape;158;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value of x:</a:t>
            </a:r>
            <a:endParaRPr/>
          </a:p>
          <a:p>
            <a:pPr indent="0" lvl="0" marL="0" rtl="0" algn="l">
              <a:spcBef>
                <a:spcPts val="1600"/>
              </a:spcBef>
              <a:spcAft>
                <a:spcPts val="0"/>
              </a:spcAft>
              <a:buNone/>
            </a:pPr>
            <a:r>
              <a:rPr lang="en"/>
              <a:t>d</a:t>
            </a:r>
            <a:r>
              <a:rPr lang="en"/>
              <a:t>ouble x = 1 / 2;</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lphaLcParenR"/>
            </a:pPr>
            <a:r>
              <a:rPr lang="en"/>
              <a:t>0.5</a:t>
            </a:r>
            <a:endParaRPr/>
          </a:p>
          <a:p>
            <a:pPr indent="-342900" lvl="0" marL="457200" rtl="0" algn="l">
              <a:spcBef>
                <a:spcPts val="0"/>
              </a:spcBef>
              <a:spcAft>
                <a:spcPts val="0"/>
              </a:spcAft>
              <a:buSzPts val="1800"/>
              <a:buAutoNum type="alphaLcParenR"/>
            </a:pPr>
            <a:r>
              <a:rPr lang="en"/>
              <a:t>0.0</a:t>
            </a:r>
            <a:endParaRPr/>
          </a:p>
          <a:p>
            <a:pPr indent="-342900" lvl="0" marL="457200" rtl="0" algn="l">
              <a:spcBef>
                <a:spcPts val="0"/>
              </a:spcBef>
              <a:spcAft>
                <a:spcPts val="0"/>
              </a:spcAft>
              <a:buSzPts val="1800"/>
              <a:buAutoNum type="alphaLcParenR"/>
            </a:pPr>
            <a:r>
              <a:rPr lang="en"/>
              <a:t>0</a:t>
            </a:r>
            <a:endParaRPr/>
          </a:p>
          <a:p>
            <a:pPr indent="-342900" lvl="0" marL="457200" rtl="0" algn="l">
              <a:spcBef>
                <a:spcPts val="0"/>
              </a:spcBef>
              <a:spcAft>
                <a:spcPts val="0"/>
              </a:spcAft>
              <a:buSzPts val="1800"/>
              <a:buAutoNum type="alphaLcParenR"/>
            </a:pPr>
            <a:r>
              <a:rPr lang="en"/>
              <a:t>0.25</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1</a:t>
            </a:r>
            <a:endParaRPr/>
          </a:p>
        </p:txBody>
      </p:sp>
      <p:sp>
        <p:nvSpPr>
          <p:cNvPr id="164" name="Google Shape;164;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value of x:</a:t>
            </a:r>
            <a:endParaRPr/>
          </a:p>
          <a:p>
            <a:pPr indent="0" lvl="0" marL="0" rtl="0" algn="l">
              <a:spcBef>
                <a:spcPts val="1600"/>
              </a:spcBef>
              <a:spcAft>
                <a:spcPts val="0"/>
              </a:spcAft>
              <a:buNone/>
            </a:pPr>
            <a:r>
              <a:rPr lang="en"/>
              <a:t>double x = 1 / 2;</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lphaLcParenR"/>
            </a:pPr>
            <a:r>
              <a:rPr lang="en"/>
              <a:t>0.5</a:t>
            </a:r>
            <a:endParaRPr/>
          </a:p>
          <a:p>
            <a:pPr indent="-342900" lvl="0" marL="457200" rtl="0" algn="l">
              <a:spcBef>
                <a:spcPts val="0"/>
              </a:spcBef>
              <a:spcAft>
                <a:spcPts val="0"/>
              </a:spcAft>
              <a:buSzPts val="1800"/>
              <a:buAutoNum type="alphaLcParenR"/>
            </a:pPr>
            <a:r>
              <a:rPr lang="en">
                <a:highlight>
                  <a:srgbClr val="FFFF00"/>
                </a:highlight>
              </a:rPr>
              <a:t>0.0</a:t>
            </a:r>
            <a:endParaRPr>
              <a:highlight>
                <a:srgbClr val="FFFF00"/>
              </a:highlight>
            </a:endParaRPr>
          </a:p>
          <a:p>
            <a:pPr indent="-342900" lvl="0" marL="457200" rtl="0" algn="l">
              <a:spcBef>
                <a:spcPts val="0"/>
              </a:spcBef>
              <a:spcAft>
                <a:spcPts val="0"/>
              </a:spcAft>
              <a:buSzPts val="1800"/>
              <a:buAutoNum type="alphaLcParenR"/>
            </a:pPr>
            <a:r>
              <a:rPr lang="en"/>
              <a:t>0</a:t>
            </a:r>
            <a:endParaRPr/>
          </a:p>
          <a:p>
            <a:pPr indent="-342900" lvl="0" marL="457200" rtl="0" algn="l">
              <a:spcBef>
                <a:spcPts val="0"/>
              </a:spcBef>
              <a:spcAft>
                <a:spcPts val="0"/>
              </a:spcAft>
              <a:buSzPts val="1800"/>
              <a:buAutoNum type="alphaLcParenR"/>
            </a:pPr>
            <a:r>
              <a:rPr lang="en"/>
              <a:t>0.25</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why?</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x = 1 / 2;          x </a:t>
            </a:r>
            <a:endParaRPr/>
          </a:p>
          <a:p>
            <a:pPr indent="0" lvl="0" marL="0" rtl="0" algn="l">
              <a:spcBef>
                <a:spcPts val="1600"/>
              </a:spcBef>
              <a:spcAft>
                <a:spcPts val="1600"/>
              </a:spcAft>
              <a:buNone/>
            </a:pPr>
            <a:r>
              <a:t/>
            </a:r>
            <a:endParaRPr/>
          </a:p>
        </p:txBody>
      </p:sp>
      <p:sp>
        <p:nvSpPr>
          <p:cNvPr id="171" name="Google Shape;171;p26"/>
          <p:cNvSpPr txBox="1"/>
          <p:nvPr/>
        </p:nvSpPr>
        <p:spPr>
          <a:xfrm>
            <a:off x="2787600" y="1255975"/>
            <a:ext cx="470100" cy="43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0.0</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Integer-Integer Division</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x = 1 / 2;          x </a:t>
            </a:r>
            <a:endParaRPr/>
          </a:p>
          <a:p>
            <a:pPr indent="0" lvl="0" marL="0" rtl="0" algn="l">
              <a:spcBef>
                <a:spcPts val="1600"/>
              </a:spcBef>
              <a:spcAft>
                <a:spcPts val="0"/>
              </a:spcAft>
              <a:buNone/>
            </a:pPr>
            <a:r>
              <a:rPr lang="en" sz="1400"/>
              <a:t>This case seems weird.</a:t>
            </a:r>
            <a:endParaRPr sz="1400"/>
          </a:p>
          <a:p>
            <a:pPr indent="-317500" lvl="0" marL="457200" rtl="0" algn="l">
              <a:spcBef>
                <a:spcPts val="1600"/>
              </a:spcBef>
              <a:spcAft>
                <a:spcPts val="0"/>
              </a:spcAft>
              <a:buSzPts val="1400"/>
              <a:buChar char="-"/>
            </a:pPr>
            <a:r>
              <a:rPr lang="en" sz="1400"/>
              <a:t> We want the answer to be ½ because that is what we are normally taught in math. But this is Java, and Java is a typed language.</a:t>
            </a:r>
            <a:endParaRPr sz="1400"/>
          </a:p>
          <a:p>
            <a:pPr indent="0" lvl="0" marL="0" rtl="0" algn="l">
              <a:spcBef>
                <a:spcPts val="1600"/>
              </a:spcBef>
              <a:spcAft>
                <a:spcPts val="1600"/>
              </a:spcAft>
              <a:buNone/>
            </a:pPr>
            <a:r>
              <a:t/>
            </a:r>
            <a:endParaRPr/>
          </a:p>
        </p:txBody>
      </p:sp>
      <p:sp>
        <p:nvSpPr>
          <p:cNvPr id="178" name="Google Shape;178;p27"/>
          <p:cNvSpPr txBox="1"/>
          <p:nvPr/>
        </p:nvSpPr>
        <p:spPr>
          <a:xfrm>
            <a:off x="2787600" y="1255975"/>
            <a:ext cx="470100" cy="43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0.0</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Integer-Integer Division</a:t>
            </a:r>
            <a:endParaRPr/>
          </a:p>
        </p:txBody>
      </p:sp>
      <p:sp>
        <p:nvSpPr>
          <p:cNvPr id="184" name="Google Shape;184;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x = 1 / 2;          x </a:t>
            </a:r>
            <a:endParaRPr/>
          </a:p>
          <a:p>
            <a:pPr indent="0" lvl="0" marL="0" rtl="0" algn="l">
              <a:spcBef>
                <a:spcPts val="1600"/>
              </a:spcBef>
              <a:spcAft>
                <a:spcPts val="0"/>
              </a:spcAft>
              <a:buNone/>
            </a:pPr>
            <a:r>
              <a:rPr lang="en" sz="1400"/>
              <a:t>This case seems weird.</a:t>
            </a:r>
            <a:endParaRPr sz="1400"/>
          </a:p>
          <a:p>
            <a:pPr indent="-317500" lvl="0" marL="457200" rtl="0" algn="l">
              <a:spcBef>
                <a:spcPts val="1600"/>
              </a:spcBef>
              <a:spcAft>
                <a:spcPts val="0"/>
              </a:spcAft>
              <a:buSzPts val="1400"/>
              <a:buChar char="-"/>
            </a:pPr>
            <a:r>
              <a:rPr lang="en" sz="1400"/>
              <a:t> We want the answer to be ½ because that is what we are normally taught in math. But this is Java, and Java is a typed language.</a:t>
            </a:r>
            <a:endParaRPr sz="1400"/>
          </a:p>
          <a:p>
            <a:pPr indent="0" lvl="0" marL="0" rtl="0" algn="l">
              <a:spcBef>
                <a:spcPts val="1600"/>
              </a:spcBef>
              <a:spcAft>
                <a:spcPts val="0"/>
              </a:spcAft>
              <a:buNone/>
            </a:pPr>
            <a:r>
              <a:rPr lang="en" sz="1400"/>
              <a:t>First we must look at order of operations to solve arithmetic expressions</a:t>
            </a:r>
            <a:endParaRPr sz="1400"/>
          </a:p>
          <a:p>
            <a:pPr indent="-317500" lvl="0" marL="457200" rtl="0" algn="l">
              <a:spcBef>
                <a:spcPts val="1600"/>
              </a:spcBef>
              <a:spcAft>
                <a:spcPts val="0"/>
              </a:spcAft>
              <a:buSzPts val="1400"/>
              <a:buChar char="-"/>
            </a:pPr>
            <a:r>
              <a:rPr lang="en" sz="1400"/>
              <a:t>PEMDAS=</a:t>
            </a:r>
            <a:endParaRPr sz="1400"/>
          </a:p>
          <a:p>
            <a:pPr indent="0" lvl="0" marL="0" rtl="0" algn="l">
              <a:spcBef>
                <a:spcPts val="1600"/>
              </a:spcBef>
              <a:spcAft>
                <a:spcPts val="1600"/>
              </a:spcAft>
              <a:buNone/>
            </a:pPr>
            <a:r>
              <a:t/>
            </a:r>
            <a:endParaRPr/>
          </a:p>
        </p:txBody>
      </p:sp>
      <p:sp>
        <p:nvSpPr>
          <p:cNvPr id="185" name="Google Shape;185;p28"/>
          <p:cNvSpPr txBox="1"/>
          <p:nvPr/>
        </p:nvSpPr>
        <p:spPr>
          <a:xfrm>
            <a:off x="2787600" y="1255975"/>
            <a:ext cx="470100" cy="43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0.0</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Integer-Integer Division</a:t>
            </a:r>
            <a:endParaRPr/>
          </a:p>
        </p:txBody>
      </p:sp>
      <p:sp>
        <p:nvSpPr>
          <p:cNvPr id="191" name="Google Shape;191;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x = 1 / 2;          x </a:t>
            </a:r>
            <a:endParaRPr/>
          </a:p>
          <a:p>
            <a:pPr indent="0" lvl="0" marL="0" rtl="0" algn="l">
              <a:spcBef>
                <a:spcPts val="1600"/>
              </a:spcBef>
              <a:spcAft>
                <a:spcPts val="0"/>
              </a:spcAft>
              <a:buNone/>
            </a:pPr>
            <a:r>
              <a:rPr lang="en" sz="1400"/>
              <a:t>This case seems weird.</a:t>
            </a:r>
            <a:endParaRPr sz="1400"/>
          </a:p>
          <a:p>
            <a:pPr indent="-317500" lvl="0" marL="457200" rtl="0" algn="l">
              <a:spcBef>
                <a:spcPts val="1600"/>
              </a:spcBef>
              <a:spcAft>
                <a:spcPts val="0"/>
              </a:spcAft>
              <a:buSzPts val="1400"/>
              <a:buChar char="-"/>
            </a:pPr>
            <a:r>
              <a:rPr lang="en" sz="1400"/>
              <a:t> We want the answer to be ½ because that is what we are normally taught in math. But this is Java, and Java is a typed language.</a:t>
            </a:r>
            <a:endParaRPr sz="1400"/>
          </a:p>
          <a:p>
            <a:pPr indent="0" lvl="0" marL="0" rtl="0" algn="l">
              <a:spcBef>
                <a:spcPts val="1600"/>
              </a:spcBef>
              <a:spcAft>
                <a:spcPts val="0"/>
              </a:spcAft>
              <a:buNone/>
            </a:pPr>
            <a:r>
              <a:rPr lang="en" sz="1400"/>
              <a:t>First we must look at order of operations</a:t>
            </a:r>
            <a:r>
              <a:rPr lang="en" sz="1400"/>
              <a:t> to solve arithmetic expressions</a:t>
            </a:r>
            <a:endParaRPr sz="1400"/>
          </a:p>
          <a:p>
            <a:pPr indent="-317500" lvl="0" marL="457200" rtl="0" algn="l">
              <a:spcBef>
                <a:spcPts val="1600"/>
              </a:spcBef>
              <a:spcAft>
                <a:spcPts val="0"/>
              </a:spcAft>
              <a:buSzPts val="1400"/>
              <a:buChar char="-"/>
            </a:pPr>
            <a:r>
              <a:rPr lang="en" sz="1400"/>
              <a:t>PEM</a:t>
            </a:r>
            <a:r>
              <a:rPr lang="en" sz="1400">
                <a:highlight>
                  <a:srgbClr val="FFFF00"/>
                </a:highlight>
              </a:rPr>
              <a:t>D</a:t>
            </a:r>
            <a:r>
              <a:rPr lang="en" sz="1400"/>
              <a:t>AS=</a:t>
            </a:r>
            <a:endParaRPr sz="1400"/>
          </a:p>
          <a:p>
            <a:pPr indent="0" lvl="0" marL="0" rtl="0" algn="l">
              <a:spcBef>
                <a:spcPts val="1600"/>
              </a:spcBef>
              <a:spcAft>
                <a:spcPts val="1600"/>
              </a:spcAft>
              <a:buNone/>
            </a:pPr>
            <a:r>
              <a:t/>
            </a:r>
            <a:endParaRPr/>
          </a:p>
        </p:txBody>
      </p:sp>
      <p:sp>
        <p:nvSpPr>
          <p:cNvPr id="192" name="Google Shape;192;p29"/>
          <p:cNvSpPr txBox="1"/>
          <p:nvPr/>
        </p:nvSpPr>
        <p:spPr>
          <a:xfrm>
            <a:off x="2787600" y="1255975"/>
            <a:ext cx="470100" cy="43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0.0</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Integer-Integer Division</a:t>
            </a:r>
            <a:endParaRPr/>
          </a:p>
        </p:txBody>
      </p:sp>
      <p:sp>
        <p:nvSpPr>
          <p:cNvPr id="198" name="Google Shape;198;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x = 1 / 2;          x </a:t>
            </a:r>
            <a:endParaRPr/>
          </a:p>
          <a:p>
            <a:pPr indent="0" lvl="0" marL="0" rtl="0" algn="l">
              <a:spcBef>
                <a:spcPts val="1600"/>
              </a:spcBef>
              <a:spcAft>
                <a:spcPts val="0"/>
              </a:spcAft>
              <a:buNone/>
            </a:pPr>
            <a:r>
              <a:rPr lang="en" sz="1400"/>
              <a:t>This case seems weird.</a:t>
            </a:r>
            <a:endParaRPr sz="1400"/>
          </a:p>
          <a:p>
            <a:pPr indent="-317500" lvl="0" marL="457200" rtl="0" algn="l">
              <a:spcBef>
                <a:spcPts val="1600"/>
              </a:spcBef>
              <a:spcAft>
                <a:spcPts val="0"/>
              </a:spcAft>
              <a:buSzPts val="1400"/>
              <a:buChar char="-"/>
            </a:pPr>
            <a:r>
              <a:rPr lang="en" sz="1400"/>
              <a:t> We want the answer to be ½ because that is what we are normally taught in math. But this is Java, and Java is a typed language.</a:t>
            </a:r>
            <a:endParaRPr sz="1400"/>
          </a:p>
          <a:p>
            <a:pPr indent="0" lvl="0" marL="0" rtl="0" algn="l">
              <a:spcBef>
                <a:spcPts val="1600"/>
              </a:spcBef>
              <a:spcAft>
                <a:spcPts val="0"/>
              </a:spcAft>
              <a:buNone/>
            </a:pPr>
            <a:r>
              <a:rPr lang="en" sz="1400"/>
              <a:t>First we must look at order of operations</a:t>
            </a:r>
            <a:r>
              <a:rPr lang="en" sz="1400"/>
              <a:t> to solve arithmetic expressions</a:t>
            </a:r>
            <a:endParaRPr sz="1400"/>
          </a:p>
          <a:p>
            <a:pPr indent="-317500" lvl="0" marL="457200" rtl="0" algn="l">
              <a:spcBef>
                <a:spcPts val="1600"/>
              </a:spcBef>
              <a:spcAft>
                <a:spcPts val="0"/>
              </a:spcAft>
              <a:buSzPts val="1400"/>
              <a:buChar char="-"/>
            </a:pPr>
            <a:r>
              <a:rPr lang="en" sz="1400"/>
              <a:t>PEM</a:t>
            </a:r>
            <a:r>
              <a:rPr lang="en" sz="1400">
                <a:highlight>
                  <a:srgbClr val="FFFF00"/>
                </a:highlight>
              </a:rPr>
              <a:t>D</a:t>
            </a:r>
            <a:r>
              <a:rPr lang="en" sz="1400"/>
              <a:t>AS=</a:t>
            </a:r>
            <a:endParaRPr sz="1400"/>
          </a:p>
          <a:p>
            <a:pPr indent="-317500" lvl="0" marL="457200" rtl="0" algn="l">
              <a:spcBef>
                <a:spcPts val="0"/>
              </a:spcBef>
              <a:spcAft>
                <a:spcPts val="0"/>
              </a:spcAft>
              <a:buSzPts val="1400"/>
              <a:buChar char="-"/>
            </a:pPr>
            <a:r>
              <a:rPr lang="en" sz="1400"/>
              <a:t>1 / 2</a:t>
            </a:r>
            <a:endParaRPr sz="1400"/>
          </a:p>
          <a:p>
            <a:pPr indent="-317500" lvl="1" marL="914400" rtl="0" algn="l">
              <a:spcBef>
                <a:spcPts val="0"/>
              </a:spcBef>
              <a:spcAft>
                <a:spcPts val="0"/>
              </a:spcAft>
              <a:buSzPts val="1400"/>
              <a:buChar char="-"/>
            </a:pPr>
            <a:r>
              <a:rPr lang="en"/>
              <a:t>What TYPE is 1? What TYPE is 2?</a:t>
            </a:r>
            <a:endParaRPr/>
          </a:p>
          <a:p>
            <a:pPr indent="-317500" lvl="2" marL="1371600" rtl="0" algn="l">
              <a:spcBef>
                <a:spcPts val="0"/>
              </a:spcBef>
              <a:spcAft>
                <a:spcPts val="0"/>
              </a:spcAft>
              <a:buSzPts val="1400"/>
              <a:buChar char="-"/>
            </a:pPr>
            <a:r>
              <a:t/>
            </a:r>
            <a:endParaRPr/>
          </a:p>
          <a:p>
            <a:pPr indent="0" lvl="0" marL="0" rtl="0" algn="l">
              <a:spcBef>
                <a:spcPts val="1600"/>
              </a:spcBef>
              <a:spcAft>
                <a:spcPts val="1600"/>
              </a:spcAft>
              <a:buNone/>
            </a:pPr>
            <a:r>
              <a:t/>
            </a:r>
            <a:endParaRPr/>
          </a:p>
        </p:txBody>
      </p:sp>
      <p:sp>
        <p:nvSpPr>
          <p:cNvPr id="199" name="Google Shape;199;p30"/>
          <p:cNvSpPr txBox="1"/>
          <p:nvPr/>
        </p:nvSpPr>
        <p:spPr>
          <a:xfrm>
            <a:off x="2787600" y="1255975"/>
            <a:ext cx="470100" cy="43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0.0</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Integer-Integer Division</a:t>
            </a:r>
            <a:endParaRPr/>
          </a:p>
        </p:txBody>
      </p:sp>
      <p:sp>
        <p:nvSpPr>
          <p:cNvPr id="205" name="Google Shape;205;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x = 1 / 2;          x </a:t>
            </a:r>
            <a:endParaRPr/>
          </a:p>
          <a:p>
            <a:pPr indent="0" lvl="0" marL="0" rtl="0" algn="l">
              <a:spcBef>
                <a:spcPts val="1600"/>
              </a:spcBef>
              <a:spcAft>
                <a:spcPts val="0"/>
              </a:spcAft>
              <a:buNone/>
            </a:pPr>
            <a:r>
              <a:rPr lang="en" sz="1400"/>
              <a:t>This case seems weird.</a:t>
            </a:r>
            <a:endParaRPr sz="1400"/>
          </a:p>
          <a:p>
            <a:pPr indent="-317500" lvl="0" marL="457200" rtl="0" algn="l">
              <a:spcBef>
                <a:spcPts val="1600"/>
              </a:spcBef>
              <a:spcAft>
                <a:spcPts val="0"/>
              </a:spcAft>
              <a:buSzPts val="1400"/>
              <a:buChar char="-"/>
            </a:pPr>
            <a:r>
              <a:rPr lang="en" sz="1400"/>
              <a:t> We want the answer to be ½ because that is what we are normally taught in math. But this is Java, and Java is a typed language.</a:t>
            </a:r>
            <a:endParaRPr sz="1400"/>
          </a:p>
          <a:p>
            <a:pPr indent="0" lvl="0" marL="0" rtl="0" algn="l">
              <a:spcBef>
                <a:spcPts val="1600"/>
              </a:spcBef>
              <a:spcAft>
                <a:spcPts val="0"/>
              </a:spcAft>
              <a:buNone/>
            </a:pPr>
            <a:r>
              <a:rPr lang="en" sz="1400"/>
              <a:t>First we must look at order of operations</a:t>
            </a:r>
            <a:r>
              <a:rPr lang="en" sz="1400"/>
              <a:t> to solve arithmetic expressions</a:t>
            </a:r>
            <a:endParaRPr sz="1400"/>
          </a:p>
          <a:p>
            <a:pPr indent="-317500" lvl="0" marL="457200" rtl="0" algn="l">
              <a:spcBef>
                <a:spcPts val="1600"/>
              </a:spcBef>
              <a:spcAft>
                <a:spcPts val="0"/>
              </a:spcAft>
              <a:buSzPts val="1400"/>
              <a:buChar char="-"/>
            </a:pPr>
            <a:r>
              <a:rPr lang="en" sz="1400"/>
              <a:t>PEM</a:t>
            </a:r>
            <a:r>
              <a:rPr lang="en" sz="1400">
                <a:highlight>
                  <a:srgbClr val="FFFF00"/>
                </a:highlight>
              </a:rPr>
              <a:t>D</a:t>
            </a:r>
            <a:r>
              <a:rPr lang="en" sz="1400"/>
              <a:t>AS=</a:t>
            </a:r>
            <a:endParaRPr sz="1400"/>
          </a:p>
          <a:p>
            <a:pPr indent="-317500" lvl="0" marL="457200" rtl="0" algn="l">
              <a:spcBef>
                <a:spcPts val="0"/>
              </a:spcBef>
              <a:spcAft>
                <a:spcPts val="0"/>
              </a:spcAft>
              <a:buSzPts val="1400"/>
              <a:buChar char="-"/>
            </a:pPr>
            <a:r>
              <a:rPr lang="en" sz="1400"/>
              <a:t>1 / 2</a:t>
            </a:r>
            <a:endParaRPr sz="1400"/>
          </a:p>
          <a:p>
            <a:pPr indent="-317500" lvl="1" marL="914400" rtl="0" algn="l">
              <a:spcBef>
                <a:spcPts val="0"/>
              </a:spcBef>
              <a:spcAft>
                <a:spcPts val="0"/>
              </a:spcAft>
              <a:buSzPts val="1400"/>
              <a:buChar char="-"/>
            </a:pPr>
            <a:r>
              <a:rPr lang="en"/>
              <a:t>What TYPE is 1? What TYPE is 2?</a:t>
            </a:r>
            <a:endParaRPr/>
          </a:p>
          <a:p>
            <a:pPr indent="-317500" lvl="2" marL="1371600" rtl="0" algn="l">
              <a:spcBef>
                <a:spcPts val="0"/>
              </a:spcBef>
              <a:spcAft>
                <a:spcPts val="0"/>
              </a:spcAft>
              <a:buSzPts val="1400"/>
              <a:buChar char="-"/>
            </a:pPr>
            <a:r>
              <a:rPr lang="en"/>
              <a:t>integers (int)</a:t>
            </a:r>
            <a:endParaRPr/>
          </a:p>
          <a:p>
            <a:pPr indent="0" lvl="0" marL="0" rtl="0" algn="l">
              <a:spcBef>
                <a:spcPts val="1600"/>
              </a:spcBef>
              <a:spcAft>
                <a:spcPts val="1600"/>
              </a:spcAft>
              <a:buNone/>
            </a:pPr>
            <a:r>
              <a:t/>
            </a:r>
            <a:endParaRPr/>
          </a:p>
        </p:txBody>
      </p:sp>
      <p:sp>
        <p:nvSpPr>
          <p:cNvPr id="206" name="Google Shape;206;p31"/>
          <p:cNvSpPr txBox="1"/>
          <p:nvPr/>
        </p:nvSpPr>
        <p:spPr>
          <a:xfrm>
            <a:off x="2787600" y="1255975"/>
            <a:ext cx="470100" cy="43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0.0</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Introductions</a:t>
            </a:r>
            <a:endParaRPr>
              <a:latin typeface="Impact"/>
              <a:ea typeface="Impact"/>
              <a:cs typeface="Impact"/>
              <a:sym typeface="Impact"/>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Name</a:t>
            </a:r>
            <a:endParaRPr/>
          </a:p>
          <a:p>
            <a:pPr indent="-342900" lvl="0" marL="457200" rtl="0" algn="l">
              <a:spcBef>
                <a:spcPts val="0"/>
              </a:spcBef>
              <a:spcAft>
                <a:spcPts val="0"/>
              </a:spcAft>
              <a:buSzPts val="1800"/>
              <a:buChar char="-"/>
            </a:pPr>
            <a:r>
              <a:rPr lang="en"/>
              <a:t>Professor</a:t>
            </a:r>
            <a:endParaRPr/>
          </a:p>
          <a:p>
            <a:pPr indent="-342900" lvl="0" marL="457200" rtl="0" algn="l">
              <a:spcBef>
                <a:spcPts val="0"/>
              </a:spcBef>
              <a:spcAft>
                <a:spcPts val="0"/>
              </a:spcAft>
              <a:buSzPts val="1800"/>
              <a:buChar char="-"/>
            </a:pPr>
            <a:r>
              <a:rPr lang="en"/>
              <a:t>Fun Fact About yourself</a:t>
            </a:r>
            <a:endParaRPr/>
          </a:p>
        </p:txBody>
      </p:sp>
      <p:pic>
        <p:nvPicPr>
          <p:cNvPr id="95" name="Google Shape;95;p14"/>
          <p:cNvPicPr preferRelativeResize="0"/>
          <p:nvPr/>
        </p:nvPicPr>
        <p:blipFill>
          <a:blip r:embed="rId3">
            <a:alphaModFix/>
          </a:blip>
          <a:stretch>
            <a:fillRect/>
          </a:stretch>
        </p:blipFill>
        <p:spPr>
          <a:xfrm>
            <a:off x="5461825" y="370550"/>
            <a:ext cx="3048000" cy="2286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Integer-Integer Division</a:t>
            </a:r>
            <a:endParaRPr/>
          </a:p>
        </p:txBody>
      </p:sp>
      <p:sp>
        <p:nvSpPr>
          <p:cNvPr id="212" name="Google Shape;212;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x = 1 / 2;          x </a:t>
            </a:r>
            <a:endParaRPr sz="1400"/>
          </a:p>
          <a:p>
            <a:pPr indent="0" lvl="0" marL="0" rtl="0" algn="l">
              <a:spcBef>
                <a:spcPts val="1600"/>
              </a:spcBef>
              <a:spcAft>
                <a:spcPts val="0"/>
              </a:spcAft>
              <a:buNone/>
            </a:pPr>
            <a:r>
              <a:rPr lang="en" sz="1400"/>
              <a:t>First we must look at order of operations</a:t>
            </a:r>
            <a:r>
              <a:rPr lang="en" sz="1400"/>
              <a:t> to solve arithmetic expressions</a:t>
            </a:r>
            <a:endParaRPr sz="1400"/>
          </a:p>
          <a:p>
            <a:pPr indent="-317500" lvl="0" marL="457200" rtl="0" algn="l">
              <a:spcBef>
                <a:spcPts val="1600"/>
              </a:spcBef>
              <a:spcAft>
                <a:spcPts val="0"/>
              </a:spcAft>
              <a:buSzPts val="1400"/>
              <a:buChar char="-"/>
            </a:pPr>
            <a:r>
              <a:rPr lang="en" sz="1400"/>
              <a:t>PEM</a:t>
            </a:r>
            <a:r>
              <a:rPr lang="en" sz="1400">
                <a:highlight>
                  <a:srgbClr val="FFFF00"/>
                </a:highlight>
              </a:rPr>
              <a:t>D</a:t>
            </a:r>
            <a:r>
              <a:rPr lang="en" sz="1400"/>
              <a:t>AS=</a:t>
            </a:r>
            <a:endParaRPr sz="1400"/>
          </a:p>
          <a:p>
            <a:pPr indent="-317500" lvl="0" marL="457200" rtl="0" algn="l">
              <a:spcBef>
                <a:spcPts val="0"/>
              </a:spcBef>
              <a:spcAft>
                <a:spcPts val="0"/>
              </a:spcAft>
              <a:buSzPts val="1400"/>
              <a:buChar char="-"/>
            </a:pPr>
            <a:r>
              <a:rPr lang="en" sz="1400"/>
              <a:t>1 / 2</a:t>
            </a:r>
            <a:endParaRPr sz="1400"/>
          </a:p>
          <a:p>
            <a:pPr indent="-317500" lvl="1" marL="914400" rtl="0" algn="l">
              <a:spcBef>
                <a:spcPts val="0"/>
              </a:spcBef>
              <a:spcAft>
                <a:spcPts val="0"/>
              </a:spcAft>
              <a:buSzPts val="1400"/>
              <a:buChar char="-"/>
            </a:pPr>
            <a:r>
              <a:rPr lang="en"/>
              <a:t>What TYPE is 1? What TYPE is 2?</a:t>
            </a:r>
            <a:endParaRPr/>
          </a:p>
          <a:p>
            <a:pPr indent="-317500" lvl="2" marL="1371600" rtl="0" algn="l">
              <a:spcBef>
                <a:spcPts val="0"/>
              </a:spcBef>
              <a:spcAft>
                <a:spcPts val="0"/>
              </a:spcAft>
              <a:buSzPts val="1400"/>
              <a:buChar char="-"/>
            </a:pPr>
            <a:r>
              <a:rPr lang="en"/>
              <a:t>integers (int)</a:t>
            </a:r>
            <a:endParaRPr/>
          </a:p>
          <a:p>
            <a:pPr indent="-317500" lvl="0" marL="457200" rtl="0" algn="l">
              <a:spcBef>
                <a:spcPts val="0"/>
              </a:spcBef>
              <a:spcAft>
                <a:spcPts val="0"/>
              </a:spcAft>
              <a:buSzPts val="1400"/>
              <a:buChar char="-"/>
            </a:pPr>
            <a:r>
              <a:rPr lang="en" sz="1400"/>
              <a:t>What is 1 / 2 (using integer division)</a:t>
            </a:r>
            <a:endParaRPr sz="1400"/>
          </a:p>
          <a:p>
            <a:pPr indent="0" lvl="0" marL="0" rtl="0" algn="l">
              <a:spcBef>
                <a:spcPts val="1600"/>
              </a:spcBef>
              <a:spcAft>
                <a:spcPts val="1600"/>
              </a:spcAft>
              <a:buNone/>
            </a:pPr>
            <a:r>
              <a:t/>
            </a:r>
            <a:endParaRPr/>
          </a:p>
        </p:txBody>
      </p:sp>
      <p:sp>
        <p:nvSpPr>
          <p:cNvPr id="213" name="Google Shape;213;p32"/>
          <p:cNvSpPr txBox="1"/>
          <p:nvPr/>
        </p:nvSpPr>
        <p:spPr>
          <a:xfrm>
            <a:off x="2787600" y="1255975"/>
            <a:ext cx="470100" cy="43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0.0</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Integer-Integer Division</a:t>
            </a:r>
            <a:endParaRPr/>
          </a:p>
        </p:txBody>
      </p:sp>
      <p:sp>
        <p:nvSpPr>
          <p:cNvPr id="219" name="Google Shape;219;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x = 1 / 2;          x </a:t>
            </a:r>
            <a:endParaRPr sz="1400"/>
          </a:p>
          <a:p>
            <a:pPr indent="0" lvl="0" marL="0" rtl="0" algn="l">
              <a:spcBef>
                <a:spcPts val="1600"/>
              </a:spcBef>
              <a:spcAft>
                <a:spcPts val="0"/>
              </a:spcAft>
              <a:buNone/>
            </a:pPr>
            <a:r>
              <a:rPr lang="en" sz="1400"/>
              <a:t>First we must look at order of operations</a:t>
            </a:r>
            <a:r>
              <a:rPr lang="en" sz="1400"/>
              <a:t> to solve arithmetic expressions</a:t>
            </a:r>
            <a:endParaRPr sz="1400"/>
          </a:p>
          <a:p>
            <a:pPr indent="-317500" lvl="0" marL="457200" rtl="0" algn="l">
              <a:spcBef>
                <a:spcPts val="1600"/>
              </a:spcBef>
              <a:spcAft>
                <a:spcPts val="0"/>
              </a:spcAft>
              <a:buSzPts val="1400"/>
              <a:buChar char="-"/>
            </a:pPr>
            <a:r>
              <a:rPr lang="en" sz="1400"/>
              <a:t>PEM</a:t>
            </a:r>
            <a:r>
              <a:rPr lang="en" sz="1400">
                <a:highlight>
                  <a:srgbClr val="FFFF00"/>
                </a:highlight>
              </a:rPr>
              <a:t>D</a:t>
            </a:r>
            <a:r>
              <a:rPr lang="en" sz="1400"/>
              <a:t>AS=</a:t>
            </a:r>
            <a:endParaRPr sz="1400"/>
          </a:p>
          <a:p>
            <a:pPr indent="-317500" lvl="0" marL="457200" rtl="0" algn="l">
              <a:spcBef>
                <a:spcPts val="0"/>
              </a:spcBef>
              <a:spcAft>
                <a:spcPts val="0"/>
              </a:spcAft>
              <a:buSzPts val="1400"/>
              <a:buChar char="-"/>
            </a:pPr>
            <a:r>
              <a:rPr lang="en" sz="1400"/>
              <a:t>1 / 2</a:t>
            </a:r>
            <a:endParaRPr sz="1400"/>
          </a:p>
          <a:p>
            <a:pPr indent="-317500" lvl="1" marL="914400" rtl="0" algn="l">
              <a:spcBef>
                <a:spcPts val="0"/>
              </a:spcBef>
              <a:spcAft>
                <a:spcPts val="0"/>
              </a:spcAft>
              <a:buSzPts val="1400"/>
              <a:buChar char="-"/>
            </a:pPr>
            <a:r>
              <a:rPr lang="en"/>
              <a:t>What TYPE is 1? What TYPE is 2?</a:t>
            </a:r>
            <a:endParaRPr/>
          </a:p>
          <a:p>
            <a:pPr indent="-317500" lvl="2" marL="1371600" rtl="0" algn="l">
              <a:spcBef>
                <a:spcPts val="0"/>
              </a:spcBef>
              <a:spcAft>
                <a:spcPts val="0"/>
              </a:spcAft>
              <a:buSzPts val="1400"/>
              <a:buChar char="-"/>
            </a:pPr>
            <a:r>
              <a:rPr lang="en"/>
              <a:t>integers (int)</a:t>
            </a:r>
            <a:endParaRPr/>
          </a:p>
          <a:p>
            <a:pPr indent="-317500" lvl="0" marL="457200" rtl="0" algn="l">
              <a:spcBef>
                <a:spcPts val="0"/>
              </a:spcBef>
              <a:spcAft>
                <a:spcPts val="0"/>
              </a:spcAft>
              <a:buSzPts val="1400"/>
              <a:buChar char="-"/>
            </a:pPr>
            <a:r>
              <a:rPr lang="en" sz="1400"/>
              <a:t>What is 1 / 2 (using integer division)</a:t>
            </a:r>
            <a:endParaRPr sz="1400"/>
          </a:p>
          <a:p>
            <a:pPr indent="-317500" lvl="1" marL="914400" rtl="0" algn="l">
              <a:spcBef>
                <a:spcPts val="0"/>
              </a:spcBef>
              <a:spcAft>
                <a:spcPts val="0"/>
              </a:spcAft>
              <a:buSzPts val="1400"/>
              <a:buChar char="-"/>
            </a:pPr>
            <a:r>
              <a:rPr lang="en">
                <a:highlight>
                  <a:srgbClr val="FFFF00"/>
                </a:highlight>
              </a:rPr>
              <a:t>0</a:t>
            </a:r>
            <a:endParaRPr sz="1400">
              <a:highlight>
                <a:srgbClr val="FFFF00"/>
              </a:highlight>
            </a:endParaRPr>
          </a:p>
          <a:p>
            <a:pPr indent="0" lvl="0" marL="0" rtl="0" algn="l">
              <a:spcBef>
                <a:spcPts val="1600"/>
              </a:spcBef>
              <a:spcAft>
                <a:spcPts val="1600"/>
              </a:spcAft>
              <a:buNone/>
            </a:pPr>
            <a:r>
              <a:t/>
            </a:r>
            <a:endParaRPr/>
          </a:p>
        </p:txBody>
      </p:sp>
      <p:sp>
        <p:nvSpPr>
          <p:cNvPr id="220" name="Google Shape;220;p33"/>
          <p:cNvSpPr txBox="1"/>
          <p:nvPr/>
        </p:nvSpPr>
        <p:spPr>
          <a:xfrm>
            <a:off x="2787600" y="1255975"/>
            <a:ext cx="470100" cy="43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0.0</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Integer-Integer Division</a:t>
            </a:r>
            <a:endParaRPr/>
          </a:p>
        </p:txBody>
      </p:sp>
      <p:sp>
        <p:nvSpPr>
          <p:cNvPr id="226" name="Google Shape;226;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x = 1 / 2;          x </a:t>
            </a:r>
            <a:endParaRPr sz="1400"/>
          </a:p>
          <a:p>
            <a:pPr indent="0" lvl="0" marL="0" rtl="0" algn="l">
              <a:spcBef>
                <a:spcPts val="1600"/>
              </a:spcBef>
              <a:spcAft>
                <a:spcPts val="0"/>
              </a:spcAft>
              <a:buNone/>
            </a:pPr>
            <a:r>
              <a:rPr lang="en" sz="1400"/>
              <a:t>First we must look at order of operations</a:t>
            </a:r>
            <a:r>
              <a:rPr lang="en" sz="1400"/>
              <a:t> to solve arithmetic expressions</a:t>
            </a:r>
            <a:endParaRPr sz="1400"/>
          </a:p>
          <a:p>
            <a:pPr indent="-317500" lvl="0" marL="457200" rtl="0" algn="l">
              <a:spcBef>
                <a:spcPts val="1600"/>
              </a:spcBef>
              <a:spcAft>
                <a:spcPts val="0"/>
              </a:spcAft>
              <a:buSzPts val="1400"/>
              <a:buChar char="-"/>
            </a:pPr>
            <a:r>
              <a:rPr lang="en" sz="1400"/>
              <a:t>PEM</a:t>
            </a:r>
            <a:r>
              <a:rPr lang="en" sz="1400">
                <a:highlight>
                  <a:srgbClr val="FFFF00"/>
                </a:highlight>
              </a:rPr>
              <a:t>D</a:t>
            </a:r>
            <a:r>
              <a:rPr lang="en" sz="1400"/>
              <a:t>AS=</a:t>
            </a:r>
            <a:endParaRPr sz="1400"/>
          </a:p>
          <a:p>
            <a:pPr indent="-317500" lvl="0" marL="457200" rtl="0" algn="l">
              <a:spcBef>
                <a:spcPts val="0"/>
              </a:spcBef>
              <a:spcAft>
                <a:spcPts val="0"/>
              </a:spcAft>
              <a:buSzPts val="1400"/>
              <a:buChar char="-"/>
            </a:pPr>
            <a:r>
              <a:rPr lang="en" sz="1400"/>
              <a:t>1 / 2</a:t>
            </a:r>
            <a:endParaRPr sz="1400"/>
          </a:p>
          <a:p>
            <a:pPr indent="-317500" lvl="1" marL="914400" rtl="0" algn="l">
              <a:spcBef>
                <a:spcPts val="0"/>
              </a:spcBef>
              <a:spcAft>
                <a:spcPts val="0"/>
              </a:spcAft>
              <a:buSzPts val="1400"/>
              <a:buChar char="-"/>
            </a:pPr>
            <a:r>
              <a:rPr lang="en"/>
              <a:t>What TYPE is 1? What TYPE is 2?</a:t>
            </a:r>
            <a:endParaRPr/>
          </a:p>
          <a:p>
            <a:pPr indent="-317500" lvl="2" marL="1371600" rtl="0" algn="l">
              <a:spcBef>
                <a:spcPts val="0"/>
              </a:spcBef>
              <a:spcAft>
                <a:spcPts val="0"/>
              </a:spcAft>
              <a:buSzPts val="1400"/>
              <a:buChar char="-"/>
            </a:pPr>
            <a:r>
              <a:rPr lang="en"/>
              <a:t>integers (int)</a:t>
            </a:r>
            <a:endParaRPr/>
          </a:p>
          <a:p>
            <a:pPr indent="-317500" lvl="0" marL="457200" rtl="0" algn="l">
              <a:spcBef>
                <a:spcPts val="0"/>
              </a:spcBef>
              <a:spcAft>
                <a:spcPts val="0"/>
              </a:spcAft>
              <a:buSzPts val="1400"/>
              <a:buChar char="-"/>
            </a:pPr>
            <a:r>
              <a:rPr lang="en" sz="1400"/>
              <a:t>What is 1 / 2 (using integer division)</a:t>
            </a:r>
            <a:endParaRPr sz="1400"/>
          </a:p>
          <a:p>
            <a:pPr indent="-317500" lvl="1" marL="914400" rtl="0" algn="l">
              <a:spcBef>
                <a:spcPts val="0"/>
              </a:spcBef>
              <a:spcAft>
                <a:spcPts val="0"/>
              </a:spcAft>
              <a:buSzPts val="1400"/>
              <a:buChar char="-"/>
            </a:pPr>
            <a:r>
              <a:rPr lang="en">
                <a:highlight>
                  <a:srgbClr val="FFFF00"/>
                </a:highlight>
              </a:rPr>
              <a:t>0</a:t>
            </a:r>
            <a:endParaRPr>
              <a:highlight>
                <a:srgbClr val="FFFF00"/>
              </a:highlight>
            </a:endParaRPr>
          </a:p>
          <a:p>
            <a:pPr indent="-342900" lvl="0" marL="457200" rtl="0" algn="l">
              <a:spcBef>
                <a:spcPts val="0"/>
              </a:spcBef>
              <a:spcAft>
                <a:spcPts val="0"/>
              </a:spcAft>
              <a:buSzPts val="1800"/>
              <a:buChar char="-"/>
            </a:pPr>
            <a:r>
              <a:rPr lang="en"/>
              <a:t>BUT WHY IS THE ANSWER 0.0 and NOT JUST 0?</a:t>
            </a:r>
            <a:endParaRPr/>
          </a:p>
          <a:p>
            <a:pPr indent="0" lvl="0" marL="0" rtl="0" algn="l">
              <a:spcBef>
                <a:spcPts val="1600"/>
              </a:spcBef>
              <a:spcAft>
                <a:spcPts val="1600"/>
              </a:spcAft>
              <a:buNone/>
            </a:pPr>
            <a:r>
              <a:t/>
            </a:r>
            <a:endParaRPr/>
          </a:p>
        </p:txBody>
      </p:sp>
      <p:sp>
        <p:nvSpPr>
          <p:cNvPr id="227" name="Google Shape;227;p34"/>
          <p:cNvSpPr txBox="1"/>
          <p:nvPr/>
        </p:nvSpPr>
        <p:spPr>
          <a:xfrm>
            <a:off x="2787600" y="1255975"/>
            <a:ext cx="470100" cy="43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0.0</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Integer-Integer Division</a:t>
            </a:r>
            <a:endParaRPr/>
          </a:p>
        </p:txBody>
      </p:sp>
      <p:sp>
        <p:nvSpPr>
          <p:cNvPr id="233" name="Google Shape;233;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x = 1 / 2;          x </a:t>
            </a:r>
            <a:endParaRPr sz="1400"/>
          </a:p>
          <a:p>
            <a:pPr indent="0" lvl="0" marL="0" rtl="0" algn="l">
              <a:spcBef>
                <a:spcPts val="1600"/>
              </a:spcBef>
              <a:spcAft>
                <a:spcPts val="0"/>
              </a:spcAft>
              <a:buNone/>
            </a:pPr>
            <a:r>
              <a:rPr lang="en" sz="1400"/>
              <a:t>First we must look at order of operations </a:t>
            </a:r>
            <a:r>
              <a:rPr lang="en" sz="1400"/>
              <a:t>to solve arithmetic expressions</a:t>
            </a:r>
            <a:endParaRPr sz="1400"/>
          </a:p>
          <a:p>
            <a:pPr indent="-317500" lvl="0" marL="457200" rtl="0" algn="l">
              <a:spcBef>
                <a:spcPts val="1600"/>
              </a:spcBef>
              <a:spcAft>
                <a:spcPts val="0"/>
              </a:spcAft>
              <a:buSzPts val="1400"/>
              <a:buChar char="-"/>
            </a:pPr>
            <a:r>
              <a:rPr lang="en" sz="1400"/>
              <a:t>PEM</a:t>
            </a:r>
            <a:r>
              <a:rPr lang="en" sz="1400">
                <a:highlight>
                  <a:srgbClr val="FFFF00"/>
                </a:highlight>
              </a:rPr>
              <a:t>D</a:t>
            </a:r>
            <a:r>
              <a:rPr lang="en" sz="1400"/>
              <a:t>AS=</a:t>
            </a:r>
            <a:endParaRPr sz="1400"/>
          </a:p>
          <a:p>
            <a:pPr indent="-317500" lvl="0" marL="457200" rtl="0" algn="l">
              <a:spcBef>
                <a:spcPts val="0"/>
              </a:spcBef>
              <a:spcAft>
                <a:spcPts val="0"/>
              </a:spcAft>
              <a:buSzPts val="1400"/>
              <a:buChar char="-"/>
            </a:pPr>
            <a:r>
              <a:rPr lang="en" sz="1400"/>
              <a:t>1 / 2</a:t>
            </a:r>
            <a:endParaRPr sz="1400"/>
          </a:p>
          <a:p>
            <a:pPr indent="-317500" lvl="1" marL="914400" rtl="0" algn="l">
              <a:spcBef>
                <a:spcPts val="0"/>
              </a:spcBef>
              <a:spcAft>
                <a:spcPts val="0"/>
              </a:spcAft>
              <a:buSzPts val="1400"/>
              <a:buChar char="-"/>
            </a:pPr>
            <a:r>
              <a:rPr lang="en"/>
              <a:t>What TYPE is 1? What TYPE is 2?</a:t>
            </a:r>
            <a:endParaRPr/>
          </a:p>
          <a:p>
            <a:pPr indent="-317500" lvl="2" marL="1371600" rtl="0" algn="l">
              <a:spcBef>
                <a:spcPts val="0"/>
              </a:spcBef>
              <a:spcAft>
                <a:spcPts val="0"/>
              </a:spcAft>
              <a:buSzPts val="1400"/>
              <a:buChar char="-"/>
            </a:pPr>
            <a:r>
              <a:rPr lang="en"/>
              <a:t>integers (int)</a:t>
            </a:r>
            <a:endParaRPr/>
          </a:p>
          <a:p>
            <a:pPr indent="-317500" lvl="0" marL="457200" rtl="0" algn="l">
              <a:spcBef>
                <a:spcPts val="0"/>
              </a:spcBef>
              <a:spcAft>
                <a:spcPts val="0"/>
              </a:spcAft>
              <a:buSzPts val="1400"/>
              <a:buChar char="-"/>
            </a:pPr>
            <a:r>
              <a:rPr lang="en" sz="1400"/>
              <a:t>What is 1 / 2 (using integer division)</a:t>
            </a:r>
            <a:endParaRPr sz="1400"/>
          </a:p>
          <a:p>
            <a:pPr indent="-317500" lvl="1" marL="914400" rtl="0" algn="l">
              <a:spcBef>
                <a:spcPts val="0"/>
              </a:spcBef>
              <a:spcAft>
                <a:spcPts val="0"/>
              </a:spcAft>
              <a:buSzPts val="1400"/>
              <a:buChar char="-"/>
            </a:pPr>
            <a:r>
              <a:rPr lang="en">
                <a:highlight>
                  <a:srgbClr val="FFFF00"/>
                </a:highlight>
              </a:rPr>
              <a:t>0</a:t>
            </a:r>
            <a:endParaRPr>
              <a:highlight>
                <a:srgbClr val="FFFF00"/>
              </a:highlight>
            </a:endParaRPr>
          </a:p>
          <a:p>
            <a:pPr indent="-342900" lvl="0" marL="457200" rtl="0" algn="l">
              <a:spcBef>
                <a:spcPts val="0"/>
              </a:spcBef>
              <a:spcAft>
                <a:spcPts val="0"/>
              </a:spcAft>
              <a:buSzPts val="1800"/>
              <a:buChar char="-"/>
            </a:pPr>
            <a:r>
              <a:rPr lang="en"/>
              <a:t>BUT WHY IS THE ANSWER 0.0 and NOT JUST 0?</a:t>
            </a:r>
            <a:endParaRPr/>
          </a:p>
          <a:p>
            <a:pPr indent="-317500" lvl="1" marL="914400" rtl="0" algn="l">
              <a:spcBef>
                <a:spcPts val="0"/>
              </a:spcBef>
              <a:spcAft>
                <a:spcPts val="0"/>
              </a:spcAft>
              <a:buSzPts val="1400"/>
              <a:buChar char="-"/>
            </a:pPr>
            <a:r>
              <a:rPr lang="en"/>
              <a:t>PEMDAS</a:t>
            </a:r>
            <a:r>
              <a:rPr lang="en">
                <a:highlight>
                  <a:srgbClr val="FFFF00"/>
                </a:highlight>
              </a:rPr>
              <a:t>=</a:t>
            </a:r>
            <a:endParaRPr>
              <a:highlight>
                <a:srgbClr val="FFFF00"/>
              </a:highlight>
            </a:endParaRPr>
          </a:p>
          <a:p>
            <a:pPr indent="-317500" lvl="1" marL="914400" rtl="0" algn="l">
              <a:spcBef>
                <a:spcPts val="0"/>
              </a:spcBef>
              <a:spcAft>
                <a:spcPts val="0"/>
              </a:spcAft>
              <a:buSzPts val="1400"/>
              <a:buChar char="-"/>
            </a:pPr>
            <a:r>
              <a:rPr b="1" lang="en"/>
              <a:t>Assignment</a:t>
            </a:r>
            <a:r>
              <a:rPr lang="en"/>
              <a:t> changes the type from int to double</a:t>
            </a:r>
            <a:endParaRPr/>
          </a:p>
          <a:p>
            <a:pPr indent="0" lvl="0" marL="0" rtl="0" algn="l">
              <a:spcBef>
                <a:spcPts val="1600"/>
              </a:spcBef>
              <a:spcAft>
                <a:spcPts val="1600"/>
              </a:spcAft>
              <a:buNone/>
            </a:pPr>
            <a:r>
              <a:t/>
            </a:r>
            <a:endParaRPr/>
          </a:p>
        </p:txBody>
      </p:sp>
      <p:sp>
        <p:nvSpPr>
          <p:cNvPr id="234" name="Google Shape;234;p35"/>
          <p:cNvSpPr txBox="1"/>
          <p:nvPr/>
        </p:nvSpPr>
        <p:spPr>
          <a:xfrm>
            <a:off x="2787600" y="1255975"/>
            <a:ext cx="470100" cy="43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0.0</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Double-Integer, Integer-Double, and Double-Double Division</a:t>
            </a:r>
            <a:endParaRPr sz="2400"/>
          </a:p>
        </p:txBody>
      </p:sp>
      <p:sp>
        <p:nvSpPr>
          <p:cNvPr id="240" name="Google Shape;240;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the following evaluate to? Work in pairs.</a:t>
            </a:r>
            <a:endParaRPr/>
          </a:p>
          <a:p>
            <a:pPr indent="0" lvl="0" marL="0" rtl="0" algn="l">
              <a:spcBef>
                <a:spcPts val="1600"/>
              </a:spcBef>
              <a:spcAft>
                <a:spcPts val="0"/>
              </a:spcAft>
              <a:buNone/>
            </a:pPr>
            <a:r>
              <a:rPr lang="en"/>
              <a:t>d</a:t>
            </a:r>
            <a:r>
              <a:rPr lang="en"/>
              <a:t>ouble a = 10.0 / 20;</a:t>
            </a:r>
            <a:endParaRPr/>
          </a:p>
          <a:p>
            <a:pPr indent="0" lvl="0" marL="0" rtl="0" algn="l">
              <a:spcBef>
                <a:spcPts val="1600"/>
              </a:spcBef>
              <a:spcAft>
                <a:spcPts val="0"/>
              </a:spcAft>
              <a:buNone/>
            </a:pPr>
            <a:r>
              <a:rPr lang="en"/>
              <a:t>d</a:t>
            </a:r>
            <a:r>
              <a:rPr lang="en"/>
              <a:t>ouble b = 20 / 100.0;</a:t>
            </a:r>
            <a:endParaRPr/>
          </a:p>
          <a:p>
            <a:pPr indent="0" lvl="0" marL="0" rtl="0" algn="l">
              <a:spcBef>
                <a:spcPts val="1600"/>
              </a:spcBef>
              <a:spcAft>
                <a:spcPts val="0"/>
              </a:spcAft>
              <a:buNone/>
            </a:pPr>
            <a:r>
              <a:rPr lang="en"/>
              <a:t>d</a:t>
            </a:r>
            <a:r>
              <a:rPr lang="en"/>
              <a:t>ouble c = 25.0 / 50.0;</a:t>
            </a:r>
            <a:endParaRPr/>
          </a:p>
          <a:p>
            <a:pPr indent="0" lvl="0" marL="0" rtl="0" algn="l">
              <a:spcBef>
                <a:spcPts val="1600"/>
              </a:spcBef>
              <a:spcAft>
                <a:spcPts val="0"/>
              </a:spcAft>
              <a:buNone/>
            </a:pPr>
            <a:r>
              <a:rPr lang="en"/>
              <a:t>d</a:t>
            </a:r>
            <a:r>
              <a:rPr lang="en"/>
              <a:t>ouble d = 15 / 2;</a:t>
            </a:r>
            <a:endParaRPr/>
          </a:p>
          <a:p>
            <a:pPr indent="0" lvl="0" marL="0" rtl="0" algn="l">
              <a:spcBef>
                <a:spcPts val="1600"/>
              </a:spcBef>
              <a:spcAft>
                <a:spcPts val="1600"/>
              </a:spcAft>
              <a:buNone/>
            </a:pPr>
            <a:r>
              <a:rPr lang="en"/>
              <a:t>i</a:t>
            </a:r>
            <a:r>
              <a:rPr lang="en"/>
              <a:t>nt e = 15.0 / 3.0;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Double-Integer, Integer-Double, and Double-Double Division</a:t>
            </a:r>
            <a:endParaRPr sz="2400"/>
          </a:p>
        </p:txBody>
      </p:sp>
      <p:sp>
        <p:nvSpPr>
          <p:cNvPr id="246" name="Google Shape;246;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the following expressions evaluate to? Work i</a:t>
            </a:r>
            <a:r>
              <a:rPr lang="en"/>
              <a:t>n pairs.</a:t>
            </a:r>
            <a:endParaRPr/>
          </a:p>
          <a:p>
            <a:pPr indent="0" lvl="0" marL="0" rtl="0" algn="l">
              <a:spcBef>
                <a:spcPts val="1600"/>
              </a:spcBef>
              <a:spcAft>
                <a:spcPts val="0"/>
              </a:spcAft>
              <a:buNone/>
            </a:pPr>
            <a:r>
              <a:rPr lang="en"/>
              <a:t>double a = 10.0 / 20;                </a:t>
            </a:r>
            <a:r>
              <a:rPr lang="en">
                <a:highlight>
                  <a:srgbClr val="FFFF00"/>
                </a:highlight>
              </a:rPr>
              <a:t>0.5</a:t>
            </a:r>
            <a:endParaRPr>
              <a:highlight>
                <a:srgbClr val="FFFF00"/>
              </a:highlight>
            </a:endParaRPr>
          </a:p>
          <a:p>
            <a:pPr indent="0" lvl="0" marL="0" rtl="0" algn="l">
              <a:spcBef>
                <a:spcPts val="1600"/>
              </a:spcBef>
              <a:spcAft>
                <a:spcPts val="0"/>
              </a:spcAft>
              <a:buNone/>
            </a:pPr>
            <a:r>
              <a:rPr lang="en"/>
              <a:t>double b = 20 / 100.0;             </a:t>
            </a:r>
            <a:r>
              <a:rPr lang="en">
                <a:highlight>
                  <a:srgbClr val="FFFF00"/>
                </a:highlight>
              </a:rPr>
              <a:t> 0.2</a:t>
            </a:r>
            <a:endParaRPr>
              <a:highlight>
                <a:srgbClr val="FFFF00"/>
              </a:highlight>
            </a:endParaRPr>
          </a:p>
          <a:p>
            <a:pPr indent="0" lvl="0" marL="0" rtl="0" algn="l">
              <a:spcBef>
                <a:spcPts val="1600"/>
              </a:spcBef>
              <a:spcAft>
                <a:spcPts val="0"/>
              </a:spcAft>
              <a:buNone/>
            </a:pPr>
            <a:r>
              <a:rPr lang="en"/>
              <a:t>double c = 25.0 / 50.0;             </a:t>
            </a:r>
            <a:r>
              <a:rPr lang="en">
                <a:highlight>
                  <a:srgbClr val="FFFF00"/>
                </a:highlight>
              </a:rPr>
              <a:t>0.5</a:t>
            </a:r>
            <a:endParaRPr>
              <a:highlight>
                <a:srgbClr val="FFFF00"/>
              </a:highlight>
            </a:endParaRPr>
          </a:p>
          <a:p>
            <a:pPr indent="0" lvl="0" marL="0" rtl="0" algn="l">
              <a:spcBef>
                <a:spcPts val="1600"/>
              </a:spcBef>
              <a:spcAft>
                <a:spcPts val="0"/>
              </a:spcAft>
              <a:buNone/>
            </a:pPr>
            <a:r>
              <a:rPr lang="en"/>
              <a:t>double d = 15 / 2;                     </a:t>
            </a:r>
            <a:r>
              <a:rPr lang="en">
                <a:highlight>
                  <a:srgbClr val="FFFF00"/>
                </a:highlight>
              </a:rPr>
              <a:t> 7.0</a:t>
            </a:r>
            <a:endParaRPr>
              <a:highlight>
                <a:srgbClr val="FFFF00"/>
              </a:highlight>
            </a:endParaRPr>
          </a:p>
          <a:p>
            <a:pPr indent="0" lvl="0" marL="0" rtl="0" algn="l">
              <a:spcBef>
                <a:spcPts val="1600"/>
              </a:spcBef>
              <a:spcAft>
                <a:spcPts val="1600"/>
              </a:spcAft>
              <a:buNone/>
            </a:pPr>
            <a:r>
              <a:rPr lang="en"/>
              <a:t>int e = 15.0 / 3.0;                      </a:t>
            </a:r>
            <a:r>
              <a:rPr lang="en">
                <a:highlight>
                  <a:srgbClr val="FFFF00"/>
                </a:highlight>
              </a:rPr>
              <a:t> Error  </a:t>
            </a:r>
            <a:r>
              <a:rPr lang="en"/>
              <a:t>   //can’t convert double -&gt; int</a:t>
            </a:r>
            <a:endParaRPr>
              <a:highlight>
                <a:srgbClr val="FFFF00"/>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2</a:t>
            </a:r>
            <a:endParaRPr/>
          </a:p>
        </p:txBody>
      </p:sp>
      <p:sp>
        <p:nvSpPr>
          <p:cNvPr id="252" name="Google Shape;252;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value of x:</a:t>
            </a:r>
            <a:endParaRPr/>
          </a:p>
          <a:p>
            <a:pPr indent="0" lvl="0" marL="0" rtl="0" algn="l">
              <a:spcBef>
                <a:spcPts val="1600"/>
              </a:spcBef>
              <a:spcAft>
                <a:spcPts val="0"/>
              </a:spcAft>
              <a:buNone/>
            </a:pPr>
            <a:r>
              <a:rPr lang="en"/>
              <a:t>int x = (8 / 4 + 7 / 9) % 5;</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lphaLcParenR"/>
            </a:pPr>
            <a:r>
              <a:rPr lang="en"/>
              <a:t>2</a:t>
            </a:r>
            <a:endParaRPr/>
          </a:p>
          <a:p>
            <a:pPr indent="-342900" lvl="0" marL="457200" rtl="0" algn="l">
              <a:spcBef>
                <a:spcPts val="0"/>
              </a:spcBef>
              <a:spcAft>
                <a:spcPts val="0"/>
              </a:spcAft>
              <a:buSzPts val="1800"/>
              <a:buAutoNum type="alphaLcParenR"/>
            </a:pPr>
            <a:r>
              <a:rPr lang="en"/>
              <a:t>9</a:t>
            </a:r>
            <a:endParaRPr/>
          </a:p>
          <a:p>
            <a:pPr indent="-342900" lvl="0" marL="457200" rtl="0" algn="l">
              <a:spcBef>
                <a:spcPts val="0"/>
              </a:spcBef>
              <a:spcAft>
                <a:spcPts val="0"/>
              </a:spcAft>
              <a:buSzPts val="1800"/>
              <a:buAutoNum type="alphaLcParenR"/>
            </a:pPr>
            <a:r>
              <a:rPr lang="en"/>
              <a:t>5</a:t>
            </a:r>
            <a:endParaRPr/>
          </a:p>
          <a:p>
            <a:pPr indent="-342900" lvl="0" marL="457200" rtl="0" algn="l">
              <a:spcBef>
                <a:spcPts val="0"/>
              </a:spcBef>
              <a:spcAft>
                <a:spcPts val="0"/>
              </a:spcAft>
              <a:buSzPts val="1800"/>
              <a:buAutoNum type="alphaLcParenR"/>
            </a:pPr>
            <a:r>
              <a:rPr lang="en"/>
              <a:t>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2</a:t>
            </a:r>
            <a:endParaRPr/>
          </a:p>
        </p:txBody>
      </p:sp>
      <p:sp>
        <p:nvSpPr>
          <p:cNvPr id="258" name="Google Shape;258;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value of x:</a:t>
            </a:r>
            <a:endParaRPr/>
          </a:p>
          <a:p>
            <a:pPr indent="0" lvl="0" marL="0" rtl="0" algn="l">
              <a:spcBef>
                <a:spcPts val="1600"/>
              </a:spcBef>
              <a:spcAft>
                <a:spcPts val="0"/>
              </a:spcAft>
              <a:buNone/>
            </a:pPr>
            <a:r>
              <a:rPr lang="en"/>
              <a:t>int x = (8 / 4 + 7 / 9) % 5;</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lphaLcParenR"/>
            </a:pPr>
            <a:r>
              <a:rPr lang="en">
                <a:highlight>
                  <a:srgbClr val="FFFF00"/>
                </a:highlight>
              </a:rPr>
              <a:t>2</a:t>
            </a:r>
            <a:endParaRPr>
              <a:highlight>
                <a:srgbClr val="FFFF00"/>
              </a:highlight>
            </a:endParaRPr>
          </a:p>
          <a:p>
            <a:pPr indent="-342900" lvl="0" marL="457200" rtl="0" algn="l">
              <a:spcBef>
                <a:spcPts val="0"/>
              </a:spcBef>
              <a:spcAft>
                <a:spcPts val="0"/>
              </a:spcAft>
              <a:buSzPts val="1800"/>
              <a:buAutoNum type="alphaLcParenR"/>
            </a:pPr>
            <a:r>
              <a:rPr lang="en"/>
              <a:t>9</a:t>
            </a:r>
            <a:endParaRPr/>
          </a:p>
          <a:p>
            <a:pPr indent="-342900" lvl="0" marL="457200" rtl="0" algn="l">
              <a:spcBef>
                <a:spcPts val="0"/>
              </a:spcBef>
              <a:spcAft>
                <a:spcPts val="0"/>
              </a:spcAft>
              <a:buSzPts val="1800"/>
              <a:buAutoNum type="alphaLcParenR"/>
            </a:pPr>
            <a:r>
              <a:rPr lang="en"/>
              <a:t>0</a:t>
            </a:r>
            <a:endParaRPr/>
          </a:p>
          <a:p>
            <a:pPr indent="-342900" lvl="0" marL="457200" rtl="0" algn="l">
              <a:spcBef>
                <a:spcPts val="0"/>
              </a:spcBef>
              <a:spcAft>
                <a:spcPts val="0"/>
              </a:spcAft>
              <a:buSzPts val="1800"/>
              <a:buAutoNum type="alphaLcParenR"/>
            </a:pPr>
            <a:r>
              <a:rPr lang="en"/>
              <a:t>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About Mod</a:t>
            </a:r>
            <a:endParaRPr/>
          </a:p>
        </p:txBody>
      </p:sp>
      <p:sp>
        <p:nvSpPr>
          <p:cNvPr id="264" name="Google Shape;264;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 is often used to find the REMAINDER</a:t>
            </a:r>
            <a:endParaRPr/>
          </a:p>
          <a:p>
            <a:pPr indent="-342900" lvl="0" marL="457200" rtl="0" algn="l">
              <a:spcBef>
                <a:spcPts val="1600"/>
              </a:spcBef>
              <a:spcAft>
                <a:spcPts val="0"/>
              </a:spcAft>
              <a:buSzPts val="1800"/>
              <a:buChar char="-"/>
            </a:pPr>
            <a:r>
              <a:rPr lang="en"/>
              <a:t>For example, when evaluating the arithmetic expression 17 / 3 the result is</a:t>
            </a:r>
            <a:endParaRPr/>
          </a:p>
          <a:p>
            <a:pPr indent="0" lvl="0" marL="91440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About Mod</a:t>
            </a:r>
            <a:endParaRPr/>
          </a:p>
        </p:txBody>
      </p:sp>
      <p:sp>
        <p:nvSpPr>
          <p:cNvPr id="270" name="Google Shape;270;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 is often used to find the REMAINDER</a:t>
            </a:r>
            <a:endParaRPr/>
          </a:p>
          <a:p>
            <a:pPr indent="-342900" lvl="0" marL="457200" rtl="0" algn="l">
              <a:spcBef>
                <a:spcPts val="1600"/>
              </a:spcBef>
              <a:spcAft>
                <a:spcPts val="0"/>
              </a:spcAft>
              <a:buSzPts val="1800"/>
              <a:buChar char="-"/>
            </a:pPr>
            <a:r>
              <a:rPr lang="en"/>
              <a:t>For example, when evaluating the arithmetic expression 17 / 3 the result is</a:t>
            </a:r>
            <a:endParaRPr/>
          </a:p>
          <a:p>
            <a:pPr indent="-317500" lvl="1" marL="914400" rtl="0" algn="l">
              <a:spcBef>
                <a:spcPts val="0"/>
              </a:spcBef>
              <a:spcAft>
                <a:spcPts val="0"/>
              </a:spcAft>
              <a:buSzPts val="1400"/>
              <a:buChar char="-"/>
            </a:pPr>
            <a:r>
              <a:rPr lang="en"/>
              <a:t>5</a:t>
            </a:r>
            <a:endParaRPr/>
          </a:p>
          <a:p>
            <a:pPr indent="0" lvl="0" marL="9144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What did we learn last week</a:t>
            </a:r>
            <a:endParaRPr>
              <a:latin typeface="Impact"/>
              <a:ea typeface="Impact"/>
              <a:cs typeface="Impact"/>
              <a:sym typeface="Impact"/>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Order of Operations</a:t>
            </a:r>
            <a:endParaRPr/>
          </a:p>
          <a:p>
            <a:pPr indent="-342900" lvl="0" marL="457200" rtl="0" algn="l">
              <a:spcBef>
                <a:spcPts val="0"/>
              </a:spcBef>
              <a:spcAft>
                <a:spcPts val="0"/>
              </a:spcAft>
              <a:buSzPts val="1800"/>
              <a:buChar char="-"/>
            </a:pPr>
            <a:r>
              <a:rPr lang="en"/>
              <a:t>Modulus</a:t>
            </a:r>
            <a:endParaRPr/>
          </a:p>
          <a:p>
            <a:pPr indent="-342900" lvl="0" marL="457200" rtl="0" algn="l">
              <a:spcBef>
                <a:spcPts val="0"/>
              </a:spcBef>
              <a:spcAft>
                <a:spcPts val="0"/>
              </a:spcAft>
              <a:buSzPts val="1800"/>
              <a:buChar char="-"/>
            </a:pPr>
            <a:r>
              <a:rPr lang="en"/>
              <a:t>Integer Division vs. Double Division</a:t>
            </a:r>
            <a:endParaRPr/>
          </a:p>
          <a:p>
            <a:pPr indent="-342900" lvl="0" marL="457200" rtl="0" algn="l">
              <a:spcBef>
                <a:spcPts val="0"/>
              </a:spcBef>
              <a:spcAft>
                <a:spcPts val="0"/>
              </a:spcAft>
              <a:buSzPts val="1800"/>
              <a:buChar char="-"/>
            </a:pPr>
            <a:r>
              <a:rPr lang="en"/>
              <a:t>Concatenation with different variable types</a:t>
            </a:r>
            <a:endParaRPr/>
          </a:p>
        </p:txBody>
      </p:sp>
      <p:pic>
        <p:nvPicPr>
          <p:cNvPr id="102" name="Google Shape;102;p15"/>
          <p:cNvPicPr preferRelativeResize="0"/>
          <p:nvPr/>
        </p:nvPicPr>
        <p:blipFill>
          <a:blip r:embed="rId3">
            <a:alphaModFix/>
          </a:blip>
          <a:stretch>
            <a:fillRect/>
          </a:stretch>
        </p:blipFill>
        <p:spPr>
          <a:xfrm>
            <a:off x="5736422" y="713975"/>
            <a:ext cx="1397573" cy="1393225"/>
          </a:xfrm>
          <a:prstGeom prst="rect">
            <a:avLst/>
          </a:prstGeom>
          <a:noFill/>
          <a:ln>
            <a:noFill/>
          </a:ln>
        </p:spPr>
      </p:pic>
      <p:pic>
        <p:nvPicPr>
          <p:cNvPr id="103" name="Google Shape;103;p15"/>
          <p:cNvPicPr preferRelativeResize="0"/>
          <p:nvPr/>
        </p:nvPicPr>
        <p:blipFill>
          <a:blip r:embed="rId4">
            <a:alphaModFix/>
          </a:blip>
          <a:stretch>
            <a:fillRect/>
          </a:stretch>
        </p:blipFill>
        <p:spPr>
          <a:xfrm>
            <a:off x="5736425" y="2515595"/>
            <a:ext cx="3181176" cy="1099475"/>
          </a:xfrm>
          <a:prstGeom prst="rect">
            <a:avLst/>
          </a:prstGeom>
          <a:noFill/>
          <a:ln>
            <a:noFill/>
          </a:ln>
        </p:spPr>
      </p:pic>
      <p:pic>
        <p:nvPicPr>
          <p:cNvPr id="104" name="Google Shape;104;p15"/>
          <p:cNvPicPr preferRelativeResize="0"/>
          <p:nvPr/>
        </p:nvPicPr>
        <p:blipFill>
          <a:blip r:embed="rId5">
            <a:alphaModFix/>
          </a:blip>
          <a:stretch>
            <a:fillRect/>
          </a:stretch>
        </p:blipFill>
        <p:spPr>
          <a:xfrm>
            <a:off x="7770326" y="664863"/>
            <a:ext cx="791275" cy="14914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About Mod</a:t>
            </a:r>
            <a:endParaRPr/>
          </a:p>
        </p:txBody>
      </p:sp>
      <p:sp>
        <p:nvSpPr>
          <p:cNvPr id="276" name="Google Shape;276;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 is often used to find the REMAINDER</a:t>
            </a:r>
            <a:endParaRPr/>
          </a:p>
          <a:p>
            <a:pPr indent="-342900" lvl="0" marL="457200" rtl="0" algn="l">
              <a:spcBef>
                <a:spcPts val="1600"/>
              </a:spcBef>
              <a:spcAft>
                <a:spcPts val="0"/>
              </a:spcAft>
              <a:buSzPts val="1800"/>
              <a:buChar char="-"/>
            </a:pPr>
            <a:r>
              <a:rPr lang="en"/>
              <a:t>For example, when evaluating the arithmetic expression 17 / 3 the result is</a:t>
            </a:r>
            <a:endParaRPr/>
          </a:p>
          <a:p>
            <a:pPr indent="-317500" lvl="1" marL="914400" rtl="0" algn="l">
              <a:spcBef>
                <a:spcPts val="0"/>
              </a:spcBef>
              <a:spcAft>
                <a:spcPts val="0"/>
              </a:spcAft>
              <a:buSzPts val="1400"/>
              <a:buChar char="-"/>
            </a:pPr>
            <a:r>
              <a:rPr lang="en"/>
              <a:t>5</a:t>
            </a:r>
            <a:endParaRPr/>
          </a:p>
          <a:p>
            <a:pPr indent="-342900" lvl="0" marL="457200" rtl="0" algn="l">
              <a:spcBef>
                <a:spcPts val="0"/>
              </a:spcBef>
              <a:spcAft>
                <a:spcPts val="0"/>
              </a:spcAft>
              <a:buSzPts val="1800"/>
              <a:buChar char="-"/>
            </a:pPr>
            <a:r>
              <a:rPr lang="en"/>
              <a:t>But what happens to the remainder value?</a:t>
            </a:r>
            <a:endParaRPr/>
          </a:p>
          <a:p>
            <a:pPr indent="0" lvl="0" marL="91440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About Mod</a:t>
            </a:r>
            <a:endParaRPr/>
          </a:p>
        </p:txBody>
      </p:sp>
      <p:sp>
        <p:nvSpPr>
          <p:cNvPr id="282" name="Google Shape;282;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 is often used to find the REMAINDER</a:t>
            </a:r>
            <a:endParaRPr/>
          </a:p>
          <a:p>
            <a:pPr indent="-342900" lvl="0" marL="457200" rtl="0" algn="l">
              <a:spcBef>
                <a:spcPts val="1600"/>
              </a:spcBef>
              <a:spcAft>
                <a:spcPts val="0"/>
              </a:spcAft>
              <a:buSzPts val="1800"/>
              <a:buChar char="-"/>
            </a:pPr>
            <a:r>
              <a:rPr lang="en"/>
              <a:t>For example, when evaluating the arithmetic expression 17 / 3 the result is</a:t>
            </a:r>
            <a:endParaRPr/>
          </a:p>
          <a:p>
            <a:pPr indent="-317500" lvl="1" marL="914400" rtl="0" algn="l">
              <a:spcBef>
                <a:spcPts val="0"/>
              </a:spcBef>
              <a:spcAft>
                <a:spcPts val="0"/>
              </a:spcAft>
              <a:buSzPts val="1400"/>
              <a:buChar char="-"/>
            </a:pPr>
            <a:r>
              <a:rPr lang="en"/>
              <a:t>5</a:t>
            </a:r>
            <a:endParaRPr/>
          </a:p>
          <a:p>
            <a:pPr indent="-342900" lvl="0" marL="457200" rtl="0" algn="l">
              <a:spcBef>
                <a:spcPts val="0"/>
              </a:spcBef>
              <a:spcAft>
                <a:spcPts val="0"/>
              </a:spcAft>
              <a:buSzPts val="1800"/>
              <a:buChar char="-"/>
            </a:pPr>
            <a:r>
              <a:rPr lang="en"/>
              <a:t>But what happens to the remainder value?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can use mod to get the remainder of the arithmetic expression above</a:t>
            </a:r>
            <a:endParaRPr/>
          </a:p>
          <a:p>
            <a:pPr indent="-342900" lvl="0" marL="457200" rtl="0" algn="l">
              <a:spcBef>
                <a:spcPts val="1600"/>
              </a:spcBef>
              <a:spcAft>
                <a:spcPts val="0"/>
              </a:spcAft>
              <a:buSzPts val="1800"/>
              <a:buChar char="-"/>
            </a:pPr>
            <a:r>
              <a:rPr lang="en"/>
              <a:t>What is the result of 17 % 3 </a:t>
            </a:r>
            <a:endParaRPr/>
          </a:p>
          <a:p>
            <a:pPr indent="0" lvl="0" marL="91440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 </a:t>
            </a:r>
            <a:endParaRPr/>
          </a:p>
        </p:txBody>
      </p:sp>
      <p:sp>
        <p:nvSpPr>
          <p:cNvPr id="288" name="Google Shape;288;p4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 is often used to find the REMAINDER</a:t>
            </a:r>
            <a:endParaRPr/>
          </a:p>
          <a:p>
            <a:pPr indent="-342900" lvl="0" marL="457200" rtl="0" algn="l">
              <a:spcBef>
                <a:spcPts val="1600"/>
              </a:spcBef>
              <a:spcAft>
                <a:spcPts val="0"/>
              </a:spcAft>
              <a:buSzPts val="1800"/>
              <a:buChar char="-"/>
            </a:pPr>
            <a:r>
              <a:rPr lang="en"/>
              <a:t>For example, when evaluating the arithmetic expression 17 / 3 the result is</a:t>
            </a:r>
            <a:endParaRPr/>
          </a:p>
          <a:p>
            <a:pPr indent="-317500" lvl="1" marL="914400" rtl="0" algn="l">
              <a:spcBef>
                <a:spcPts val="0"/>
              </a:spcBef>
              <a:spcAft>
                <a:spcPts val="0"/>
              </a:spcAft>
              <a:buSzPts val="1400"/>
              <a:buChar char="-"/>
            </a:pPr>
            <a:r>
              <a:rPr lang="en"/>
              <a:t>5</a:t>
            </a:r>
            <a:endParaRPr/>
          </a:p>
          <a:p>
            <a:pPr indent="-342900" lvl="0" marL="457200" rtl="0" algn="l">
              <a:spcBef>
                <a:spcPts val="0"/>
              </a:spcBef>
              <a:spcAft>
                <a:spcPts val="0"/>
              </a:spcAft>
              <a:buSzPts val="1800"/>
              <a:buChar char="-"/>
            </a:pPr>
            <a:r>
              <a:rPr lang="en"/>
              <a:t>But what happens to the remainder value?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can use mod to get the remainder of the arithmetic expression above</a:t>
            </a:r>
            <a:endParaRPr/>
          </a:p>
          <a:p>
            <a:pPr indent="-342900" lvl="0" marL="457200" rtl="0" algn="l">
              <a:spcBef>
                <a:spcPts val="1600"/>
              </a:spcBef>
              <a:spcAft>
                <a:spcPts val="0"/>
              </a:spcAft>
              <a:buSzPts val="1800"/>
              <a:buChar char="-"/>
            </a:pPr>
            <a:r>
              <a:rPr lang="en"/>
              <a:t>What is the result of 17 % 3 </a:t>
            </a:r>
            <a:endParaRPr/>
          </a:p>
          <a:p>
            <a:pPr indent="-317500" lvl="1" marL="914400" rtl="0" algn="l">
              <a:spcBef>
                <a:spcPts val="0"/>
              </a:spcBef>
              <a:spcAft>
                <a:spcPts val="0"/>
              </a:spcAft>
              <a:buSzPts val="1400"/>
              <a:buChar char="-"/>
            </a:pPr>
            <a:r>
              <a:rPr lang="en"/>
              <a:t>2</a:t>
            </a:r>
            <a:endParaRPr/>
          </a:p>
          <a:p>
            <a:pPr indent="0" lvl="0" marL="91440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Activity Mod</a:t>
            </a:r>
            <a:endParaRPr/>
          </a:p>
        </p:txBody>
      </p:sp>
      <p:sp>
        <p:nvSpPr>
          <p:cNvPr id="294" name="Google Shape;294;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in pairs to solve the following expressions: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int x = 18 % 5 ;</a:t>
            </a:r>
            <a:endParaRPr/>
          </a:p>
          <a:p>
            <a:pPr indent="0" lvl="0" marL="0" rtl="0" algn="l">
              <a:spcBef>
                <a:spcPts val="1600"/>
              </a:spcBef>
              <a:spcAft>
                <a:spcPts val="0"/>
              </a:spcAft>
              <a:buNone/>
            </a:pPr>
            <a:r>
              <a:rPr lang="en"/>
              <a:t>int y = (9 / 13 + 10) % 5 ;</a:t>
            </a:r>
            <a:endParaRPr/>
          </a:p>
          <a:p>
            <a:pPr indent="0" lvl="0" marL="0" rtl="0" algn="l">
              <a:spcBef>
                <a:spcPts val="1600"/>
              </a:spcBef>
              <a:spcAft>
                <a:spcPts val="1600"/>
              </a:spcAft>
              <a:buNone/>
            </a:pPr>
            <a:r>
              <a:rPr lang="en"/>
              <a:t>double z = (8 / 4 + 7 / 9) % 5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Activity Mod</a:t>
            </a:r>
            <a:endParaRPr/>
          </a:p>
        </p:txBody>
      </p:sp>
      <p:sp>
        <p:nvSpPr>
          <p:cNvPr id="300" name="Google Shape;300;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in pairs to solve the following expressions: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int x = 18 % 5 ;                               </a:t>
            </a:r>
            <a:r>
              <a:rPr lang="en">
                <a:highlight>
                  <a:srgbClr val="FFFF00"/>
                </a:highlight>
              </a:rPr>
              <a:t> //3</a:t>
            </a:r>
            <a:endParaRPr>
              <a:highlight>
                <a:srgbClr val="FFFF00"/>
              </a:highlight>
            </a:endParaRPr>
          </a:p>
          <a:p>
            <a:pPr indent="0" lvl="0" marL="0" rtl="0" algn="l">
              <a:spcBef>
                <a:spcPts val="1600"/>
              </a:spcBef>
              <a:spcAft>
                <a:spcPts val="0"/>
              </a:spcAft>
              <a:buNone/>
            </a:pPr>
            <a:r>
              <a:rPr lang="en"/>
              <a:t>int y = (9 / 13 + 10) % 5 ;              </a:t>
            </a:r>
            <a:r>
              <a:rPr lang="en">
                <a:highlight>
                  <a:srgbClr val="FFFF00"/>
                </a:highlight>
              </a:rPr>
              <a:t>//0</a:t>
            </a:r>
            <a:endParaRPr>
              <a:highlight>
                <a:srgbClr val="FFFF00"/>
              </a:highlight>
            </a:endParaRPr>
          </a:p>
          <a:p>
            <a:pPr indent="0" lvl="0" marL="0" rtl="0" algn="l">
              <a:spcBef>
                <a:spcPts val="1600"/>
              </a:spcBef>
              <a:spcAft>
                <a:spcPts val="1600"/>
              </a:spcAft>
              <a:buNone/>
            </a:pPr>
            <a:r>
              <a:rPr lang="en"/>
              <a:t>double z = (8 / 4 + 7 / 9) % 5 ;    </a:t>
            </a:r>
            <a:r>
              <a:rPr lang="en">
                <a:highlight>
                  <a:srgbClr val="FFFF00"/>
                </a:highlight>
              </a:rPr>
              <a:t>//2.0</a:t>
            </a:r>
            <a:r>
              <a:rPr lang="e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3</a:t>
            </a:r>
            <a:endParaRPr/>
          </a:p>
        </p:txBody>
      </p:sp>
      <p:sp>
        <p:nvSpPr>
          <p:cNvPr id="306" name="Google Shape;306;p4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 Are the following statements print out the same thing</a:t>
            </a:r>
            <a:endParaRPr/>
          </a:p>
          <a:p>
            <a:pPr indent="0" lvl="0" marL="0" rtl="0" algn="l">
              <a:spcBef>
                <a:spcPts val="1600"/>
              </a:spcBef>
              <a:spcAft>
                <a:spcPts val="0"/>
              </a:spcAft>
              <a:buNone/>
            </a:pPr>
            <a:r>
              <a:rPr lang="en"/>
              <a:t>System.out.println(“I ate “ + 3 + 1 + “ cookies”);</a:t>
            </a:r>
            <a:endParaRPr/>
          </a:p>
          <a:p>
            <a:pPr indent="0" lvl="0" marL="0" rtl="0" algn="l">
              <a:spcBef>
                <a:spcPts val="1600"/>
              </a:spcBef>
              <a:spcAft>
                <a:spcPts val="0"/>
              </a:spcAft>
              <a:buNone/>
            </a:pPr>
            <a:r>
              <a:rPr lang="en"/>
              <a:t>System.out.println(“I ate “ + (3 + 1) + “ cookies”);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lphaLcParenR"/>
            </a:pPr>
            <a:r>
              <a:rPr lang="en"/>
              <a:t>True</a:t>
            </a:r>
            <a:endParaRPr/>
          </a:p>
          <a:p>
            <a:pPr indent="-342900" lvl="0" marL="457200" rtl="0" algn="l">
              <a:spcBef>
                <a:spcPts val="0"/>
              </a:spcBef>
              <a:spcAft>
                <a:spcPts val="0"/>
              </a:spcAft>
              <a:buSzPts val="1800"/>
              <a:buAutoNum type="alphaLcParenR"/>
            </a:pPr>
            <a:r>
              <a:rPr lang="en"/>
              <a:t>False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Socrative Question 3</a:t>
            </a:r>
            <a:endParaRPr/>
          </a:p>
        </p:txBody>
      </p:sp>
      <p:sp>
        <p:nvSpPr>
          <p:cNvPr id="312" name="Google Shape;312;p4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 Are the following statements equivalent (print out the same thing)</a:t>
            </a:r>
            <a:endParaRPr/>
          </a:p>
          <a:p>
            <a:pPr indent="0" lvl="0" marL="0" rtl="0" algn="l">
              <a:spcBef>
                <a:spcPts val="1600"/>
              </a:spcBef>
              <a:spcAft>
                <a:spcPts val="0"/>
              </a:spcAft>
              <a:buNone/>
            </a:pPr>
            <a:r>
              <a:rPr lang="en"/>
              <a:t>System.out.println(“I ate “ + 3 + 1 + “ cookies”);</a:t>
            </a:r>
            <a:endParaRPr/>
          </a:p>
          <a:p>
            <a:pPr indent="0" lvl="0" marL="0" rtl="0" algn="l">
              <a:spcBef>
                <a:spcPts val="1600"/>
              </a:spcBef>
              <a:spcAft>
                <a:spcPts val="0"/>
              </a:spcAft>
              <a:buNone/>
            </a:pPr>
            <a:r>
              <a:rPr lang="en"/>
              <a:t>System.out.println(“I ate “ + (3 + 1) + “ cookies”);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lphaLcParenR"/>
            </a:pPr>
            <a:r>
              <a:rPr lang="en"/>
              <a:t>True</a:t>
            </a:r>
            <a:endParaRPr/>
          </a:p>
          <a:p>
            <a:pPr indent="-342900" lvl="0" marL="457200" rtl="0" algn="l">
              <a:spcBef>
                <a:spcPts val="0"/>
              </a:spcBef>
              <a:spcAft>
                <a:spcPts val="0"/>
              </a:spcAft>
              <a:buSzPts val="1800"/>
              <a:buAutoNum type="alphaLcParenR"/>
            </a:pPr>
            <a:r>
              <a:rPr lang="en">
                <a:highlight>
                  <a:srgbClr val="FFFF00"/>
                </a:highlight>
              </a:rPr>
              <a:t>False</a:t>
            </a:r>
            <a:endParaRPr>
              <a:highlight>
                <a:srgbClr val="FFFF00"/>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on mixed type </a:t>
            </a:r>
            <a:r>
              <a:rPr lang="en"/>
              <a:t>concatenation</a:t>
            </a:r>
            <a:endParaRPr/>
          </a:p>
        </p:txBody>
      </p:sp>
      <p:sp>
        <p:nvSpPr>
          <p:cNvPr id="318" name="Google Shape;318;p4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printing, we need to be careful when using concatenation</a:t>
            </a:r>
            <a:endParaRPr/>
          </a:p>
          <a:p>
            <a:pPr indent="-342900" lvl="0" marL="457200" rtl="0" algn="l">
              <a:spcBef>
                <a:spcPts val="1600"/>
              </a:spcBef>
              <a:spcAft>
                <a:spcPts val="0"/>
              </a:spcAft>
              <a:buSzPts val="1800"/>
              <a:buChar char="-"/>
            </a:pPr>
            <a:r>
              <a:rPr lang="en"/>
              <a:t>The order in which </a:t>
            </a:r>
            <a:r>
              <a:rPr lang="en"/>
              <a:t>arithmetic and strings appear in a print statement matters</a:t>
            </a:r>
            <a:endParaRPr/>
          </a:p>
          <a:p>
            <a:pPr indent="-317500" lvl="1" marL="914400" rtl="0" algn="l">
              <a:spcBef>
                <a:spcPts val="0"/>
              </a:spcBef>
              <a:spcAft>
                <a:spcPts val="0"/>
              </a:spcAft>
              <a:buSzPts val="1400"/>
              <a:buChar char="-"/>
            </a:pPr>
            <a:r>
              <a:rPr lang="en">
                <a:highlight>
                  <a:srgbClr val="FFFF00"/>
                </a:highlight>
              </a:rPr>
              <a:t>ORDER MATTERS</a:t>
            </a:r>
            <a:r>
              <a:rPr lang="en">
                <a:highlight>
                  <a:srgbClr val="FFFF00"/>
                </a:highlight>
              </a:rPr>
              <a:t> </a:t>
            </a:r>
            <a:endParaRPr>
              <a:highlight>
                <a:srgbClr val="FFFF00"/>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on mixed type concatenation</a:t>
            </a:r>
            <a:endParaRPr/>
          </a:p>
        </p:txBody>
      </p:sp>
      <p:sp>
        <p:nvSpPr>
          <p:cNvPr id="324" name="Google Shape;324;p5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printing, we need to be careful when using concatenation</a:t>
            </a:r>
            <a:endParaRPr/>
          </a:p>
          <a:p>
            <a:pPr indent="-342900" lvl="0" marL="457200" rtl="0" algn="l">
              <a:spcBef>
                <a:spcPts val="1600"/>
              </a:spcBef>
              <a:spcAft>
                <a:spcPts val="0"/>
              </a:spcAft>
              <a:buSzPts val="1800"/>
              <a:buChar char="-"/>
            </a:pPr>
            <a:r>
              <a:rPr lang="en"/>
              <a:t>The order in which arithmetic and strings appear in a print statement matters</a:t>
            </a:r>
            <a:endParaRPr/>
          </a:p>
          <a:p>
            <a:pPr indent="-317500" lvl="1" marL="914400" rtl="0" algn="l">
              <a:spcBef>
                <a:spcPts val="0"/>
              </a:spcBef>
              <a:spcAft>
                <a:spcPts val="0"/>
              </a:spcAft>
              <a:buSzPts val="1400"/>
              <a:buChar char="-"/>
            </a:pPr>
            <a:r>
              <a:rPr lang="en">
                <a:highlight>
                  <a:srgbClr val="FFFF00"/>
                </a:highlight>
              </a:rPr>
              <a:t>ORDER MATTERS </a:t>
            </a:r>
            <a:endParaRPr>
              <a:highlight>
                <a:srgbClr val="FFFF00"/>
              </a:highlight>
            </a:endParaRPr>
          </a:p>
          <a:p>
            <a:pPr indent="0" lvl="0" marL="0" rtl="0" algn="l">
              <a:spcBef>
                <a:spcPts val="1600"/>
              </a:spcBef>
              <a:spcAft>
                <a:spcPts val="0"/>
              </a:spcAft>
              <a:buNone/>
            </a:pPr>
            <a:r>
              <a:rPr lang="en"/>
              <a:t>Examples</a:t>
            </a:r>
            <a:endParaRPr/>
          </a:p>
          <a:p>
            <a:pPr indent="-342900" lvl="0" marL="457200" rtl="0" algn="l">
              <a:spcBef>
                <a:spcPts val="1600"/>
              </a:spcBef>
              <a:spcAft>
                <a:spcPts val="0"/>
              </a:spcAft>
              <a:buSzPts val="1800"/>
              <a:buChar char="-"/>
            </a:pPr>
            <a:r>
              <a:rPr lang="en"/>
              <a:t>System.out.println(8 + 5 + “ math before”);  </a:t>
            </a:r>
            <a:endParaRPr/>
          </a:p>
          <a:p>
            <a:pPr indent="-342900" lvl="0" marL="457200" rtl="0" algn="l">
              <a:spcBef>
                <a:spcPts val="0"/>
              </a:spcBef>
              <a:spcAft>
                <a:spcPts val="0"/>
              </a:spcAft>
              <a:buSzPts val="1800"/>
              <a:buChar char="-"/>
            </a:pPr>
            <a:r>
              <a:rPr lang="en"/>
              <a:t>System.out.println(“math in “ + 8 + 5 + “ the middle”);</a:t>
            </a:r>
            <a:endParaRPr/>
          </a:p>
          <a:p>
            <a:pPr indent="-342900" lvl="0" marL="457200" rtl="0" algn="l">
              <a:spcBef>
                <a:spcPts val="0"/>
              </a:spcBef>
              <a:spcAft>
                <a:spcPts val="0"/>
              </a:spcAft>
              <a:buSzPts val="1800"/>
              <a:buChar char="-"/>
            </a:pPr>
            <a:r>
              <a:rPr lang="en"/>
              <a:t>System.out.println(“math in the end “ + 8 + 5);</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on mixed type concatenation</a:t>
            </a:r>
            <a:endParaRPr/>
          </a:p>
        </p:txBody>
      </p:sp>
      <p:sp>
        <p:nvSpPr>
          <p:cNvPr id="330" name="Google Shape;330;p5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printing, we need to be careful when using concatenation</a:t>
            </a:r>
            <a:endParaRPr/>
          </a:p>
          <a:p>
            <a:pPr indent="-342900" lvl="0" marL="457200" rtl="0" algn="l">
              <a:spcBef>
                <a:spcPts val="1600"/>
              </a:spcBef>
              <a:spcAft>
                <a:spcPts val="0"/>
              </a:spcAft>
              <a:buSzPts val="1800"/>
              <a:buChar char="-"/>
            </a:pPr>
            <a:r>
              <a:rPr lang="en"/>
              <a:t>The order in which arithmetic and strings appear in a print statement matters</a:t>
            </a:r>
            <a:endParaRPr/>
          </a:p>
          <a:p>
            <a:pPr indent="-317500" lvl="1" marL="914400" rtl="0" algn="l">
              <a:spcBef>
                <a:spcPts val="0"/>
              </a:spcBef>
              <a:spcAft>
                <a:spcPts val="0"/>
              </a:spcAft>
              <a:buSzPts val="1400"/>
              <a:buChar char="-"/>
            </a:pPr>
            <a:r>
              <a:rPr lang="en">
                <a:highlight>
                  <a:srgbClr val="FFFF00"/>
                </a:highlight>
              </a:rPr>
              <a:t>ORDER MATTERS </a:t>
            </a:r>
            <a:endParaRPr>
              <a:highlight>
                <a:srgbClr val="FFFF00"/>
              </a:highlight>
            </a:endParaRPr>
          </a:p>
          <a:p>
            <a:pPr indent="0" lvl="0" marL="0" rtl="0" algn="l">
              <a:spcBef>
                <a:spcPts val="1600"/>
              </a:spcBef>
              <a:spcAft>
                <a:spcPts val="0"/>
              </a:spcAft>
              <a:buNone/>
            </a:pPr>
            <a:r>
              <a:rPr lang="en"/>
              <a:t>Examples</a:t>
            </a:r>
            <a:endParaRPr/>
          </a:p>
          <a:p>
            <a:pPr indent="-342900" lvl="0" marL="457200" rtl="0" algn="l">
              <a:spcBef>
                <a:spcPts val="1600"/>
              </a:spcBef>
              <a:spcAft>
                <a:spcPts val="0"/>
              </a:spcAft>
              <a:buSzPts val="1800"/>
              <a:buChar char="-"/>
            </a:pPr>
            <a:r>
              <a:rPr lang="en"/>
              <a:t>System.out.println(8 + 5 + “ math before”);           </a:t>
            </a:r>
            <a:r>
              <a:rPr lang="en">
                <a:highlight>
                  <a:srgbClr val="FFFF00"/>
                </a:highlight>
              </a:rPr>
              <a:t> </a:t>
            </a:r>
            <a:r>
              <a:rPr lang="en" sz="1100">
                <a:highlight>
                  <a:srgbClr val="FFFF00"/>
                </a:highlight>
              </a:rPr>
              <a:t>// 13 math before</a:t>
            </a:r>
            <a:endParaRPr sz="1100">
              <a:highlight>
                <a:srgbClr val="FFFF00"/>
              </a:highlight>
            </a:endParaRPr>
          </a:p>
          <a:p>
            <a:pPr indent="-342900" lvl="0" marL="457200" rtl="0" algn="l">
              <a:spcBef>
                <a:spcPts val="0"/>
              </a:spcBef>
              <a:spcAft>
                <a:spcPts val="0"/>
              </a:spcAft>
              <a:buSzPts val="1800"/>
              <a:buChar char="-"/>
            </a:pPr>
            <a:r>
              <a:rPr lang="en"/>
              <a:t>System.out.println(“math in “ + 8 + 5 + “ the middle”);  </a:t>
            </a:r>
            <a:r>
              <a:rPr lang="en" sz="1100">
                <a:highlight>
                  <a:srgbClr val="FFFF00"/>
                </a:highlight>
              </a:rPr>
              <a:t> //math in 85 the middle</a:t>
            </a:r>
            <a:endParaRPr sz="1100">
              <a:highlight>
                <a:srgbClr val="FFFF00"/>
              </a:highlight>
            </a:endParaRPr>
          </a:p>
          <a:p>
            <a:pPr indent="-342900" lvl="0" marL="457200" rtl="0" algn="l">
              <a:spcBef>
                <a:spcPts val="0"/>
              </a:spcBef>
              <a:spcAft>
                <a:spcPts val="0"/>
              </a:spcAft>
              <a:buSzPts val="1800"/>
              <a:buChar char="-"/>
            </a:pPr>
            <a:r>
              <a:rPr lang="en"/>
              <a:t>System.out.println(“math in the end “ + 8 + 5);    </a:t>
            </a:r>
            <a:r>
              <a:rPr lang="en">
                <a:highlight>
                  <a:srgbClr val="FFFF00"/>
                </a:highlight>
              </a:rPr>
              <a:t> </a:t>
            </a:r>
            <a:r>
              <a:rPr lang="en" sz="1100">
                <a:highlight>
                  <a:srgbClr val="FFFF00"/>
                </a:highlight>
              </a:rPr>
              <a:t>//math in the end 85</a:t>
            </a:r>
            <a:endParaRPr sz="1100">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of Operations in CS</a:t>
            </a:r>
            <a:endParaRPr/>
          </a:p>
        </p:txBody>
      </p:sp>
      <p:sp>
        <p:nvSpPr>
          <p:cNvPr id="110" name="Google Shape;110;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Mono"/>
                <a:ea typeface="Roboto Mono"/>
                <a:cs typeface="Roboto Mono"/>
                <a:sym typeface="Roboto Mono"/>
              </a:rPr>
              <a:t>P</a:t>
            </a:r>
            <a:endParaRPr b="1">
              <a:latin typeface="Roboto Mono"/>
              <a:ea typeface="Roboto Mono"/>
              <a:cs typeface="Roboto Mono"/>
              <a:sym typeface="Roboto Mono"/>
            </a:endParaRPr>
          </a:p>
          <a:p>
            <a:pPr indent="0" lvl="0" marL="0" rtl="0" algn="l">
              <a:spcBef>
                <a:spcPts val="1600"/>
              </a:spcBef>
              <a:spcAft>
                <a:spcPts val="0"/>
              </a:spcAft>
              <a:buNone/>
            </a:pPr>
            <a:r>
              <a:rPr b="1" lang="en">
                <a:latin typeface="Roboto Mono"/>
                <a:ea typeface="Roboto Mono"/>
                <a:cs typeface="Roboto Mono"/>
                <a:sym typeface="Roboto Mono"/>
              </a:rPr>
              <a:t>E</a:t>
            </a:r>
            <a:endParaRPr b="1">
              <a:latin typeface="Roboto Mono"/>
              <a:ea typeface="Roboto Mono"/>
              <a:cs typeface="Roboto Mono"/>
              <a:sym typeface="Roboto Mono"/>
            </a:endParaRPr>
          </a:p>
          <a:p>
            <a:pPr indent="0" lvl="0" marL="0" rtl="0" algn="l">
              <a:spcBef>
                <a:spcPts val="1600"/>
              </a:spcBef>
              <a:spcAft>
                <a:spcPts val="0"/>
              </a:spcAft>
              <a:buNone/>
            </a:pPr>
            <a:r>
              <a:rPr b="1" lang="en">
                <a:latin typeface="Roboto Mono"/>
                <a:ea typeface="Roboto Mono"/>
                <a:cs typeface="Roboto Mono"/>
                <a:sym typeface="Roboto Mono"/>
              </a:rPr>
              <a:t>M D</a:t>
            </a:r>
            <a:endParaRPr b="1">
              <a:latin typeface="Roboto Mono"/>
              <a:ea typeface="Roboto Mono"/>
              <a:cs typeface="Roboto Mono"/>
              <a:sym typeface="Roboto Mono"/>
            </a:endParaRPr>
          </a:p>
          <a:p>
            <a:pPr indent="0" lvl="0" marL="0" rtl="0" algn="l">
              <a:spcBef>
                <a:spcPts val="1600"/>
              </a:spcBef>
              <a:spcAft>
                <a:spcPts val="0"/>
              </a:spcAft>
              <a:buNone/>
            </a:pPr>
            <a:r>
              <a:rPr b="1" lang="en">
                <a:latin typeface="Roboto Mono"/>
                <a:ea typeface="Roboto Mono"/>
                <a:cs typeface="Roboto Mono"/>
                <a:sym typeface="Roboto Mono"/>
              </a:rPr>
              <a:t>A S</a:t>
            </a:r>
            <a:endParaRPr b="1">
              <a:latin typeface="Roboto Mono"/>
              <a:ea typeface="Roboto Mono"/>
              <a:cs typeface="Roboto Mono"/>
              <a:sym typeface="Roboto Mono"/>
            </a:endParaRPr>
          </a:p>
          <a:p>
            <a:pPr indent="0" lvl="0" marL="0" rtl="0" algn="l">
              <a:spcBef>
                <a:spcPts val="1600"/>
              </a:spcBef>
              <a:spcAft>
                <a:spcPts val="1600"/>
              </a:spcAft>
              <a:buNone/>
            </a:pPr>
            <a:r>
              <a:rPr b="1" lang="en">
                <a:latin typeface="Roboto Mono"/>
                <a:ea typeface="Roboto Mono"/>
                <a:cs typeface="Roboto Mono"/>
                <a:sym typeface="Roboto Mono"/>
              </a:rPr>
              <a:t>=</a:t>
            </a:r>
            <a:endParaRPr b="1">
              <a:latin typeface="Roboto Mono"/>
              <a:ea typeface="Roboto Mono"/>
              <a:cs typeface="Roboto Mono"/>
              <a:sym typeface="Roboto Mon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get it to print what we want</a:t>
            </a:r>
            <a:endParaRPr/>
          </a:p>
        </p:txBody>
      </p:sp>
      <p:sp>
        <p:nvSpPr>
          <p:cNvPr id="336" name="Google Shape;336;p5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PARENTHESIS</a:t>
            </a:r>
            <a:endParaRPr>
              <a:highlight>
                <a:srgbClr val="FFFF00"/>
              </a:highlight>
            </a:endParaRPr>
          </a:p>
          <a:p>
            <a:pPr indent="0" lvl="0" marL="0" rtl="0" algn="l">
              <a:spcBef>
                <a:spcPts val="1600"/>
              </a:spcBef>
              <a:spcAft>
                <a:spcPts val="0"/>
              </a:spcAft>
              <a:buNone/>
            </a:pPr>
            <a:r>
              <a:rPr lang="en"/>
              <a:t>Examples</a:t>
            </a:r>
            <a:endParaRPr/>
          </a:p>
          <a:p>
            <a:pPr indent="-342900" lvl="0" marL="457200" rtl="0" algn="l">
              <a:spcBef>
                <a:spcPts val="1600"/>
              </a:spcBef>
              <a:spcAft>
                <a:spcPts val="0"/>
              </a:spcAft>
              <a:buSzPts val="1800"/>
              <a:buChar char="-"/>
            </a:pPr>
            <a:r>
              <a:rPr lang="en"/>
              <a:t>System.out.println(8 + 5 + “ math before”);    </a:t>
            </a:r>
            <a:endParaRPr sz="1100">
              <a:highlight>
                <a:srgbClr val="FFFF00"/>
              </a:highlight>
            </a:endParaRPr>
          </a:p>
          <a:p>
            <a:pPr indent="-342900" lvl="0" marL="457200" rtl="0" algn="l">
              <a:spcBef>
                <a:spcPts val="0"/>
              </a:spcBef>
              <a:spcAft>
                <a:spcPts val="0"/>
              </a:spcAft>
              <a:buSzPts val="1800"/>
              <a:buChar char="-"/>
            </a:pPr>
            <a:r>
              <a:rPr lang="en"/>
              <a:t>System.out.println(“math in “ + 8 + 5 + “ the middle”);  </a:t>
            </a:r>
            <a:endParaRPr sz="1100">
              <a:highlight>
                <a:srgbClr val="FFFF00"/>
              </a:highlight>
            </a:endParaRPr>
          </a:p>
          <a:p>
            <a:pPr indent="-342900" lvl="0" marL="457200" rtl="0" algn="l">
              <a:spcBef>
                <a:spcPts val="0"/>
              </a:spcBef>
              <a:spcAft>
                <a:spcPts val="0"/>
              </a:spcAft>
              <a:buSzPts val="1800"/>
              <a:buChar char="-"/>
            </a:pPr>
            <a:r>
              <a:rPr lang="en"/>
              <a:t>System.out.println(“math in the end “ + 8 + 5);    </a:t>
            </a:r>
            <a:endParaRPr sz="1100">
              <a:highlight>
                <a:srgbClr val="FFFF00"/>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get it to print what we want</a:t>
            </a:r>
            <a:endParaRPr/>
          </a:p>
        </p:txBody>
      </p:sp>
      <p:sp>
        <p:nvSpPr>
          <p:cNvPr id="342" name="Google Shape;342;p5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PARENTHESIS</a:t>
            </a:r>
            <a:endParaRPr>
              <a:highlight>
                <a:srgbClr val="FFFF00"/>
              </a:highlight>
            </a:endParaRPr>
          </a:p>
          <a:p>
            <a:pPr indent="0" lvl="0" marL="0" rtl="0" algn="l">
              <a:spcBef>
                <a:spcPts val="1600"/>
              </a:spcBef>
              <a:spcAft>
                <a:spcPts val="0"/>
              </a:spcAft>
              <a:buNone/>
            </a:pPr>
            <a:r>
              <a:rPr lang="en"/>
              <a:t>Examples</a:t>
            </a:r>
            <a:endParaRPr/>
          </a:p>
          <a:p>
            <a:pPr indent="-342900" lvl="0" marL="457200" rtl="0" algn="l">
              <a:spcBef>
                <a:spcPts val="1600"/>
              </a:spcBef>
              <a:spcAft>
                <a:spcPts val="0"/>
              </a:spcAft>
              <a:buSzPts val="1800"/>
              <a:buChar char="-"/>
            </a:pPr>
            <a:r>
              <a:rPr lang="en"/>
              <a:t>System.out.println(8 + 5 + “ math before”);    </a:t>
            </a:r>
            <a:endParaRPr sz="1100">
              <a:highlight>
                <a:srgbClr val="FFFF00"/>
              </a:highlight>
            </a:endParaRPr>
          </a:p>
          <a:p>
            <a:pPr indent="-342900" lvl="0" marL="457200" rtl="0" algn="l">
              <a:spcBef>
                <a:spcPts val="0"/>
              </a:spcBef>
              <a:spcAft>
                <a:spcPts val="0"/>
              </a:spcAft>
              <a:buSzPts val="1800"/>
              <a:buChar char="-"/>
            </a:pPr>
            <a:r>
              <a:rPr lang="en"/>
              <a:t>System.out.println(“math in “ + (8 + 5) + “ the middle”);  </a:t>
            </a:r>
            <a:endParaRPr sz="1100">
              <a:highlight>
                <a:srgbClr val="FFFF00"/>
              </a:highlight>
            </a:endParaRPr>
          </a:p>
          <a:p>
            <a:pPr indent="-342900" lvl="0" marL="457200" rtl="0" algn="l">
              <a:spcBef>
                <a:spcPts val="0"/>
              </a:spcBef>
              <a:spcAft>
                <a:spcPts val="0"/>
              </a:spcAft>
              <a:buSzPts val="1800"/>
              <a:buChar char="-"/>
            </a:pPr>
            <a:r>
              <a:rPr lang="en"/>
              <a:t>System.out.println(“math in the end “ + (8 + 5));    </a:t>
            </a:r>
            <a:endParaRPr sz="1100">
              <a:highlight>
                <a:srgbClr val="FFFF00"/>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get it to print what we want</a:t>
            </a:r>
            <a:endParaRPr/>
          </a:p>
        </p:txBody>
      </p:sp>
      <p:sp>
        <p:nvSpPr>
          <p:cNvPr id="348" name="Google Shape;348;p5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PARENTHESIS</a:t>
            </a:r>
            <a:endParaRPr>
              <a:highlight>
                <a:srgbClr val="FFFF00"/>
              </a:highlight>
            </a:endParaRPr>
          </a:p>
          <a:p>
            <a:pPr indent="0" lvl="0" marL="0" rtl="0" algn="l">
              <a:spcBef>
                <a:spcPts val="1600"/>
              </a:spcBef>
              <a:spcAft>
                <a:spcPts val="0"/>
              </a:spcAft>
              <a:buNone/>
            </a:pPr>
            <a:r>
              <a:rPr lang="en"/>
              <a:t>Examples</a:t>
            </a:r>
            <a:endParaRPr/>
          </a:p>
          <a:p>
            <a:pPr indent="-342900" lvl="0" marL="457200" rtl="0" algn="l">
              <a:spcBef>
                <a:spcPts val="1600"/>
              </a:spcBef>
              <a:spcAft>
                <a:spcPts val="0"/>
              </a:spcAft>
              <a:buSzPts val="1800"/>
              <a:buChar char="-"/>
            </a:pPr>
            <a:r>
              <a:rPr lang="en"/>
              <a:t>System.out.println(8 + 5 + “ math before”);          </a:t>
            </a:r>
            <a:r>
              <a:rPr lang="en">
                <a:highlight>
                  <a:srgbClr val="FFFF00"/>
                </a:highlight>
              </a:rPr>
              <a:t> </a:t>
            </a:r>
            <a:r>
              <a:rPr lang="en" sz="1200">
                <a:highlight>
                  <a:srgbClr val="FFFF00"/>
                </a:highlight>
              </a:rPr>
              <a:t>//13 math </a:t>
            </a:r>
            <a:r>
              <a:rPr lang="en" sz="1200">
                <a:highlight>
                  <a:srgbClr val="FFFF00"/>
                </a:highlight>
              </a:rPr>
              <a:t>before</a:t>
            </a:r>
            <a:endParaRPr sz="1200">
              <a:highlight>
                <a:srgbClr val="FFFF00"/>
              </a:highlight>
            </a:endParaRPr>
          </a:p>
          <a:p>
            <a:pPr indent="-342900" lvl="0" marL="457200" rtl="0" algn="l">
              <a:spcBef>
                <a:spcPts val="0"/>
              </a:spcBef>
              <a:spcAft>
                <a:spcPts val="0"/>
              </a:spcAft>
              <a:buSzPts val="1800"/>
              <a:buChar char="-"/>
            </a:pPr>
            <a:r>
              <a:rPr lang="en"/>
              <a:t>System.out.println(“math in “ + (8 + 5) + “ the middle”); </a:t>
            </a:r>
            <a:r>
              <a:rPr lang="en">
                <a:highlight>
                  <a:srgbClr val="FFFF00"/>
                </a:highlight>
              </a:rPr>
              <a:t> </a:t>
            </a:r>
            <a:r>
              <a:rPr lang="en" sz="1200">
                <a:highlight>
                  <a:srgbClr val="FFFF00"/>
                </a:highlight>
              </a:rPr>
              <a:t>//math in  13 the middle</a:t>
            </a:r>
            <a:endParaRPr sz="1200">
              <a:highlight>
                <a:srgbClr val="FFFF00"/>
              </a:highlight>
            </a:endParaRPr>
          </a:p>
          <a:p>
            <a:pPr indent="-342900" lvl="0" marL="457200" rtl="0" algn="l">
              <a:spcBef>
                <a:spcPts val="0"/>
              </a:spcBef>
              <a:spcAft>
                <a:spcPts val="0"/>
              </a:spcAft>
              <a:buSzPts val="1800"/>
              <a:buChar char="-"/>
            </a:pPr>
            <a:r>
              <a:rPr lang="en"/>
              <a:t>System.out.println(“math in the end “ + (8 + 5));    </a:t>
            </a:r>
            <a:r>
              <a:rPr lang="en" sz="1200">
                <a:highlight>
                  <a:srgbClr val="FFFF00"/>
                </a:highlight>
              </a:rPr>
              <a:t>//math in the end 13</a:t>
            </a:r>
            <a:endParaRPr sz="1200">
              <a:highlight>
                <a:srgbClr val="FFFF00"/>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Activity </a:t>
            </a:r>
            <a:r>
              <a:rPr lang="en"/>
              <a:t>on mixed type concatenation</a:t>
            </a:r>
            <a:endParaRPr/>
          </a:p>
        </p:txBody>
      </p:sp>
      <p:sp>
        <p:nvSpPr>
          <p:cNvPr id="354" name="Google Shape;354;p55"/>
          <p:cNvSpPr txBox="1"/>
          <p:nvPr>
            <p:ph idx="1" type="body"/>
          </p:nvPr>
        </p:nvSpPr>
        <p:spPr>
          <a:xfrm>
            <a:off x="289575" y="12615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pythagorean and theorem </a:t>
            </a:r>
            <a:endParaRPr/>
          </a:p>
          <a:p>
            <a:pPr indent="0" lvl="0" marL="0" rtl="0" algn="l">
              <a:spcBef>
                <a:spcPts val="1600"/>
              </a:spcBef>
              <a:spcAft>
                <a:spcPts val="0"/>
              </a:spcAft>
              <a:buNone/>
            </a:pPr>
            <a:r>
              <a:rPr lang="en"/>
              <a:t>print the value of c^2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 a single println statement print the following -</a:t>
            </a:r>
            <a:endParaRPr/>
          </a:p>
          <a:p>
            <a:pPr indent="0" lvl="0" marL="0" rtl="0" algn="l">
              <a:spcBef>
                <a:spcPts val="1600"/>
              </a:spcBef>
              <a:spcAft>
                <a:spcPts val="0"/>
              </a:spcAft>
              <a:buNone/>
            </a:pPr>
            <a:r>
              <a:rPr lang="en">
                <a:highlight>
                  <a:srgbClr val="FFFF00"/>
                </a:highlight>
                <a:latin typeface="Roboto Mono"/>
                <a:ea typeface="Roboto Mono"/>
                <a:cs typeface="Roboto Mono"/>
                <a:sym typeface="Roboto Mono"/>
              </a:rPr>
              <a:t>The value of c squared is : </a:t>
            </a:r>
            <a:endParaRPr>
              <a:highlight>
                <a:srgbClr val="FFFF00"/>
              </a:highlight>
              <a:latin typeface="Roboto Mono"/>
              <a:ea typeface="Roboto Mono"/>
              <a:cs typeface="Roboto Mono"/>
              <a:sym typeface="Roboto Mono"/>
            </a:endParaRPr>
          </a:p>
          <a:p>
            <a:pPr indent="0" lvl="0" marL="0" rtl="0" algn="l">
              <a:spcBef>
                <a:spcPts val="1600"/>
              </a:spcBef>
              <a:spcAft>
                <a:spcPts val="0"/>
              </a:spcAft>
              <a:buNone/>
            </a:pPr>
            <a:r>
              <a:t/>
            </a:r>
            <a:endParaRPr>
              <a:highlight>
                <a:srgbClr val="FFFF00"/>
              </a:highlight>
              <a:latin typeface="Roboto Mono"/>
              <a:ea typeface="Roboto Mono"/>
              <a:cs typeface="Roboto Mono"/>
              <a:sym typeface="Roboto Mono"/>
            </a:endParaRPr>
          </a:p>
          <a:p>
            <a:pPr indent="0" lvl="0" marL="0" rtl="0" algn="l">
              <a:spcBef>
                <a:spcPts val="1600"/>
              </a:spcBef>
              <a:spcAft>
                <a:spcPts val="1600"/>
              </a:spcAft>
              <a:buNone/>
            </a:pPr>
            <a:r>
              <a:t/>
            </a:r>
            <a:endParaRPr>
              <a:latin typeface="Roboto Mono"/>
              <a:ea typeface="Roboto Mono"/>
              <a:cs typeface="Roboto Mono"/>
              <a:sym typeface="Roboto Mono"/>
            </a:endParaRPr>
          </a:p>
        </p:txBody>
      </p:sp>
      <p:sp>
        <p:nvSpPr>
          <p:cNvPr id="355" name="Google Shape;355;p55"/>
          <p:cNvSpPr txBox="1"/>
          <p:nvPr/>
        </p:nvSpPr>
        <p:spPr>
          <a:xfrm>
            <a:off x="5420175" y="1261500"/>
            <a:ext cx="3501000" cy="2992200"/>
          </a:xfrm>
          <a:prstGeom prst="rect">
            <a:avLst/>
          </a:prstGeom>
          <a:no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a:solidFill>
                  <a:schemeClr val="dk2"/>
                </a:solidFill>
                <a:latin typeface="Roboto"/>
                <a:ea typeface="Roboto"/>
                <a:cs typeface="Roboto"/>
                <a:sym typeface="Roboto"/>
              </a:rPr>
              <a:t>public class ReviewSession {</a:t>
            </a:r>
            <a:endParaRPr>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a:solidFill>
                  <a:schemeClr val="dk2"/>
                </a:solidFill>
                <a:latin typeface="Roboto"/>
                <a:ea typeface="Roboto"/>
                <a:cs typeface="Roboto"/>
                <a:sym typeface="Roboto"/>
              </a:rPr>
              <a:t>  public static void main(String args[])</a:t>
            </a:r>
            <a:endParaRPr>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i</a:t>
            </a:r>
            <a:r>
              <a:rPr lang="en">
                <a:solidFill>
                  <a:schemeClr val="dk2"/>
                </a:solidFill>
                <a:latin typeface="Roboto"/>
                <a:ea typeface="Roboto"/>
                <a:cs typeface="Roboto"/>
                <a:sym typeface="Roboto"/>
              </a:rPr>
              <a:t>nt a = 10;</a:t>
            </a:r>
            <a:endParaRPr>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i</a:t>
            </a:r>
            <a:r>
              <a:rPr lang="en">
                <a:solidFill>
                  <a:schemeClr val="dk2"/>
                </a:solidFill>
                <a:latin typeface="Roboto"/>
                <a:ea typeface="Roboto"/>
                <a:cs typeface="Roboto"/>
                <a:sym typeface="Roboto"/>
              </a:rPr>
              <a:t>nt b = 5;    </a:t>
            </a:r>
            <a:endParaRPr>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t/>
            </a:r>
            <a:endParaRPr>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a:solidFill>
                  <a:schemeClr val="dk2"/>
                </a:solidFill>
                <a:latin typeface="Roboto"/>
                <a:ea typeface="Roboto"/>
                <a:cs typeface="Roboto"/>
                <a:sym typeface="Roboto"/>
              </a:rPr>
              <a:t>       //your print statement here  </a:t>
            </a:r>
            <a:endParaRPr>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a:solidFill>
                  <a:schemeClr val="dk2"/>
                </a:solidFill>
                <a:latin typeface="Roboto"/>
                <a:ea typeface="Roboto"/>
                <a:cs typeface="Roboto"/>
                <a:sym typeface="Roboto"/>
              </a:rPr>
              <a:t>}</a:t>
            </a:r>
            <a:endParaRPr>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Activity on mixed type concatenation</a:t>
            </a:r>
            <a:endParaRPr/>
          </a:p>
        </p:txBody>
      </p:sp>
      <p:sp>
        <p:nvSpPr>
          <p:cNvPr id="361" name="Google Shape;361;p56"/>
          <p:cNvSpPr txBox="1"/>
          <p:nvPr>
            <p:ph idx="1" type="body"/>
          </p:nvPr>
        </p:nvSpPr>
        <p:spPr>
          <a:xfrm>
            <a:off x="289575" y="12615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FF00"/>
              </a:highlight>
              <a:latin typeface="Roboto Mono"/>
              <a:ea typeface="Roboto Mono"/>
              <a:cs typeface="Roboto Mono"/>
              <a:sym typeface="Roboto Mono"/>
            </a:endParaRPr>
          </a:p>
          <a:p>
            <a:pPr indent="0" lvl="0" marL="0" rtl="0" algn="l">
              <a:spcBef>
                <a:spcPts val="1600"/>
              </a:spcBef>
              <a:spcAft>
                <a:spcPts val="0"/>
              </a:spcAft>
              <a:buNone/>
            </a:pPr>
            <a:r>
              <a:t/>
            </a:r>
            <a:endParaRPr>
              <a:highlight>
                <a:srgbClr val="FFFF00"/>
              </a:highlight>
              <a:latin typeface="Roboto Mono"/>
              <a:ea typeface="Roboto Mono"/>
              <a:cs typeface="Roboto Mono"/>
              <a:sym typeface="Roboto Mono"/>
            </a:endParaRPr>
          </a:p>
          <a:p>
            <a:pPr indent="0" lvl="0" marL="0" rtl="0" algn="l">
              <a:spcBef>
                <a:spcPts val="1600"/>
              </a:spcBef>
              <a:spcAft>
                <a:spcPts val="1600"/>
              </a:spcAft>
              <a:buNone/>
            </a:pPr>
            <a:r>
              <a:t/>
            </a:r>
            <a:endParaRPr>
              <a:latin typeface="Roboto Mono"/>
              <a:ea typeface="Roboto Mono"/>
              <a:cs typeface="Roboto Mono"/>
              <a:sym typeface="Roboto Mono"/>
            </a:endParaRPr>
          </a:p>
        </p:txBody>
      </p:sp>
      <p:sp>
        <p:nvSpPr>
          <p:cNvPr id="362" name="Google Shape;362;p56"/>
          <p:cNvSpPr txBox="1"/>
          <p:nvPr/>
        </p:nvSpPr>
        <p:spPr>
          <a:xfrm>
            <a:off x="1272175" y="1184075"/>
            <a:ext cx="4938900" cy="2992200"/>
          </a:xfrm>
          <a:prstGeom prst="rect">
            <a:avLst/>
          </a:prstGeom>
          <a:no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n" sz="1200">
                <a:solidFill>
                  <a:schemeClr val="dk2"/>
                </a:solidFill>
                <a:latin typeface="Roboto"/>
                <a:ea typeface="Roboto"/>
                <a:cs typeface="Roboto"/>
                <a:sym typeface="Roboto"/>
              </a:rPr>
              <a:t>public class ReviewSession {</a:t>
            </a:r>
            <a:endParaRPr sz="1200">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sz="1200">
                <a:solidFill>
                  <a:schemeClr val="dk2"/>
                </a:solidFill>
                <a:latin typeface="Roboto"/>
                <a:ea typeface="Roboto"/>
                <a:cs typeface="Roboto"/>
                <a:sym typeface="Roboto"/>
              </a:rPr>
              <a:t>  public static void main(String args[])</a:t>
            </a:r>
            <a:endParaRPr sz="1200">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sz="1200">
                <a:solidFill>
                  <a:schemeClr val="dk2"/>
                </a:solidFill>
                <a:latin typeface="Roboto"/>
                <a:ea typeface="Roboto"/>
                <a:cs typeface="Roboto"/>
                <a:sym typeface="Roboto"/>
              </a:rPr>
              <a:t>  {</a:t>
            </a:r>
            <a:endParaRPr sz="1200">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sz="1200">
                <a:solidFill>
                  <a:schemeClr val="dk2"/>
                </a:solidFill>
                <a:latin typeface="Roboto"/>
                <a:ea typeface="Roboto"/>
                <a:cs typeface="Roboto"/>
                <a:sym typeface="Roboto"/>
              </a:rPr>
              <a:t>       int a = 10;</a:t>
            </a:r>
            <a:endParaRPr sz="1200">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sz="1200">
                <a:solidFill>
                  <a:schemeClr val="dk2"/>
                </a:solidFill>
                <a:latin typeface="Roboto"/>
                <a:ea typeface="Roboto"/>
                <a:cs typeface="Roboto"/>
                <a:sym typeface="Roboto"/>
              </a:rPr>
              <a:t>       int b = 5;    </a:t>
            </a:r>
            <a:endParaRPr sz="1200">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t/>
            </a:r>
            <a:endParaRPr sz="1200">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sz="1200">
                <a:solidFill>
                  <a:schemeClr val="dk2"/>
                </a:solidFill>
                <a:latin typeface="Roboto"/>
                <a:ea typeface="Roboto"/>
                <a:cs typeface="Roboto"/>
                <a:sym typeface="Roboto"/>
              </a:rPr>
              <a:t>       //your print statement here  </a:t>
            </a:r>
            <a:endParaRPr sz="1200">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sz="1200">
                <a:solidFill>
                  <a:schemeClr val="dk2"/>
                </a:solidFill>
                <a:latin typeface="Roboto"/>
                <a:ea typeface="Roboto"/>
                <a:cs typeface="Roboto"/>
                <a:sym typeface="Roboto"/>
              </a:rPr>
              <a:t>       System.out.println(“The value of c squared is : “ + (a * a + b * b));</a:t>
            </a:r>
            <a:endParaRPr sz="1200">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sz="1200">
                <a:solidFill>
                  <a:schemeClr val="dk2"/>
                </a:solidFill>
                <a:latin typeface="Roboto"/>
                <a:ea typeface="Roboto"/>
                <a:cs typeface="Roboto"/>
                <a:sym typeface="Roboto"/>
              </a:rPr>
              <a:t>  }</a:t>
            </a:r>
            <a:endParaRPr sz="1200">
              <a:solidFill>
                <a:schemeClr val="dk2"/>
              </a:solidFill>
              <a:latin typeface="Roboto"/>
              <a:ea typeface="Roboto"/>
              <a:cs typeface="Roboto"/>
              <a:sym typeface="Roboto"/>
            </a:endParaRPr>
          </a:p>
          <a:p>
            <a:pPr indent="0" lvl="0" marL="0" rtl="0" algn="l">
              <a:lnSpc>
                <a:spcPct val="138000"/>
              </a:lnSpc>
              <a:spcBef>
                <a:spcPts val="0"/>
              </a:spcBef>
              <a:spcAft>
                <a:spcPts val="0"/>
              </a:spcAft>
              <a:buNone/>
            </a:pPr>
            <a:r>
              <a:rPr lang="en" sz="1200">
                <a:solidFill>
                  <a:schemeClr val="dk2"/>
                </a:solidFill>
                <a:latin typeface="Roboto"/>
                <a:ea typeface="Roboto"/>
                <a:cs typeface="Roboto"/>
                <a:sym typeface="Roboto"/>
              </a:rPr>
              <a:t>}</a:t>
            </a:r>
            <a:endParaRPr sz="1200">
              <a:latin typeface="Roboto Mono"/>
              <a:ea typeface="Roboto Mono"/>
              <a:cs typeface="Roboto Mono"/>
              <a:sym typeface="Roboto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68" name="Google Shape;368;p5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9" name="Google Shape;369;p57"/>
          <p:cNvPicPr preferRelativeResize="0"/>
          <p:nvPr/>
        </p:nvPicPr>
        <p:blipFill>
          <a:blip r:embed="rId3">
            <a:alphaModFix/>
          </a:blip>
          <a:stretch>
            <a:fillRect/>
          </a:stretch>
        </p:blipFill>
        <p:spPr>
          <a:xfrm>
            <a:off x="2571746" y="1229875"/>
            <a:ext cx="3385500" cy="225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of Operations in CS</a:t>
            </a:r>
            <a:endParaRPr/>
          </a:p>
        </p:txBody>
      </p:sp>
      <p:sp>
        <p:nvSpPr>
          <p:cNvPr id="116" name="Google Shape;116;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Mono"/>
                <a:ea typeface="Roboto Mono"/>
                <a:cs typeface="Roboto Mono"/>
                <a:sym typeface="Roboto Mono"/>
              </a:rPr>
              <a:t>P</a:t>
            </a:r>
            <a:r>
              <a:rPr lang="en">
                <a:latin typeface="Roboto Mono"/>
                <a:ea typeface="Roboto Mono"/>
                <a:cs typeface="Roboto Mono"/>
                <a:sym typeface="Roboto Mono"/>
              </a:rPr>
              <a:t>arenthesis  ()</a:t>
            </a:r>
            <a:endParaRPr>
              <a:latin typeface="Roboto Mono"/>
              <a:ea typeface="Roboto Mono"/>
              <a:cs typeface="Roboto Mono"/>
              <a:sym typeface="Roboto Mono"/>
            </a:endParaRPr>
          </a:p>
          <a:p>
            <a:pPr indent="0" lvl="0" marL="0" rtl="0" algn="l">
              <a:spcBef>
                <a:spcPts val="1600"/>
              </a:spcBef>
              <a:spcAft>
                <a:spcPts val="0"/>
              </a:spcAft>
              <a:buNone/>
            </a:pPr>
            <a:r>
              <a:rPr b="1" lang="en">
                <a:latin typeface="Roboto Mono"/>
                <a:ea typeface="Roboto Mono"/>
                <a:cs typeface="Roboto Mono"/>
                <a:sym typeface="Roboto Mono"/>
              </a:rPr>
              <a:t>E</a:t>
            </a:r>
            <a:endParaRPr b="1">
              <a:latin typeface="Roboto Mono"/>
              <a:ea typeface="Roboto Mono"/>
              <a:cs typeface="Roboto Mono"/>
              <a:sym typeface="Roboto Mono"/>
            </a:endParaRPr>
          </a:p>
          <a:p>
            <a:pPr indent="0" lvl="0" marL="0" rtl="0" algn="l">
              <a:spcBef>
                <a:spcPts val="1600"/>
              </a:spcBef>
              <a:spcAft>
                <a:spcPts val="0"/>
              </a:spcAft>
              <a:buNone/>
            </a:pPr>
            <a:r>
              <a:rPr b="1" lang="en">
                <a:latin typeface="Roboto Mono"/>
                <a:ea typeface="Roboto Mono"/>
                <a:cs typeface="Roboto Mono"/>
                <a:sym typeface="Roboto Mono"/>
              </a:rPr>
              <a:t>M D</a:t>
            </a:r>
            <a:endParaRPr b="1">
              <a:latin typeface="Roboto Mono"/>
              <a:ea typeface="Roboto Mono"/>
              <a:cs typeface="Roboto Mono"/>
              <a:sym typeface="Roboto Mono"/>
            </a:endParaRPr>
          </a:p>
          <a:p>
            <a:pPr indent="0" lvl="0" marL="0" rtl="0" algn="l">
              <a:spcBef>
                <a:spcPts val="1600"/>
              </a:spcBef>
              <a:spcAft>
                <a:spcPts val="0"/>
              </a:spcAft>
              <a:buNone/>
            </a:pPr>
            <a:r>
              <a:rPr b="1" lang="en">
                <a:latin typeface="Roboto Mono"/>
                <a:ea typeface="Roboto Mono"/>
                <a:cs typeface="Roboto Mono"/>
                <a:sym typeface="Roboto Mono"/>
              </a:rPr>
              <a:t>A S</a:t>
            </a:r>
            <a:endParaRPr b="1">
              <a:latin typeface="Roboto Mono"/>
              <a:ea typeface="Roboto Mono"/>
              <a:cs typeface="Roboto Mono"/>
              <a:sym typeface="Roboto Mono"/>
            </a:endParaRPr>
          </a:p>
          <a:p>
            <a:pPr indent="0" lvl="0" marL="0" rtl="0" algn="l">
              <a:spcBef>
                <a:spcPts val="1600"/>
              </a:spcBef>
              <a:spcAft>
                <a:spcPts val="1600"/>
              </a:spcAft>
              <a:buNone/>
            </a:pPr>
            <a:r>
              <a:rPr b="1" lang="en">
                <a:latin typeface="Roboto Mono"/>
                <a:ea typeface="Roboto Mono"/>
                <a:cs typeface="Roboto Mono"/>
                <a:sym typeface="Roboto Mono"/>
              </a:rPr>
              <a:t>=</a:t>
            </a:r>
            <a:endParaRPr b="1">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of Operations in CS</a:t>
            </a:r>
            <a:endParaRPr/>
          </a:p>
        </p:txBody>
      </p:sp>
      <p:sp>
        <p:nvSpPr>
          <p:cNvPr id="122" name="Google Shape;122;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Mono"/>
                <a:ea typeface="Roboto Mono"/>
                <a:cs typeface="Roboto Mono"/>
                <a:sym typeface="Roboto Mono"/>
              </a:rPr>
              <a:t>P</a:t>
            </a:r>
            <a:r>
              <a:rPr lang="en">
                <a:latin typeface="Roboto Mono"/>
                <a:ea typeface="Roboto Mono"/>
                <a:cs typeface="Roboto Mono"/>
                <a:sym typeface="Roboto Mono"/>
              </a:rPr>
              <a:t>arenthesis    ()</a:t>
            </a:r>
            <a:endParaRPr>
              <a:latin typeface="Roboto Mono"/>
              <a:ea typeface="Roboto Mono"/>
              <a:cs typeface="Roboto Mono"/>
              <a:sym typeface="Roboto Mono"/>
            </a:endParaRPr>
          </a:p>
          <a:p>
            <a:pPr indent="0" lvl="0" marL="0" rtl="0" algn="l">
              <a:spcBef>
                <a:spcPts val="1600"/>
              </a:spcBef>
              <a:spcAft>
                <a:spcPts val="0"/>
              </a:spcAft>
              <a:buNone/>
            </a:pPr>
            <a:r>
              <a:rPr b="1" lang="en" sz="2400">
                <a:latin typeface="Roboto Mono"/>
                <a:ea typeface="Roboto Mono"/>
                <a:cs typeface="Roboto Mono"/>
                <a:sym typeface="Roboto Mono"/>
              </a:rPr>
              <a:t>E</a:t>
            </a:r>
            <a:r>
              <a:rPr lang="en">
                <a:latin typeface="Roboto Mono"/>
                <a:ea typeface="Roboto Mono"/>
                <a:cs typeface="Roboto Mono"/>
                <a:sym typeface="Roboto Mono"/>
              </a:rPr>
              <a:t>xponents      x^2</a:t>
            </a:r>
            <a:endParaRPr>
              <a:latin typeface="Roboto Mono"/>
              <a:ea typeface="Roboto Mono"/>
              <a:cs typeface="Roboto Mono"/>
              <a:sym typeface="Roboto Mono"/>
            </a:endParaRPr>
          </a:p>
          <a:p>
            <a:pPr indent="0" lvl="0" marL="0" rtl="0" algn="l">
              <a:spcBef>
                <a:spcPts val="1600"/>
              </a:spcBef>
              <a:spcAft>
                <a:spcPts val="0"/>
              </a:spcAft>
              <a:buNone/>
            </a:pPr>
            <a:r>
              <a:rPr b="1" lang="en">
                <a:latin typeface="Roboto Mono"/>
                <a:ea typeface="Roboto Mono"/>
                <a:cs typeface="Roboto Mono"/>
                <a:sym typeface="Roboto Mono"/>
              </a:rPr>
              <a:t>M D</a:t>
            </a:r>
            <a:endParaRPr b="1">
              <a:latin typeface="Roboto Mono"/>
              <a:ea typeface="Roboto Mono"/>
              <a:cs typeface="Roboto Mono"/>
              <a:sym typeface="Roboto Mono"/>
            </a:endParaRPr>
          </a:p>
          <a:p>
            <a:pPr indent="0" lvl="0" marL="0" rtl="0" algn="l">
              <a:spcBef>
                <a:spcPts val="1600"/>
              </a:spcBef>
              <a:spcAft>
                <a:spcPts val="0"/>
              </a:spcAft>
              <a:buNone/>
            </a:pPr>
            <a:r>
              <a:rPr b="1" lang="en">
                <a:latin typeface="Roboto Mono"/>
                <a:ea typeface="Roboto Mono"/>
                <a:cs typeface="Roboto Mono"/>
                <a:sym typeface="Roboto Mono"/>
              </a:rPr>
              <a:t>A S</a:t>
            </a:r>
            <a:endParaRPr b="1">
              <a:latin typeface="Roboto Mono"/>
              <a:ea typeface="Roboto Mono"/>
              <a:cs typeface="Roboto Mono"/>
              <a:sym typeface="Roboto Mono"/>
            </a:endParaRPr>
          </a:p>
          <a:p>
            <a:pPr indent="0" lvl="0" marL="0" rtl="0" algn="l">
              <a:spcBef>
                <a:spcPts val="1600"/>
              </a:spcBef>
              <a:spcAft>
                <a:spcPts val="1600"/>
              </a:spcAft>
              <a:buNone/>
            </a:pPr>
            <a:r>
              <a:rPr b="1" lang="en">
                <a:latin typeface="Roboto Mono"/>
                <a:ea typeface="Roboto Mono"/>
                <a:cs typeface="Roboto Mono"/>
                <a:sym typeface="Roboto Mono"/>
              </a:rPr>
              <a:t>=</a:t>
            </a:r>
            <a:endParaRPr b="1">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of Operations in CS</a:t>
            </a:r>
            <a:endParaRPr/>
          </a:p>
        </p:txBody>
      </p:sp>
      <p:sp>
        <p:nvSpPr>
          <p:cNvPr id="128" name="Google Shape;128;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Mono"/>
                <a:ea typeface="Roboto Mono"/>
                <a:cs typeface="Roboto Mono"/>
                <a:sym typeface="Roboto Mono"/>
              </a:rPr>
              <a:t>P</a:t>
            </a:r>
            <a:r>
              <a:rPr lang="en">
                <a:latin typeface="Roboto Mono"/>
                <a:ea typeface="Roboto Mono"/>
                <a:cs typeface="Roboto Mono"/>
                <a:sym typeface="Roboto Mono"/>
              </a:rPr>
              <a:t>arenthesis    ()</a:t>
            </a:r>
            <a:endParaRPr>
              <a:latin typeface="Roboto Mono"/>
              <a:ea typeface="Roboto Mono"/>
              <a:cs typeface="Roboto Mono"/>
              <a:sym typeface="Roboto Mono"/>
            </a:endParaRPr>
          </a:p>
          <a:p>
            <a:pPr indent="0" lvl="0" marL="0" rtl="0" algn="l">
              <a:spcBef>
                <a:spcPts val="1600"/>
              </a:spcBef>
              <a:spcAft>
                <a:spcPts val="0"/>
              </a:spcAft>
              <a:buNone/>
            </a:pPr>
            <a:r>
              <a:rPr b="1" lang="en" sz="2400">
                <a:latin typeface="Roboto Mono"/>
                <a:ea typeface="Roboto Mono"/>
                <a:cs typeface="Roboto Mono"/>
                <a:sym typeface="Roboto Mono"/>
              </a:rPr>
              <a:t>E</a:t>
            </a:r>
            <a:r>
              <a:rPr lang="en">
                <a:latin typeface="Roboto Mono"/>
                <a:ea typeface="Roboto Mono"/>
                <a:cs typeface="Roboto Mono"/>
                <a:sym typeface="Roboto Mono"/>
              </a:rPr>
              <a:t>xponents      x^2</a:t>
            </a:r>
            <a:endParaRPr>
              <a:latin typeface="Roboto Mono"/>
              <a:ea typeface="Roboto Mono"/>
              <a:cs typeface="Roboto Mono"/>
              <a:sym typeface="Roboto Mono"/>
            </a:endParaRPr>
          </a:p>
          <a:p>
            <a:pPr indent="0" lvl="0" marL="0" rtl="0" algn="l">
              <a:spcBef>
                <a:spcPts val="1600"/>
              </a:spcBef>
              <a:spcAft>
                <a:spcPts val="0"/>
              </a:spcAft>
              <a:buNone/>
            </a:pPr>
            <a:r>
              <a:rPr b="1" lang="en" sz="2400">
                <a:latin typeface="Roboto Mono"/>
                <a:ea typeface="Roboto Mono"/>
                <a:cs typeface="Roboto Mono"/>
                <a:sym typeface="Roboto Mono"/>
              </a:rPr>
              <a:t>M</a:t>
            </a:r>
            <a:r>
              <a:rPr lang="en">
                <a:latin typeface="Roboto Mono"/>
                <a:ea typeface="Roboto Mono"/>
                <a:cs typeface="Roboto Mono"/>
                <a:sym typeface="Roboto Mono"/>
              </a:rPr>
              <a:t>ultiplication *</a:t>
            </a:r>
            <a:r>
              <a:rPr b="1" lang="en">
                <a:latin typeface="Roboto Mono"/>
                <a:ea typeface="Roboto Mono"/>
                <a:cs typeface="Roboto Mono"/>
                <a:sym typeface="Roboto Mono"/>
              </a:rPr>
              <a:t>          </a:t>
            </a:r>
            <a:r>
              <a:rPr b="1" lang="en" sz="2400">
                <a:latin typeface="Roboto Mono"/>
                <a:ea typeface="Roboto Mono"/>
                <a:cs typeface="Roboto Mono"/>
                <a:sym typeface="Roboto Mono"/>
              </a:rPr>
              <a:t>D</a:t>
            </a:r>
            <a:r>
              <a:rPr lang="en">
                <a:latin typeface="Roboto Mono"/>
                <a:ea typeface="Roboto Mono"/>
                <a:cs typeface="Roboto Mono"/>
                <a:sym typeface="Roboto Mono"/>
              </a:rPr>
              <a:t>ivision      \</a:t>
            </a:r>
            <a:endParaRPr b="1">
              <a:latin typeface="Roboto Mono"/>
              <a:ea typeface="Roboto Mono"/>
              <a:cs typeface="Roboto Mono"/>
              <a:sym typeface="Roboto Mono"/>
            </a:endParaRPr>
          </a:p>
          <a:p>
            <a:pPr indent="0" lvl="0" marL="0" rtl="0" algn="l">
              <a:spcBef>
                <a:spcPts val="1600"/>
              </a:spcBef>
              <a:spcAft>
                <a:spcPts val="0"/>
              </a:spcAft>
              <a:buNone/>
            </a:pPr>
            <a:r>
              <a:rPr b="1" lang="en">
                <a:latin typeface="Roboto Mono"/>
                <a:ea typeface="Roboto Mono"/>
                <a:cs typeface="Roboto Mono"/>
                <a:sym typeface="Roboto Mono"/>
              </a:rPr>
              <a:t>A S</a:t>
            </a:r>
            <a:endParaRPr b="1">
              <a:latin typeface="Roboto Mono"/>
              <a:ea typeface="Roboto Mono"/>
              <a:cs typeface="Roboto Mono"/>
              <a:sym typeface="Roboto Mono"/>
            </a:endParaRPr>
          </a:p>
          <a:p>
            <a:pPr indent="0" lvl="0" marL="0" rtl="0" algn="l">
              <a:spcBef>
                <a:spcPts val="1600"/>
              </a:spcBef>
              <a:spcAft>
                <a:spcPts val="1600"/>
              </a:spcAft>
              <a:buNone/>
            </a:pPr>
            <a:r>
              <a:rPr b="1" lang="en">
                <a:latin typeface="Roboto Mono"/>
                <a:ea typeface="Roboto Mono"/>
                <a:cs typeface="Roboto Mono"/>
                <a:sym typeface="Roboto Mono"/>
              </a:rPr>
              <a:t>=</a:t>
            </a:r>
            <a:endParaRPr b="1">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of Operations in CS</a:t>
            </a:r>
            <a:endParaRPr/>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Mono"/>
                <a:ea typeface="Roboto Mono"/>
                <a:cs typeface="Roboto Mono"/>
                <a:sym typeface="Roboto Mono"/>
              </a:rPr>
              <a:t>P</a:t>
            </a:r>
            <a:r>
              <a:rPr lang="en">
                <a:latin typeface="Roboto Mono"/>
                <a:ea typeface="Roboto Mono"/>
                <a:cs typeface="Roboto Mono"/>
                <a:sym typeface="Roboto Mono"/>
              </a:rPr>
              <a:t>arenthesis    ()</a:t>
            </a:r>
            <a:endParaRPr>
              <a:latin typeface="Roboto Mono"/>
              <a:ea typeface="Roboto Mono"/>
              <a:cs typeface="Roboto Mono"/>
              <a:sym typeface="Roboto Mono"/>
            </a:endParaRPr>
          </a:p>
          <a:p>
            <a:pPr indent="0" lvl="0" marL="0" rtl="0" algn="l">
              <a:spcBef>
                <a:spcPts val="1600"/>
              </a:spcBef>
              <a:spcAft>
                <a:spcPts val="0"/>
              </a:spcAft>
              <a:buNone/>
            </a:pPr>
            <a:r>
              <a:rPr b="1" lang="en" sz="2400">
                <a:latin typeface="Roboto Mono"/>
                <a:ea typeface="Roboto Mono"/>
                <a:cs typeface="Roboto Mono"/>
                <a:sym typeface="Roboto Mono"/>
              </a:rPr>
              <a:t>E</a:t>
            </a:r>
            <a:r>
              <a:rPr lang="en">
                <a:latin typeface="Roboto Mono"/>
                <a:ea typeface="Roboto Mono"/>
                <a:cs typeface="Roboto Mono"/>
                <a:sym typeface="Roboto Mono"/>
              </a:rPr>
              <a:t>xponents      x^2</a:t>
            </a:r>
            <a:endParaRPr>
              <a:latin typeface="Roboto Mono"/>
              <a:ea typeface="Roboto Mono"/>
              <a:cs typeface="Roboto Mono"/>
              <a:sym typeface="Roboto Mono"/>
            </a:endParaRPr>
          </a:p>
          <a:p>
            <a:pPr indent="0" lvl="0" marL="0" rtl="0" algn="l">
              <a:spcBef>
                <a:spcPts val="1600"/>
              </a:spcBef>
              <a:spcAft>
                <a:spcPts val="0"/>
              </a:spcAft>
              <a:buNone/>
            </a:pPr>
            <a:r>
              <a:rPr b="1" lang="en" sz="2400">
                <a:latin typeface="Roboto Mono"/>
                <a:ea typeface="Roboto Mono"/>
                <a:cs typeface="Roboto Mono"/>
                <a:sym typeface="Roboto Mono"/>
              </a:rPr>
              <a:t>M</a:t>
            </a:r>
            <a:r>
              <a:rPr lang="en">
                <a:latin typeface="Roboto Mono"/>
                <a:ea typeface="Roboto Mono"/>
                <a:cs typeface="Roboto Mono"/>
                <a:sym typeface="Roboto Mono"/>
              </a:rPr>
              <a:t>ultiplication *</a:t>
            </a:r>
            <a:r>
              <a:rPr b="1" lang="en">
                <a:latin typeface="Roboto Mono"/>
                <a:ea typeface="Roboto Mono"/>
                <a:cs typeface="Roboto Mono"/>
                <a:sym typeface="Roboto Mono"/>
              </a:rPr>
              <a:t>          </a:t>
            </a:r>
            <a:r>
              <a:rPr b="1" lang="en" sz="2400">
                <a:latin typeface="Roboto Mono"/>
                <a:ea typeface="Roboto Mono"/>
                <a:cs typeface="Roboto Mono"/>
                <a:sym typeface="Roboto Mono"/>
              </a:rPr>
              <a:t>D</a:t>
            </a:r>
            <a:r>
              <a:rPr lang="en">
                <a:latin typeface="Roboto Mono"/>
                <a:ea typeface="Roboto Mono"/>
                <a:cs typeface="Roboto Mono"/>
                <a:sym typeface="Roboto Mono"/>
              </a:rPr>
              <a:t>ivision      \</a:t>
            </a:r>
            <a:endParaRPr>
              <a:latin typeface="Roboto Mono"/>
              <a:ea typeface="Roboto Mono"/>
              <a:cs typeface="Roboto Mono"/>
              <a:sym typeface="Roboto Mono"/>
            </a:endParaRPr>
          </a:p>
          <a:p>
            <a:pPr indent="0" lvl="0" marL="0" rtl="0" algn="l">
              <a:spcBef>
                <a:spcPts val="1600"/>
              </a:spcBef>
              <a:spcAft>
                <a:spcPts val="0"/>
              </a:spcAft>
              <a:buNone/>
            </a:pPr>
            <a:r>
              <a:rPr b="1" lang="en" sz="2400">
                <a:latin typeface="Roboto Mono"/>
                <a:ea typeface="Roboto Mono"/>
                <a:cs typeface="Roboto Mono"/>
                <a:sym typeface="Roboto Mono"/>
              </a:rPr>
              <a:t>A</a:t>
            </a:r>
            <a:r>
              <a:rPr lang="en">
                <a:latin typeface="Roboto Mono"/>
                <a:ea typeface="Roboto Mono"/>
                <a:cs typeface="Roboto Mono"/>
                <a:sym typeface="Roboto Mono"/>
              </a:rPr>
              <a:t>ddition       +</a:t>
            </a:r>
            <a:r>
              <a:rPr b="1" lang="en">
                <a:latin typeface="Roboto Mono"/>
                <a:ea typeface="Roboto Mono"/>
                <a:cs typeface="Roboto Mono"/>
                <a:sym typeface="Roboto Mono"/>
              </a:rPr>
              <a:t>          </a:t>
            </a:r>
            <a:r>
              <a:rPr b="1" lang="en" sz="2400">
                <a:latin typeface="Roboto Mono"/>
                <a:ea typeface="Roboto Mono"/>
                <a:cs typeface="Roboto Mono"/>
                <a:sym typeface="Roboto Mono"/>
              </a:rPr>
              <a:t>S</a:t>
            </a:r>
            <a:r>
              <a:rPr lang="en">
                <a:latin typeface="Roboto Mono"/>
                <a:ea typeface="Roboto Mono"/>
                <a:cs typeface="Roboto Mono"/>
                <a:sym typeface="Roboto Mono"/>
              </a:rPr>
              <a:t>ubtraction   -</a:t>
            </a:r>
            <a:endParaRPr>
              <a:latin typeface="Roboto Mono"/>
              <a:ea typeface="Roboto Mono"/>
              <a:cs typeface="Roboto Mono"/>
              <a:sym typeface="Roboto Mono"/>
            </a:endParaRPr>
          </a:p>
          <a:p>
            <a:pPr indent="0" lvl="0" marL="0" rtl="0" algn="l">
              <a:spcBef>
                <a:spcPts val="1600"/>
              </a:spcBef>
              <a:spcAft>
                <a:spcPts val="0"/>
              </a:spcAft>
              <a:buNone/>
            </a:pPr>
            <a:r>
              <a:rPr b="1" lang="en" sz="2400">
                <a:latin typeface="Roboto Mono"/>
                <a:ea typeface="Roboto Mono"/>
                <a:cs typeface="Roboto Mono"/>
                <a:sym typeface="Roboto Mono"/>
              </a:rPr>
              <a:t>=</a:t>
            </a:r>
            <a:endParaRPr b="1" sz="2400">
              <a:latin typeface="Roboto Mono"/>
              <a:ea typeface="Roboto Mono"/>
              <a:cs typeface="Roboto Mono"/>
              <a:sym typeface="Roboto Mono"/>
            </a:endParaRPr>
          </a:p>
          <a:p>
            <a:pPr indent="0" lvl="0" marL="0" rtl="0" algn="l">
              <a:spcBef>
                <a:spcPts val="1600"/>
              </a:spcBef>
              <a:spcAft>
                <a:spcPts val="1600"/>
              </a:spcAft>
              <a:buNone/>
            </a:pPr>
            <a:r>
              <a:rPr b="1" lang="en" sz="2400">
                <a:latin typeface="Roboto Mono"/>
                <a:ea typeface="Roboto Mono"/>
                <a:cs typeface="Roboto Mono"/>
                <a:sym typeface="Roboto Mono"/>
              </a:rPr>
              <a:t>So what does the = stand for?</a:t>
            </a:r>
            <a:endParaRPr b="1" sz="24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a:t>
            </a:r>
            <a:endParaRPr/>
          </a:p>
        </p:txBody>
      </p:sp>
      <p:sp>
        <p:nvSpPr>
          <p:cNvPr id="140" name="Google Shape;140;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a:t>
            </a:r>
            <a:r>
              <a:rPr lang="en">
                <a:latin typeface="Roboto Mono"/>
                <a:ea typeface="Roboto Mono"/>
                <a:cs typeface="Roboto Mono"/>
                <a:sym typeface="Roboto Mono"/>
              </a:rPr>
              <a:t>nt x = 5;</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