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</p:sldIdLst>
  <p:sldSz cy="5143500" cx="9144000"/>
  <p:notesSz cx="6858000" cy="9144000"/>
  <p:embeddedFontLst>
    <p:embeddedFont>
      <p:font typeface="Roboto"/>
      <p:regular r:id="rId63"/>
      <p:bold r:id="rId64"/>
      <p:italic r:id="rId65"/>
      <p:boldItalic r:id="rId66"/>
    </p:embeddedFont>
    <p:embeddedFont>
      <p:font typeface="Roboto Mono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Dee Weikl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F5781F0-CE2D-4916-83B2-42F1FFAC7DBB}">
  <a:tblStyle styleId="{DF5781F0-CE2D-4916-83B2-42F1FFAC7D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0" Type="http://schemas.openxmlformats.org/officeDocument/2006/relationships/font" Target="fonts/RobotoMono-boldItalic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font" Target="fonts/Roboto-bold.fntdata"/><Relationship Id="rId63" Type="http://schemas.openxmlformats.org/officeDocument/2006/relationships/font" Target="fonts/Roboto-regular.fntdata"/><Relationship Id="rId22" Type="http://schemas.openxmlformats.org/officeDocument/2006/relationships/slide" Target="slides/slide15.xml"/><Relationship Id="rId66" Type="http://schemas.openxmlformats.org/officeDocument/2006/relationships/font" Target="fonts/Roboto-boldItalic.fntdata"/><Relationship Id="rId21" Type="http://schemas.openxmlformats.org/officeDocument/2006/relationships/slide" Target="slides/slide14.xml"/><Relationship Id="rId65" Type="http://schemas.openxmlformats.org/officeDocument/2006/relationships/font" Target="fonts/Roboto-italic.fntdata"/><Relationship Id="rId24" Type="http://schemas.openxmlformats.org/officeDocument/2006/relationships/slide" Target="slides/slide17.xml"/><Relationship Id="rId68" Type="http://schemas.openxmlformats.org/officeDocument/2006/relationships/font" Target="fonts/RobotoMono-bold.fntdata"/><Relationship Id="rId23" Type="http://schemas.openxmlformats.org/officeDocument/2006/relationships/slide" Target="slides/slide16.xml"/><Relationship Id="rId67" Type="http://schemas.openxmlformats.org/officeDocument/2006/relationships/font" Target="fonts/RobotoMono-regular.fntdata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RobotoMono-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9-12T17:37:53.010">
    <p:pos x="196" y="774"/>
    <p:text>Put a note here to explain how println("  ") is not a blank line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0a0a69d6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0a0a69d6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students are filtering in, circulate a piece of paper for students to write their names on. Include a place for name and professor. If a student came in late, note what time they came in so that we can accurately track data. (The observing TA should probably be the one to manage and record when a student comes in late)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0a0a69d68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0a0a69d68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0a0a69d68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0a0a69d68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0a0a69d68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0a0a69d68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0a0a69d68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0a0a69d68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0a0a69d68_1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0a0a69d68_1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0a0a69d68_1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0a0a69d68_1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0a0a69d68_1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0a0a69d68_1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0af39fc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0af39fc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0af39fc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0af39fc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0af39fc5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0af39fc5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0a0a69d68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0a0a69d68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0af39fc5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0af39fc5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0af39fc5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0af39fc5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0af39fc5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0af39fc5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0af39fc5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0af39fc5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0af39fc5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0af39fc5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0af39fc5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0af39fc5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0a0a69d68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0a0a69d68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0af39fc5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0af39fc5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0a0a69d68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0a0a69d68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0a0a69d68_1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0a0a69d68_1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0a0a69d68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0a0a69d68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0a0a69d68_1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0a0a69d68_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0a0a69d68_1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0a0a69d68_1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0b30bff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0b30bff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0b30bffe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60b30bffe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0b30bffe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0b30bffe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0b30bffe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60b30bffe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0b30bffe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60b30bffe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0b30bffe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60b30bffe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60b30bffe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60b30bffe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0b30bffe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60b30bffe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0a0a69d68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0a0a69d68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60b30bffe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60b30bffe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60b30bffe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60b30bffe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60b30bffe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60b30bffe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0b30bffe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0b30bffe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0a0a69d68_1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0a0a69d68_1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 “ and “” are both different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we System.out.println(“ “); this is not a blank line we are really printing a space and then a new 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we System.out.println(“”); then we are just printing a new line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60a0a69d68_1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60a0a69d68_1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60b30bffe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60b30bffe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60b30bffe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60b30bffe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60b30bffe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60b30bffe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stack diagram on the board while going through this activity 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60b30bffe2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60b30bffe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0a0a69d68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0a0a69d68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60b30bffe2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60b30bffe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60b30bffe2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60b30bffe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60b30bffe2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60b30bffe2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60b30bffe2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60b30bffe2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0b30bffe2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0b30bffe2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60b30bffe2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60b30bffe2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0a0a69d68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0a0a69d68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0a0a69d68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0a0a69d68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0a0a69d68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0a0a69d68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0a0a69d68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0a0a69d68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b.socrative.com/login/student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comments" Target="../comments/comment1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8157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Welcome to CS149 Students to….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Impact"/>
                <a:ea typeface="Impact"/>
                <a:cs typeface="Impact"/>
                <a:sym typeface="Impact"/>
              </a:rPr>
              <a:t>THE FOURTH HOUR</a:t>
            </a:r>
            <a:endParaRPr sz="4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344613" y="237246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TOPIC - Input and Output</a:t>
            </a:r>
            <a:endParaRPr sz="180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9400" y="1886597"/>
            <a:ext cx="2039814" cy="2039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088" y="2805363"/>
            <a:ext cx="1839535" cy="2033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primitive the types?</a:t>
            </a:r>
            <a:endParaRPr/>
          </a:p>
        </p:txBody>
      </p:sp>
      <p:graphicFrame>
        <p:nvGraphicFramePr>
          <p:cNvPr id="146" name="Google Shape;146;p22"/>
          <p:cNvGraphicFramePr/>
          <p:nvPr/>
        </p:nvGraphicFramePr>
        <p:xfrm>
          <a:off x="579275" y="111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{DF5781F0-CE2D-4916-83B2-42F1FFAC7DBB}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Keyword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Size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byte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 byte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short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 bytes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 bytes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 bytes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float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 bytes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double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 bytes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boolean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char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primitive the types?</a:t>
            </a:r>
            <a:endParaRPr/>
          </a:p>
        </p:txBody>
      </p:sp>
      <p:graphicFrame>
        <p:nvGraphicFramePr>
          <p:cNvPr id="152" name="Google Shape;152;p23"/>
          <p:cNvGraphicFramePr/>
          <p:nvPr/>
        </p:nvGraphicFramePr>
        <p:xfrm>
          <a:off x="579275" y="111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{DF5781F0-CE2D-4916-83B2-42F1FFAC7DBB}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Keyword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Size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byte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 byte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short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 bytes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 bytes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 bytes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float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 bytes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double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 bytes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boolean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N/A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char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primitive the types?</a:t>
            </a:r>
            <a:endParaRPr/>
          </a:p>
        </p:txBody>
      </p:sp>
      <p:graphicFrame>
        <p:nvGraphicFramePr>
          <p:cNvPr id="158" name="Google Shape;158;p24"/>
          <p:cNvGraphicFramePr/>
          <p:nvPr/>
        </p:nvGraphicFramePr>
        <p:xfrm>
          <a:off x="579275" y="111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{DF5781F0-CE2D-4916-83B2-42F1FFAC7DBB}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Keyword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Size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byte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 byte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short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 bytes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 bytes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 bytes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float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 bytes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double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 bytes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boolean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N/A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char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 bytes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1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https://b.socrative.com/login/student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Classroom name: FOURTHOUR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1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value of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x;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x</a:t>
            </a:r>
            <a:r>
              <a:rPr lang="en"/>
              <a:t> doesn’t have a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-1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null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1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value of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x;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x doesn’t have a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>
                <a:highlight>
                  <a:srgbClr val="FFFF00"/>
                </a:highlight>
              </a:rPr>
              <a:t>0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-1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null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default values?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a primitive type is declared and not assigned a value Java will assign it a default 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default values?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a primitive type is declared and not assigned a value Java will assign it a default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Primitive types that store a whole number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default values?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a primitive type is declared and not assigned a value Java will assign it a default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Primitive types that store a whole number, </a:t>
            </a:r>
            <a:r>
              <a:rPr b="1" lang="en"/>
              <a:t>are given the value ?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byte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short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long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default values?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a primitive type is declared and not assigned a value Java will assign it a default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Primitive types that store a whole number, </a:t>
            </a:r>
            <a:r>
              <a:rPr b="1" lang="en"/>
              <a:t>are given the value </a:t>
            </a:r>
            <a:r>
              <a:rPr b="1" lang="en">
                <a:highlight>
                  <a:srgbClr val="FFFF00"/>
                </a:highlight>
              </a:rPr>
              <a:t>0</a:t>
            </a:r>
            <a:endParaRPr b="1">
              <a:highlight>
                <a:srgbClr val="FFFF00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byte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short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long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Introductions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Professor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 Fact About yourself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8005" y="410005"/>
            <a:ext cx="2434300" cy="2407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default values?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a primitive type is declared and not assigned a value Java will assign it a default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Primitive types that store a whole number, </a:t>
            </a:r>
            <a:r>
              <a:rPr b="1" lang="en"/>
              <a:t>are given the value 0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byte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short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Primitive types that store a decimal number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default values?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a primitive type is declared and not assigned a value Java will assign it a default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Primitive types that store a whole number, </a:t>
            </a:r>
            <a:r>
              <a:rPr b="1" lang="en"/>
              <a:t>are given the value 0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byte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short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Primitive types that store a decimal number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</a:t>
            </a:r>
            <a:r>
              <a:rPr lang="en"/>
              <a:t>loat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double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default values?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a primitive type is declared and not assigned a value Java will assign it a default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Primitive types that store a whole number, </a:t>
            </a:r>
            <a:r>
              <a:rPr b="1" lang="en"/>
              <a:t>are given the value 0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byte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short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Primitive types that store a decimal number, </a:t>
            </a:r>
            <a:r>
              <a:rPr b="1" lang="en"/>
              <a:t>are given the value ?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float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double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default values?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a primitive type is declared and not assigned a value Java will assign it a default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Primitive types that store a whole number, </a:t>
            </a:r>
            <a:r>
              <a:rPr b="1" lang="en"/>
              <a:t>are given the value 0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byte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short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Primitive types that store a decimal number, </a:t>
            </a:r>
            <a:r>
              <a:rPr b="1" lang="en"/>
              <a:t>are given the value </a:t>
            </a:r>
            <a:r>
              <a:rPr b="1" lang="en">
                <a:highlight>
                  <a:srgbClr val="FFFF00"/>
                </a:highlight>
              </a:rPr>
              <a:t>0.0</a:t>
            </a:r>
            <a:endParaRPr b="1">
              <a:highlight>
                <a:srgbClr val="FFFF00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float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double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default values?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a primitive type is declared and not assigned a value Java will assign it a default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Primitive types that store a whole number, </a:t>
            </a:r>
            <a:r>
              <a:rPr b="1" lang="en"/>
              <a:t>are given the value 0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byte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short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Primitive types that store a decimal number, </a:t>
            </a:r>
            <a:r>
              <a:rPr b="1" lang="en"/>
              <a:t>are given the value </a:t>
            </a:r>
            <a:r>
              <a:rPr b="1" lang="en">
                <a:highlight>
                  <a:srgbClr val="FFFF00"/>
                </a:highlight>
              </a:rPr>
              <a:t>0.0</a:t>
            </a:r>
            <a:endParaRPr b="1">
              <a:highlight>
                <a:srgbClr val="FFFF00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float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double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Other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</a:t>
            </a:r>
            <a:r>
              <a:rPr lang="en"/>
              <a:t>har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</a:t>
            </a:r>
            <a:r>
              <a:rPr lang="en"/>
              <a:t>oolean 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default values?</a:t>
            </a:r>
            <a:endParaRPr/>
          </a:p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a primitive type is declared and not assigned a value Java will assign it a default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Primitive types that store a whole number, </a:t>
            </a:r>
            <a:r>
              <a:rPr b="1" lang="en"/>
              <a:t>are given the value 0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byte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short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Primitive types that store a decimal number, </a:t>
            </a:r>
            <a:r>
              <a:rPr b="1" lang="en"/>
              <a:t>are given the value </a:t>
            </a:r>
            <a:r>
              <a:rPr b="1" lang="en">
                <a:highlight>
                  <a:srgbClr val="FFFF00"/>
                </a:highlight>
              </a:rPr>
              <a:t>0.0</a:t>
            </a:r>
            <a:endParaRPr b="1">
              <a:highlight>
                <a:srgbClr val="FFFF00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float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double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Other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</a:t>
            </a:r>
            <a:r>
              <a:rPr lang="en"/>
              <a:t>har </a:t>
            </a:r>
            <a:r>
              <a:rPr lang="en"/>
              <a:t>         </a:t>
            </a:r>
            <a:r>
              <a:rPr lang="en">
                <a:highlight>
                  <a:srgbClr val="FFFF00"/>
                </a:highlight>
              </a:rPr>
              <a:t>‘\u0000’</a:t>
            </a:r>
            <a:endParaRPr>
              <a:highlight>
                <a:srgbClr val="FFFF00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boolean   </a:t>
            </a:r>
            <a:r>
              <a:rPr lang="en">
                <a:highlight>
                  <a:srgbClr val="FFFF00"/>
                </a:highlight>
              </a:rPr>
              <a:t> false</a:t>
            </a:r>
            <a:endParaRPr>
              <a:highlight>
                <a:srgbClr val="FFFF00"/>
              </a:highlight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for a quick activity! Does it fit?</a:t>
            </a:r>
            <a:endParaRPr/>
          </a:p>
        </p:txBody>
      </p:sp>
      <p:graphicFrame>
        <p:nvGraphicFramePr>
          <p:cNvPr id="242" name="Google Shape;242;p38"/>
          <p:cNvGraphicFramePr/>
          <p:nvPr/>
        </p:nvGraphicFramePr>
        <p:xfrm>
          <a:off x="579275" y="111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{DF5781F0-CE2D-4916-83B2-42F1FFAC7DBB}</a:tableStyleId>
              </a:tblPr>
              <a:tblGrid>
                <a:gridCol w="1582375"/>
                <a:gridCol w="1582375"/>
              </a:tblGrid>
              <a:tr h="309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Keyword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Size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byte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 byte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short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 bytes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 bytes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 bytes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float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 bytes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double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 bytes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boolean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N/A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char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 bytes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3" name="Google Shape;243;p38"/>
          <p:cNvSpPr txBox="1"/>
          <p:nvPr/>
        </p:nvSpPr>
        <p:spPr>
          <a:xfrm>
            <a:off x="4384125" y="1413250"/>
            <a:ext cx="2126100" cy="53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nt x = 500;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ouble y = 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38"/>
          <p:cNvSpPr txBox="1"/>
          <p:nvPr/>
        </p:nvSpPr>
        <p:spPr>
          <a:xfrm>
            <a:off x="6865275" y="2543800"/>
            <a:ext cx="2126100" cy="53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double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 = 500.0;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 b = a;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38"/>
          <p:cNvSpPr txBox="1"/>
          <p:nvPr/>
        </p:nvSpPr>
        <p:spPr>
          <a:xfrm>
            <a:off x="4384125" y="3472900"/>
            <a:ext cx="2126100" cy="53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loat c = 50.0f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ouble d = c;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38"/>
          <p:cNvSpPr txBox="1"/>
          <p:nvPr/>
        </p:nvSpPr>
        <p:spPr>
          <a:xfrm>
            <a:off x="6865275" y="1413250"/>
            <a:ext cx="2126100" cy="53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double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e = 50.0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float f = e;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38"/>
          <p:cNvSpPr txBox="1"/>
          <p:nvPr/>
        </p:nvSpPr>
        <p:spPr>
          <a:xfrm>
            <a:off x="4384125" y="2543800"/>
            <a:ext cx="2126100" cy="53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yte i = 5;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ouble h = i;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for a quick activity! Does it fit?</a:t>
            </a:r>
            <a:endParaRPr/>
          </a:p>
        </p:txBody>
      </p:sp>
      <p:graphicFrame>
        <p:nvGraphicFramePr>
          <p:cNvPr id="253" name="Google Shape;253;p39"/>
          <p:cNvGraphicFramePr/>
          <p:nvPr/>
        </p:nvGraphicFramePr>
        <p:xfrm>
          <a:off x="579275" y="111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{DF5781F0-CE2D-4916-83B2-42F1FFAC7DBB}</a:tableStyleId>
              </a:tblPr>
              <a:tblGrid>
                <a:gridCol w="1582375"/>
                <a:gridCol w="1582375"/>
              </a:tblGrid>
              <a:tr h="309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Keyword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Size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byte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 byte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short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 bytes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 bytes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 bytes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float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 bytes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double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 bytes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boolean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N/A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char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 bytes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4" name="Google Shape;254;p39"/>
          <p:cNvSpPr txBox="1"/>
          <p:nvPr/>
        </p:nvSpPr>
        <p:spPr>
          <a:xfrm>
            <a:off x="4384125" y="1413250"/>
            <a:ext cx="2126100" cy="536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 x = 500;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double y = 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39"/>
          <p:cNvSpPr txBox="1"/>
          <p:nvPr/>
        </p:nvSpPr>
        <p:spPr>
          <a:xfrm>
            <a:off x="6865275" y="2543800"/>
            <a:ext cx="2126100" cy="536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double a = 500.0;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 b = a;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39"/>
          <p:cNvSpPr txBox="1"/>
          <p:nvPr/>
        </p:nvSpPr>
        <p:spPr>
          <a:xfrm>
            <a:off x="4384125" y="3472900"/>
            <a:ext cx="2126100" cy="536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float c = 50.0f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double d = c;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39"/>
          <p:cNvSpPr txBox="1"/>
          <p:nvPr/>
        </p:nvSpPr>
        <p:spPr>
          <a:xfrm>
            <a:off x="6865275" y="1413250"/>
            <a:ext cx="2126100" cy="536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double e = 50.0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float f = e;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39"/>
          <p:cNvSpPr txBox="1"/>
          <p:nvPr/>
        </p:nvSpPr>
        <p:spPr>
          <a:xfrm>
            <a:off x="4384125" y="2543800"/>
            <a:ext cx="2126100" cy="536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byte i = 5;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double h = i;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39"/>
          <p:cNvSpPr/>
          <p:nvPr/>
        </p:nvSpPr>
        <p:spPr>
          <a:xfrm>
            <a:off x="8393625" y="1468125"/>
            <a:ext cx="526500" cy="4818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9"/>
          <p:cNvSpPr/>
          <p:nvPr/>
        </p:nvSpPr>
        <p:spPr>
          <a:xfrm>
            <a:off x="8393625" y="2571250"/>
            <a:ext cx="526500" cy="4818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>
            <p:ph type="title"/>
          </p:nvPr>
        </p:nvSpPr>
        <p:spPr>
          <a:xfrm>
            <a:off x="2112575" y="3680600"/>
            <a:ext cx="4803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One more byte pleeeasee</a:t>
            </a:r>
            <a:r>
              <a:rPr lang="en"/>
              <a:t>…..</a:t>
            </a:r>
            <a:endParaRPr/>
          </a:p>
        </p:txBody>
      </p:sp>
      <p:pic>
        <p:nvPicPr>
          <p:cNvPr id="266" name="Google Shape;26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425" y="1229881"/>
            <a:ext cx="4724201" cy="25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2</a:t>
            </a:r>
            <a:endParaRPr/>
          </a:p>
        </p:txBody>
      </p:sp>
      <p:sp>
        <p:nvSpPr>
          <p:cNvPr id="272" name="Google Shape;272;p4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true about primitive types and objects.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Primitive types store a value while objects store a reference in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On</a:t>
            </a:r>
            <a:r>
              <a:rPr lang="en"/>
              <a:t> declaration both primitive and object types are allocated all their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Primitive types take up no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Primitive and object types both store values only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What did we learn last week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Primitive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Scanner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Formatting</a:t>
            </a:r>
            <a:r>
              <a:rPr lang="en"/>
              <a:t> Output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2801" y="410000"/>
            <a:ext cx="3840348" cy="2280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6550" y="2821750"/>
            <a:ext cx="1747126" cy="174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0950" y="2936425"/>
            <a:ext cx="2276676" cy="151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2</a:t>
            </a:r>
            <a:endParaRPr/>
          </a:p>
        </p:txBody>
      </p:sp>
      <p:sp>
        <p:nvSpPr>
          <p:cNvPr id="278" name="Google Shape;278;p4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true about primitive types and objects.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lphaLcParenR"/>
            </a:pPr>
            <a:r>
              <a:rPr lang="en">
                <a:highlight>
                  <a:srgbClr val="FFFF00"/>
                </a:highlight>
              </a:rPr>
              <a:t>Primitive types store a value while objects store a reference in memory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On declaration both primitive and object types are allocated all their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Primitive types take up no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Primitive and object types both store values only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Diagram</a:t>
            </a:r>
            <a:endParaRPr/>
          </a:p>
        </p:txBody>
      </p:sp>
      <p:sp>
        <p:nvSpPr>
          <p:cNvPr id="284" name="Google Shape;284;p43"/>
          <p:cNvSpPr txBox="1"/>
          <p:nvPr>
            <p:ph idx="1" type="body"/>
          </p:nvPr>
        </p:nvSpPr>
        <p:spPr>
          <a:xfrm>
            <a:off x="311700" y="1229875"/>
            <a:ext cx="4129500" cy="2564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ReviewSession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public static void main(String[] args) {</a:t>
            </a:r>
            <a:b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nt num;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ouble d;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String message;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um = 5;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= num + 3.0;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essage = “hello”;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Diagram</a:t>
            </a:r>
            <a:endParaRPr/>
          </a:p>
        </p:txBody>
      </p:sp>
      <p:sp>
        <p:nvSpPr>
          <p:cNvPr id="290" name="Google Shape;290;p44"/>
          <p:cNvSpPr txBox="1"/>
          <p:nvPr>
            <p:ph idx="1" type="body"/>
          </p:nvPr>
        </p:nvSpPr>
        <p:spPr>
          <a:xfrm>
            <a:off x="311700" y="1229875"/>
            <a:ext cx="4129500" cy="2564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ReviewSession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public static void main(String[] args) {</a:t>
            </a:r>
            <a:b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int num;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double d;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String message;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num = 5;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d = num + 3.0;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message = “hello”;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</p:txBody>
      </p:sp>
      <p:sp>
        <p:nvSpPr>
          <p:cNvPr id="291" name="Google Shape;291;p44"/>
          <p:cNvSpPr txBox="1"/>
          <p:nvPr/>
        </p:nvSpPr>
        <p:spPr>
          <a:xfrm>
            <a:off x="5276375" y="1283625"/>
            <a:ext cx="1332900" cy="262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num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44"/>
          <p:cNvSpPr txBox="1"/>
          <p:nvPr/>
        </p:nvSpPr>
        <p:spPr>
          <a:xfrm>
            <a:off x="5232150" y="979375"/>
            <a:ext cx="10341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44"/>
          <p:cNvSpPr/>
          <p:nvPr/>
        </p:nvSpPr>
        <p:spPr>
          <a:xfrm>
            <a:off x="5768625" y="1598875"/>
            <a:ext cx="315300" cy="25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4"/>
          <p:cNvSpPr/>
          <p:nvPr/>
        </p:nvSpPr>
        <p:spPr>
          <a:xfrm>
            <a:off x="2002275" y="1919650"/>
            <a:ext cx="481200" cy="127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Diagram</a:t>
            </a:r>
            <a:endParaRPr/>
          </a:p>
        </p:txBody>
      </p:sp>
      <p:sp>
        <p:nvSpPr>
          <p:cNvPr id="300" name="Google Shape;300;p45"/>
          <p:cNvSpPr txBox="1"/>
          <p:nvPr>
            <p:ph idx="1" type="body"/>
          </p:nvPr>
        </p:nvSpPr>
        <p:spPr>
          <a:xfrm>
            <a:off x="311700" y="1229875"/>
            <a:ext cx="4129500" cy="2564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ReviewSession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public static void main(String[] args) {</a:t>
            </a:r>
            <a:b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int num;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double d;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String message;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num = 5;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d = num + 3.0;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message = “hello”;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</p:txBody>
      </p:sp>
      <p:sp>
        <p:nvSpPr>
          <p:cNvPr id="301" name="Google Shape;301;p45"/>
          <p:cNvSpPr txBox="1"/>
          <p:nvPr/>
        </p:nvSpPr>
        <p:spPr>
          <a:xfrm>
            <a:off x="5276375" y="1283625"/>
            <a:ext cx="1332900" cy="262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num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45"/>
          <p:cNvSpPr txBox="1"/>
          <p:nvPr/>
        </p:nvSpPr>
        <p:spPr>
          <a:xfrm>
            <a:off x="5232150" y="979375"/>
            <a:ext cx="10341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45"/>
          <p:cNvSpPr/>
          <p:nvPr/>
        </p:nvSpPr>
        <p:spPr>
          <a:xfrm>
            <a:off x="5768625" y="1598875"/>
            <a:ext cx="315300" cy="25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04" name="Google Shape;304;p45"/>
          <p:cNvSpPr/>
          <p:nvPr/>
        </p:nvSpPr>
        <p:spPr>
          <a:xfrm>
            <a:off x="2002275" y="1919650"/>
            <a:ext cx="481200" cy="127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Diagram</a:t>
            </a:r>
            <a:endParaRPr/>
          </a:p>
        </p:txBody>
      </p:sp>
      <p:sp>
        <p:nvSpPr>
          <p:cNvPr id="310" name="Google Shape;310;p46"/>
          <p:cNvSpPr txBox="1"/>
          <p:nvPr>
            <p:ph idx="1" type="body"/>
          </p:nvPr>
        </p:nvSpPr>
        <p:spPr>
          <a:xfrm>
            <a:off x="311700" y="1229875"/>
            <a:ext cx="4129500" cy="2564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ReviewSession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public static void main(String[] args) {</a:t>
            </a:r>
            <a:b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int num;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double d;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String message;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num = 5;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d = num + 3.0;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message = “hello”;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</p:txBody>
      </p:sp>
      <p:sp>
        <p:nvSpPr>
          <p:cNvPr id="311" name="Google Shape;311;p46"/>
          <p:cNvSpPr txBox="1"/>
          <p:nvPr/>
        </p:nvSpPr>
        <p:spPr>
          <a:xfrm>
            <a:off x="5276375" y="1283625"/>
            <a:ext cx="1332900" cy="262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um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46"/>
          <p:cNvSpPr txBox="1"/>
          <p:nvPr/>
        </p:nvSpPr>
        <p:spPr>
          <a:xfrm>
            <a:off x="5232150" y="979375"/>
            <a:ext cx="10341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46"/>
          <p:cNvSpPr/>
          <p:nvPr/>
        </p:nvSpPr>
        <p:spPr>
          <a:xfrm>
            <a:off x="5768625" y="1598875"/>
            <a:ext cx="315300" cy="25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14" name="Google Shape;314;p46"/>
          <p:cNvSpPr/>
          <p:nvPr/>
        </p:nvSpPr>
        <p:spPr>
          <a:xfrm>
            <a:off x="2090775" y="2107675"/>
            <a:ext cx="481200" cy="127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6"/>
          <p:cNvSpPr/>
          <p:nvPr/>
        </p:nvSpPr>
        <p:spPr>
          <a:xfrm>
            <a:off x="5785175" y="2218375"/>
            <a:ext cx="315300" cy="25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Diagram</a:t>
            </a:r>
            <a:endParaRPr/>
          </a:p>
        </p:txBody>
      </p:sp>
      <p:sp>
        <p:nvSpPr>
          <p:cNvPr id="321" name="Google Shape;321;p47"/>
          <p:cNvSpPr txBox="1"/>
          <p:nvPr>
            <p:ph idx="1" type="body"/>
          </p:nvPr>
        </p:nvSpPr>
        <p:spPr>
          <a:xfrm>
            <a:off x="311700" y="1229875"/>
            <a:ext cx="4129500" cy="2564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ReviewSession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public static void main(String[] args) {</a:t>
            </a:r>
            <a:b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int num;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double d;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String message;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num = 5;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d = num + 3.0;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message = “hello”;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</p:txBody>
      </p:sp>
      <p:sp>
        <p:nvSpPr>
          <p:cNvPr id="322" name="Google Shape;322;p47"/>
          <p:cNvSpPr txBox="1"/>
          <p:nvPr/>
        </p:nvSpPr>
        <p:spPr>
          <a:xfrm>
            <a:off x="5276375" y="1283625"/>
            <a:ext cx="1332900" cy="262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num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d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47"/>
          <p:cNvSpPr txBox="1"/>
          <p:nvPr/>
        </p:nvSpPr>
        <p:spPr>
          <a:xfrm>
            <a:off x="5232150" y="979375"/>
            <a:ext cx="10341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47"/>
          <p:cNvSpPr/>
          <p:nvPr/>
        </p:nvSpPr>
        <p:spPr>
          <a:xfrm>
            <a:off x="5768625" y="1598875"/>
            <a:ext cx="315300" cy="25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25" name="Google Shape;325;p47"/>
          <p:cNvSpPr/>
          <p:nvPr/>
        </p:nvSpPr>
        <p:spPr>
          <a:xfrm>
            <a:off x="2090775" y="2107675"/>
            <a:ext cx="481200" cy="127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7"/>
          <p:cNvSpPr/>
          <p:nvPr/>
        </p:nvSpPr>
        <p:spPr>
          <a:xfrm>
            <a:off x="5768625" y="2218375"/>
            <a:ext cx="481200" cy="25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Diagram</a:t>
            </a:r>
            <a:endParaRPr/>
          </a:p>
        </p:txBody>
      </p:sp>
      <p:sp>
        <p:nvSpPr>
          <p:cNvPr id="332" name="Google Shape;332;p48"/>
          <p:cNvSpPr txBox="1"/>
          <p:nvPr>
            <p:ph idx="1" type="body"/>
          </p:nvPr>
        </p:nvSpPr>
        <p:spPr>
          <a:xfrm>
            <a:off x="311700" y="1229875"/>
            <a:ext cx="4129500" cy="2564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ReviewSession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public static void main(String[] args) {</a:t>
            </a:r>
            <a:b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int num;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double d;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String message;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num = 5;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d = num + 3.0;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message = “hello”;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</p:txBody>
      </p:sp>
      <p:sp>
        <p:nvSpPr>
          <p:cNvPr id="333" name="Google Shape;333;p48"/>
          <p:cNvSpPr txBox="1"/>
          <p:nvPr/>
        </p:nvSpPr>
        <p:spPr>
          <a:xfrm>
            <a:off x="5276375" y="1283625"/>
            <a:ext cx="1332900" cy="262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num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d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message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48"/>
          <p:cNvSpPr txBox="1"/>
          <p:nvPr/>
        </p:nvSpPr>
        <p:spPr>
          <a:xfrm>
            <a:off x="5232150" y="979375"/>
            <a:ext cx="10341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48"/>
          <p:cNvSpPr/>
          <p:nvPr/>
        </p:nvSpPr>
        <p:spPr>
          <a:xfrm>
            <a:off x="5768625" y="1598875"/>
            <a:ext cx="315300" cy="25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36" name="Google Shape;336;p48"/>
          <p:cNvSpPr/>
          <p:nvPr/>
        </p:nvSpPr>
        <p:spPr>
          <a:xfrm>
            <a:off x="2621725" y="2306775"/>
            <a:ext cx="481200" cy="127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8"/>
          <p:cNvSpPr/>
          <p:nvPr/>
        </p:nvSpPr>
        <p:spPr>
          <a:xfrm>
            <a:off x="5768625" y="2218375"/>
            <a:ext cx="481200" cy="25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</a:t>
            </a:r>
            <a:endParaRPr/>
          </a:p>
        </p:txBody>
      </p:sp>
      <p:sp>
        <p:nvSpPr>
          <p:cNvPr id="338" name="Google Shape;338;p48"/>
          <p:cNvSpPr/>
          <p:nvPr/>
        </p:nvSpPr>
        <p:spPr>
          <a:xfrm>
            <a:off x="6177900" y="2821150"/>
            <a:ext cx="315300" cy="25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Diagram</a:t>
            </a:r>
            <a:endParaRPr/>
          </a:p>
        </p:txBody>
      </p:sp>
      <p:sp>
        <p:nvSpPr>
          <p:cNvPr id="344" name="Google Shape;344;p49"/>
          <p:cNvSpPr txBox="1"/>
          <p:nvPr>
            <p:ph idx="1" type="body"/>
          </p:nvPr>
        </p:nvSpPr>
        <p:spPr>
          <a:xfrm>
            <a:off x="311700" y="1229875"/>
            <a:ext cx="4129500" cy="2564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ReviewSession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public static void main(String[] args) {</a:t>
            </a:r>
            <a:b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int num;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double d;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String message;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num = 5;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d = num + 3.0;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message = “hello”;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</p:txBody>
      </p:sp>
      <p:sp>
        <p:nvSpPr>
          <p:cNvPr id="345" name="Google Shape;345;p49"/>
          <p:cNvSpPr txBox="1"/>
          <p:nvPr/>
        </p:nvSpPr>
        <p:spPr>
          <a:xfrm>
            <a:off x="5276375" y="1283625"/>
            <a:ext cx="1332900" cy="262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num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d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message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49"/>
          <p:cNvSpPr txBox="1"/>
          <p:nvPr/>
        </p:nvSpPr>
        <p:spPr>
          <a:xfrm>
            <a:off x="5232150" y="979375"/>
            <a:ext cx="10341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49"/>
          <p:cNvSpPr/>
          <p:nvPr/>
        </p:nvSpPr>
        <p:spPr>
          <a:xfrm>
            <a:off x="5768625" y="1598875"/>
            <a:ext cx="315300" cy="25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48" name="Google Shape;348;p49"/>
          <p:cNvSpPr/>
          <p:nvPr/>
        </p:nvSpPr>
        <p:spPr>
          <a:xfrm>
            <a:off x="2621725" y="2306775"/>
            <a:ext cx="481200" cy="127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9"/>
          <p:cNvSpPr/>
          <p:nvPr/>
        </p:nvSpPr>
        <p:spPr>
          <a:xfrm>
            <a:off x="5768625" y="2218375"/>
            <a:ext cx="481200" cy="25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</a:t>
            </a:r>
            <a:endParaRPr/>
          </a:p>
        </p:txBody>
      </p:sp>
      <p:sp>
        <p:nvSpPr>
          <p:cNvPr id="350" name="Google Shape;350;p49"/>
          <p:cNvSpPr/>
          <p:nvPr/>
        </p:nvSpPr>
        <p:spPr>
          <a:xfrm>
            <a:off x="6177900" y="2821150"/>
            <a:ext cx="315300" cy="25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1" name="Google Shape;351;p49"/>
          <p:cNvCxnSpPr/>
          <p:nvPr/>
        </p:nvCxnSpPr>
        <p:spPr>
          <a:xfrm>
            <a:off x="6183425" y="2771375"/>
            <a:ext cx="348300" cy="39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Diagram</a:t>
            </a:r>
            <a:endParaRPr/>
          </a:p>
        </p:txBody>
      </p:sp>
      <p:sp>
        <p:nvSpPr>
          <p:cNvPr id="357" name="Google Shape;357;p50"/>
          <p:cNvSpPr txBox="1"/>
          <p:nvPr>
            <p:ph idx="1" type="body"/>
          </p:nvPr>
        </p:nvSpPr>
        <p:spPr>
          <a:xfrm>
            <a:off x="311700" y="1229875"/>
            <a:ext cx="4129500" cy="2564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ReviewSession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public static void main(String[] args) {</a:t>
            </a:r>
            <a:b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int num;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double d;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String message;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num = 5;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d = num + 3.0;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message = “hello”;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</p:txBody>
      </p:sp>
      <p:sp>
        <p:nvSpPr>
          <p:cNvPr id="358" name="Google Shape;358;p50"/>
          <p:cNvSpPr txBox="1"/>
          <p:nvPr/>
        </p:nvSpPr>
        <p:spPr>
          <a:xfrm>
            <a:off x="5276375" y="1283625"/>
            <a:ext cx="1332900" cy="262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num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d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message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50"/>
          <p:cNvSpPr txBox="1"/>
          <p:nvPr/>
        </p:nvSpPr>
        <p:spPr>
          <a:xfrm>
            <a:off x="5232150" y="979375"/>
            <a:ext cx="10341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50"/>
          <p:cNvSpPr/>
          <p:nvPr/>
        </p:nvSpPr>
        <p:spPr>
          <a:xfrm>
            <a:off x="5768625" y="1598875"/>
            <a:ext cx="315300" cy="25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61" name="Google Shape;361;p50"/>
          <p:cNvSpPr/>
          <p:nvPr/>
        </p:nvSpPr>
        <p:spPr>
          <a:xfrm>
            <a:off x="2350725" y="2693950"/>
            <a:ext cx="481200" cy="127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0"/>
          <p:cNvSpPr/>
          <p:nvPr/>
        </p:nvSpPr>
        <p:spPr>
          <a:xfrm>
            <a:off x="5768625" y="2218375"/>
            <a:ext cx="481200" cy="25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</a:t>
            </a:r>
            <a:endParaRPr/>
          </a:p>
        </p:txBody>
      </p:sp>
      <p:sp>
        <p:nvSpPr>
          <p:cNvPr id="363" name="Google Shape;363;p50"/>
          <p:cNvSpPr/>
          <p:nvPr/>
        </p:nvSpPr>
        <p:spPr>
          <a:xfrm>
            <a:off x="6177900" y="2821150"/>
            <a:ext cx="315300" cy="25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4" name="Google Shape;364;p50"/>
          <p:cNvCxnSpPr/>
          <p:nvPr/>
        </p:nvCxnSpPr>
        <p:spPr>
          <a:xfrm>
            <a:off x="6183425" y="2771375"/>
            <a:ext cx="348300" cy="39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Diagram</a:t>
            </a:r>
            <a:endParaRPr/>
          </a:p>
        </p:txBody>
      </p:sp>
      <p:sp>
        <p:nvSpPr>
          <p:cNvPr id="370" name="Google Shape;370;p51"/>
          <p:cNvSpPr txBox="1"/>
          <p:nvPr>
            <p:ph idx="1" type="body"/>
          </p:nvPr>
        </p:nvSpPr>
        <p:spPr>
          <a:xfrm>
            <a:off x="311700" y="1229875"/>
            <a:ext cx="4129500" cy="2564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ReviewSession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public static void main(String[] args) {</a:t>
            </a:r>
            <a:b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int num;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double d;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String message;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num = 5;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d = num + 3.0;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message = “hello”;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</p:txBody>
      </p:sp>
      <p:sp>
        <p:nvSpPr>
          <p:cNvPr id="371" name="Google Shape;371;p51"/>
          <p:cNvSpPr txBox="1"/>
          <p:nvPr/>
        </p:nvSpPr>
        <p:spPr>
          <a:xfrm>
            <a:off x="5276375" y="1283625"/>
            <a:ext cx="1332900" cy="262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num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d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message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51"/>
          <p:cNvSpPr txBox="1"/>
          <p:nvPr/>
        </p:nvSpPr>
        <p:spPr>
          <a:xfrm>
            <a:off x="5232150" y="979375"/>
            <a:ext cx="10341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51"/>
          <p:cNvSpPr/>
          <p:nvPr/>
        </p:nvSpPr>
        <p:spPr>
          <a:xfrm>
            <a:off x="5768625" y="1598875"/>
            <a:ext cx="315300" cy="25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74" name="Google Shape;374;p51"/>
          <p:cNvSpPr/>
          <p:nvPr/>
        </p:nvSpPr>
        <p:spPr>
          <a:xfrm>
            <a:off x="2350725" y="2693950"/>
            <a:ext cx="481200" cy="127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1"/>
          <p:cNvSpPr/>
          <p:nvPr/>
        </p:nvSpPr>
        <p:spPr>
          <a:xfrm>
            <a:off x="5768625" y="2218375"/>
            <a:ext cx="481200" cy="25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</a:t>
            </a:r>
            <a:endParaRPr/>
          </a:p>
        </p:txBody>
      </p:sp>
      <p:sp>
        <p:nvSpPr>
          <p:cNvPr id="376" name="Google Shape;376;p51"/>
          <p:cNvSpPr/>
          <p:nvPr/>
        </p:nvSpPr>
        <p:spPr>
          <a:xfrm>
            <a:off x="6177900" y="2821150"/>
            <a:ext cx="315300" cy="25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7" name="Google Shape;377;p51"/>
          <p:cNvCxnSpPr/>
          <p:nvPr/>
        </p:nvCxnSpPr>
        <p:spPr>
          <a:xfrm>
            <a:off x="6183425" y="2771375"/>
            <a:ext cx="348300" cy="39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primitive types?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Hint there are 8 different types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Diagram</a:t>
            </a:r>
            <a:endParaRPr/>
          </a:p>
        </p:txBody>
      </p:sp>
      <p:sp>
        <p:nvSpPr>
          <p:cNvPr id="383" name="Google Shape;383;p52"/>
          <p:cNvSpPr txBox="1"/>
          <p:nvPr>
            <p:ph idx="1" type="body"/>
          </p:nvPr>
        </p:nvSpPr>
        <p:spPr>
          <a:xfrm>
            <a:off x="311700" y="1229875"/>
            <a:ext cx="4129500" cy="2564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ReviewSession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public static void main(String[] args) {</a:t>
            </a:r>
            <a:b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int num;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double d;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String message;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num = 5;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d = num + 3.0;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message = “hello”;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</p:txBody>
      </p:sp>
      <p:sp>
        <p:nvSpPr>
          <p:cNvPr id="384" name="Google Shape;384;p52"/>
          <p:cNvSpPr txBox="1"/>
          <p:nvPr/>
        </p:nvSpPr>
        <p:spPr>
          <a:xfrm>
            <a:off x="5276375" y="1283625"/>
            <a:ext cx="1332900" cy="262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num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d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message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52"/>
          <p:cNvSpPr txBox="1"/>
          <p:nvPr/>
        </p:nvSpPr>
        <p:spPr>
          <a:xfrm>
            <a:off x="5232150" y="979375"/>
            <a:ext cx="10341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52"/>
          <p:cNvSpPr/>
          <p:nvPr/>
        </p:nvSpPr>
        <p:spPr>
          <a:xfrm>
            <a:off x="5768625" y="1598875"/>
            <a:ext cx="315300" cy="25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87" name="Google Shape;387;p52"/>
          <p:cNvSpPr/>
          <p:nvPr/>
        </p:nvSpPr>
        <p:spPr>
          <a:xfrm>
            <a:off x="2511125" y="2882800"/>
            <a:ext cx="481200" cy="127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52"/>
          <p:cNvSpPr/>
          <p:nvPr/>
        </p:nvSpPr>
        <p:spPr>
          <a:xfrm>
            <a:off x="5768625" y="2218375"/>
            <a:ext cx="481200" cy="25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</a:t>
            </a:r>
            <a:endParaRPr/>
          </a:p>
        </p:txBody>
      </p:sp>
      <p:sp>
        <p:nvSpPr>
          <p:cNvPr id="389" name="Google Shape;389;p52"/>
          <p:cNvSpPr/>
          <p:nvPr/>
        </p:nvSpPr>
        <p:spPr>
          <a:xfrm>
            <a:off x="6177900" y="2821150"/>
            <a:ext cx="315300" cy="25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0" name="Google Shape;390;p52"/>
          <p:cNvCxnSpPr/>
          <p:nvPr/>
        </p:nvCxnSpPr>
        <p:spPr>
          <a:xfrm>
            <a:off x="6183425" y="2771375"/>
            <a:ext cx="348300" cy="39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Diagram</a:t>
            </a:r>
            <a:endParaRPr/>
          </a:p>
        </p:txBody>
      </p:sp>
      <p:sp>
        <p:nvSpPr>
          <p:cNvPr id="396" name="Google Shape;396;p53"/>
          <p:cNvSpPr txBox="1"/>
          <p:nvPr>
            <p:ph idx="1" type="body"/>
          </p:nvPr>
        </p:nvSpPr>
        <p:spPr>
          <a:xfrm>
            <a:off x="311700" y="1229875"/>
            <a:ext cx="4129500" cy="2564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ReviewSession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public static void main(String[] args) {</a:t>
            </a:r>
            <a:b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int num;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double d;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String message;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num = 5;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d = num + 3.0;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message = “hello”;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</p:txBody>
      </p:sp>
      <p:sp>
        <p:nvSpPr>
          <p:cNvPr id="397" name="Google Shape;397;p53"/>
          <p:cNvSpPr txBox="1"/>
          <p:nvPr/>
        </p:nvSpPr>
        <p:spPr>
          <a:xfrm>
            <a:off x="5276375" y="1283625"/>
            <a:ext cx="1332900" cy="262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num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d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message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53"/>
          <p:cNvSpPr txBox="1"/>
          <p:nvPr/>
        </p:nvSpPr>
        <p:spPr>
          <a:xfrm>
            <a:off x="5232150" y="979375"/>
            <a:ext cx="10341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53"/>
          <p:cNvSpPr/>
          <p:nvPr/>
        </p:nvSpPr>
        <p:spPr>
          <a:xfrm>
            <a:off x="5768625" y="1598875"/>
            <a:ext cx="315300" cy="25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00" name="Google Shape;400;p53"/>
          <p:cNvSpPr/>
          <p:nvPr/>
        </p:nvSpPr>
        <p:spPr>
          <a:xfrm>
            <a:off x="2511125" y="2882800"/>
            <a:ext cx="481200" cy="127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3"/>
          <p:cNvSpPr/>
          <p:nvPr/>
        </p:nvSpPr>
        <p:spPr>
          <a:xfrm>
            <a:off x="5768625" y="2218375"/>
            <a:ext cx="481200" cy="25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8.0</a:t>
            </a:r>
            <a:endParaRPr/>
          </a:p>
        </p:txBody>
      </p:sp>
      <p:sp>
        <p:nvSpPr>
          <p:cNvPr id="402" name="Google Shape;402;p53"/>
          <p:cNvSpPr/>
          <p:nvPr/>
        </p:nvSpPr>
        <p:spPr>
          <a:xfrm>
            <a:off x="6177900" y="2821150"/>
            <a:ext cx="315300" cy="25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3" name="Google Shape;403;p53"/>
          <p:cNvCxnSpPr/>
          <p:nvPr/>
        </p:nvCxnSpPr>
        <p:spPr>
          <a:xfrm>
            <a:off x="6183425" y="2771375"/>
            <a:ext cx="348300" cy="39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Diagram</a:t>
            </a:r>
            <a:endParaRPr/>
          </a:p>
        </p:txBody>
      </p:sp>
      <p:sp>
        <p:nvSpPr>
          <p:cNvPr id="409" name="Google Shape;409;p54"/>
          <p:cNvSpPr txBox="1"/>
          <p:nvPr>
            <p:ph idx="1" type="body"/>
          </p:nvPr>
        </p:nvSpPr>
        <p:spPr>
          <a:xfrm>
            <a:off x="311700" y="1229875"/>
            <a:ext cx="4129500" cy="2564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ReviewSession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public static void main(String[] args) {</a:t>
            </a:r>
            <a:b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int num;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double d;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String message;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num = 5;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d = num + 3.0;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message = “hello”;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</p:txBody>
      </p:sp>
      <p:sp>
        <p:nvSpPr>
          <p:cNvPr id="410" name="Google Shape;410;p54"/>
          <p:cNvSpPr txBox="1"/>
          <p:nvPr/>
        </p:nvSpPr>
        <p:spPr>
          <a:xfrm>
            <a:off x="5276375" y="1283625"/>
            <a:ext cx="1332900" cy="262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num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d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message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54"/>
          <p:cNvSpPr txBox="1"/>
          <p:nvPr/>
        </p:nvSpPr>
        <p:spPr>
          <a:xfrm>
            <a:off x="5232150" y="979375"/>
            <a:ext cx="10341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54"/>
          <p:cNvSpPr/>
          <p:nvPr/>
        </p:nvSpPr>
        <p:spPr>
          <a:xfrm>
            <a:off x="5768625" y="1598875"/>
            <a:ext cx="315300" cy="25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13" name="Google Shape;413;p54"/>
          <p:cNvSpPr/>
          <p:nvPr/>
        </p:nvSpPr>
        <p:spPr>
          <a:xfrm>
            <a:off x="2831900" y="3071650"/>
            <a:ext cx="481200" cy="127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4"/>
          <p:cNvSpPr/>
          <p:nvPr/>
        </p:nvSpPr>
        <p:spPr>
          <a:xfrm>
            <a:off x="5768625" y="2218375"/>
            <a:ext cx="481200" cy="25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8.0</a:t>
            </a:r>
            <a:endParaRPr/>
          </a:p>
        </p:txBody>
      </p:sp>
      <p:sp>
        <p:nvSpPr>
          <p:cNvPr id="415" name="Google Shape;415;p54"/>
          <p:cNvSpPr/>
          <p:nvPr/>
        </p:nvSpPr>
        <p:spPr>
          <a:xfrm>
            <a:off x="6177900" y="2821150"/>
            <a:ext cx="315300" cy="25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6" name="Google Shape;416;p54"/>
          <p:cNvCxnSpPr/>
          <p:nvPr/>
        </p:nvCxnSpPr>
        <p:spPr>
          <a:xfrm>
            <a:off x="6183425" y="2771375"/>
            <a:ext cx="348300" cy="39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Diagram</a:t>
            </a:r>
            <a:endParaRPr/>
          </a:p>
        </p:txBody>
      </p:sp>
      <p:sp>
        <p:nvSpPr>
          <p:cNvPr id="422" name="Google Shape;422;p55"/>
          <p:cNvSpPr txBox="1"/>
          <p:nvPr>
            <p:ph idx="1" type="body"/>
          </p:nvPr>
        </p:nvSpPr>
        <p:spPr>
          <a:xfrm>
            <a:off x="311700" y="1229875"/>
            <a:ext cx="4129500" cy="2564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ReviewSession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public static void main(String[] args) {</a:t>
            </a:r>
            <a:b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int num;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double d;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String message;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num = 5;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d = num + 3.0;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message = “hello”;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</p:txBody>
      </p:sp>
      <p:sp>
        <p:nvSpPr>
          <p:cNvPr id="423" name="Google Shape;423;p55"/>
          <p:cNvSpPr txBox="1"/>
          <p:nvPr/>
        </p:nvSpPr>
        <p:spPr>
          <a:xfrm>
            <a:off x="5276375" y="1283625"/>
            <a:ext cx="1332900" cy="262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num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d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message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55"/>
          <p:cNvSpPr txBox="1"/>
          <p:nvPr/>
        </p:nvSpPr>
        <p:spPr>
          <a:xfrm>
            <a:off x="5232150" y="979375"/>
            <a:ext cx="10341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55"/>
          <p:cNvSpPr/>
          <p:nvPr/>
        </p:nvSpPr>
        <p:spPr>
          <a:xfrm>
            <a:off x="5768625" y="1598875"/>
            <a:ext cx="315300" cy="25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26" name="Google Shape;426;p55"/>
          <p:cNvSpPr/>
          <p:nvPr/>
        </p:nvSpPr>
        <p:spPr>
          <a:xfrm>
            <a:off x="2831900" y="3071650"/>
            <a:ext cx="481200" cy="127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55"/>
          <p:cNvSpPr/>
          <p:nvPr/>
        </p:nvSpPr>
        <p:spPr>
          <a:xfrm>
            <a:off x="5768625" y="2218375"/>
            <a:ext cx="481200" cy="25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8.0</a:t>
            </a:r>
            <a:endParaRPr/>
          </a:p>
        </p:txBody>
      </p:sp>
      <p:sp>
        <p:nvSpPr>
          <p:cNvPr id="428" name="Google Shape;428;p55"/>
          <p:cNvSpPr/>
          <p:nvPr/>
        </p:nvSpPr>
        <p:spPr>
          <a:xfrm>
            <a:off x="6177900" y="2821150"/>
            <a:ext cx="315300" cy="25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9" name="Google Shape;429;p55"/>
          <p:cNvCxnSpPr/>
          <p:nvPr/>
        </p:nvCxnSpPr>
        <p:spPr>
          <a:xfrm>
            <a:off x="6338275" y="2948350"/>
            <a:ext cx="81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0" name="Google Shape;430;p55"/>
          <p:cNvSpPr/>
          <p:nvPr/>
        </p:nvSpPr>
        <p:spPr>
          <a:xfrm>
            <a:off x="7156675" y="2823100"/>
            <a:ext cx="1078500" cy="25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3</a:t>
            </a:r>
            <a:endParaRPr/>
          </a:p>
        </p:txBody>
      </p:sp>
      <p:sp>
        <p:nvSpPr>
          <p:cNvPr id="436" name="Google Shape;436;p5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value of: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String a;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“ 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“”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“</a:t>
            </a:r>
            <a:r>
              <a:rPr lang="en"/>
              <a:t>a</a:t>
            </a:r>
            <a:r>
              <a:rPr lang="en"/>
              <a:t>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n</a:t>
            </a:r>
            <a:r>
              <a:rPr lang="en"/>
              <a:t>ull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3</a:t>
            </a:r>
            <a:endParaRPr/>
          </a:p>
        </p:txBody>
      </p:sp>
      <p:sp>
        <p:nvSpPr>
          <p:cNvPr id="442" name="Google Shape;442;p5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value of: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String a;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“ 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“”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“a”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>
                <a:highlight>
                  <a:srgbClr val="FFFF00"/>
                </a:highlight>
              </a:rPr>
              <a:t>null 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Activity</a:t>
            </a:r>
            <a:endParaRPr/>
          </a:p>
        </p:txBody>
      </p:sp>
      <p:sp>
        <p:nvSpPr>
          <p:cNvPr id="448" name="Google Shape;448;p5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up into groups of 2-3.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group will be given four code snippets.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Discuss the differences and similarities between each snippet of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Are any of the snippets incorrect (hint 2 are incorrect)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After 5 min  we will come back together and discuss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points of Activity</a:t>
            </a:r>
            <a:endParaRPr/>
          </a:p>
        </p:txBody>
      </p:sp>
      <p:sp>
        <p:nvSpPr>
          <p:cNvPr id="454" name="Google Shape;454;p5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Understanding the scanner bug and recognizing it in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After using the scanner to read in an int or double we need to read in the newline character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55" name="Google Shape;455;p59"/>
          <p:cNvGraphicFramePr/>
          <p:nvPr/>
        </p:nvGraphicFramePr>
        <p:xfrm>
          <a:off x="919300" y="212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{DF5781F0-CE2D-4916-83B2-42F1FFAC7DBB}</a:tableStyleId>
              </a:tblPr>
              <a:tblGrid>
                <a:gridCol w="429625"/>
                <a:gridCol w="429625"/>
                <a:gridCol w="429625"/>
                <a:gridCol w="429625"/>
                <a:gridCol w="429625"/>
              </a:tblGrid>
              <a:tr h="37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points of Activity</a:t>
            </a:r>
            <a:endParaRPr/>
          </a:p>
        </p:txBody>
      </p:sp>
      <p:sp>
        <p:nvSpPr>
          <p:cNvPr id="461" name="Google Shape;461;p6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Understanding the scanner bug and recognizing it in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After using the scanner to read in an int or double we need to read in the newline character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types 5 then enter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62" name="Google Shape;462;p60"/>
          <p:cNvGraphicFramePr/>
          <p:nvPr/>
        </p:nvGraphicFramePr>
        <p:xfrm>
          <a:off x="919275" y="226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{DF5781F0-CE2D-4916-83B2-42F1FFAC7DBB}</a:tableStyleId>
              </a:tblPr>
              <a:tblGrid>
                <a:gridCol w="429625"/>
                <a:gridCol w="429625"/>
                <a:gridCol w="429625"/>
                <a:gridCol w="429625"/>
                <a:gridCol w="429625"/>
              </a:tblGrid>
              <a:tr h="37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\n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63" name="Google Shape;463;p60"/>
          <p:cNvSpPr txBox="1"/>
          <p:nvPr/>
        </p:nvSpPr>
        <p:spPr>
          <a:xfrm>
            <a:off x="3860550" y="2121900"/>
            <a:ext cx="3771900" cy="21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import java.util.Scanner;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public class ReviewSession {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public static void main(String[] args) {</a:t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int num;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      String color;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      Scanner in = new Scanner(System.in);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System.out.print(</a:t>
            </a:r>
            <a:r>
              <a:rPr lang="en" sz="600">
                <a:solidFill>
                  <a:srgbClr val="B20000"/>
                </a:solidFill>
                <a:latin typeface="Roboto Mono"/>
                <a:ea typeface="Roboto Mono"/>
                <a:cs typeface="Roboto Mono"/>
                <a:sym typeface="Roboto Mono"/>
              </a:rPr>
              <a:t>"Pick a whole number: "</a:t>
            </a: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  num = in.nextInt();</a:t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  System.out.print(</a:t>
            </a:r>
            <a:r>
              <a:rPr lang="en" sz="600">
                <a:solidFill>
                  <a:srgbClr val="B20000"/>
                </a:solidFill>
                <a:latin typeface="Roboto Mono"/>
                <a:ea typeface="Roboto Mono"/>
                <a:cs typeface="Roboto Mono"/>
                <a:sym typeface="Roboto Mono"/>
              </a:rPr>
              <a:t>"Pick a color: "</a:t>
            </a: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  color = in.nextLine();</a:t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  System.out.printf(</a:t>
            </a:r>
            <a:r>
              <a:rPr lang="en" sz="600">
                <a:solidFill>
                  <a:srgbClr val="B20000"/>
                </a:solidFill>
                <a:latin typeface="Roboto Mono"/>
                <a:ea typeface="Roboto Mono"/>
                <a:cs typeface="Roboto Mono"/>
                <a:sym typeface="Roboto Mono"/>
              </a:rPr>
              <a:t>"%d %s ballons\n"</a:t>
            </a: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, num,</a:t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color);</a:t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} 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64" name="Google Shape;464;p60"/>
          <p:cNvCxnSpPr/>
          <p:nvPr/>
        </p:nvCxnSpPr>
        <p:spPr>
          <a:xfrm rot="10800000">
            <a:off x="6266300" y="3473775"/>
            <a:ext cx="36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points of Activity</a:t>
            </a:r>
            <a:endParaRPr/>
          </a:p>
        </p:txBody>
      </p:sp>
      <p:sp>
        <p:nvSpPr>
          <p:cNvPr id="470" name="Google Shape;470;p6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Understanding the scanner bug and recognizing it in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After using the scanner to read in an int or double we need to read in the newline character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types 5 then enter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71" name="Google Shape;471;p61"/>
          <p:cNvGraphicFramePr/>
          <p:nvPr/>
        </p:nvGraphicFramePr>
        <p:xfrm>
          <a:off x="919275" y="226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{DF5781F0-CE2D-4916-83B2-42F1FFAC7DBB}</a:tableStyleId>
              </a:tblPr>
              <a:tblGrid>
                <a:gridCol w="429625"/>
                <a:gridCol w="429625"/>
                <a:gridCol w="429625"/>
                <a:gridCol w="429625"/>
                <a:gridCol w="429625"/>
              </a:tblGrid>
              <a:tr h="37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\n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2" name="Google Shape;472;p61"/>
          <p:cNvSpPr txBox="1"/>
          <p:nvPr/>
        </p:nvSpPr>
        <p:spPr>
          <a:xfrm>
            <a:off x="3860550" y="2121900"/>
            <a:ext cx="3771900" cy="21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import java.util.Scanner;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public class ReviewSession {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public static void main(String[] args) {</a:t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int num;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      String color;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      Scanner in = new Scanner(System.in);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System.out.print(</a:t>
            </a:r>
            <a:r>
              <a:rPr lang="en" sz="600">
                <a:solidFill>
                  <a:srgbClr val="B20000"/>
                </a:solidFill>
                <a:latin typeface="Roboto Mono"/>
                <a:ea typeface="Roboto Mono"/>
                <a:cs typeface="Roboto Mono"/>
                <a:sym typeface="Roboto Mono"/>
              </a:rPr>
              <a:t>"Pick a whole number: "</a:t>
            </a: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  num = in.nextInt();</a:t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  System.out.print(</a:t>
            </a:r>
            <a:r>
              <a:rPr lang="en" sz="600">
                <a:solidFill>
                  <a:srgbClr val="B20000"/>
                </a:solidFill>
                <a:latin typeface="Roboto Mono"/>
                <a:ea typeface="Roboto Mono"/>
                <a:cs typeface="Roboto Mono"/>
                <a:sym typeface="Roboto Mono"/>
              </a:rPr>
              <a:t>"Pick a color: "</a:t>
            </a: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  color = in.nextLine();</a:t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  System.out.printf(</a:t>
            </a:r>
            <a:r>
              <a:rPr lang="en" sz="600">
                <a:solidFill>
                  <a:srgbClr val="B20000"/>
                </a:solidFill>
                <a:latin typeface="Roboto Mono"/>
                <a:ea typeface="Roboto Mono"/>
                <a:cs typeface="Roboto Mono"/>
                <a:sym typeface="Roboto Mono"/>
              </a:rPr>
              <a:t>"%d %s ballons\n"</a:t>
            </a: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, num,</a:t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color);</a:t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} 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73" name="Google Shape;473;p61"/>
          <p:cNvCxnSpPr/>
          <p:nvPr/>
        </p:nvCxnSpPr>
        <p:spPr>
          <a:xfrm rot="10800000">
            <a:off x="5984250" y="3600975"/>
            <a:ext cx="36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4" name="Google Shape;474;p61"/>
          <p:cNvCxnSpPr/>
          <p:nvPr/>
        </p:nvCxnSpPr>
        <p:spPr>
          <a:xfrm rot="10800000">
            <a:off x="1084150" y="2760175"/>
            <a:ext cx="0" cy="2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primitive the types?</a:t>
            </a:r>
            <a:endParaRPr/>
          </a:p>
        </p:txBody>
      </p:sp>
      <p:graphicFrame>
        <p:nvGraphicFramePr>
          <p:cNvPr id="116" name="Google Shape;116;p17"/>
          <p:cNvGraphicFramePr/>
          <p:nvPr/>
        </p:nvGraphicFramePr>
        <p:xfrm>
          <a:off x="579275" y="111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{DF5781F0-CE2D-4916-83B2-42F1FFAC7DBB}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Keyword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Size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byte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 byte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short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float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double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boolean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char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points of Activity</a:t>
            </a:r>
            <a:endParaRPr/>
          </a:p>
        </p:txBody>
      </p:sp>
      <p:sp>
        <p:nvSpPr>
          <p:cNvPr id="480" name="Google Shape;480;p6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Understanding the scanner bug and recognizing it in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After using the scanner to read in an int or double we need to read in the newline character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types 5 then enter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81" name="Google Shape;481;p62"/>
          <p:cNvGraphicFramePr/>
          <p:nvPr/>
        </p:nvGraphicFramePr>
        <p:xfrm>
          <a:off x="919275" y="226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{DF5781F0-CE2D-4916-83B2-42F1FFAC7DBB}</a:tableStyleId>
              </a:tblPr>
              <a:tblGrid>
                <a:gridCol w="429625"/>
                <a:gridCol w="429625"/>
                <a:gridCol w="429625"/>
                <a:gridCol w="429625"/>
                <a:gridCol w="429625"/>
              </a:tblGrid>
              <a:tr h="37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\n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82" name="Google Shape;482;p62"/>
          <p:cNvSpPr txBox="1"/>
          <p:nvPr/>
        </p:nvSpPr>
        <p:spPr>
          <a:xfrm>
            <a:off x="3860550" y="2121900"/>
            <a:ext cx="3771900" cy="21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import java.util.Scanner;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public class ReviewSession {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public static void main(String[] args) {</a:t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int num;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      String color;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      Scanner in = new Scanner(System.in);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System.out.print(</a:t>
            </a:r>
            <a:r>
              <a:rPr lang="en" sz="600">
                <a:solidFill>
                  <a:srgbClr val="B20000"/>
                </a:solidFill>
                <a:latin typeface="Roboto Mono"/>
                <a:ea typeface="Roboto Mono"/>
                <a:cs typeface="Roboto Mono"/>
                <a:sym typeface="Roboto Mono"/>
              </a:rPr>
              <a:t>"Pick a whole number: "</a:t>
            </a: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  num = in.nextInt();</a:t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  System.out.print(</a:t>
            </a:r>
            <a:r>
              <a:rPr lang="en" sz="600">
                <a:solidFill>
                  <a:srgbClr val="B20000"/>
                </a:solidFill>
                <a:latin typeface="Roboto Mono"/>
                <a:ea typeface="Roboto Mono"/>
                <a:cs typeface="Roboto Mono"/>
                <a:sym typeface="Roboto Mono"/>
              </a:rPr>
              <a:t>"Pick a color: "</a:t>
            </a: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  color = in.nextLine();</a:t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  System.out.printf(</a:t>
            </a:r>
            <a:r>
              <a:rPr lang="en" sz="600">
                <a:solidFill>
                  <a:srgbClr val="B20000"/>
                </a:solidFill>
                <a:latin typeface="Roboto Mono"/>
                <a:ea typeface="Roboto Mono"/>
                <a:cs typeface="Roboto Mono"/>
                <a:sym typeface="Roboto Mono"/>
              </a:rPr>
              <a:t>"%d %s ballons\n"</a:t>
            </a: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, num,</a:t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color);</a:t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} 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83" name="Google Shape;483;p62"/>
          <p:cNvCxnSpPr/>
          <p:nvPr/>
        </p:nvCxnSpPr>
        <p:spPr>
          <a:xfrm rot="10800000">
            <a:off x="5984250" y="3600975"/>
            <a:ext cx="36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4" name="Google Shape;484;p62"/>
          <p:cNvCxnSpPr/>
          <p:nvPr/>
        </p:nvCxnSpPr>
        <p:spPr>
          <a:xfrm rot="10800000">
            <a:off x="1084150" y="2760175"/>
            <a:ext cx="0" cy="2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points of Activity</a:t>
            </a:r>
            <a:endParaRPr/>
          </a:p>
        </p:txBody>
      </p:sp>
      <p:sp>
        <p:nvSpPr>
          <p:cNvPr id="490" name="Google Shape;490;p6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Understanding the scanner bug and recognizing it in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After using the scanner to read in an int or double we need to read in the newline character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types 5 then enter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91" name="Google Shape;491;p63"/>
          <p:cNvGraphicFramePr/>
          <p:nvPr/>
        </p:nvGraphicFramePr>
        <p:xfrm>
          <a:off x="919275" y="226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{DF5781F0-CE2D-4916-83B2-42F1FFAC7DBB}</a:tableStyleId>
              </a:tblPr>
              <a:tblGrid>
                <a:gridCol w="429625"/>
                <a:gridCol w="429625"/>
                <a:gridCol w="429625"/>
                <a:gridCol w="429625"/>
                <a:gridCol w="429625"/>
              </a:tblGrid>
              <a:tr h="37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\n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92" name="Google Shape;492;p63"/>
          <p:cNvSpPr txBox="1"/>
          <p:nvPr/>
        </p:nvSpPr>
        <p:spPr>
          <a:xfrm>
            <a:off x="3860550" y="2121900"/>
            <a:ext cx="3771900" cy="21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import java.util.Scanner;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public class ReviewSession {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public static void main(String[] args) {</a:t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int num;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      String color;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      Scanner in = new Scanner(System.in);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System.out.print(</a:t>
            </a:r>
            <a:r>
              <a:rPr lang="en" sz="600">
                <a:solidFill>
                  <a:srgbClr val="B20000"/>
                </a:solidFill>
                <a:latin typeface="Roboto Mono"/>
                <a:ea typeface="Roboto Mono"/>
                <a:cs typeface="Roboto Mono"/>
                <a:sym typeface="Roboto Mono"/>
              </a:rPr>
              <a:t>"Pick a whole number: "</a:t>
            </a: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  num = in.nextInt();</a:t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  System.out.print(</a:t>
            </a:r>
            <a:r>
              <a:rPr lang="en" sz="600">
                <a:solidFill>
                  <a:srgbClr val="B20000"/>
                </a:solidFill>
                <a:latin typeface="Roboto Mono"/>
                <a:ea typeface="Roboto Mono"/>
                <a:cs typeface="Roboto Mono"/>
                <a:sym typeface="Roboto Mono"/>
              </a:rPr>
              <a:t>"Pick a color: "</a:t>
            </a: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  color = in.nextLine();</a:t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  System.out.printf(</a:t>
            </a:r>
            <a:r>
              <a:rPr lang="en" sz="600">
                <a:solidFill>
                  <a:srgbClr val="B20000"/>
                </a:solidFill>
                <a:latin typeface="Roboto Mono"/>
                <a:ea typeface="Roboto Mono"/>
                <a:cs typeface="Roboto Mono"/>
                <a:sym typeface="Roboto Mono"/>
              </a:rPr>
              <a:t>"%d %s ballons\n"</a:t>
            </a: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, num,</a:t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color);</a:t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} 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93" name="Google Shape;493;p63"/>
          <p:cNvCxnSpPr/>
          <p:nvPr/>
        </p:nvCxnSpPr>
        <p:spPr>
          <a:xfrm rot="10800000">
            <a:off x="5984250" y="3600975"/>
            <a:ext cx="36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4" name="Google Shape;494;p63"/>
          <p:cNvCxnSpPr/>
          <p:nvPr/>
        </p:nvCxnSpPr>
        <p:spPr>
          <a:xfrm rot="10800000">
            <a:off x="1570850" y="2749975"/>
            <a:ext cx="0" cy="2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points of Activity</a:t>
            </a:r>
            <a:endParaRPr/>
          </a:p>
        </p:txBody>
      </p:sp>
      <p:sp>
        <p:nvSpPr>
          <p:cNvPr id="500" name="Google Shape;500;p6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Understanding the scanner bug and recognizing it in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After using the scanner to read in an int or double we need to read in the newline character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types 5 then enter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Prompts user to pick color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But doesn’t let them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</a:t>
            </a:r>
            <a:r>
              <a:rPr lang="en"/>
              <a:t>nything b/c reads \n instead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01" name="Google Shape;501;p64"/>
          <p:cNvGraphicFramePr/>
          <p:nvPr/>
        </p:nvGraphicFramePr>
        <p:xfrm>
          <a:off x="919275" y="226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{DF5781F0-CE2D-4916-83B2-42F1FFAC7DBB}</a:tableStyleId>
              </a:tblPr>
              <a:tblGrid>
                <a:gridCol w="429625"/>
                <a:gridCol w="429625"/>
                <a:gridCol w="429625"/>
                <a:gridCol w="429625"/>
                <a:gridCol w="429625"/>
              </a:tblGrid>
              <a:tr h="37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\n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02" name="Google Shape;502;p64"/>
          <p:cNvSpPr txBox="1"/>
          <p:nvPr/>
        </p:nvSpPr>
        <p:spPr>
          <a:xfrm>
            <a:off x="3860550" y="2121900"/>
            <a:ext cx="3771900" cy="21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import java.util.Scanner;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public class ReviewSession {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public static void main(String[] args) {</a:t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int num;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      String color;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      Scanner in = new Scanner(System.in);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System.out.print(</a:t>
            </a:r>
            <a:r>
              <a:rPr lang="en" sz="600">
                <a:solidFill>
                  <a:srgbClr val="B20000"/>
                </a:solidFill>
                <a:latin typeface="Roboto Mono"/>
                <a:ea typeface="Roboto Mono"/>
                <a:cs typeface="Roboto Mono"/>
                <a:sym typeface="Roboto Mono"/>
              </a:rPr>
              <a:t>"Pick a whole number: "</a:t>
            </a: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  num = in.nextInt();</a:t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  System.out.print(</a:t>
            </a:r>
            <a:r>
              <a:rPr lang="en" sz="600">
                <a:solidFill>
                  <a:srgbClr val="B20000"/>
                </a:solidFill>
                <a:latin typeface="Roboto Mono"/>
                <a:ea typeface="Roboto Mono"/>
                <a:cs typeface="Roboto Mono"/>
                <a:sym typeface="Roboto Mono"/>
              </a:rPr>
              <a:t>"Pick a color: "</a:t>
            </a: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  color = in.nextLine();</a:t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  System.out.printf(</a:t>
            </a:r>
            <a:r>
              <a:rPr lang="en" sz="600">
                <a:solidFill>
                  <a:srgbClr val="B20000"/>
                </a:solidFill>
                <a:latin typeface="Roboto Mono"/>
                <a:ea typeface="Roboto Mono"/>
                <a:cs typeface="Roboto Mono"/>
                <a:sym typeface="Roboto Mono"/>
              </a:rPr>
              <a:t>"%d %s ballons\n"</a:t>
            </a: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, num,</a:t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color);</a:t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} 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03" name="Google Shape;503;p64"/>
          <p:cNvCxnSpPr/>
          <p:nvPr/>
        </p:nvCxnSpPr>
        <p:spPr>
          <a:xfrm rot="10800000">
            <a:off x="6000850" y="3722650"/>
            <a:ext cx="36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4" name="Google Shape;504;p64"/>
          <p:cNvCxnSpPr/>
          <p:nvPr/>
        </p:nvCxnSpPr>
        <p:spPr>
          <a:xfrm rot="10800000">
            <a:off x="1570850" y="2749975"/>
            <a:ext cx="0" cy="2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points of Activity</a:t>
            </a:r>
            <a:endParaRPr/>
          </a:p>
        </p:txBody>
      </p:sp>
      <p:sp>
        <p:nvSpPr>
          <p:cNvPr id="510" name="Google Shape;510;p6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Understanding the scanner bug and recognizing it in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After using the scanner to read in an int or double we need to read in the newline character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types 5 then enter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Prompts user to pick color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But doesn’t let them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anything b/c reads \n instead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11" name="Google Shape;511;p65"/>
          <p:cNvGraphicFramePr/>
          <p:nvPr/>
        </p:nvGraphicFramePr>
        <p:xfrm>
          <a:off x="919275" y="226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{DF5781F0-CE2D-4916-83B2-42F1FFAC7DBB}</a:tableStyleId>
              </a:tblPr>
              <a:tblGrid>
                <a:gridCol w="429625"/>
                <a:gridCol w="429625"/>
                <a:gridCol w="429625"/>
                <a:gridCol w="429625"/>
                <a:gridCol w="429625"/>
              </a:tblGrid>
              <a:tr h="37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\n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12" name="Google Shape;512;p65"/>
          <p:cNvSpPr txBox="1"/>
          <p:nvPr/>
        </p:nvSpPr>
        <p:spPr>
          <a:xfrm>
            <a:off x="3860550" y="2121900"/>
            <a:ext cx="3771900" cy="21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import java.util.Scanner;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public class ReviewSession {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public static void main(String[] args) {</a:t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int num;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      String color;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      Scanner in = new Scanner(System.in);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System.out.print(</a:t>
            </a:r>
            <a:r>
              <a:rPr lang="en" sz="600">
                <a:solidFill>
                  <a:srgbClr val="B20000"/>
                </a:solidFill>
                <a:latin typeface="Roboto Mono"/>
                <a:ea typeface="Roboto Mono"/>
                <a:cs typeface="Roboto Mono"/>
                <a:sym typeface="Roboto Mono"/>
              </a:rPr>
              <a:t>"Pick a whole number: "</a:t>
            </a: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  num = in.nextInt();</a:t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  System.out.print(</a:t>
            </a:r>
            <a:r>
              <a:rPr lang="en" sz="600">
                <a:solidFill>
                  <a:srgbClr val="B20000"/>
                </a:solidFill>
                <a:latin typeface="Roboto Mono"/>
                <a:ea typeface="Roboto Mono"/>
                <a:cs typeface="Roboto Mono"/>
                <a:sym typeface="Roboto Mono"/>
              </a:rPr>
              <a:t>"Pick a color: "</a:t>
            </a: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  color = in.nextLine();</a:t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  System.out.printf(</a:t>
            </a:r>
            <a:r>
              <a:rPr lang="en" sz="600">
                <a:solidFill>
                  <a:srgbClr val="B20000"/>
                </a:solidFill>
                <a:latin typeface="Roboto Mono"/>
                <a:ea typeface="Roboto Mono"/>
                <a:cs typeface="Roboto Mono"/>
                <a:sym typeface="Roboto Mono"/>
              </a:rPr>
              <a:t>"%d %s ballons\n"</a:t>
            </a: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, num,</a:t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color);</a:t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600">
              <a:solidFill>
                <a:srgbClr val="22222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} 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13" name="Google Shape;513;p65"/>
          <p:cNvCxnSpPr/>
          <p:nvPr/>
        </p:nvCxnSpPr>
        <p:spPr>
          <a:xfrm rot="10800000">
            <a:off x="6022975" y="3866450"/>
            <a:ext cx="36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" name="Google Shape;514;p65"/>
          <p:cNvCxnSpPr/>
          <p:nvPr/>
        </p:nvCxnSpPr>
        <p:spPr>
          <a:xfrm rot="10800000">
            <a:off x="1570850" y="2749975"/>
            <a:ext cx="0" cy="2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points of Activity</a:t>
            </a:r>
            <a:endParaRPr/>
          </a:p>
        </p:txBody>
      </p:sp>
      <p:sp>
        <p:nvSpPr>
          <p:cNvPr id="520" name="Google Shape;520;p6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Understanding that you must use printf for any formatting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</a:t>
            </a:r>
            <a:r>
              <a:rPr lang="en"/>
              <a:t>rint and println do not format numbers (no rounding decimal points or padding)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is a good reference for printf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Check out the textbook there is an awesome table about using printf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526" name="Google Shape;526;p6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27" name="Google Shape;52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131" y="1604400"/>
            <a:ext cx="3919524" cy="237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primitive the types?</a:t>
            </a:r>
            <a:endParaRPr/>
          </a:p>
        </p:txBody>
      </p:sp>
      <p:graphicFrame>
        <p:nvGraphicFramePr>
          <p:cNvPr id="122" name="Google Shape;122;p18"/>
          <p:cNvGraphicFramePr/>
          <p:nvPr/>
        </p:nvGraphicFramePr>
        <p:xfrm>
          <a:off x="579275" y="111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{DF5781F0-CE2D-4916-83B2-42F1FFAC7DBB}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Keyword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Size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byte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 byte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short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 bytes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float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double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boolean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char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primitive the types?</a:t>
            </a:r>
            <a:endParaRPr/>
          </a:p>
        </p:txBody>
      </p:sp>
      <p:graphicFrame>
        <p:nvGraphicFramePr>
          <p:cNvPr id="128" name="Google Shape;128;p19"/>
          <p:cNvGraphicFramePr/>
          <p:nvPr/>
        </p:nvGraphicFramePr>
        <p:xfrm>
          <a:off x="579275" y="111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{DF5781F0-CE2D-4916-83B2-42F1FFAC7DBB}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Keyword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Size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byte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 byte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short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 bytes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 bytes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float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double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boolean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char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primitive the types?</a:t>
            </a:r>
            <a:endParaRPr/>
          </a:p>
        </p:txBody>
      </p:sp>
      <p:graphicFrame>
        <p:nvGraphicFramePr>
          <p:cNvPr id="134" name="Google Shape;134;p20"/>
          <p:cNvGraphicFramePr/>
          <p:nvPr/>
        </p:nvGraphicFramePr>
        <p:xfrm>
          <a:off x="579275" y="111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{DF5781F0-CE2D-4916-83B2-42F1FFAC7DBB}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Keyword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Size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byte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 byte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short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 bytes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 bytes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 bytes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float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double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boolean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char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primitive the types?</a:t>
            </a:r>
            <a:endParaRPr/>
          </a:p>
        </p:txBody>
      </p:sp>
      <p:graphicFrame>
        <p:nvGraphicFramePr>
          <p:cNvPr id="140" name="Google Shape;140;p21"/>
          <p:cNvGraphicFramePr/>
          <p:nvPr/>
        </p:nvGraphicFramePr>
        <p:xfrm>
          <a:off x="579275" y="111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{DF5781F0-CE2D-4916-83B2-42F1FFAC7DBB}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Keyword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Size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byte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 byte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short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 bytes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 bytes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 bytes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float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 bytes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double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boolean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char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