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80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</p:sldIdLst>
  <p:sldSz cy="5143500" cx="9144000"/>
  <p:notesSz cx="6858000" cy="9144000"/>
  <p:embeddedFontLst>
    <p:embeddedFont>
      <p:font typeface="Roboto"/>
      <p:regular r:id="rId94"/>
      <p:bold r:id="rId95"/>
      <p:italic r:id="rId96"/>
      <p:boldItalic r:id="rId97"/>
    </p:embeddedFont>
    <p:embeddedFont>
      <p:font typeface="Roboto Mono"/>
      <p:regular r:id="rId98"/>
      <p:bold r:id="rId99"/>
      <p:italic r:id="rId100"/>
      <p:boldItalic r:id="rId10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C67C64BE-17F9-4674-A2A4-0678AB586C7C}">
  <a:tblStyle styleId="{C67C64BE-17F9-4674-A2A4-0678AB586C7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101" Type="http://schemas.openxmlformats.org/officeDocument/2006/relationships/font" Target="fonts/RobotoMono-boldItalic.fntdata"/><Relationship Id="rId100" Type="http://schemas.openxmlformats.org/officeDocument/2006/relationships/font" Target="fonts/RobotoMono-italic.fntdata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95" Type="http://schemas.openxmlformats.org/officeDocument/2006/relationships/font" Target="fonts/Roboto-bold.fntdata"/><Relationship Id="rId94" Type="http://schemas.openxmlformats.org/officeDocument/2006/relationships/font" Target="fonts/Roboto-regular.fntdata"/><Relationship Id="rId97" Type="http://schemas.openxmlformats.org/officeDocument/2006/relationships/font" Target="fonts/Roboto-boldItalic.fntdata"/><Relationship Id="rId96" Type="http://schemas.openxmlformats.org/officeDocument/2006/relationships/font" Target="fonts/Roboto-italic.fntdata"/><Relationship Id="rId11" Type="http://schemas.openxmlformats.org/officeDocument/2006/relationships/slide" Target="slides/slide5.xml"/><Relationship Id="rId99" Type="http://schemas.openxmlformats.org/officeDocument/2006/relationships/font" Target="fonts/RobotoMono-bold.fntdata"/><Relationship Id="rId10" Type="http://schemas.openxmlformats.org/officeDocument/2006/relationships/slide" Target="slides/slide4.xml"/><Relationship Id="rId98" Type="http://schemas.openxmlformats.org/officeDocument/2006/relationships/font" Target="fonts/RobotoMono-regular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91" Type="http://schemas.openxmlformats.org/officeDocument/2006/relationships/slide" Target="slides/slide85.xml"/><Relationship Id="rId90" Type="http://schemas.openxmlformats.org/officeDocument/2006/relationships/slide" Target="slides/slide84.xml"/><Relationship Id="rId93" Type="http://schemas.openxmlformats.org/officeDocument/2006/relationships/slide" Target="slides/slide87.xml"/><Relationship Id="rId92" Type="http://schemas.openxmlformats.org/officeDocument/2006/relationships/slide" Target="slides/slide8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84" Type="http://schemas.openxmlformats.org/officeDocument/2006/relationships/slide" Target="slides/slide78.xml"/><Relationship Id="rId83" Type="http://schemas.openxmlformats.org/officeDocument/2006/relationships/slide" Target="slides/slide77.xml"/><Relationship Id="rId86" Type="http://schemas.openxmlformats.org/officeDocument/2006/relationships/slide" Target="slides/slide80.xml"/><Relationship Id="rId85" Type="http://schemas.openxmlformats.org/officeDocument/2006/relationships/slide" Target="slides/slide79.xml"/><Relationship Id="rId88" Type="http://schemas.openxmlformats.org/officeDocument/2006/relationships/slide" Target="slides/slide82.xml"/><Relationship Id="rId87" Type="http://schemas.openxmlformats.org/officeDocument/2006/relationships/slide" Target="slides/slide81.xml"/><Relationship Id="rId89" Type="http://schemas.openxmlformats.org/officeDocument/2006/relationships/slide" Target="slides/slide83.xml"/><Relationship Id="rId80" Type="http://schemas.openxmlformats.org/officeDocument/2006/relationships/slide" Target="slides/slide74.xml"/><Relationship Id="rId82" Type="http://schemas.openxmlformats.org/officeDocument/2006/relationships/slide" Target="slides/slide76.xml"/><Relationship Id="rId81" Type="http://schemas.openxmlformats.org/officeDocument/2006/relationships/slide" Target="slides/slide75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75" Type="http://schemas.openxmlformats.org/officeDocument/2006/relationships/slide" Target="slides/slide69.xml"/><Relationship Id="rId74" Type="http://schemas.openxmlformats.org/officeDocument/2006/relationships/slide" Target="slides/slide68.xml"/><Relationship Id="rId77" Type="http://schemas.openxmlformats.org/officeDocument/2006/relationships/slide" Target="slides/slide71.xml"/><Relationship Id="rId76" Type="http://schemas.openxmlformats.org/officeDocument/2006/relationships/slide" Target="slides/slide70.xml"/><Relationship Id="rId79" Type="http://schemas.openxmlformats.org/officeDocument/2006/relationships/slide" Target="slides/slide73.xml"/><Relationship Id="rId78" Type="http://schemas.openxmlformats.org/officeDocument/2006/relationships/slide" Target="slides/slide72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66" Type="http://schemas.openxmlformats.org/officeDocument/2006/relationships/slide" Target="slides/slide60.xml"/><Relationship Id="rId65" Type="http://schemas.openxmlformats.org/officeDocument/2006/relationships/slide" Target="slides/slide59.xml"/><Relationship Id="rId68" Type="http://schemas.openxmlformats.org/officeDocument/2006/relationships/slide" Target="slides/slide62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69" Type="http://schemas.openxmlformats.org/officeDocument/2006/relationships/slide" Target="slides/slide6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55" Type="http://schemas.openxmlformats.org/officeDocument/2006/relationships/slide" Target="slides/slide49.xml"/><Relationship Id="rId54" Type="http://schemas.openxmlformats.org/officeDocument/2006/relationships/slide" Target="slides/slide48.xml"/><Relationship Id="rId57" Type="http://schemas.openxmlformats.org/officeDocument/2006/relationships/slide" Target="slides/slide51.xml"/><Relationship Id="rId56" Type="http://schemas.openxmlformats.org/officeDocument/2006/relationships/slide" Target="slides/slide50.xml"/><Relationship Id="rId59" Type="http://schemas.openxmlformats.org/officeDocument/2006/relationships/slide" Target="slides/slide53.xml"/><Relationship Id="rId58" Type="http://schemas.openxmlformats.org/officeDocument/2006/relationships/slide" Target="slides/slide5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620f6fa8e2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620f6fa8e2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While students are filtering in, circulate a piece of paper for students to write their names on. Include a place for name and professor. If a student came in late, note what time they came in so that we can accurately track data. (The observing TA should probably be the one to manage and record when a student comes in late)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620f6fa8e2_1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620f6fa8e2_1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620f6fa8e2_1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620f6fa8e2_1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620f6fa8e2_1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620f6fa8e2_1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620f6fa8e2_1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620f6fa8e2_1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620f6fa8e2_1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620f6fa8e2_1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620f6fa8e2_1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620f6fa8e2_1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620f6fa8e2_1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620f6fa8e2_1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620f6fa8e2_1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620f6fa8e2_1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620f6fa8e2_1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620f6fa8e2_1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620f6fa8e2_1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620f6fa8e2_1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620f6fa8e2_1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620f6fa8e2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620f6fa8e2_1_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620f6fa8e2_1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620f6fa8e2_1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620f6fa8e2_1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620f6fa8e2_1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620f6fa8e2_1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620f6fa8e2_1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620f6fa8e2_1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620f6fa8e2_1_3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620f6fa8e2_1_3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620f6fa8e2_1_3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620f6fa8e2_1_3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620f6fa8e2_1_3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620f6fa8e2_1_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620f6fa8e2_1_3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620f6fa8e2_1_3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620f6fa8e2_1_3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620f6fa8e2_1_3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620f6fa8e2_1_3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620f6fa8e2_1_3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620f6fa8e2_1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620f6fa8e2_1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620f6fa8e2_1_3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620f6fa8e2_1_3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Talk about short circuiting here. It sees the false first and doesn’t even go to the true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620f6fa8e2_1_3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620f6fa8e2_1_3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Talk about short circuiting here. It sees the false first and doesn’t even go to the second false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620f6fa8e2_1_3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620f6fa8e2_1_3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Talk about short circuiting here. It sees the false first and doesn’t even go to the second false</a:t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620f6fa8e2_1_4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620f6fa8e2_1_4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Talk about short circuiting here. It sees the false first and doesn’t even go to the second false</a:t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620f6fa8e2_1_4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620f6fa8e2_1_4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620f6fa8e2_1_4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620f6fa8e2_1_4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620f6fa8e2_1_4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620f6fa8e2_1_4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620f6fa8e2_1_4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620f6fa8e2_1_4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620f6fa8e2_1_4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620f6fa8e2_1_4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620f6fa8e2_1_4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620f6fa8e2_1_4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620f6fa8e2_1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620f6fa8e2_1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620f6fa8e2_1_4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620f6fa8e2_1_4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620f6fa8e2_1_4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620f6fa8e2_1_4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620f6fa8e2_1_4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620f6fa8e2_1_4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620f6fa8e2_1_4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620f6fa8e2_1_4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620f6fa8e2_1_4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620f6fa8e2_1_4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620f6fa8e2_1_4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620f6fa8e2_1_4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620f6fa8e2_1_4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620f6fa8e2_1_4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620f6fa8e2_1_4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620f6fa8e2_1_4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620f6fa8e2_1_4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620f6fa8e2_1_4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620f6fa8e2_1_4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620f6fa8e2_1_4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620f6fa8e2_1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620f6fa8e2_1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620f6fa8e2_1_5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620f6fa8e2_1_5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620f6fa8e2_1_5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620f6fa8e2_1_5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620f6fa8e2_1_5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620f6fa8e2_1_5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620f6fa8e2_1_5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620f6fa8e2_1_5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620f6fa8e2_1_5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620f6fa8e2_1_5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620f6fa8e2_1_5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620f6fa8e2_1_5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620f6fa8e2_1_5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620f6fa8e2_1_5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620f6fa8e2_1_5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620f6fa8e2_1_5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620f6fa8e2_1_5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620f6fa8e2_1_5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Have students break off into groups of 2-3 and complete the following exercises.</a:t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620f6fa8e2_1_5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620f6fa8e2_1_5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620f6fa8e2_1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620f6fa8e2_1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620f6fa8e2_1_5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620f6fa8e2_1_5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620f6fa8e2_1_5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620f6fa8e2_1_5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620f6fa8e2_1_5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620f6fa8e2_1_5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620f6fa8e2_1_5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620f6fa8e2_1_5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620f6fa8e2_1_5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620f6fa8e2_1_5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620f6fa8e2_1_5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620f6fa8e2_1_5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620f6fa8e2_1_5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620f6fa8e2_1_5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620f6fa8e2_1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620f6fa8e2_1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620f6fa8e2_1_6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620f6fa8e2_1_6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620f6fa8e2_1_6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620f6fa8e2_1_6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620f6fa8e2_1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620f6fa8e2_1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620f6fa8e2_1_6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620f6fa8e2_1_6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620f6fa8e2_1_6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620f6fa8e2_1_6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620f6fa8e2_1_6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Google Shape;556;g620f6fa8e2_1_6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620f6fa8e2_1_6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Google Shape;564;g620f6fa8e2_1_6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620f6fa8e2_1_6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620f6fa8e2_1_6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620f6fa8e2_1_6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620f6fa8e2_1_6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620f6fa8e2_1_6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620f6fa8e2_1_6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620f6fa8e2_1_6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4" name="Google Shape;594;g620f6fa8e2_1_6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620f6fa8e2_1_6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Google Shape;600;g620f6fa8e2_1_6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620f6fa8e2_1_6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6" name="Google Shape;606;g620f6fa8e2_1_6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620f6fa8e2_1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620f6fa8e2_1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620f6fa8e2_1_6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" name="Google Shape;612;g620f6fa8e2_1_6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620f6fa8e2_1_6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620f6fa8e2_1_6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620f6fa8e2_1_7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620f6fa8e2_1_7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g620f6fa8e2_1_7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0" name="Google Shape;630;g620f6fa8e2_1_7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g620f6fa8e2_1_7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6" name="Google Shape;636;g620f6fa8e2_1_7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620f6fa8e2_1_7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620f6fa8e2_1_7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620f6fa8e2_1_7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8" name="Google Shape;648;g620f6fa8e2_1_7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620f6fa8e2_1_7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Google Shape;654;g620f6fa8e2_1_7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620f6fa8e2_1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620f6fa8e2_1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gif"/><Relationship Id="rId4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b.socrative.com/login/student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7.xml"/><Relationship Id="rId3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8157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Welcome to CS149 Students to….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Impact"/>
                <a:ea typeface="Impact"/>
                <a:cs typeface="Impact"/>
                <a:sym typeface="Impact"/>
              </a:rPr>
              <a:t>THE FOURTH HOUR</a:t>
            </a:r>
            <a:endParaRPr sz="48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2344613" y="237246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TOPIC - Boolean Logic</a:t>
            </a:r>
            <a:endParaRPr sz="1800"/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89400" y="1886597"/>
            <a:ext cx="2039814" cy="2039814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957763"/>
            <a:ext cx="3048517" cy="20333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boolean expressions?</a:t>
            </a:r>
            <a:endParaRPr/>
          </a:p>
        </p:txBody>
      </p:sp>
      <p:sp>
        <p:nvSpPr>
          <p:cNvPr id="143" name="Google Shape;143;p2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Boolean expressions are statements that evaluate to true or false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 can store the values of boolean expressions in variables: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boolean value = 100 &gt; 5;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 can print the values out: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System.out.println(100 &gt; 5); //prints out true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 can pass them through method calls: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</a:t>
            </a:r>
            <a:r>
              <a:rPr lang="en"/>
              <a:t>yMethod(100 &gt; 5);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boolean expressions?</a:t>
            </a:r>
            <a:endParaRPr/>
          </a:p>
        </p:txBody>
      </p:sp>
      <p:sp>
        <p:nvSpPr>
          <p:cNvPr id="149" name="Google Shape;149;p2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Boolean expressions are statements that evaluate to true or false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 can store the values of boolean expressions in variables: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boolean value = 100 &gt; 5;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 can print the values out: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System.out.println(100 &gt; 5); //prints out true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 can pass them through method calls: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myMethod(100 &gt; 5);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Or more commonly, use them in conditional </a:t>
            </a:r>
            <a:r>
              <a:rPr lang="en"/>
              <a:t>statements</a:t>
            </a:r>
            <a:r>
              <a:rPr lang="en"/>
              <a:t> (such as if, else if, else)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boolean expressions?</a:t>
            </a:r>
            <a:endParaRPr/>
          </a:p>
        </p:txBody>
      </p:sp>
      <p:sp>
        <p:nvSpPr>
          <p:cNvPr id="155" name="Google Shape;155;p2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Boolean expressions are statements that evaluate to true or false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 can store the values of boolean expressions in variables: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boolean value = 100 &gt; 5;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 can print the values out: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System.out.println(100 &gt; 5); //prints out true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 can pass them through method calls: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myMethod(100 &gt; 5);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Or more commonly, use them in conditional </a:t>
            </a:r>
            <a:r>
              <a:rPr lang="en"/>
              <a:t>statements</a:t>
            </a:r>
            <a:r>
              <a:rPr lang="en"/>
              <a:t> (such as if, else if, else)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</a:t>
            </a:r>
            <a:r>
              <a:rPr lang="en"/>
              <a:t>f (100 &gt; 5) { System.out.println(“true!”  };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time! : boolean matching</a:t>
            </a:r>
            <a:endParaRPr/>
          </a:p>
        </p:txBody>
      </p:sp>
      <p:sp>
        <p:nvSpPr>
          <p:cNvPr id="161" name="Google Shape;161;p2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Break off into groups of 2-3 to complete the sorting activity.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Going over the Solution</a:t>
            </a:r>
            <a:endParaRPr/>
          </a:p>
        </p:txBody>
      </p:sp>
      <p:sp>
        <p:nvSpPr>
          <p:cNvPr id="167" name="Google Shape;167;p2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/>
              <a:t>Invalid Operators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=&gt;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=&lt;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!==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OR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Going over the solution</a:t>
            </a:r>
            <a:endParaRPr/>
          </a:p>
        </p:txBody>
      </p:sp>
      <p:sp>
        <p:nvSpPr>
          <p:cNvPr id="173" name="Google Shape;173;p2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There are 6 relational binary operators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Going over the solution</a:t>
            </a:r>
            <a:endParaRPr/>
          </a:p>
        </p:txBody>
      </p:sp>
      <p:sp>
        <p:nvSpPr>
          <p:cNvPr id="179" name="Google Shape;179;p2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are 6 relational binary operators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==                    equal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!=			not equal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&lt;			less than	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&gt;			greater than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&lt;=			less than or equal to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&gt;=			greater than or equal to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Going over the Solution</a:t>
            </a:r>
            <a:endParaRPr/>
          </a:p>
        </p:txBody>
      </p:sp>
      <p:sp>
        <p:nvSpPr>
          <p:cNvPr id="185" name="Google Shape;185;p2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are 3 logical operators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!                      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&amp;&amp;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||                 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Going over the Solution</a:t>
            </a:r>
            <a:endParaRPr/>
          </a:p>
        </p:txBody>
      </p:sp>
      <p:sp>
        <p:nvSpPr>
          <p:cNvPr id="191" name="Google Shape;191;p3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are 3 logical operators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!                      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&amp;&amp;         Both must be true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||            One or the other must be true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We will go over more about these logical operators after this activity     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Socrative Question 1</a:t>
            </a:r>
            <a:endParaRPr/>
          </a:p>
        </p:txBody>
      </p:sp>
      <p:sp>
        <p:nvSpPr>
          <p:cNvPr id="197" name="Google Shape;197;p3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 to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https://b.socrative.com/login/student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Classroom name: FOURTHOUR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mpact"/>
                <a:ea typeface="Impact"/>
                <a:cs typeface="Impact"/>
                <a:sym typeface="Impact"/>
              </a:rPr>
              <a:t>Introductions</a:t>
            </a:r>
            <a:endParaRPr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Name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Professor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Fun Fact About yourself</a:t>
            </a:r>
            <a:endParaRPr/>
          </a:p>
        </p:txBody>
      </p:sp>
      <p:pic>
        <p:nvPicPr>
          <p:cNvPr id="95" name="Google Shape;9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1900" y="574800"/>
            <a:ext cx="3550126" cy="199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Socrative Question 1</a:t>
            </a:r>
            <a:endParaRPr/>
          </a:p>
        </p:txBody>
      </p:sp>
      <p:sp>
        <p:nvSpPr>
          <p:cNvPr id="203" name="Google Shape;203;p3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value of bool: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</a:t>
            </a:r>
            <a:r>
              <a:rPr lang="en"/>
              <a:t>oolean a = 100 &gt;= 100;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</a:t>
            </a:r>
            <a:r>
              <a:rPr lang="en"/>
              <a:t>oolean b = 5 &gt; 5;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</a:t>
            </a:r>
            <a:r>
              <a:rPr lang="en"/>
              <a:t>oolean bool = a &amp;&amp; b;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lphaLcParenR"/>
            </a:pPr>
            <a:r>
              <a:rPr lang="en"/>
              <a:t>true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rPr lang="en"/>
              <a:t>f</a:t>
            </a:r>
            <a:r>
              <a:rPr lang="en"/>
              <a:t>alse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rPr lang="en"/>
              <a:t>100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rPr lang="en"/>
              <a:t>5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rPr lang="en"/>
              <a:t>AND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Socrative Question 1</a:t>
            </a:r>
            <a:endParaRPr/>
          </a:p>
        </p:txBody>
      </p:sp>
      <p:sp>
        <p:nvSpPr>
          <p:cNvPr id="209" name="Google Shape;209;p3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value of bool: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boolean a = 100 &gt;= 100;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boolean b = 5 &gt; 5;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boolean bool = a &amp;&amp; b;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lphaLcParenR"/>
            </a:pPr>
            <a:r>
              <a:rPr lang="en"/>
              <a:t>true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rPr lang="en">
                <a:highlight>
                  <a:srgbClr val="FFFF00"/>
                </a:highlight>
              </a:rPr>
              <a:t>false</a:t>
            </a:r>
            <a:endParaRPr>
              <a:highlight>
                <a:srgbClr val="FFFF00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rPr lang="en"/>
              <a:t>100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rPr lang="en"/>
              <a:t>5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rPr lang="en"/>
              <a:t>AND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&amp;&amp; table</a:t>
            </a:r>
            <a:endParaRPr/>
          </a:p>
        </p:txBody>
      </p:sp>
      <p:sp>
        <p:nvSpPr>
          <p:cNvPr id="215" name="Google Shape;215;p3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16" name="Google Shape;216;p34"/>
          <p:cNvGraphicFramePr/>
          <p:nvPr/>
        </p:nvGraphicFramePr>
        <p:xfrm>
          <a:off x="1134625" y="257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{C67C64BE-17F9-4674-A2A4-0678AB586C7C}</a:tableStyleId>
              </a:tblPr>
              <a:tblGrid>
                <a:gridCol w="1988025"/>
                <a:gridCol w="1988025"/>
                <a:gridCol w="19880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&amp;&amp;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true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false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true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false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&amp;&amp; table</a:t>
            </a:r>
            <a:endParaRPr/>
          </a:p>
        </p:txBody>
      </p:sp>
      <p:sp>
        <p:nvSpPr>
          <p:cNvPr id="222" name="Google Shape;222;p35"/>
          <p:cNvSpPr txBox="1"/>
          <p:nvPr>
            <p:ph idx="1" type="body"/>
          </p:nvPr>
        </p:nvSpPr>
        <p:spPr>
          <a:xfrm>
            <a:off x="311700" y="1229875"/>
            <a:ext cx="16992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</a:t>
            </a:r>
            <a:r>
              <a:rPr lang="en"/>
              <a:t>rue &amp;&amp; true </a:t>
            </a:r>
            <a:endParaRPr/>
          </a:p>
        </p:txBody>
      </p:sp>
      <p:graphicFrame>
        <p:nvGraphicFramePr>
          <p:cNvPr id="223" name="Google Shape;223;p35"/>
          <p:cNvGraphicFramePr/>
          <p:nvPr/>
        </p:nvGraphicFramePr>
        <p:xfrm>
          <a:off x="1141900" y="257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{C67C64BE-17F9-4674-A2A4-0678AB586C7C}</a:tableStyleId>
              </a:tblPr>
              <a:tblGrid>
                <a:gridCol w="1985600"/>
                <a:gridCol w="1985600"/>
                <a:gridCol w="19856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&amp;&amp;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true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false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true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false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&amp;&amp; table</a:t>
            </a:r>
            <a:endParaRPr/>
          </a:p>
        </p:txBody>
      </p:sp>
      <p:sp>
        <p:nvSpPr>
          <p:cNvPr id="229" name="Google Shape;229;p36"/>
          <p:cNvSpPr txBox="1"/>
          <p:nvPr>
            <p:ph idx="1" type="body"/>
          </p:nvPr>
        </p:nvSpPr>
        <p:spPr>
          <a:xfrm>
            <a:off x="311700" y="1229875"/>
            <a:ext cx="24858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true &amp;&amp; true -&gt; true </a:t>
            </a:r>
            <a:endParaRPr/>
          </a:p>
        </p:txBody>
      </p:sp>
      <p:graphicFrame>
        <p:nvGraphicFramePr>
          <p:cNvPr id="230" name="Google Shape;230;p36"/>
          <p:cNvGraphicFramePr/>
          <p:nvPr/>
        </p:nvGraphicFramePr>
        <p:xfrm>
          <a:off x="1141900" y="257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{C67C64BE-17F9-4674-A2A4-0678AB586C7C}</a:tableStyleId>
              </a:tblPr>
              <a:tblGrid>
                <a:gridCol w="1985600"/>
                <a:gridCol w="1985600"/>
                <a:gridCol w="19856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&amp;&amp;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true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false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true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false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&amp;&amp; table</a:t>
            </a:r>
            <a:endParaRPr/>
          </a:p>
        </p:txBody>
      </p:sp>
      <p:sp>
        <p:nvSpPr>
          <p:cNvPr id="236" name="Google Shape;236;p37"/>
          <p:cNvSpPr txBox="1"/>
          <p:nvPr>
            <p:ph idx="1" type="body"/>
          </p:nvPr>
        </p:nvSpPr>
        <p:spPr>
          <a:xfrm>
            <a:off x="311700" y="1229875"/>
            <a:ext cx="24858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true &amp;&amp; true -&gt; true </a:t>
            </a:r>
            <a:endParaRPr/>
          </a:p>
        </p:txBody>
      </p:sp>
      <p:graphicFrame>
        <p:nvGraphicFramePr>
          <p:cNvPr id="237" name="Google Shape;237;p37"/>
          <p:cNvGraphicFramePr/>
          <p:nvPr/>
        </p:nvGraphicFramePr>
        <p:xfrm>
          <a:off x="1141900" y="257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{C67C64BE-17F9-4674-A2A4-0678AB586C7C}</a:tableStyleId>
              </a:tblPr>
              <a:tblGrid>
                <a:gridCol w="1985600"/>
                <a:gridCol w="1985600"/>
                <a:gridCol w="19856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&amp;&amp;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true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false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true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true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false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&amp;&amp; table</a:t>
            </a:r>
            <a:endParaRPr/>
          </a:p>
        </p:txBody>
      </p:sp>
      <p:sp>
        <p:nvSpPr>
          <p:cNvPr id="243" name="Google Shape;243;p38"/>
          <p:cNvSpPr txBox="1"/>
          <p:nvPr>
            <p:ph idx="1" type="body"/>
          </p:nvPr>
        </p:nvSpPr>
        <p:spPr>
          <a:xfrm>
            <a:off x="311700" y="1229875"/>
            <a:ext cx="24858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true &amp;&amp; false</a:t>
            </a:r>
            <a:endParaRPr/>
          </a:p>
        </p:txBody>
      </p:sp>
      <p:graphicFrame>
        <p:nvGraphicFramePr>
          <p:cNvPr id="244" name="Google Shape;244;p38"/>
          <p:cNvGraphicFramePr/>
          <p:nvPr/>
        </p:nvGraphicFramePr>
        <p:xfrm>
          <a:off x="1141900" y="257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{C67C64BE-17F9-4674-A2A4-0678AB586C7C}</a:tableStyleId>
              </a:tblPr>
              <a:tblGrid>
                <a:gridCol w="1985600"/>
                <a:gridCol w="1985600"/>
                <a:gridCol w="19856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&amp;&amp;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true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false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true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true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false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&amp;&amp; table</a:t>
            </a:r>
            <a:endParaRPr/>
          </a:p>
        </p:txBody>
      </p:sp>
      <p:sp>
        <p:nvSpPr>
          <p:cNvPr id="250" name="Google Shape;250;p39"/>
          <p:cNvSpPr txBox="1"/>
          <p:nvPr>
            <p:ph idx="1" type="body"/>
          </p:nvPr>
        </p:nvSpPr>
        <p:spPr>
          <a:xfrm>
            <a:off x="311700" y="1229875"/>
            <a:ext cx="24858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true &amp;&amp; false -&gt; false</a:t>
            </a:r>
            <a:endParaRPr/>
          </a:p>
        </p:txBody>
      </p:sp>
      <p:graphicFrame>
        <p:nvGraphicFramePr>
          <p:cNvPr id="251" name="Google Shape;251;p39"/>
          <p:cNvGraphicFramePr/>
          <p:nvPr/>
        </p:nvGraphicFramePr>
        <p:xfrm>
          <a:off x="1141900" y="257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{C67C64BE-17F9-4674-A2A4-0678AB586C7C}</a:tableStyleId>
              </a:tblPr>
              <a:tblGrid>
                <a:gridCol w="1985600"/>
                <a:gridCol w="1985600"/>
                <a:gridCol w="19856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&amp;&amp;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true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false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true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true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false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&amp;&amp; table</a:t>
            </a:r>
            <a:endParaRPr/>
          </a:p>
        </p:txBody>
      </p:sp>
      <p:sp>
        <p:nvSpPr>
          <p:cNvPr id="257" name="Google Shape;257;p40"/>
          <p:cNvSpPr txBox="1"/>
          <p:nvPr>
            <p:ph idx="1" type="body"/>
          </p:nvPr>
        </p:nvSpPr>
        <p:spPr>
          <a:xfrm>
            <a:off x="311700" y="1229875"/>
            <a:ext cx="24858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true &amp;&amp; false -&gt; false</a:t>
            </a:r>
            <a:endParaRPr/>
          </a:p>
        </p:txBody>
      </p:sp>
      <p:graphicFrame>
        <p:nvGraphicFramePr>
          <p:cNvPr id="258" name="Google Shape;258;p40"/>
          <p:cNvGraphicFramePr/>
          <p:nvPr/>
        </p:nvGraphicFramePr>
        <p:xfrm>
          <a:off x="1141900" y="257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{C67C64BE-17F9-4674-A2A4-0678AB586C7C}</a:tableStyleId>
              </a:tblPr>
              <a:tblGrid>
                <a:gridCol w="1985600"/>
                <a:gridCol w="1985600"/>
                <a:gridCol w="19856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&amp;&amp;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true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false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true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true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false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false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&amp;&amp; table</a:t>
            </a:r>
            <a:endParaRPr/>
          </a:p>
        </p:txBody>
      </p:sp>
      <p:sp>
        <p:nvSpPr>
          <p:cNvPr id="264" name="Google Shape;264;p41"/>
          <p:cNvSpPr txBox="1"/>
          <p:nvPr>
            <p:ph idx="1" type="body"/>
          </p:nvPr>
        </p:nvSpPr>
        <p:spPr>
          <a:xfrm>
            <a:off x="311700" y="1229875"/>
            <a:ext cx="24858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false</a:t>
            </a:r>
            <a:r>
              <a:rPr lang="en"/>
              <a:t> &amp;&amp; true</a:t>
            </a:r>
            <a:endParaRPr/>
          </a:p>
        </p:txBody>
      </p:sp>
      <p:graphicFrame>
        <p:nvGraphicFramePr>
          <p:cNvPr id="265" name="Google Shape;265;p41"/>
          <p:cNvGraphicFramePr/>
          <p:nvPr/>
        </p:nvGraphicFramePr>
        <p:xfrm>
          <a:off x="1141900" y="257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{C67C64BE-17F9-4674-A2A4-0678AB586C7C}</a:tableStyleId>
              </a:tblPr>
              <a:tblGrid>
                <a:gridCol w="1985600"/>
                <a:gridCol w="1985600"/>
                <a:gridCol w="19856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&amp;&amp;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true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false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true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true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false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false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boolean expressions?</a:t>
            </a:r>
            <a:endParaRPr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Boolean </a:t>
            </a:r>
            <a:r>
              <a:rPr lang="en"/>
              <a:t>expressions</a:t>
            </a:r>
            <a:r>
              <a:rPr lang="en"/>
              <a:t> are </a:t>
            </a:r>
            <a:r>
              <a:rPr lang="en"/>
              <a:t>statements</a:t>
            </a:r>
            <a:r>
              <a:rPr lang="en"/>
              <a:t> that evaluate to true or false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&amp;&amp; table</a:t>
            </a:r>
            <a:endParaRPr/>
          </a:p>
        </p:txBody>
      </p:sp>
      <p:sp>
        <p:nvSpPr>
          <p:cNvPr id="271" name="Google Shape;271;p42"/>
          <p:cNvSpPr txBox="1"/>
          <p:nvPr>
            <p:ph idx="1" type="body"/>
          </p:nvPr>
        </p:nvSpPr>
        <p:spPr>
          <a:xfrm>
            <a:off x="311700" y="1229875"/>
            <a:ext cx="24858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false &amp;&amp; true -&gt; false</a:t>
            </a:r>
            <a:endParaRPr/>
          </a:p>
        </p:txBody>
      </p:sp>
      <p:graphicFrame>
        <p:nvGraphicFramePr>
          <p:cNvPr id="272" name="Google Shape;272;p42"/>
          <p:cNvGraphicFramePr/>
          <p:nvPr/>
        </p:nvGraphicFramePr>
        <p:xfrm>
          <a:off x="1141900" y="257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{C67C64BE-17F9-4674-A2A4-0678AB586C7C}</a:tableStyleId>
              </a:tblPr>
              <a:tblGrid>
                <a:gridCol w="1985600"/>
                <a:gridCol w="1985600"/>
                <a:gridCol w="19856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&amp;&amp;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true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false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true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true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false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false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false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&amp;&amp; table</a:t>
            </a:r>
            <a:endParaRPr/>
          </a:p>
        </p:txBody>
      </p:sp>
      <p:sp>
        <p:nvSpPr>
          <p:cNvPr id="278" name="Google Shape;278;p43"/>
          <p:cNvSpPr txBox="1"/>
          <p:nvPr>
            <p:ph idx="1" type="body"/>
          </p:nvPr>
        </p:nvSpPr>
        <p:spPr>
          <a:xfrm>
            <a:off x="311700" y="1229875"/>
            <a:ext cx="24858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false &amp;&amp; false</a:t>
            </a:r>
            <a:endParaRPr/>
          </a:p>
        </p:txBody>
      </p:sp>
      <p:graphicFrame>
        <p:nvGraphicFramePr>
          <p:cNvPr id="279" name="Google Shape;279;p43"/>
          <p:cNvGraphicFramePr/>
          <p:nvPr/>
        </p:nvGraphicFramePr>
        <p:xfrm>
          <a:off x="1141900" y="257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{C67C64BE-17F9-4674-A2A4-0678AB586C7C}</a:tableStyleId>
              </a:tblPr>
              <a:tblGrid>
                <a:gridCol w="1985600"/>
                <a:gridCol w="1985600"/>
                <a:gridCol w="19856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&amp;&amp;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true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false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true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true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false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false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false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&amp;&amp; table</a:t>
            </a:r>
            <a:endParaRPr/>
          </a:p>
        </p:txBody>
      </p:sp>
      <p:sp>
        <p:nvSpPr>
          <p:cNvPr id="285" name="Google Shape;285;p44"/>
          <p:cNvSpPr txBox="1"/>
          <p:nvPr>
            <p:ph idx="1" type="body"/>
          </p:nvPr>
        </p:nvSpPr>
        <p:spPr>
          <a:xfrm>
            <a:off x="311700" y="1229875"/>
            <a:ext cx="24858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false &amp;&amp; false -&gt; false</a:t>
            </a:r>
            <a:endParaRPr/>
          </a:p>
        </p:txBody>
      </p:sp>
      <p:graphicFrame>
        <p:nvGraphicFramePr>
          <p:cNvPr id="286" name="Google Shape;286;p44"/>
          <p:cNvGraphicFramePr/>
          <p:nvPr/>
        </p:nvGraphicFramePr>
        <p:xfrm>
          <a:off x="1141900" y="257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{C67C64BE-17F9-4674-A2A4-0678AB586C7C}</a:tableStyleId>
              </a:tblPr>
              <a:tblGrid>
                <a:gridCol w="1985600"/>
                <a:gridCol w="1985600"/>
                <a:gridCol w="19856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&amp;&amp;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true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false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true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true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false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false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false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&amp;&amp; table</a:t>
            </a:r>
            <a:endParaRPr/>
          </a:p>
        </p:txBody>
      </p:sp>
      <p:sp>
        <p:nvSpPr>
          <p:cNvPr id="292" name="Google Shape;292;p45"/>
          <p:cNvSpPr txBox="1"/>
          <p:nvPr>
            <p:ph idx="1" type="body"/>
          </p:nvPr>
        </p:nvSpPr>
        <p:spPr>
          <a:xfrm>
            <a:off x="311700" y="1229875"/>
            <a:ext cx="24858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false &amp;&amp; false -&gt; false</a:t>
            </a:r>
            <a:endParaRPr/>
          </a:p>
        </p:txBody>
      </p:sp>
      <p:graphicFrame>
        <p:nvGraphicFramePr>
          <p:cNvPr id="293" name="Google Shape;293;p45"/>
          <p:cNvGraphicFramePr/>
          <p:nvPr/>
        </p:nvGraphicFramePr>
        <p:xfrm>
          <a:off x="1141900" y="257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{C67C64BE-17F9-4674-A2A4-0678AB586C7C}</a:tableStyleId>
              </a:tblPr>
              <a:tblGrid>
                <a:gridCol w="1985600"/>
                <a:gridCol w="1985600"/>
                <a:gridCol w="19856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&amp;&amp;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true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false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true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true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false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false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false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false</a:t>
                      </a:r>
                      <a:endParaRPr b="1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Solving the problem</a:t>
            </a:r>
            <a:endParaRPr/>
          </a:p>
        </p:txBody>
      </p:sp>
      <p:sp>
        <p:nvSpPr>
          <p:cNvPr id="299" name="Google Shape;299;p4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boolean a = 100 &gt;= 100;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boolean b = 5 &gt; 5;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boolean bool = a &amp;&amp; b;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What is the value of a?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Solving the problem</a:t>
            </a:r>
            <a:endParaRPr/>
          </a:p>
        </p:txBody>
      </p:sp>
      <p:sp>
        <p:nvSpPr>
          <p:cNvPr id="305" name="Google Shape;305;p4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boolean a = 100 &gt;= 100;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boolean b = 5 &gt; 5;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boolean bool = a &amp;&amp; b;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What is the value of a?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en"/>
              <a:t>Is 100 greater than or equal to 100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Solving the problem</a:t>
            </a:r>
            <a:endParaRPr/>
          </a:p>
        </p:txBody>
      </p:sp>
      <p:sp>
        <p:nvSpPr>
          <p:cNvPr id="311" name="Google Shape;311;p4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boolean a = 100 &gt;= 100;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boolean b = 5 &gt; 5;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boolean bool = a &amp;&amp; b;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What is the value of a?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en"/>
              <a:t>Is 100 greater than or equal to 100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romanLcParenR"/>
            </a:pPr>
            <a:r>
              <a:rPr lang="en"/>
              <a:t>true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Solving the problem</a:t>
            </a:r>
            <a:endParaRPr/>
          </a:p>
        </p:txBody>
      </p:sp>
      <p:sp>
        <p:nvSpPr>
          <p:cNvPr id="317" name="Google Shape;317;p4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boolean a = 100 &gt;= 100;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boolean b = 5 &gt; 5;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boolean bool = a &amp;&amp; b;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What is the value of a?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en"/>
              <a:t>Is 100 greater than or equal to 100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romanLcParenR"/>
            </a:pPr>
            <a:r>
              <a:rPr lang="en"/>
              <a:t>true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What is the value of b?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5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Solving the problem</a:t>
            </a:r>
            <a:endParaRPr/>
          </a:p>
        </p:txBody>
      </p:sp>
      <p:sp>
        <p:nvSpPr>
          <p:cNvPr id="323" name="Google Shape;323;p5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boolean a = 100 &gt;= 100;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boolean b = 5 &gt; 5;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boolean bool = a &amp;&amp; b;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What is the value of a?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en"/>
              <a:t>Is 100 greater than or equal to 100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romanLcParenR"/>
            </a:pPr>
            <a:r>
              <a:rPr lang="en"/>
              <a:t>true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What is the value of b?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en"/>
              <a:t>Is 5 greater than 5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5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Solving the problem</a:t>
            </a:r>
            <a:endParaRPr/>
          </a:p>
        </p:txBody>
      </p:sp>
      <p:sp>
        <p:nvSpPr>
          <p:cNvPr id="329" name="Google Shape;329;p51"/>
          <p:cNvSpPr txBox="1"/>
          <p:nvPr>
            <p:ph idx="1" type="body"/>
          </p:nvPr>
        </p:nvSpPr>
        <p:spPr>
          <a:xfrm>
            <a:off x="311700" y="1229875"/>
            <a:ext cx="42603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boolean a = 100 &gt;= 100;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boolean b = 5 &gt; 5;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boolean bool = a &amp;&amp; b;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What is the value of a?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en"/>
              <a:t>Is 100 greater than or equal to 100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romanLcParenR"/>
            </a:pPr>
            <a:r>
              <a:rPr lang="en"/>
              <a:t>true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What is the value of b?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en"/>
              <a:t>Is 5 greater than 5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romanLcParenR"/>
            </a:pPr>
            <a:r>
              <a:rPr lang="en"/>
              <a:t>false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boolean expressions?</a:t>
            </a:r>
            <a:endParaRPr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Boolean expressions are statements that evaluate to true or false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 can store the values of boolean expressions in variables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Solving the problem</a:t>
            </a:r>
            <a:endParaRPr/>
          </a:p>
        </p:txBody>
      </p:sp>
      <p:sp>
        <p:nvSpPr>
          <p:cNvPr id="335" name="Google Shape;335;p52"/>
          <p:cNvSpPr txBox="1"/>
          <p:nvPr>
            <p:ph idx="1" type="body"/>
          </p:nvPr>
        </p:nvSpPr>
        <p:spPr>
          <a:xfrm>
            <a:off x="311700" y="1229875"/>
            <a:ext cx="657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boolean a = 100 &gt;= 100;  //true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boolean b = 5 &gt; 5;       //false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boolean bool = a &amp;&amp; b; //bool = true &amp;&amp; false;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36" name="Google Shape;336;p52"/>
          <p:cNvGraphicFramePr/>
          <p:nvPr/>
        </p:nvGraphicFramePr>
        <p:xfrm>
          <a:off x="311700" y="2966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{C67C64BE-17F9-4674-A2A4-0678AB586C7C}</a:tableStyleId>
              </a:tblPr>
              <a:tblGrid>
                <a:gridCol w="1985600"/>
                <a:gridCol w="1985600"/>
                <a:gridCol w="19856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&amp;&amp;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true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false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true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true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false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false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false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false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5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Solving the problem</a:t>
            </a:r>
            <a:endParaRPr/>
          </a:p>
        </p:txBody>
      </p:sp>
      <p:sp>
        <p:nvSpPr>
          <p:cNvPr id="342" name="Google Shape;342;p53"/>
          <p:cNvSpPr txBox="1"/>
          <p:nvPr>
            <p:ph idx="1" type="body"/>
          </p:nvPr>
        </p:nvSpPr>
        <p:spPr>
          <a:xfrm>
            <a:off x="311700" y="1229875"/>
            <a:ext cx="657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boolean a = 100 &gt;= 100;  //true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boolean b = 5 &gt; 5;       //false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boolean bool = a &amp;&amp; b; //bool = true &amp;&amp; false;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43" name="Google Shape;343;p53"/>
          <p:cNvGraphicFramePr/>
          <p:nvPr/>
        </p:nvGraphicFramePr>
        <p:xfrm>
          <a:off x="311700" y="2966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{C67C64BE-17F9-4674-A2A4-0678AB586C7C}</a:tableStyleId>
              </a:tblPr>
              <a:tblGrid>
                <a:gridCol w="1985600"/>
                <a:gridCol w="1985600"/>
                <a:gridCol w="19856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&amp;&amp;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true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false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true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true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FFFF00"/>
                          </a:highlight>
                        </a:rPr>
                        <a:t>false</a:t>
                      </a:r>
                      <a:endParaRPr>
                        <a:highlight>
                          <a:srgbClr val="FFFF00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false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false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false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5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Socrative Question 2</a:t>
            </a:r>
            <a:endParaRPr/>
          </a:p>
        </p:txBody>
      </p:sp>
      <p:sp>
        <p:nvSpPr>
          <p:cNvPr id="349" name="Google Shape;349;p5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value of bool?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boolean a = 100 &gt;= 100;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boolean b = 5 &gt; 5;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boolean bool = a || b;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lphaLcParenR"/>
            </a:pPr>
            <a:r>
              <a:rPr lang="en"/>
              <a:t>true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rPr lang="en"/>
              <a:t>false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rPr lang="en"/>
              <a:t>100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rPr lang="en"/>
              <a:t>5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rPr lang="en"/>
              <a:t>OR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5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Socrative Question 2</a:t>
            </a:r>
            <a:endParaRPr/>
          </a:p>
        </p:txBody>
      </p:sp>
      <p:sp>
        <p:nvSpPr>
          <p:cNvPr id="355" name="Google Shape;355;p5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value of bool?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boolean a = 100 &gt;= 100;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boolean b = 5 &gt; 5;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boolean bool = a || b;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lphaLcParenR"/>
            </a:pPr>
            <a:r>
              <a:rPr lang="en">
                <a:highlight>
                  <a:srgbClr val="FFFF00"/>
                </a:highlight>
              </a:rPr>
              <a:t>true</a:t>
            </a:r>
            <a:endParaRPr>
              <a:highlight>
                <a:srgbClr val="FFFF00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rPr lang="en"/>
              <a:t>false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rPr lang="en"/>
              <a:t>100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rPr lang="en"/>
              <a:t>5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rPr lang="en"/>
              <a:t>OR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5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||</a:t>
            </a:r>
            <a:r>
              <a:rPr lang="en"/>
              <a:t> table</a:t>
            </a:r>
            <a:endParaRPr/>
          </a:p>
        </p:txBody>
      </p:sp>
      <p:sp>
        <p:nvSpPr>
          <p:cNvPr id="361" name="Google Shape;361;p5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</a:t>
            </a:r>
            <a:r>
              <a:rPr lang="en"/>
              <a:t>rue || true</a:t>
            </a:r>
            <a:endParaRPr/>
          </a:p>
        </p:txBody>
      </p:sp>
      <p:graphicFrame>
        <p:nvGraphicFramePr>
          <p:cNvPr id="362" name="Google Shape;362;p56"/>
          <p:cNvGraphicFramePr/>
          <p:nvPr/>
        </p:nvGraphicFramePr>
        <p:xfrm>
          <a:off x="1134625" y="257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{C67C64BE-17F9-4674-A2A4-0678AB586C7C}</a:tableStyleId>
              </a:tblPr>
              <a:tblGrid>
                <a:gridCol w="1988025"/>
                <a:gridCol w="1988025"/>
                <a:gridCol w="19880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||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true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false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true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false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5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|| table</a:t>
            </a:r>
            <a:endParaRPr/>
          </a:p>
        </p:txBody>
      </p:sp>
      <p:sp>
        <p:nvSpPr>
          <p:cNvPr id="368" name="Google Shape;368;p5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true || true -&gt; true</a:t>
            </a:r>
            <a:endParaRPr/>
          </a:p>
        </p:txBody>
      </p:sp>
      <p:graphicFrame>
        <p:nvGraphicFramePr>
          <p:cNvPr id="369" name="Google Shape;369;p57"/>
          <p:cNvGraphicFramePr/>
          <p:nvPr/>
        </p:nvGraphicFramePr>
        <p:xfrm>
          <a:off x="1134625" y="257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{C67C64BE-17F9-4674-A2A4-0678AB586C7C}</a:tableStyleId>
              </a:tblPr>
              <a:tblGrid>
                <a:gridCol w="1988025"/>
                <a:gridCol w="1988025"/>
                <a:gridCol w="19880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||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true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false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true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false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5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|| table</a:t>
            </a:r>
            <a:endParaRPr/>
          </a:p>
        </p:txBody>
      </p:sp>
      <p:sp>
        <p:nvSpPr>
          <p:cNvPr id="375" name="Google Shape;375;p5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true || true -&gt; true</a:t>
            </a:r>
            <a:endParaRPr/>
          </a:p>
        </p:txBody>
      </p:sp>
      <p:graphicFrame>
        <p:nvGraphicFramePr>
          <p:cNvPr id="376" name="Google Shape;376;p58"/>
          <p:cNvGraphicFramePr/>
          <p:nvPr/>
        </p:nvGraphicFramePr>
        <p:xfrm>
          <a:off x="1134625" y="257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{C67C64BE-17F9-4674-A2A4-0678AB586C7C}</a:tableStyleId>
              </a:tblPr>
              <a:tblGrid>
                <a:gridCol w="1988025"/>
                <a:gridCol w="1988025"/>
                <a:gridCol w="19880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||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true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false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true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true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false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5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|| table</a:t>
            </a:r>
            <a:endParaRPr/>
          </a:p>
        </p:txBody>
      </p:sp>
      <p:sp>
        <p:nvSpPr>
          <p:cNvPr id="382" name="Google Shape;382;p5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true || false</a:t>
            </a:r>
            <a:endParaRPr/>
          </a:p>
        </p:txBody>
      </p:sp>
      <p:graphicFrame>
        <p:nvGraphicFramePr>
          <p:cNvPr id="383" name="Google Shape;383;p59"/>
          <p:cNvGraphicFramePr/>
          <p:nvPr/>
        </p:nvGraphicFramePr>
        <p:xfrm>
          <a:off x="1134625" y="257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{C67C64BE-17F9-4674-A2A4-0678AB586C7C}</a:tableStyleId>
              </a:tblPr>
              <a:tblGrid>
                <a:gridCol w="1988025"/>
                <a:gridCol w="1988025"/>
                <a:gridCol w="19880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||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true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false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true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true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false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6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|| table</a:t>
            </a:r>
            <a:endParaRPr/>
          </a:p>
        </p:txBody>
      </p:sp>
      <p:sp>
        <p:nvSpPr>
          <p:cNvPr id="389" name="Google Shape;389;p6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true || false -&gt; true</a:t>
            </a:r>
            <a:endParaRPr/>
          </a:p>
        </p:txBody>
      </p:sp>
      <p:graphicFrame>
        <p:nvGraphicFramePr>
          <p:cNvPr id="390" name="Google Shape;390;p60"/>
          <p:cNvGraphicFramePr/>
          <p:nvPr/>
        </p:nvGraphicFramePr>
        <p:xfrm>
          <a:off x="1134625" y="257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{C67C64BE-17F9-4674-A2A4-0678AB586C7C}</a:tableStyleId>
              </a:tblPr>
              <a:tblGrid>
                <a:gridCol w="1988025"/>
                <a:gridCol w="1988025"/>
                <a:gridCol w="19880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||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true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false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true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true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false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6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|| table</a:t>
            </a:r>
            <a:endParaRPr/>
          </a:p>
        </p:txBody>
      </p:sp>
      <p:sp>
        <p:nvSpPr>
          <p:cNvPr id="396" name="Google Shape;396;p6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true || false -&gt; true</a:t>
            </a:r>
            <a:endParaRPr/>
          </a:p>
        </p:txBody>
      </p:sp>
      <p:graphicFrame>
        <p:nvGraphicFramePr>
          <p:cNvPr id="397" name="Google Shape;397;p61"/>
          <p:cNvGraphicFramePr/>
          <p:nvPr/>
        </p:nvGraphicFramePr>
        <p:xfrm>
          <a:off x="1134625" y="257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{C67C64BE-17F9-4674-A2A4-0678AB586C7C}</a:tableStyleId>
              </a:tblPr>
              <a:tblGrid>
                <a:gridCol w="1988025"/>
                <a:gridCol w="1988025"/>
                <a:gridCol w="19880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||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true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false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true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true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true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false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boolean expressions?</a:t>
            </a:r>
            <a:endParaRPr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Boolean expressions are statements that evaluate to true or false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 can store the values of boolean expressions in variables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</a:t>
            </a:r>
            <a:r>
              <a:rPr lang="en"/>
              <a:t>oolean value = 100 &gt; 5;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6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|| table</a:t>
            </a:r>
            <a:endParaRPr/>
          </a:p>
        </p:txBody>
      </p:sp>
      <p:sp>
        <p:nvSpPr>
          <p:cNvPr id="403" name="Google Shape;403;p6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f</a:t>
            </a:r>
            <a:r>
              <a:rPr lang="en"/>
              <a:t>alse || true</a:t>
            </a:r>
            <a:endParaRPr/>
          </a:p>
        </p:txBody>
      </p:sp>
      <p:graphicFrame>
        <p:nvGraphicFramePr>
          <p:cNvPr id="404" name="Google Shape;404;p62"/>
          <p:cNvGraphicFramePr/>
          <p:nvPr/>
        </p:nvGraphicFramePr>
        <p:xfrm>
          <a:off x="1134625" y="257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{C67C64BE-17F9-4674-A2A4-0678AB586C7C}</a:tableStyleId>
              </a:tblPr>
              <a:tblGrid>
                <a:gridCol w="1988025"/>
                <a:gridCol w="1988025"/>
                <a:gridCol w="19880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||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true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false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true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true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true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false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6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|| table</a:t>
            </a:r>
            <a:endParaRPr/>
          </a:p>
        </p:txBody>
      </p:sp>
      <p:sp>
        <p:nvSpPr>
          <p:cNvPr id="410" name="Google Shape;410;p6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false || true -&gt; true</a:t>
            </a:r>
            <a:endParaRPr/>
          </a:p>
        </p:txBody>
      </p:sp>
      <p:graphicFrame>
        <p:nvGraphicFramePr>
          <p:cNvPr id="411" name="Google Shape;411;p63"/>
          <p:cNvGraphicFramePr/>
          <p:nvPr/>
        </p:nvGraphicFramePr>
        <p:xfrm>
          <a:off x="1134625" y="257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{C67C64BE-17F9-4674-A2A4-0678AB586C7C}</a:tableStyleId>
              </a:tblPr>
              <a:tblGrid>
                <a:gridCol w="1988025"/>
                <a:gridCol w="1988025"/>
                <a:gridCol w="19880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||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true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false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true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true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true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false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true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6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|| table</a:t>
            </a:r>
            <a:endParaRPr/>
          </a:p>
        </p:txBody>
      </p:sp>
      <p:sp>
        <p:nvSpPr>
          <p:cNvPr id="417" name="Google Shape;417;p6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false || false</a:t>
            </a:r>
            <a:endParaRPr/>
          </a:p>
        </p:txBody>
      </p:sp>
      <p:graphicFrame>
        <p:nvGraphicFramePr>
          <p:cNvPr id="418" name="Google Shape;418;p64"/>
          <p:cNvGraphicFramePr/>
          <p:nvPr/>
        </p:nvGraphicFramePr>
        <p:xfrm>
          <a:off x="1134625" y="257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{C67C64BE-17F9-4674-A2A4-0678AB586C7C}</a:tableStyleId>
              </a:tblPr>
              <a:tblGrid>
                <a:gridCol w="1988025"/>
                <a:gridCol w="1988025"/>
                <a:gridCol w="19880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||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true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false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true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true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true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false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true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6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|| table</a:t>
            </a:r>
            <a:endParaRPr/>
          </a:p>
        </p:txBody>
      </p:sp>
      <p:sp>
        <p:nvSpPr>
          <p:cNvPr id="424" name="Google Shape;424;p6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false || false -&gt; false</a:t>
            </a:r>
            <a:endParaRPr/>
          </a:p>
        </p:txBody>
      </p:sp>
      <p:graphicFrame>
        <p:nvGraphicFramePr>
          <p:cNvPr id="425" name="Google Shape;425;p65"/>
          <p:cNvGraphicFramePr/>
          <p:nvPr/>
        </p:nvGraphicFramePr>
        <p:xfrm>
          <a:off x="1134625" y="257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{C67C64BE-17F9-4674-A2A4-0678AB586C7C}</a:tableStyleId>
              </a:tblPr>
              <a:tblGrid>
                <a:gridCol w="1988025"/>
                <a:gridCol w="1988025"/>
                <a:gridCol w="19880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||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true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false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true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true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true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false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true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6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|| table</a:t>
            </a:r>
            <a:endParaRPr/>
          </a:p>
        </p:txBody>
      </p:sp>
      <p:sp>
        <p:nvSpPr>
          <p:cNvPr id="431" name="Google Shape;431;p6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false || false -&gt; false</a:t>
            </a:r>
            <a:endParaRPr/>
          </a:p>
        </p:txBody>
      </p:sp>
      <p:graphicFrame>
        <p:nvGraphicFramePr>
          <p:cNvPr id="432" name="Google Shape;432;p66"/>
          <p:cNvGraphicFramePr/>
          <p:nvPr/>
        </p:nvGraphicFramePr>
        <p:xfrm>
          <a:off x="1134625" y="257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{C67C64BE-17F9-4674-A2A4-0678AB586C7C}</a:tableStyleId>
              </a:tblPr>
              <a:tblGrid>
                <a:gridCol w="1988025"/>
                <a:gridCol w="1988025"/>
                <a:gridCol w="19880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||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true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false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true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true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true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false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true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false</a:t>
                      </a:r>
                      <a:endParaRPr b="1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6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Solving the problem</a:t>
            </a:r>
            <a:endParaRPr/>
          </a:p>
        </p:txBody>
      </p:sp>
      <p:sp>
        <p:nvSpPr>
          <p:cNvPr id="438" name="Google Shape;438;p6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boolean a = 100 &gt;= 100;  //true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boolean b = 5 &gt; 5;       //false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boolean bool = a || b; //bool = true || false;</a:t>
            </a:r>
            <a:endParaRPr b="1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6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Solving the problem</a:t>
            </a:r>
            <a:endParaRPr/>
          </a:p>
        </p:txBody>
      </p:sp>
      <p:sp>
        <p:nvSpPr>
          <p:cNvPr id="444" name="Google Shape;444;p6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boolean a = 100 &gt;= 100;  //true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boolean b = 5 &gt; 5;       //false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boolean bool = a || b; //bool = true || false;</a:t>
            </a:r>
            <a:endParaRPr b="1"/>
          </a:p>
        </p:txBody>
      </p:sp>
      <p:graphicFrame>
        <p:nvGraphicFramePr>
          <p:cNvPr id="445" name="Google Shape;445;p68"/>
          <p:cNvGraphicFramePr/>
          <p:nvPr/>
        </p:nvGraphicFramePr>
        <p:xfrm>
          <a:off x="418650" y="3083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{C67C64BE-17F9-4674-A2A4-0678AB586C7C}</a:tableStyleId>
              </a:tblPr>
              <a:tblGrid>
                <a:gridCol w="1988025"/>
                <a:gridCol w="1988025"/>
                <a:gridCol w="19880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||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true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false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true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true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true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false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true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false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6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Solving the problem</a:t>
            </a:r>
            <a:endParaRPr/>
          </a:p>
        </p:txBody>
      </p:sp>
      <p:sp>
        <p:nvSpPr>
          <p:cNvPr id="451" name="Google Shape;451;p6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boolean a = 100 &gt;= 100;  //true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boolean b = 5 &gt; 5;       //false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boolean bool = a || b; //bool = true || false;</a:t>
            </a:r>
            <a:endParaRPr b="1"/>
          </a:p>
        </p:txBody>
      </p:sp>
      <p:graphicFrame>
        <p:nvGraphicFramePr>
          <p:cNvPr id="452" name="Google Shape;452;p69"/>
          <p:cNvGraphicFramePr/>
          <p:nvPr/>
        </p:nvGraphicFramePr>
        <p:xfrm>
          <a:off x="418650" y="3083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{C67C64BE-17F9-4674-A2A4-0678AB586C7C}</a:tableStyleId>
              </a:tblPr>
              <a:tblGrid>
                <a:gridCol w="1988025"/>
                <a:gridCol w="1988025"/>
                <a:gridCol w="19880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||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true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false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true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true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FFFF00"/>
                          </a:highlight>
                        </a:rPr>
                        <a:t>true</a:t>
                      </a:r>
                      <a:endParaRPr>
                        <a:highlight>
                          <a:srgbClr val="FFFF00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false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true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false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7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for another activity!</a:t>
            </a:r>
            <a:endParaRPr/>
          </a:p>
        </p:txBody>
      </p:sp>
      <p:sp>
        <p:nvSpPr>
          <p:cNvPr id="458" name="Google Shape;458;p70"/>
          <p:cNvSpPr txBox="1"/>
          <p:nvPr>
            <p:ph idx="1" type="body"/>
          </p:nvPr>
        </p:nvSpPr>
        <p:spPr>
          <a:xfrm>
            <a:off x="311700" y="1244500"/>
            <a:ext cx="2464500" cy="8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Given the following solve 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The problems in the boxes: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b</a:t>
            </a: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oolean x = 5 != 10;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b</a:t>
            </a: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oolean y = !(5 == 5);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br>
              <a:rPr lang="en" sz="1000">
                <a:latin typeface="Roboto Mono"/>
                <a:ea typeface="Roboto Mono"/>
                <a:cs typeface="Roboto Mono"/>
                <a:sym typeface="Roboto Mono"/>
              </a:rPr>
            </a:br>
            <a:endParaRPr sz="10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59" name="Google Shape;459;p70"/>
          <p:cNvSpPr txBox="1"/>
          <p:nvPr>
            <p:ph idx="1" type="body"/>
          </p:nvPr>
        </p:nvSpPr>
        <p:spPr>
          <a:xfrm>
            <a:off x="5359175" y="900075"/>
            <a:ext cx="3320400" cy="2657100"/>
          </a:xfrm>
          <a:prstGeom prst="rect">
            <a:avLst/>
          </a:prstGeom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f (x &amp;&amp; y) {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System.out.println(“yay!”);</a:t>
            </a:r>
            <a:br>
              <a:rPr lang="en" sz="10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e</a:t>
            </a: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lse if (y || x) {</a:t>
            </a:r>
            <a:br>
              <a:rPr lang="en" sz="10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	System.out.println(“right on!”);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else {</a:t>
            </a:r>
            <a:br>
              <a:rPr lang="en" sz="10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	System.out.println(“boo”);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br>
              <a:rPr lang="en" sz="1000">
                <a:latin typeface="Roboto Mono"/>
                <a:ea typeface="Roboto Mono"/>
                <a:cs typeface="Roboto Mono"/>
                <a:sym typeface="Roboto Mono"/>
              </a:rPr>
            </a:br>
            <a:endParaRPr sz="10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60" name="Google Shape;460;p70"/>
          <p:cNvSpPr txBox="1"/>
          <p:nvPr/>
        </p:nvSpPr>
        <p:spPr>
          <a:xfrm>
            <a:off x="2661775" y="1244500"/>
            <a:ext cx="2148000" cy="8367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System.out.println(x);</a:t>
            </a:r>
            <a:endParaRPr sz="10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System.out.println(y);</a:t>
            </a:r>
            <a:endParaRPr sz="10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1" name="Google Shape;461;p70"/>
          <p:cNvSpPr txBox="1"/>
          <p:nvPr/>
        </p:nvSpPr>
        <p:spPr>
          <a:xfrm>
            <a:off x="1203050" y="2709650"/>
            <a:ext cx="3794400" cy="2148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if (y || 8 % 2 == 0)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System.out.println(“here”);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if (11 % 2 != 1)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System.out.println(“there”);</a:t>
            </a:r>
            <a:br>
              <a:rPr lang="en" sz="10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System.out.println(“everywhere”);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else {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System.out.println(“end”);</a:t>
            </a:r>
            <a:br>
              <a:rPr lang="en" sz="10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7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 time!</a:t>
            </a:r>
            <a:endParaRPr/>
          </a:p>
        </p:txBody>
      </p:sp>
      <p:sp>
        <p:nvSpPr>
          <p:cNvPr id="467" name="Google Shape;467;p7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boolean x = 5 != 10; 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boolean y = !(5 == 5);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System.out.println(x);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System.out.println(y);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boolean expressions?</a:t>
            </a:r>
            <a:endParaRPr/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Boolean expressions are statements that evaluate to true or false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 can store the values of boolean expressions in variables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boolean value = 100 &gt; 5;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 can print the values out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7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 time!</a:t>
            </a:r>
            <a:endParaRPr/>
          </a:p>
        </p:txBody>
      </p:sp>
      <p:sp>
        <p:nvSpPr>
          <p:cNvPr id="473" name="Google Shape;473;p7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boolean x = 5 != 10;  //is 5 not equal to 10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boolean y = !(5 == 5);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System.out.println(x);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System.out.println(y);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7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 time!</a:t>
            </a:r>
            <a:endParaRPr/>
          </a:p>
        </p:txBody>
      </p:sp>
      <p:sp>
        <p:nvSpPr>
          <p:cNvPr id="479" name="Google Shape;479;p7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boolean x = 5 != 10;  //true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boolean y = !(5 == 5);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System.out.println(x);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System.out.println(y);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7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 time!</a:t>
            </a:r>
            <a:endParaRPr/>
          </a:p>
        </p:txBody>
      </p:sp>
      <p:sp>
        <p:nvSpPr>
          <p:cNvPr id="485" name="Google Shape;485;p7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boolean x = 5 != 10;  //true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boolean y = !(5 == 5); 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Mono"/>
              <a:buChar char="-"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First we evaluate 5 == 5 (is 5 equal to 5)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System.out.println(x);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System.out.println(y);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7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 time!</a:t>
            </a:r>
            <a:endParaRPr/>
          </a:p>
        </p:txBody>
      </p:sp>
      <p:sp>
        <p:nvSpPr>
          <p:cNvPr id="491" name="Google Shape;491;p7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boolean x = 5 != 10;  //true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boolean y = !(5 == 5); 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Mono"/>
              <a:buChar char="-"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First we evaluate 5 == 5 (is 5 equal to 5) -&gt; true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System.out.println(x);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System.out.println(y);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7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 time!</a:t>
            </a:r>
            <a:endParaRPr/>
          </a:p>
        </p:txBody>
      </p:sp>
      <p:sp>
        <p:nvSpPr>
          <p:cNvPr id="497" name="Google Shape;497;p7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boolean x = 5 != 10;  //true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boolean y = !(5 == 5); 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Mono"/>
              <a:buChar char="-"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First we evaluate 5 == 5 (is 5 equal to 5) -&gt; true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Char char="-"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! (the not symbol) makes !(true) the opposite (true turns into false)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System.out.println(x);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System.out.println(y);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7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 time!</a:t>
            </a:r>
            <a:endParaRPr/>
          </a:p>
        </p:txBody>
      </p:sp>
      <p:sp>
        <p:nvSpPr>
          <p:cNvPr id="503" name="Google Shape;503;p7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boolean x = 5 != 10;  //true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boolean y = !(5 == 5); //false 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System.out.println(x);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System.out.println(y);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7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 time!</a:t>
            </a:r>
            <a:endParaRPr/>
          </a:p>
        </p:txBody>
      </p:sp>
      <p:sp>
        <p:nvSpPr>
          <p:cNvPr id="509" name="Google Shape;509;p7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boolean x = 5 != 10;  //true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boolean y = !(5 == 5); //false 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System.out.println(x);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System.out.println(y);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10" name="Google Shape;510;p78"/>
          <p:cNvSpPr txBox="1"/>
          <p:nvPr/>
        </p:nvSpPr>
        <p:spPr>
          <a:xfrm>
            <a:off x="655675" y="3351300"/>
            <a:ext cx="1690200" cy="1311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rue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false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7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 time!</a:t>
            </a:r>
            <a:endParaRPr/>
          </a:p>
        </p:txBody>
      </p:sp>
      <p:sp>
        <p:nvSpPr>
          <p:cNvPr id="516" name="Google Shape;516;p79"/>
          <p:cNvSpPr txBox="1"/>
          <p:nvPr>
            <p:ph idx="1" type="body"/>
          </p:nvPr>
        </p:nvSpPr>
        <p:spPr>
          <a:xfrm>
            <a:off x="311700" y="1229875"/>
            <a:ext cx="3136800" cy="9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boolean x = 5 != 10;  //true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boolean y = !(5 == 5); //false 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17" name="Google Shape;517;p79"/>
          <p:cNvSpPr txBox="1"/>
          <p:nvPr/>
        </p:nvSpPr>
        <p:spPr>
          <a:xfrm>
            <a:off x="641050" y="3257575"/>
            <a:ext cx="1690200" cy="1311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8" name="Google Shape;518;p79"/>
          <p:cNvSpPr txBox="1"/>
          <p:nvPr/>
        </p:nvSpPr>
        <p:spPr>
          <a:xfrm>
            <a:off x="3448500" y="1052100"/>
            <a:ext cx="5198700" cy="30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if (x &amp;&amp; y) {</a:t>
            </a:r>
            <a:endParaRPr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System.out.println(“yay!”);</a:t>
            </a:r>
            <a:b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else if (y || x) {</a:t>
            </a:r>
            <a:b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	System.out.println(“right on!”);</a:t>
            </a:r>
            <a:endParaRPr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else {</a:t>
            </a:r>
            <a:b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	System.out.println(“boo”);</a:t>
            </a:r>
            <a:endParaRPr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8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 time!</a:t>
            </a:r>
            <a:endParaRPr/>
          </a:p>
        </p:txBody>
      </p:sp>
      <p:sp>
        <p:nvSpPr>
          <p:cNvPr id="524" name="Google Shape;524;p80"/>
          <p:cNvSpPr txBox="1"/>
          <p:nvPr>
            <p:ph idx="1" type="body"/>
          </p:nvPr>
        </p:nvSpPr>
        <p:spPr>
          <a:xfrm>
            <a:off x="311700" y="1229875"/>
            <a:ext cx="3136800" cy="9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boolean x = 5 != 10;  //true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boolean y = !(5 == 5); //false 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25" name="Google Shape;525;p80"/>
          <p:cNvSpPr txBox="1"/>
          <p:nvPr/>
        </p:nvSpPr>
        <p:spPr>
          <a:xfrm>
            <a:off x="641050" y="3257575"/>
            <a:ext cx="1690200" cy="1311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6" name="Google Shape;526;p80"/>
          <p:cNvSpPr txBox="1"/>
          <p:nvPr/>
        </p:nvSpPr>
        <p:spPr>
          <a:xfrm>
            <a:off x="3448500" y="1052100"/>
            <a:ext cx="5198700" cy="30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if (x &amp;&amp; y) {  //true &amp;&amp; false</a:t>
            </a:r>
            <a:endParaRPr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System.out.println(“yay!”);</a:t>
            </a:r>
            <a:b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else if (y || x) {</a:t>
            </a:r>
            <a:b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	System.out.println(“right on!”);</a:t>
            </a:r>
            <a:endParaRPr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else {</a:t>
            </a:r>
            <a:b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	System.out.println(“boo”);</a:t>
            </a:r>
            <a:endParaRPr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7" name="Google Shape;527;p80"/>
          <p:cNvSpPr/>
          <p:nvPr/>
        </p:nvSpPr>
        <p:spPr>
          <a:xfrm>
            <a:off x="6877425" y="1052100"/>
            <a:ext cx="976200" cy="1281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8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 time!</a:t>
            </a:r>
            <a:endParaRPr/>
          </a:p>
        </p:txBody>
      </p:sp>
      <p:sp>
        <p:nvSpPr>
          <p:cNvPr id="533" name="Google Shape;533;p81"/>
          <p:cNvSpPr txBox="1"/>
          <p:nvPr>
            <p:ph idx="1" type="body"/>
          </p:nvPr>
        </p:nvSpPr>
        <p:spPr>
          <a:xfrm>
            <a:off x="311700" y="1229875"/>
            <a:ext cx="3136800" cy="9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boolean x = 5 != 10;  //true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boolean y = !(5 == 5); //false 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34" name="Google Shape;534;p81"/>
          <p:cNvSpPr txBox="1"/>
          <p:nvPr/>
        </p:nvSpPr>
        <p:spPr>
          <a:xfrm>
            <a:off x="641050" y="3257575"/>
            <a:ext cx="1690200" cy="1311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ight on!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5" name="Google Shape;535;p81"/>
          <p:cNvSpPr txBox="1"/>
          <p:nvPr/>
        </p:nvSpPr>
        <p:spPr>
          <a:xfrm>
            <a:off x="3448500" y="1052100"/>
            <a:ext cx="5198700" cy="30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if (x &amp;&amp; y) {  //true &amp;&amp; false</a:t>
            </a:r>
            <a:endParaRPr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System.out.println(“yay!”);</a:t>
            </a:r>
            <a:b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else if (y || x) { //false || true</a:t>
            </a:r>
            <a:b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	System.out.println(“right on!”);</a:t>
            </a:r>
            <a:endParaRPr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else {</a:t>
            </a:r>
            <a:b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	System.out.println(“boo”);</a:t>
            </a:r>
            <a:endParaRPr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6" name="Google Shape;536;p81"/>
          <p:cNvSpPr/>
          <p:nvPr/>
        </p:nvSpPr>
        <p:spPr>
          <a:xfrm>
            <a:off x="7168850" y="2227375"/>
            <a:ext cx="976200" cy="1281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boolean expressions?</a:t>
            </a:r>
            <a:endParaRPr/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Boolean expressions are statements that evaluate to true or false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 can store the values of boolean expressions in variables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boolean value = 100 &gt; 5;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 can print the values out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System.out.println(100 &gt; 5); //prints out true</a:t>
            </a:r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8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 time!</a:t>
            </a:r>
            <a:endParaRPr/>
          </a:p>
        </p:txBody>
      </p:sp>
      <p:sp>
        <p:nvSpPr>
          <p:cNvPr id="542" name="Google Shape;542;p82"/>
          <p:cNvSpPr txBox="1"/>
          <p:nvPr>
            <p:ph idx="1" type="body"/>
          </p:nvPr>
        </p:nvSpPr>
        <p:spPr>
          <a:xfrm>
            <a:off x="311700" y="1229875"/>
            <a:ext cx="3136800" cy="9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boolean x = 5 != 10;  //true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boolean y = !(5 == 5); //false 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43" name="Google Shape;543;p82"/>
          <p:cNvSpPr txBox="1"/>
          <p:nvPr/>
        </p:nvSpPr>
        <p:spPr>
          <a:xfrm>
            <a:off x="641050" y="3257575"/>
            <a:ext cx="1690200" cy="1311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right on!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4" name="Google Shape;544;p82"/>
          <p:cNvSpPr txBox="1"/>
          <p:nvPr/>
        </p:nvSpPr>
        <p:spPr>
          <a:xfrm>
            <a:off x="3448500" y="1052100"/>
            <a:ext cx="5198700" cy="30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if (x &amp;&amp; y) {  //true &amp;&amp; false</a:t>
            </a:r>
            <a:endParaRPr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System.out.println(“yay!”);</a:t>
            </a:r>
            <a:b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else if (y || x) { //false || true</a:t>
            </a:r>
            <a:b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	System.out.println(“right on!”);</a:t>
            </a:r>
            <a:endParaRPr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else {</a:t>
            </a:r>
            <a:b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	System.out.println(“boo”);</a:t>
            </a:r>
            <a:endParaRPr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5" name="Google Shape;545;p82"/>
          <p:cNvSpPr/>
          <p:nvPr/>
        </p:nvSpPr>
        <p:spPr>
          <a:xfrm>
            <a:off x="3803000" y="4296450"/>
            <a:ext cx="976200" cy="1281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8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 Time!</a:t>
            </a:r>
            <a:endParaRPr/>
          </a:p>
        </p:txBody>
      </p:sp>
      <p:sp>
        <p:nvSpPr>
          <p:cNvPr id="551" name="Google Shape;551;p83"/>
          <p:cNvSpPr txBox="1"/>
          <p:nvPr>
            <p:ph idx="1" type="body"/>
          </p:nvPr>
        </p:nvSpPr>
        <p:spPr>
          <a:xfrm>
            <a:off x="311700" y="1229875"/>
            <a:ext cx="3195300" cy="7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boolean x = 5 != 10;  //true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boolean y = !(5 == 5); //false 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83"/>
          <p:cNvSpPr txBox="1"/>
          <p:nvPr/>
        </p:nvSpPr>
        <p:spPr>
          <a:xfrm>
            <a:off x="3628675" y="766225"/>
            <a:ext cx="5515200" cy="21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if (y || 8 % 2 == 0)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//false || 8 % 2 == 0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System.out.println(“here”);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if (11 % 2 != 1)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System.out.println(“there”);</a:t>
            </a:r>
            <a:br>
              <a:rPr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System.out.println(“everywhere”);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else {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System.out.println(“end”);</a:t>
            </a:r>
            <a:br>
              <a:rPr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53" name="Google Shape;553;p83"/>
          <p:cNvSpPr txBox="1"/>
          <p:nvPr/>
        </p:nvSpPr>
        <p:spPr>
          <a:xfrm>
            <a:off x="641050" y="3257575"/>
            <a:ext cx="1690200" cy="1311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8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 Time!</a:t>
            </a:r>
            <a:endParaRPr/>
          </a:p>
        </p:txBody>
      </p:sp>
      <p:sp>
        <p:nvSpPr>
          <p:cNvPr id="559" name="Google Shape;559;p84"/>
          <p:cNvSpPr txBox="1"/>
          <p:nvPr>
            <p:ph idx="1" type="body"/>
          </p:nvPr>
        </p:nvSpPr>
        <p:spPr>
          <a:xfrm>
            <a:off x="311700" y="1229875"/>
            <a:ext cx="3195300" cy="7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boolean x = 5 != 10;  //true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boolean y = !(5 == 5); //false 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84"/>
          <p:cNvSpPr txBox="1"/>
          <p:nvPr/>
        </p:nvSpPr>
        <p:spPr>
          <a:xfrm>
            <a:off x="3628675" y="766225"/>
            <a:ext cx="5515200" cy="21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if (y || 8 % 2 == 0)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//false || true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System.out.println(“here”);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if (11 % 2 != 1)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System.out.println(“there”);</a:t>
            </a:r>
            <a:br>
              <a:rPr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System.out.println(“everywhere”);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else {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System.out.println(“end”);</a:t>
            </a:r>
            <a:br>
              <a:rPr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61" name="Google Shape;561;p84"/>
          <p:cNvSpPr txBox="1"/>
          <p:nvPr/>
        </p:nvSpPr>
        <p:spPr>
          <a:xfrm>
            <a:off x="641050" y="3257575"/>
            <a:ext cx="1690200" cy="1311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8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 Time!</a:t>
            </a:r>
            <a:endParaRPr/>
          </a:p>
        </p:txBody>
      </p:sp>
      <p:sp>
        <p:nvSpPr>
          <p:cNvPr id="567" name="Google Shape;567;p85"/>
          <p:cNvSpPr txBox="1"/>
          <p:nvPr>
            <p:ph idx="1" type="body"/>
          </p:nvPr>
        </p:nvSpPr>
        <p:spPr>
          <a:xfrm>
            <a:off x="311700" y="1229875"/>
            <a:ext cx="3195300" cy="7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boolean x = 5 != 10;  //true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boolean y = !(5 == 5); //false 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p85"/>
          <p:cNvSpPr txBox="1"/>
          <p:nvPr/>
        </p:nvSpPr>
        <p:spPr>
          <a:xfrm>
            <a:off x="3628675" y="766225"/>
            <a:ext cx="5515200" cy="21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00FF00"/>
                </a:highlight>
                <a:latin typeface="Roboto Mono"/>
                <a:ea typeface="Roboto Mono"/>
                <a:cs typeface="Roboto Mono"/>
                <a:sym typeface="Roboto Mono"/>
              </a:rPr>
              <a:t>if (y || 8 % 2 == 0)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//false || true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System.out.println(“here”);</a:t>
            </a:r>
            <a:endParaRPr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if (11 % 2 != 1)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System.out.println(“there”);</a:t>
            </a:r>
            <a:br>
              <a:rPr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System.out.println(“everywhere”);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else {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System.out.println(“end”);</a:t>
            </a:r>
            <a:br>
              <a:rPr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69" name="Google Shape;569;p85"/>
          <p:cNvSpPr txBox="1"/>
          <p:nvPr/>
        </p:nvSpPr>
        <p:spPr>
          <a:xfrm>
            <a:off x="641050" y="3257575"/>
            <a:ext cx="1690200" cy="1311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here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8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 Time!</a:t>
            </a:r>
            <a:endParaRPr/>
          </a:p>
        </p:txBody>
      </p:sp>
      <p:sp>
        <p:nvSpPr>
          <p:cNvPr id="575" name="Google Shape;575;p86"/>
          <p:cNvSpPr txBox="1"/>
          <p:nvPr>
            <p:ph idx="1" type="body"/>
          </p:nvPr>
        </p:nvSpPr>
        <p:spPr>
          <a:xfrm>
            <a:off x="311700" y="1229875"/>
            <a:ext cx="3195300" cy="7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boolean x = 5 != 10;  //true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boolean y = !(5 == 5); //false 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86"/>
          <p:cNvSpPr txBox="1"/>
          <p:nvPr/>
        </p:nvSpPr>
        <p:spPr>
          <a:xfrm>
            <a:off x="3628675" y="766225"/>
            <a:ext cx="5515200" cy="21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00FF00"/>
                </a:highlight>
                <a:latin typeface="Roboto Mono"/>
                <a:ea typeface="Roboto Mono"/>
                <a:cs typeface="Roboto Mono"/>
                <a:sym typeface="Roboto Mono"/>
              </a:rPr>
              <a:t>if (y || 8 % 2 == 0)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//false || true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System.out.println(“here”);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EA9999"/>
                </a:highlight>
                <a:latin typeface="Roboto Mono"/>
                <a:ea typeface="Roboto Mono"/>
                <a:cs typeface="Roboto Mono"/>
                <a:sym typeface="Roboto Mono"/>
              </a:rPr>
              <a:t>if (11 % 2 != 1)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//false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System.out.println(“there”);</a:t>
            </a:r>
            <a:br>
              <a:rPr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System.out.println(“everywhere”);</a:t>
            </a:r>
            <a:endParaRPr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else {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System.out.println(“end”);</a:t>
            </a:r>
            <a:br>
              <a:rPr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77" name="Google Shape;577;p86"/>
          <p:cNvSpPr txBox="1"/>
          <p:nvPr/>
        </p:nvSpPr>
        <p:spPr>
          <a:xfrm>
            <a:off x="641050" y="3257575"/>
            <a:ext cx="1690200" cy="1311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h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ere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everywhere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8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 Time!</a:t>
            </a:r>
            <a:endParaRPr/>
          </a:p>
        </p:txBody>
      </p:sp>
      <p:sp>
        <p:nvSpPr>
          <p:cNvPr id="583" name="Google Shape;583;p87"/>
          <p:cNvSpPr txBox="1"/>
          <p:nvPr>
            <p:ph idx="1" type="body"/>
          </p:nvPr>
        </p:nvSpPr>
        <p:spPr>
          <a:xfrm>
            <a:off x="311700" y="1229875"/>
            <a:ext cx="3195300" cy="7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boolean x = 5 != 10;  //true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boolean y = !(5 == 5); //false 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87"/>
          <p:cNvSpPr txBox="1"/>
          <p:nvPr/>
        </p:nvSpPr>
        <p:spPr>
          <a:xfrm>
            <a:off x="3628675" y="766225"/>
            <a:ext cx="5515200" cy="21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00FF00"/>
                </a:highlight>
                <a:latin typeface="Roboto Mono"/>
                <a:ea typeface="Roboto Mono"/>
                <a:cs typeface="Roboto Mono"/>
                <a:sym typeface="Roboto Mono"/>
              </a:rPr>
              <a:t>if (y || 8 % 2 == 0)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//false || true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System.out.println(“here”);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EA9999"/>
                </a:highlight>
                <a:latin typeface="Roboto Mono"/>
                <a:ea typeface="Roboto Mono"/>
                <a:cs typeface="Roboto Mono"/>
                <a:sym typeface="Roboto Mono"/>
              </a:rPr>
              <a:t>if (11 % 2 != 1)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//false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System.out.println(“there”);</a:t>
            </a:r>
            <a:br>
              <a:rPr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System.out.println(“everywhere”);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else {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System.out.println(“end”);</a:t>
            </a:r>
            <a:br>
              <a:rPr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endParaRPr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85" name="Google Shape;585;p87"/>
          <p:cNvSpPr txBox="1"/>
          <p:nvPr/>
        </p:nvSpPr>
        <p:spPr>
          <a:xfrm>
            <a:off x="641050" y="3257575"/>
            <a:ext cx="1690200" cy="1311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here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everywhere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8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Socrative Question 3</a:t>
            </a:r>
            <a:endParaRPr/>
          </a:p>
        </p:txBody>
      </p:sp>
      <p:sp>
        <p:nvSpPr>
          <p:cNvPr id="591" name="Google Shape;591;p8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are examples of short circuiting: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lphaLcParenR"/>
            </a:pPr>
            <a:r>
              <a:rPr lang="en"/>
              <a:t>10 &lt; 5 || 5 == 5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rPr lang="en"/>
              <a:t>5 == 5 || 10 &lt; 5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rPr lang="en"/>
              <a:t>10 &lt; 5 &amp;&amp; 5 == 5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rPr lang="en"/>
              <a:t>5 == 5 &amp;&amp; 10 &lt; 5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rPr lang="en"/>
              <a:t>A and 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rPr lang="en"/>
              <a:t>C and 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rPr lang="en"/>
              <a:t>B and 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rPr lang="en"/>
              <a:t>All of the above</a:t>
            </a:r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8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Socrative Question 3</a:t>
            </a:r>
            <a:endParaRPr/>
          </a:p>
        </p:txBody>
      </p:sp>
      <p:sp>
        <p:nvSpPr>
          <p:cNvPr id="597" name="Google Shape;597;p8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are examples of short circuiting: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lphaLcParenR"/>
            </a:pPr>
            <a:r>
              <a:rPr lang="en"/>
              <a:t>10 &lt; 5 || 5 == 5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rPr lang="en"/>
              <a:t>5 == 5 || 10 &lt; 5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rPr lang="en"/>
              <a:t>10 &lt; 5 &amp;&amp; 5 == 5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rPr lang="en"/>
              <a:t>5 == 5 &amp;&amp; 10 &lt; 5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rPr lang="en"/>
              <a:t>A and 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rPr lang="en"/>
              <a:t>C and 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rPr lang="en">
                <a:highlight>
                  <a:srgbClr val="FFFF00"/>
                </a:highlight>
              </a:rPr>
              <a:t>B and C</a:t>
            </a:r>
            <a:endParaRPr>
              <a:highlight>
                <a:srgbClr val="FFFF00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rPr lang="en"/>
              <a:t>All of the above</a:t>
            </a:r>
            <a:endParaRPr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9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Short Circuiting</a:t>
            </a:r>
            <a:endParaRPr/>
          </a:p>
        </p:txBody>
      </p:sp>
      <p:sp>
        <p:nvSpPr>
          <p:cNvPr id="603" name="Google Shape;603;p9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Occurs when a boolean expression doesn’t have to be fully evaluated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 cases of || if the first item is true the expression is short-circuited</a:t>
            </a:r>
            <a:endParaRPr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9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Short Circuiting</a:t>
            </a:r>
            <a:endParaRPr/>
          </a:p>
        </p:txBody>
      </p:sp>
      <p:sp>
        <p:nvSpPr>
          <p:cNvPr id="609" name="Google Shape;609;p9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Occurs when a boolean expression doesn’t have to be fully evaluated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 cases of || if the first item is true the expression is short-circuited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Why?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boolean expressions?</a:t>
            </a:r>
            <a:endParaRPr/>
          </a:p>
        </p:txBody>
      </p:sp>
      <p:sp>
        <p:nvSpPr>
          <p:cNvPr id="131" name="Google Shape;131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Boolean expressions are statements that evaluate to true or false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 can store the values of boolean expressions in variables: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boolean value = 100 &gt; 5;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 can print the values out: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System.out.println(100 &gt; 5); //prints out true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 can pass them through method calls:</a:t>
            </a:r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9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Short Circuiting</a:t>
            </a:r>
            <a:endParaRPr/>
          </a:p>
        </p:txBody>
      </p:sp>
      <p:sp>
        <p:nvSpPr>
          <p:cNvPr id="615" name="Google Shape;615;p9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Occurs when a boolean expression doesn’t have to be fully evaluated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 cases of || if the first item is true the expression is short-circuited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Why?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Only one thing in the || statement has to be true for it to evaluate to true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9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Short Circuiting</a:t>
            </a:r>
            <a:endParaRPr/>
          </a:p>
        </p:txBody>
      </p:sp>
      <p:sp>
        <p:nvSpPr>
          <p:cNvPr id="621" name="Google Shape;621;p9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Occurs when a boolean expression doesn’t have to be fully evaluated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 cases of || if the first item is true the expression is short-circuited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Why?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Only one thing in the || statement has to be true for it to evaluate to true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Ex.      </a:t>
            </a:r>
            <a:r>
              <a:rPr lang="en" sz="1800"/>
              <a:t>5 == 5 || 10 &lt; 5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9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Short Circuiting</a:t>
            </a:r>
            <a:endParaRPr/>
          </a:p>
        </p:txBody>
      </p:sp>
      <p:sp>
        <p:nvSpPr>
          <p:cNvPr id="627" name="Google Shape;627;p9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Occurs when a boolean expression doesn’t have to be fully evaluated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 cases of || if the first item is true the expression is short-circuited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Why?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Only one thing in the || statement has to be true for it to evaluate to true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Ex.      </a:t>
            </a:r>
            <a:r>
              <a:rPr lang="en" sz="1800"/>
              <a:t>5 == 5 || 10 &lt; 5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5 == 5 </a:t>
            </a:r>
            <a:r>
              <a:rPr lang="en" sz="1800"/>
              <a:t>evaluates</a:t>
            </a:r>
            <a:r>
              <a:rPr lang="en" sz="1800"/>
              <a:t> to true so the expression is short circuited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9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Short Circuiting</a:t>
            </a:r>
            <a:endParaRPr/>
          </a:p>
        </p:txBody>
      </p:sp>
      <p:sp>
        <p:nvSpPr>
          <p:cNvPr id="633" name="Google Shape;633;p9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Occurs when a boolean expression doesn’t have to be fully evaluated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 cases of || if the first item is true the expression is short-circuited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Why?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Only one thing in the || statement has to be true for it to evaluate to true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Ex.      </a:t>
            </a:r>
            <a:r>
              <a:rPr lang="en" sz="1800"/>
              <a:t>5 == 5 || 10 &lt; 5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5 == 5 evaluates to true so the expression is short circuited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 cases of &amp;&amp; when the first item is false the expression is short-circuited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9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Short Circuiting</a:t>
            </a:r>
            <a:endParaRPr/>
          </a:p>
        </p:txBody>
      </p:sp>
      <p:sp>
        <p:nvSpPr>
          <p:cNvPr id="639" name="Google Shape;639;p9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Occurs when a boolean expression doesn’t have to be fully evaluated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 cases of || if the first item is true the expression is short-circuited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Why?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Only one thing in the || statement has to be true for it to evaluate to true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Ex.      </a:t>
            </a:r>
            <a:r>
              <a:rPr lang="en" sz="1800"/>
              <a:t>5 == 5 || 10 &lt; 5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5 == 5 evaluates to true so the expression is short circuited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 cases of &amp;&amp; when the first item is false the expression is short-circuited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Why?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9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Short Circuiting</a:t>
            </a:r>
            <a:endParaRPr/>
          </a:p>
        </p:txBody>
      </p:sp>
      <p:sp>
        <p:nvSpPr>
          <p:cNvPr id="645" name="Google Shape;645;p9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Occurs when a boolean expression doesn’t have to be fully evaluated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 cases of || if the first item is true the expression is short-circuited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Why?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Only one thing in the || statement has to be true for it to evaluate to true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Ex.      </a:t>
            </a:r>
            <a:r>
              <a:rPr lang="en" sz="1800"/>
              <a:t>5 == 5 || 10 &lt; 5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5 == 5 evaluates to true so the expression is short circuited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 cases of &amp;&amp; when the first item is false the expression is short-circuited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Why?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Only one thing in &amp;&amp; statement has to be false for it to </a:t>
            </a:r>
            <a:r>
              <a:rPr lang="en"/>
              <a:t>evaluate</a:t>
            </a:r>
            <a:r>
              <a:rPr lang="en"/>
              <a:t> to false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Ex. </a:t>
            </a:r>
            <a:r>
              <a:rPr lang="en" sz="1800"/>
              <a:t>10 &lt; 5 &amp;&amp; 5 == 5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9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Short Circuiting</a:t>
            </a:r>
            <a:endParaRPr/>
          </a:p>
        </p:txBody>
      </p:sp>
      <p:sp>
        <p:nvSpPr>
          <p:cNvPr id="651" name="Google Shape;651;p9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Occurs when a boolean expression doesn’t have to be fully evaluated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 cases of || if the first item is true the expression is short-circuited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Why?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Only one thing in the || statement has to be true for it to evaluate to true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Ex.      </a:t>
            </a:r>
            <a:r>
              <a:rPr lang="en" sz="1800"/>
              <a:t>5 == 5 || 10 &lt; 5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5 == 5 evaluates to true to the expression is short circuited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 cases of &amp;&amp; when the first item is false the expression is short-circuited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Why?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Only one thing in &amp;&amp; statement has to be false for it to evaluate to false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Ex. </a:t>
            </a:r>
            <a:r>
              <a:rPr lang="en" sz="1800"/>
              <a:t>10 &lt; 5 &amp;&amp; 5 == 5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10&lt; 5 </a:t>
            </a:r>
            <a:r>
              <a:rPr lang="en" sz="1800"/>
              <a:t>evaluates</a:t>
            </a:r>
            <a:r>
              <a:rPr lang="en" sz="1800"/>
              <a:t> to false so the expression is short circuited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9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</a:t>
            </a:r>
            <a:endParaRPr/>
          </a:p>
        </p:txBody>
      </p:sp>
      <p:sp>
        <p:nvSpPr>
          <p:cNvPr id="657" name="Google Shape;657;p9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58" name="Google Shape;658;p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9397" y="1275225"/>
            <a:ext cx="5339676" cy="324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boolean expressions?</a:t>
            </a:r>
            <a:endParaRPr/>
          </a:p>
        </p:txBody>
      </p:sp>
      <p:sp>
        <p:nvSpPr>
          <p:cNvPr id="137" name="Google Shape;137;p2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Boolean expressions are statements that evaluate to true or false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 can store the values of boolean expressions in variables: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boolean value = 100 &gt; 5;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 can print the values out: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System.out.println(100 &gt; 5); //prints out true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 can pass them through method calls: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myMethod(100 &gt; 5);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