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FE71CF-50FA-4830-9CC6-173D82523804}">
  <a:tblStyle styleId="{8CFE71CF-50FA-4830-9CC6-173D825238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RobotoMon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Mon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-bold.fntdata"/><Relationship Id="rId10" Type="http://schemas.openxmlformats.org/officeDocument/2006/relationships/slide" Target="slides/slide4.xml"/><Relationship Id="rId54" Type="http://schemas.openxmlformats.org/officeDocument/2006/relationships/font" Target="fonts/Roboto-regular.fntdata"/><Relationship Id="rId13" Type="http://schemas.openxmlformats.org/officeDocument/2006/relationships/slide" Target="slides/slide7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-italic.fntdata"/><Relationship Id="rId15" Type="http://schemas.openxmlformats.org/officeDocument/2006/relationships/slide" Target="slides/slide9.xml"/><Relationship Id="rId59" Type="http://schemas.openxmlformats.org/officeDocument/2006/relationships/font" Target="fonts/RobotoMono-bold.fntdata"/><Relationship Id="rId14" Type="http://schemas.openxmlformats.org/officeDocument/2006/relationships/slide" Target="slides/slide8.xml"/><Relationship Id="rId58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578ac63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578ac63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students are filtering in, circulate a piece of paper for students to write their names on. Include a place for name and professor. If a student came in late, note what time they came in so that we can accurately track data. (The observing TA should probably be the one to manage and record when a student comes in late)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578ac639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578ac639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578ac639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578ac639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578ac639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578ac639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578ac639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578ac639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0578ac639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0578ac639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578ac639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0578ac639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0578ac639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0578ac639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0578ac639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0578ac639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578ac639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578ac639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0578ac639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0578ac639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578ac63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578ac63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0578ac639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0578ac639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array.length() should be array.length . Once that change is made it would print out 15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0578ac639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0578ac639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578ac639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0578ac639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0578ac639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0578ac639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0578ac639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0578ac639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0578ac639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0578ac639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0578ac639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0578ac639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0578ac639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0578ac639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0578ac639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0578ac639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578ac639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0578ac639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578ac639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578ac63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0578ac639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0578ac639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running good on time, have the students predict the output of each loop first and then if it can be changed into an enhanced for loop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0578ac639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0578ac639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running good on time, have the students predict the output of each loop first and then if it can be changed into an enhanced for loop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0578ac639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0578ac639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why each one can be or can’t be rewritten into an enhanced for loop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0578ac639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0578ac639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0578ac639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0578ac639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0578ac639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0578ac639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0578ac63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0578ac63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0578ac63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0578ac63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0578ac63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0578ac63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78ac63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0578ac63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578ac63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0578ac63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0578ac63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0578ac63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0578ac639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0578ac639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0578ac639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0578ac63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0578ac639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0578ac63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0578ac639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0578ac639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0578ac639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70578ac639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70578ac639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70578ac639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 can be used here because char is a primitive types. If we were comparing Strings .equals() would have to be used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0578ac639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0578ac639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578ac639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578ac639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578ac63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578ac63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Array2 is a short cut for the above with an initialization step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578ac63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578ac63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578ac639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578ac639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0578ac63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0578ac63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.socrative.com/login/studen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815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Welcome to CS149 Students to….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Impact"/>
                <a:ea typeface="Impact"/>
                <a:cs typeface="Impact"/>
                <a:sym typeface="Impact"/>
              </a:rPr>
              <a:t>THE FOURTH HOUR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344613" y="23724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TOPIC - Arrays</a:t>
            </a:r>
            <a:endParaRPr sz="1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400" y="1886597"/>
            <a:ext cx="2039814" cy="203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57763"/>
            <a:ext cx="3039940" cy="203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 in an array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40470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indexing is similar to Strings: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first index is 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" name="Google Shape;144;p22"/>
          <p:cNvGraphicFramePr/>
          <p:nvPr/>
        </p:nvGraphicFramePr>
        <p:xfrm>
          <a:off x="60365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{8CFE71CF-50FA-4830-9CC6-173D82523804}</a:tableStyleId>
              </a:tblPr>
              <a:tblGrid>
                <a:gridCol w="582350"/>
                <a:gridCol w="582350"/>
                <a:gridCol w="582350"/>
                <a:gridCol w="582350"/>
                <a:gridCol w="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22"/>
          <p:cNvSpPr txBox="1"/>
          <p:nvPr/>
        </p:nvSpPr>
        <p:spPr>
          <a:xfrm>
            <a:off x="4572000" y="21907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array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5101450" y="2248525"/>
            <a:ext cx="378300" cy="323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325700" y="2388675"/>
            <a:ext cx="711000" cy="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 in an array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40470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indexing is similar to Strings: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first index is 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23"/>
          <p:cNvGraphicFramePr/>
          <p:nvPr/>
        </p:nvGraphicFramePr>
        <p:xfrm>
          <a:off x="60365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{8CFE71CF-50FA-4830-9CC6-173D82523804}</a:tableStyleId>
              </a:tblPr>
              <a:tblGrid>
                <a:gridCol w="582350"/>
                <a:gridCol w="582350"/>
                <a:gridCol w="582350"/>
                <a:gridCol w="582350"/>
                <a:gridCol w="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3"/>
          <p:cNvSpPr txBox="1"/>
          <p:nvPr/>
        </p:nvSpPr>
        <p:spPr>
          <a:xfrm>
            <a:off x="4572000" y="21907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array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5101450" y="2248525"/>
            <a:ext cx="378300" cy="323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5325700" y="2388675"/>
            <a:ext cx="711000" cy="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6012425" y="2690875"/>
            <a:ext cx="299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0           1          2            3          4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 in an array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229875"/>
            <a:ext cx="40470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indexing is similar to Strings: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first index is 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access an element do the following: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array[1]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24"/>
          <p:cNvGraphicFramePr/>
          <p:nvPr/>
        </p:nvGraphicFramePr>
        <p:xfrm>
          <a:off x="60365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{8CFE71CF-50FA-4830-9CC6-173D82523804}</a:tableStyleId>
              </a:tblPr>
              <a:tblGrid>
                <a:gridCol w="582350"/>
                <a:gridCol w="582350"/>
                <a:gridCol w="582350"/>
                <a:gridCol w="582350"/>
                <a:gridCol w="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4"/>
          <p:cNvSpPr txBox="1"/>
          <p:nvPr/>
        </p:nvSpPr>
        <p:spPr>
          <a:xfrm>
            <a:off x="4572000" y="21907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array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5101450" y="2248525"/>
            <a:ext cx="378300" cy="323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5325700" y="2388675"/>
            <a:ext cx="711000" cy="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6012425" y="2690875"/>
            <a:ext cx="299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0           1          2            3          4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 in an array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229875"/>
            <a:ext cx="40470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rray[1] = array[1] * 3;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we </a:t>
            </a:r>
            <a:r>
              <a:rPr lang="en"/>
              <a:t>evaluate</a:t>
            </a:r>
            <a:r>
              <a:rPr lang="en"/>
              <a:t> the right side of the assignment b/c assignment has lower precedence.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60365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{8CFE71CF-50FA-4830-9CC6-173D82523804}</a:tableStyleId>
              </a:tblPr>
              <a:tblGrid>
                <a:gridCol w="582350"/>
                <a:gridCol w="582350"/>
                <a:gridCol w="582350"/>
                <a:gridCol w="582350"/>
                <a:gridCol w="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5"/>
          <p:cNvSpPr txBox="1"/>
          <p:nvPr/>
        </p:nvSpPr>
        <p:spPr>
          <a:xfrm>
            <a:off x="4572000" y="21907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array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5101450" y="2248525"/>
            <a:ext cx="378300" cy="323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5325700" y="2388675"/>
            <a:ext cx="711000" cy="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6012425" y="2690875"/>
            <a:ext cx="299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0           1          2            3          4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 in an array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229875"/>
            <a:ext cx="40470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array[1] = array[1] * 3;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we evaluate the right side of the assignment b/c assignment has lower precedence.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 element in index 1 of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26"/>
          <p:cNvGraphicFramePr/>
          <p:nvPr/>
        </p:nvGraphicFramePr>
        <p:xfrm>
          <a:off x="60365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{8CFE71CF-50FA-4830-9CC6-173D82523804}</a:tableStyleId>
              </a:tblPr>
              <a:tblGrid>
                <a:gridCol w="582350"/>
                <a:gridCol w="582350"/>
                <a:gridCol w="582350"/>
                <a:gridCol w="582350"/>
                <a:gridCol w="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Google Shape;188;p26"/>
          <p:cNvSpPr txBox="1"/>
          <p:nvPr/>
        </p:nvSpPr>
        <p:spPr>
          <a:xfrm>
            <a:off x="4572000" y="21907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array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5101450" y="2248525"/>
            <a:ext cx="378300" cy="323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5325700" y="2388675"/>
            <a:ext cx="711000" cy="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6012425" y="2690875"/>
            <a:ext cx="299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0           1          2            3          4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 in an array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229875"/>
            <a:ext cx="40470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array[1] = array[1] * 3;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we evaluate the right side of the assignment b/c assignment has lower precedence.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 element in index 1 of array //2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rray[1] = 2 * 3;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8" name="Google Shape;198;p27"/>
          <p:cNvGraphicFramePr/>
          <p:nvPr/>
        </p:nvGraphicFramePr>
        <p:xfrm>
          <a:off x="60365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{8CFE71CF-50FA-4830-9CC6-173D82523804}</a:tableStyleId>
              </a:tblPr>
              <a:tblGrid>
                <a:gridCol w="582350"/>
                <a:gridCol w="582350"/>
                <a:gridCol w="582350"/>
                <a:gridCol w="582350"/>
                <a:gridCol w="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Google Shape;199;p27"/>
          <p:cNvSpPr txBox="1"/>
          <p:nvPr/>
        </p:nvSpPr>
        <p:spPr>
          <a:xfrm>
            <a:off x="4572000" y="21907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array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5101450" y="2248525"/>
            <a:ext cx="378300" cy="323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5325700" y="2388675"/>
            <a:ext cx="711000" cy="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6012425" y="2690875"/>
            <a:ext cx="299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0           1          2            3          4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 in an array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311700" y="1229875"/>
            <a:ext cx="40470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array[1] = array[1] * 3;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we evaluate the right side of the assignment b/c assignment has lower precedence.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 element in index 1 of array //2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array[1] = 2 * 3;  -&gt; array[1] = 6;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p28"/>
          <p:cNvGraphicFramePr/>
          <p:nvPr/>
        </p:nvGraphicFramePr>
        <p:xfrm>
          <a:off x="60365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{8CFE71CF-50FA-4830-9CC6-173D82523804}</a:tableStyleId>
              </a:tblPr>
              <a:tblGrid>
                <a:gridCol w="582350"/>
                <a:gridCol w="582350"/>
                <a:gridCol w="582350"/>
                <a:gridCol w="582350"/>
                <a:gridCol w="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" name="Google Shape;210;p28"/>
          <p:cNvSpPr txBox="1"/>
          <p:nvPr/>
        </p:nvSpPr>
        <p:spPr>
          <a:xfrm>
            <a:off x="4572000" y="21907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array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5101450" y="2248525"/>
            <a:ext cx="378300" cy="323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5325700" y="2388675"/>
            <a:ext cx="711000" cy="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6012425" y="2690875"/>
            <a:ext cx="299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0           1          2            3          4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 in an array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11700" y="1229875"/>
            <a:ext cx="40470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array[1] = 2 * 3;  -&gt; array[1] = 6;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we can change element in array[1] to 6.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29"/>
          <p:cNvGraphicFramePr/>
          <p:nvPr/>
        </p:nvGraphicFramePr>
        <p:xfrm>
          <a:off x="60365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{8CFE71CF-50FA-4830-9CC6-173D82523804}</a:tableStyleId>
              </a:tblPr>
              <a:tblGrid>
                <a:gridCol w="582350"/>
                <a:gridCol w="582350"/>
                <a:gridCol w="582350"/>
                <a:gridCol w="582350"/>
                <a:gridCol w="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29"/>
          <p:cNvSpPr txBox="1"/>
          <p:nvPr/>
        </p:nvSpPr>
        <p:spPr>
          <a:xfrm>
            <a:off x="4572000" y="21907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array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5101450" y="2248525"/>
            <a:ext cx="378300" cy="323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5325700" y="2388675"/>
            <a:ext cx="711000" cy="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6012425" y="2690875"/>
            <a:ext cx="299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0           1          2            3          4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 in an array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311700" y="1229875"/>
            <a:ext cx="40470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array[1] = 2 * 3;  -&gt; array[1] = 6;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we can change element in array[1] to 6.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1" name="Google Shape;231;p30"/>
          <p:cNvGraphicFramePr/>
          <p:nvPr/>
        </p:nvGraphicFramePr>
        <p:xfrm>
          <a:off x="60365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{8CFE71CF-50FA-4830-9CC6-173D82523804}</a:tableStyleId>
              </a:tblPr>
              <a:tblGrid>
                <a:gridCol w="582350"/>
                <a:gridCol w="582350"/>
                <a:gridCol w="582350"/>
                <a:gridCol w="582350"/>
                <a:gridCol w="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30"/>
          <p:cNvSpPr txBox="1"/>
          <p:nvPr/>
        </p:nvSpPr>
        <p:spPr>
          <a:xfrm>
            <a:off x="4572000" y="21907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array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5101450" y="2248525"/>
            <a:ext cx="378300" cy="323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5325700" y="2388675"/>
            <a:ext cx="711000" cy="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6012425" y="2690875"/>
            <a:ext cx="299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0           1          2            3          4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What is printed out?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int[] array = {1, 2, 3, 4, 5};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	int sum = 0;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	for (int i = 0; i &lt; array.length(); i++){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	   sum += array[i];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	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System.out.print(sum);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0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15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14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Nothing is printed: Compile time error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Nothing is printed: Runtime error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Introductions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Fact About yourself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825" y="867088"/>
            <a:ext cx="2476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What is printed out?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int[] array = {1, 2, 3, 4, 5};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	int sum = 0;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	for (int i = 0; i &lt; array.length(); i++){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	   sum += array[i];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	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System.out.print(sum);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0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15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14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>
                <a:highlight>
                  <a:srgbClr val="FFFF00"/>
                </a:highlight>
              </a:rPr>
              <a:t>Nothing is printed: Compile time error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Nothing is printed: Runtime error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 in an array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int[] array = {1, 2, 3, 4, 5};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	int sum = 0;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	for (int i = 0; i &lt; array.length; i++){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	   sum += array[i];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	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System.out.print(sum);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a for loop starting from index 0, until i &lt; array.length, incrementing i by one each iteration, we can access every element in an array.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 in an array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int[] array = {1, 2, 3, 4, 5};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	int sum = 0;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	for (int i = 0; i &lt; array.length; i++){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	   sum += array[i];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	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System.out.print(sum);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a for loop starting from index 0, until i &lt; array.length, incrementing i by one each iteration, we can access every element in an array.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enhanced for loops?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 for loop activity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groups of 2-3 work together to see if you can change the code below to use an enhanced for loop instead of a regular for loop.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int[] array = {1, 2, 3, 4, 5};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	int sum = 0;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	for (int i = 0; i &lt; array.length; i++){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	   sum += array[i];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	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System.out.print(sum);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int[] array = {1, 2, 3, 4, 5};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int sum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for (int num: array)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	sum += num;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System.out.print(sum);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Enhanced-For Loops</a:t>
            </a:r>
            <a:endParaRPr/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Enhanced-for loops work well for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Visiting each element in an array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Enhanced-For Loops</a:t>
            </a:r>
            <a:endParaRPr/>
          </a:p>
        </p:txBody>
      </p:sp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Enhanced-for loops work well for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Visiting each element in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Checking to see if a condition is met for each element in an array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Enhanced-For Loops</a:t>
            </a:r>
            <a:endParaRPr/>
          </a:p>
        </p:txBody>
      </p:sp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Enhanced-for loops work well for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Visiting each element in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Checking to see if a condition is met for each element in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Really anytime we want to do something with EVERY element in an array EXCEPT…...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Enhanced-For Loops</a:t>
            </a:r>
            <a:endParaRPr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Enhanced-for loops work well for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Visiting each element in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Checking to see if a condition is met for each element in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Really anytime we want to do something with EVERY element in an array EXCEPT……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not change elements in an array using an enhanced-for loop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Enhanced-For Loops</a:t>
            </a:r>
            <a:endParaRPr/>
          </a:p>
        </p:txBody>
      </p:sp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Enhanced-for loops work well for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Visiting each element in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Checking to see if a condition is met for each element in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Really anytime we want to do something with EVERY element in an array EXCEPT……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not change elements in an array using an enhanced-for loop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would have to use a traditional for loop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arrays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Arrays are a data structure that we can use to create a list of items with the same data type.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printed?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229875"/>
            <a:ext cx="4831800" cy="1105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 (int i = 0; i &lt; array.length; i++){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rray[i] = 10;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System.out.println(array[i]);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311700" y="2495675"/>
            <a:ext cx="4831800" cy="1105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for (int i = 0; i &lt; array.length; i+=2){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System.out.println(array[i]);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5249450" y="1229875"/>
            <a:ext cx="3815100" cy="2371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for (int i = 0; i &lt; array.length; i++){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 (array[i] == 5)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System.out.println(“got it!”);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System.out.println(array[i] + 3);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367300" y="3700975"/>
            <a:ext cx="5478000" cy="1105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for (int i = 0; i &lt;= array.length - 1; i++){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System.out.println(“element is ” + array[i]);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it be a enhanced for loop?</a:t>
            </a:r>
            <a:endParaRPr/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311700" y="1229875"/>
            <a:ext cx="4831800" cy="1105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for (int i = 0; i &lt; array.length; i++){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array[i] = 10;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System.out.println(array[i]);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311700" y="2495675"/>
            <a:ext cx="4831800" cy="1105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for (int i = 0; i &lt; array.length; i+=2){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System.out.println(array[i]);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5249450" y="1229875"/>
            <a:ext cx="3815100" cy="2371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for (int i = 0; i &lt; array.length; i++){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if (array[i] == 5)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System.out.println(“got it!”);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System.out.println(array[5] + 3);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367300" y="3700975"/>
            <a:ext cx="5478000" cy="1105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for (int i = 0; i &lt;= array.length - 1; i++){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System.out.println(“element is ” + array[i]);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it be a enhanced for loop?</a:t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311700" y="1229875"/>
            <a:ext cx="4831800" cy="1105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for (int i = 0; i &lt; array.length; i++){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array[i] = 10;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44"/>
          <p:cNvSpPr txBox="1"/>
          <p:nvPr>
            <p:ph idx="1" type="body"/>
          </p:nvPr>
        </p:nvSpPr>
        <p:spPr>
          <a:xfrm>
            <a:off x="311700" y="2495675"/>
            <a:ext cx="4831800" cy="1105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for (int i = 0; i &lt; array.length; i+=2){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System.out.println(array[i]);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5249450" y="1229875"/>
            <a:ext cx="3815100" cy="2371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for (int i = 0; i &lt; array.length; i++){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if (array[i] == 5)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System.out.println(“got it!”);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System.out.println(array[5] + 3);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367300" y="3700975"/>
            <a:ext cx="5478000" cy="1105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for (int i = 0; i &lt;= array.length - 1; i++){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System.out.println(“element is ” + array[i]);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9" name="Google Shape;329;p44"/>
          <p:cNvSpPr/>
          <p:nvPr/>
        </p:nvSpPr>
        <p:spPr>
          <a:xfrm>
            <a:off x="3642800" y="1597500"/>
            <a:ext cx="1040700" cy="738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4"/>
          <p:cNvSpPr/>
          <p:nvPr/>
        </p:nvSpPr>
        <p:spPr>
          <a:xfrm>
            <a:off x="3952550" y="2863075"/>
            <a:ext cx="1040700" cy="738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4"/>
          <p:cNvSpPr/>
          <p:nvPr/>
        </p:nvSpPr>
        <p:spPr>
          <a:xfrm>
            <a:off x="8338525" y="3068875"/>
            <a:ext cx="493800" cy="532500"/>
          </a:xfrm>
          <a:prstGeom prst="smileyFace">
            <a:avLst>
              <a:gd fmla="val 4653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4"/>
          <p:cNvSpPr/>
          <p:nvPr/>
        </p:nvSpPr>
        <p:spPr>
          <a:xfrm>
            <a:off x="5143500" y="4274275"/>
            <a:ext cx="493800" cy="532500"/>
          </a:xfrm>
          <a:prstGeom prst="smileyFace">
            <a:avLst>
              <a:gd fmla="val 4653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Time</a:t>
            </a:r>
            <a:endParaRPr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groups of 2-3 to complete the following: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</a:t>
            </a:r>
            <a:r>
              <a:rPr lang="en"/>
              <a:t>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int[] arr = {5, 2, 7, 8, 10, 11, 3, 2};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a number in the arr is even print out "found one! the even number at index __ is __" </a:t>
            </a:r>
            <a:r>
              <a:rPr lang="en"/>
              <a:t>on </a:t>
            </a:r>
            <a:r>
              <a:rPr lang="en"/>
              <a:t>seperate lines each time you find an even number.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44" name="Google Shape;344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int[] arr = {5, 2, 7, 8, 10, 11, 3, 2};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	for (int i = 0; i &lt; arr.length; i++) {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	if (arr[i] % 2 == 0) {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     System.out.println("</a:t>
            </a:r>
            <a:r>
              <a:rPr lang="en" sz="1600"/>
              <a:t>found one! the even number at index " + i + “ is “ + arr[i]);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	        }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	}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50" name="Google Shape;350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int[] arr = {5, 2, 7, 8, 10, 11, 3, 2};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int i = 0;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	for (int num : arr ) {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	if (num % 2 == 0) {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     System.out.println("</a:t>
            </a:r>
            <a:r>
              <a:rPr lang="en" sz="1600"/>
              <a:t>found one! the even number at index " + i + “ is “ + num);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	        }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i++;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	}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356" name="Google Shape;356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String[] b = {"Chocolate", "Vanilla", "Strawberry"};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String[] c = b;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c[2] = "Lemon";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b[1] = "Cherry";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What is the final value of arrays b and c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b: {“Cherry”, “Vanilla”, “Strawberry”}    c: {“Chocolate”, “Lemon”, “Strawberry”}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b</a:t>
            </a:r>
            <a:r>
              <a:rPr lang="en" sz="1200"/>
              <a:t>: {“Chocolate”, “Cherry”, “Strawberry”}    c: </a:t>
            </a:r>
            <a:r>
              <a:rPr lang="en" sz="1200"/>
              <a:t>{“Chocolate”, “Cherry”, “Lemon”}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b: {“Chocolate”, “Vanilla”, “Strawberry”}    c: {“Chocolate”, “Vanilla”, “Strawberry”}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b: {“Chocolate”, “Cherry”, “Lemon”}    c: {“Chocolate”, “Cherry”, “Lemon”}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b: {“Cherry”, “Lemon”, “Strawberry”}    c: { “Cherry”, “Lemon”, “Strawberry”}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362" name="Google Shape;362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String[] b = {"Chocolate", "Vanilla", "Strawberry"};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String[] c = b;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c[2] = "Lemon";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b[1] = "Cherry";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What is the final value of arrays b and c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b: {“Cherry”, “Vanilla”, “Strawberry”}    c: {“Chocolate”, “Lemon”, “Strawberry”}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b: {“Chocolate”, “Cherry”, “Strawberry”}    c: {“Chocolate”, “Cherry”, “Lemon”}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b: {“Chocolate”, “Vanilla”, “Strawberry”}    c: {“Chocolate”, “Vanilla”, “Strawberry”}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>
                <a:highlight>
                  <a:srgbClr val="FFFF00"/>
                </a:highlight>
              </a:rPr>
              <a:t>b: {“Chocolate”, “Cherry”, “Lemon”}    c: {“Chocolate”, “Cherry”, “Lemon”} </a:t>
            </a:r>
            <a:endParaRPr sz="1200"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b: {“Cherry”, “Lemon”, “Strawberry”}    c: { “Cherry”, “Lemon”, “Strawberry”}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arrays</a:t>
            </a:r>
            <a:endParaRPr/>
          </a:p>
        </p:txBody>
      </p:sp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-276925" y="1271900"/>
            <a:ext cx="5658600" cy="20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String[] b = {"Chocolate", "Vanilla", "Strawberry"};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String[] c = b;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c[2] = "Lemon";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b[1] = "Cherry";</a:t>
            </a:r>
            <a:endParaRPr/>
          </a:p>
        </p:txBody>
      </p:sp>
      <p:sp>
        <p:nvSpPr>
          <p:cNvPr id="369" name="Google Shape;369;p50"/>
          <p:cNvSpPr txBox="1"/>
          <p:nvPr/>
        </p:nvSpPr>
        <p:spPr>
          <a:xfrm>
            <a:off x="2901100" y="2192475"/>
            <a:ext cx="1513500" cy="2578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50"/>
          <p:cNvSpPr/>
          <p:nvPr/>
        </p:nvSpPr>
        <p:spPr>
          <a:xfrm>
            <a:off x="3349600" y="2375550"/>
            <a:ext cx="448500" cy="39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0"/>
          <p:cNvSpPr/>
          <p:nvPr/>
        </p:nvSpPr>
        <p:spPr>
          <a:xfrm>
            <a:off x="5283650" y="1535063"/>
            <a:ext cx="644700" cy="124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0"/>
          <p:cNvSpPr/>
          <p:nvPr/>
        </p:nvSpPr>
        <p:spPr>
          <a:xfrm>
            <a:off x="3517750" y="2514825"/>
            <a:ext cx="1948200" cy="12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3" name="Google Shape;373;p50"/>
          <p:cNvGraphicFramePr/>
          <p:nvPr/>
        </p:nvGraphicFramePr>
        <p:xfrm>
          <a:off x="546595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{8CFE71CF-50FA-4830-9CC6-173D82523804}</a:tableStyleId>
              </a:tblPr>
              <a:tblGrid>
                <a:gridCol w="1170150"/>
                <a:gridCol w="1170150"/>
                <a:gridCol w="117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4" name="Google Shape;374;p50"/>
          <p:cNvSpPr txBox="1"/>
          <p:nvPr/>
        </p:nvSpPr>
        <p:spPr>
          <a:xfrm>
            <a:off x="5465950" y="3117475"/>
            <a:ext cx="1191300" cy="38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“Chocolate”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50"/>
          <p:cNvSpPr txBox="1"/>
          <p:nvPr/>
        </p:nvSpPr>
        <p:spPr>
          <a:xfrm>
            <a:off x="6741525" y="3117475"/>
            <a:ext cx="910500" cy="38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“Vanilla”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0"/>
          <p:cNvSpPr txBox="1"/>
          <p:nvPr/>
        </p:nvSpPr>
        <p:spPr>
          <a:xfrm>
            <a:off x="7806250" y="3117475"/>
            <a:ext cx="1191300" cy="38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“Strawberry”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50"/>
          <p:cNvSpPr/>
          <p:nvPr/>
        </p:nvSpPr>
        <p:spPr>
          <a:xfrm>
            <a:off x="6012425" y="2612925"/>
            <a:ext cx="1545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0"/>
          <p:cNvSpPr/>
          <p:nvPr/>
        </p:nvSpPr>
        <p:spPr>
          <a:xfrm>
            <a:off x="7154500" y="2612925"/>
            <a:ext cx="1545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0"/>
          <p:cNvSpPr/>
          <p:nvPr/>
        </p:nvSpPr>
        <p:spPr>
          <a:xfrm>
            <a:off x="8381250" y="2612925"/>
            <a:ext cx="1545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arrays</a:t>
            </a:r>
            <a:endParaRPr/>
          </a:p>
        </p:txBody>
      </p:sp>
      <p:sp>
        <p:nvSpPr>
          <p:cNvPr id="385" name="Google Shape;385;p51"/>
          <p:cNvSpPr txBox="1"/>
          <p:nvPr>
            <p:ph idx="1" type="body"/>
          </p:nvPr>
        </p:nvSpPr>
        <p:spPr>
          <a:xfrm>
            <a:off x="-276925" y="1271900"/>
            <a:ext cx="5658600" cy="20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String[] b = {"Chocolate", "Vanilla", "Strawberry"};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String[] c = b;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c[2] = "Lemon";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b[1] = "Cherry";</a:t>
            </a:r>
            <a:endParaRPr/>
          </a:p>
        </p:txBody>
      </p:sp>
      <p:sp>
        <p:nvSpPr>
          <p:cNvPr id="386" name="Google Shape;386;p51"/>
          <p:cNvSpPr txBox="1"/>
          <p:nvPr/>
        </p:nvSpPr>
        <p:spPr>
          <a:xfrm>
            <a:off x="2901100" y="2192475"/>
            <a:ext cx="1513500" cy="2578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51"/>
          <p:cNvSpPr/>
          <p:nvPr/>
        </p:nvSpPr>
        <p:spPr>
          <a:xfrm>
            <a:off x="3349600" y="2375550"/>
            <a:ext cx="448500" cy="39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1"/>
          <p:cNvSpPr/>
          <p:nvPr/>
        </p:nvSpPr>
        <p:spPr>
          <a:xfrm>
            <a:off x="1920075" y="1843388"/>
            <a:ext cx="644700" cy="124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1"/>
          <p:cNvSpPr/>
          <p:nvPr/>
        </p:nvSpPr>
        <p:spPr>
          <a:xfrm>
            <a:off x="3517750" y="2514825"/>
            <a:ext cx="1948200" cy="12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0" name="Google Shape;390;p51"/>
          <p:cNvGraphicFramePr/>
          <p:nvPr/>
        </p:nvGraphicFramePr>
        <p:xfrm>
          <a:off x="546595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{8CFE71CF-50FA-4830-9CC6-173D82523804}</a:tableStyleId>
              </a:tblPr>
              <a:tblGrid>
                <a:gridCol w="1170150"/>
                <a:gridCol w="1170150"/>
                <a:gridCol w="117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1" name="Google Shape;391;p51"/>
          <p:cNvSpPr txBox="1"/>
          <p:nvPr/>
        </p:nvSpPr>
        <p:spPr>
          <a:xfrm>
            <a:off x="5465950" y="3117475"/>
            <a:ext cx="1191300" cy="38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“Chocolate”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51"/>
          <p:cNvSpPr txBox="1"/>
          <p:nvPr/>
        </p:nvSpPr>
        <p:spPr>
          <a:xfrm>
            <a:off x="6741525" y="3117475"/>
            <a:ext cx="910500" cy="38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“Vanilla”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51"/>
          <p:cNvSpPr txBox="1"/>
          <p:nvPr/>
        </p:nvSpPr>
        <p:spPr>
          <a:xfrm>
            <a:off x="7806250" y="3117475"/>
            <a:ext cx="1191300" cy="38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“Strawberry”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51"/>
          <p:cNvSpPr/>
          <p:nvPr/>
        </p:nvSpPr>
        <p:spPr>
          <a:xfrm>
            <a:off x="6012425" y="2612925"/>
            <a:ext cx="1545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1"/>
          <p:cNvSpPr/>
          <p:nvPr/>
        </p:nvSpPr>
        <p:spPr>
          <a:xfrm>
            <a:off x="7154500" y="2612925"/>
            <a:ext cx="1545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1"/>
          <p:cNvSpPr/>
          <p:nvPr/>
        </p:nvSpPr>
        <p:spPr>
          <a:xfrm>
            <a:off x="8381250" y="2612925"/>
            <a:ext cx="1545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1"/>
          <p:cNvSpPr/>
          <p:nvPr/>
        </p:nvSpPr>
        <p:spPr>
          <a:xfrm>
            <a:off x="3349600" y="2999650"/>
            <a:ext cx="448500" cy="39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1"/>
          <p:cNvSpPr/>
          <p:nvPr/>
        </p:nvSpPr>
        <p:spPr>
          <a:xfrm rot="-765910">
            <a:off x="3541865" y="2854505"/>
            <a:ext cx="1948356" cy="1245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arrays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a data structure that we can use to create a list of items with the same data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do we create arrays?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arrays</a:t>
            </a:r>
            <a:endParaRPr/>
          </a:p>
        </p:txBody>
      </p:sp>
      <p:sp>
        <p:nvSpPr>
          <p:cNvPr id="404" name="Google Shape;404;p52"/>
          <p:cNvSpPr txBox="1"/>
          <p:nvPr>
            <p:ph idx="1" type="body"/>
          </p:nvPr>
        </p:nvSpPr>
        <p:spPr>
          <a:xfrm>
            <a:off x="-276925" y="1271900"/>
            <a:ext cx="5658600" cy="20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String[] b = {"Chocolate", "Vanilla", "Strawberry"};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String[] c = b;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c[2] = "Lemon";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b[1] = "Cherry";</a:t>
            </a:r>
            <a:endParaRPr/>
          </a:p>
        </p:txBody>
      </p:sp>
      <p:sp>
        <p:nvSpPr>
          <p:cNvPr id="405" name="Google Shape;405;p52"/>
          <p:cNvSpPr txBox="1"/>
          <p:nvPr/>
        </p:nvSpPr>
        <p:spPr>
          <a:xfrm>
            <a:off x="2901100" y="2192475"/>
            <a:ext cx="1513500" cy="2578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52"/>
          <p:cNvSpPr/>
          <p:nvPr/>
        </p:nvSpPr>
        <p:spPr>
          <a:xfrm>
            <a:off x="3349600" y="2375550"/>
            <a:ext cx="448500" cy="39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2"/>
          <p:cNvSpPr/>
          <p:nvPr/>
        </p:nvSpPr>
        <p:spPr>
          <a:xfrm>
            <a:off x="1878050" y="2237438"/>
            <a:ext cx="644700" cy="124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2"/>
          <p:cNvSpPr/>
          <p:nvPr/>
        </p:nvSpPr>
        <p:spPr>
          <a:xfrm>
            <a:off x="3517750" y="2514825"/>
            <a:ext cx="1948200" cy="12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9" name="Google Shape;409;p52"/>
          <p:cNvGraphicFramePr/>
          <p:nvPr/>
        </p:nvGraphicFramePr>
        <p:xfrm>
          <a:off x="546595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{8CFE71CF-50FA-4830-9CC6-173D82523804}</a:tableStyleId>
              </a:tblPr>
              <a:tblGrid>
                <a:gridCol w="1170150"/>
                <a:gridCol w="1170150"/>
                <a:gridCol w="117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0" name="Google Shape;410;p52"/>
          <p:cNvSpPr txBox="1"/>
          <p:nvPr/>
        </p:nvSpPr>
        <p:spPr>
          <a:xfrm>
            <a:off x="5465950" y="3117475"/>
            <a:ext cx="1191300" cy="38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“Chocolate”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52"/>
          <p:cNvSpPr txBox="1"/>
          <p:nvPr/>
        </p:nvSpPr>
        <p:spPr>
          <a:xfrm>
            <a:off x="6741525" y="3117475"/>
            <a:ext cx="910500" cy="38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“Vanilla”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52"/>
          <p:cNvSpPr txBox="1"/>
          <p:nvPr/>
        </p:nvSpPr>
        <p:spPr>
          <a:xfrm>
            <a:off x="7806250" y="3117475"/>
            <a:ext cx="1191300" cy="38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“Lemon”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52"/>
          <p:cNvSpPr/>
          <p:nvPr/>
        </p:nvSpPr>
        <p:spPr>
          <a:xfrm>
            <a:off x="6012425" y="2612925"/>
            <a:ext cx="1545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2"/>
          <p:cNvSpPr/>
          <p:nvPr/>
        </p:nvSpPr>
        <p:spPr>
          <a:xfrm>
            <a:off x="7154500" y="2612925"/>
            <a:ext cx="1545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2"/>
          <p:cNvSpPr/>
          <p:nvPr/>
        </p:nvSpPr>
        <p:spPr>
          <a:xfrm>
            <a:off x="8381250" y="2612925"/>
            <a:ext cx="1545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2"/>
          <p:cNvSpPr/>
          <p:nvPr/>
        </p:nvSpPr>
        <p:spPr>
          <a:xfrm>
            <a:off x="3349600" y="2999650"/>
            <a:ext cx="448500" cy="39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2"/>
          <p:cNvSpPr/>
          <p:nvPr/>
        </p:nvSpPr>
        <p:spPr>
          <a:xfrm rot="-765910">
            <a:off x="3541865" y="2854505"/>
            <a:ext cx="1948356" cy="1245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arrays : Alias Problem</a:t>
            </a:r>
            <a:endParaRPr/>
          </a:p>
        </p:txBody>
      </p:sp>
      <p:sp>
        <p:nvSpPr>
          <p:cNvPr id="423" name="Google Shape;423;p53"/>
          <p:cNvSpPr txBox="1"/>
          <p:nvPr>
            <p:ph idx="1" type="body"/>
          </p:nvPr>
        </p:nvSpPr>
        <p:spPr>
          <a:xfrm>
            <a:off x="-276925" y="1271900"/>
            <a:ext cx="5658600" cy="20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String[] b = {"Chocolate", "Vanilla", "Strawberry"};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String[] c = b;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c[2] = "Lemon";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b[1] = "Cherry";</a:t>
            </a:r>
            <a:endParaRPr/>
          </a:p>
        </p:txBody>
      </p:sp>
      <p:sp>
        <p:nvSpPr>
          <p:cNvPr id="424" name="Google Shape;424;p53"/>
          <p:cNvSpPr txBox="1"/>
          <p:nvPr/>
        </p:nvSpPr>
        <p:spPr>
          <a:xfrm>
            <a:off x="2901100" y="2192475"/>
            <a:ext cx="1513500" cy="2578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53"/>
          <p:cNvSpPr/>
          <p:nvPr/>
        </p:nvSpPr>
        <p:spPr>
          <a:xfrm>
            <a:off x="3349600" y="2375550"/>
            <a:ext cx="448500" cy="39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3"/>
          <p:cNvSpPr/>
          <p:nvPr/>
        </p:nvSpPr>
        <p:spPr>
          <a:xfrm>
            <a:off x="1850025" y="2516938"/>
            <a:ext cx="644700" cy="124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3"/>
          <p:cNvSpPr/>
          <p:nvPr/>
        </p:nvSpPr>
        <p:spPr>
          <a:xfrm>
            <a:off x="3517750" y="2514825"/>
            <a:ext cx="1948200" cy="12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8" name="Google Shape;428;p53"/>
          <p:cNvGraphicFramePr/>
          <p:nvPr/>
        </p:nvGraphicFramePr>
        <p:xfrm>
          <a:off x="546595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{8CFE71CF-50FA-4830-9CC6-173D82523804}</a:tableStyleId>
              </a:tblPr>
              <a:tblGrid>
                <a:gridCol w="1170150"/>
                <a:gridCol w="1170150"/>
                <a:gridCol w="117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9" name="Google Shape;429;p53"/>
          <p:cNvSpPr txBox="1"/>
          <p:nvPr/>
        </p:nvSpPr>
        <p:spPr>
          <a:xfrm>
            <a:off x="5465950" y="3117475"/>
            <a:ext cx="1191300" cy="38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“Chocolate”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53"/>
          <p:cNvSpPr txBox="1"/>
          <p:nvPr/>
        </p:nvSpPr>
        <p:spPr>
          <a:xfrm>
            <a:off x="6741525" y="3117475"/>
            <a:ext cx="910500" cy="38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“Cherry”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53"/>
          <p:cNvSpPr txBox="1"/>
          <p:nvPr/>
        </p:nvSpPr>
        <p:spPr>
          <a:xfrm>
            <a:off x="7806250" y="3117475"/>
            <a:ext cx="1191300" cy="38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“Lemon”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53"/>
          <p:cNvSpPr/>
          <p:nvPr/>
        </p:nvSpPr>
        <p:spPr>
          <a:xfrm>
            <a:off x="6012425" y="2612925"/>
            <a:ext cx="1545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3"/>
          <p:cNvSpPr/>
          <p:nvPr/>
        </p:nvSpPr>
        <p:spPr>
          <a:xfrm>
            <a:off x="7154500" y="2612925"/>
            <a:ext cx="1545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3"/>
          <p:cNvSpPr/>
          <p:nvPr/>
        </p:nvSpPr>
        <p:spPr>
          <a:xfrm>
            <a:off x="8381250" y="2612925"/>
            <a:ext cx="154500" cy="6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3"/>
          <p:cNvSpPr/>
          <p:nvPr/>
        </p:nvSpPr>
        <p:spPr>
          <a:xfrm>
            <a:off x="3349600" y="2999650"/>
            <a:ext cx="448500" cy="39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3"/>
          <p:cNvSpPr/>
          <p:nvPr/>
        </p:nvSpPr>
        <p:spPr>
          <a:xfrm rot="-765910">
            <a:off x="3541865" y="2854505"/>
            <a:ext cx="1948356" cy="1245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Properly Copying Arrays</a:t>
            </a:r>
            <a:endParaRPr/>
          </a:p>
        </p:txBody>
      </p:sp>
      <p:sp>
        <p:nvSpPr>
          <p:cNvPr id="442" name="Google Shape;442;p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couple options in Java when we want to copy arrays: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Arrays.copyOf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String[] c = Arrays.copyOf(b, 3);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Properly Copying Arrays</a:t>
            </a:r>
            <a:endParaRPr/>
          </a:p>
        </p:txBody>
      </p:sp>
      <p:sp>
        <p:nvSpPr>
          <p:cNvPr id="448" name="Google Shape;448;p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couple options in Java when we want to copy arrays: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Arrays.copyOf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String[] c = Arrays.copyOf(b, 3);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for loop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Properly Copying Arrays</a:t>
            </a:r>
            <a:endParaRPr/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couple options in Java when we want to copy arrays: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Arrays.copyOf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String[] c = Arrays.copyOf(b, 3);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for loop</a:t>
            </a:r>
            <a:endParaRPr/>
          </a:p>
        </p:txBody>
      </p:sp>
      <p:sp>
        <p:nvSpPr>
          <p:cNvPr id="455" name="Google Shape;455;p56"/>
          <p:cNvSpPr txBox="1"/>
          <p:nvPr/>
        </p:nvSpPr>
        <p:spPr>
          <a:xfrm>
            <a:off x="840900" y="2845050"/>
            <a:ext cx="3209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String[] c = new String[b.length];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or (int i = 0; i &lt; b.length; i++)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c[i] = b[i];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Activity</a:t>
            </a:r>
            <a:endParaRPr/>
          </a:p>
        </p:txBody>
      </p:sp>
      <p:sp>
        <p:nvSpPr>
          <p:cNvPr id="461" name="Google Shape;461;p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groups of 2-3 work together 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Write a method called startsWithLetter that takes in an String array called words and a char called letter. The method should search through words and return an array of Strings that only contains the words that start with letter.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/>
          <p:nvPr>
            <p:ph idx="1" type="body"/>
          </p:nvPr>
        </p:nvSpPr>
        <p:spPr>
          <a:xfrm>
            <a:off x="0" y="97075"/>
            <a:ext cx="4928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public static String[] startsWithLetter(String[] words, char letter) {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	String[] array;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	int size = findSize(words, letter);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	</a:t>
            </a:r>
            <a:r>
              <a:rPr lang="en" sz="1200"/>
              <a:t>array = new String[size];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	int index = 0;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	for (String word: words){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     if </a:t>
            </a:r>
            <a:r>
              <a:rPr lang="en" sz="1200"/>
              <a:t>(word.charAt(0) == letter</a:t>
            </a:r>
            <a:r>
              <a:rPr lang="en" sz="1200"/>
              <a:t>) {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               array[index] = word;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              index++;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	    }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	 }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	return array;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7" name="Google Shape;467;p58"/>
          <p:cNvSpPr txBox="1"/>
          <p:nvPr/>
        </p:nvSpPr>
        <p:spPr>
          <a:xfrm>
            <a:off x="4730900" y="1079675"/>
            <a:ext cx="38466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//helper method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public static int findSize(String[] words, char letter)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{  	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int size = 0;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for (String word : words) {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	     if (word.charAt(0) == letter) {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	size++;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	      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	 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return size;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73" name="Google Shape;473;p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178" y="1101725"/>
            <a:ext cx="5727649" cy="346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arrays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a data structure that we can use to create a list of items with the same data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we create arrays?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</a:t>
            </a:r>
            <a:r>
              <a:rPr lang="en"/>
              <a:t>nt[] array = new int[3];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arrays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a data structure that we can use to create a list of items with the same data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we create arrays?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int[] array = new int[3];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int[] array2 = {5, 7, 9};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of the above examples creates an array and allocates memory for the array based on the size given.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Classroom name: FOURTHOUR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int[] array = {</a:t>
            </a:r>
            <a:r>
              <a:rPr lang="en" sz="1400"/>
              <a:t>5, 2, 7, 8, 10}</a:t>
            </a:r>
            <a:r>
              <a:rPr lang="en" sz="1400"/>
              <a:t>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array[1] = array[1] * 3;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What is the sum of all of the elements in array?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42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32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36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96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None of the Above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int[] array = {5, 2, 7, 8, 10};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array[1] = array[1] * 3;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What is the sum of all of the elements in array?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42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32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>
                <a:highlight>
                  <a:srgbClr val="FFFF00"/>
                </a:highlight>
              </a:rPr>
              <a:t>36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96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None of the Above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