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Roboto"/>
      <p:regular r:id="rId55"/>
      <p:bold r:id="rId56"/>
      <p:italic r:id="rId57"/>
      <p:boldItalic r:id="rId58"/>
    </p:embeddedFont>
    <p:embeddedFont>
      <p:font typeface="Roboto Mon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boldItalic.fntdata"/><Relationship Id="rId61" Type="http://schemas.openxmlformats.org/officeDocument/2006/relationships/font" Target="fonts/RobotoMon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italic.fntdata"/><Relationship Id="rId12" Type="http://schemas.openxmlformats.org/officeDocument/2006/relationships/slide" Target="slides/slide7.xml"/><Relationship Id="rId56" Type="http://schemas.openxmlformats.org/officeDocument/2006/relationships/font" Target="fonts/Roboto-bold.fntdata"/><Relationship Id="rId15" Type="http://schemas.openxmlformats.org/officeDocument/2006/relationships/slide" Target="slides/slide10.xml"/><Relationship Id="rId59" Type="http://schemas.openxmlformats.org/officeDocument/2006/relationships/font" Target="fonts/RobotoMono-regular.fntdata"/><Relationship Id="rId14" Type="http://schemas.openxmlformats.org/officeDocument/2006/relationships/slide" Target="slides/slide9.xml"/><Relationship Id="rId58"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1cfa5370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1cfa5370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students are filtering in, circulate a piece of paper for students to write their names on. Include a place for name and professor. If a student came in late, note what time they came in so that we can accurately track data. (The observing TA should probably be the one to manage and record when a student comes in late)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cfa5370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1cfa5370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1cfa5370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1cfa5370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1cfa5370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1cfa5370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1cfa5370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1cfa5370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1cfa5370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1cfa5370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1cfa5370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1cfa5370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1cfa5370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1cfa5370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1cfa5370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1cfa5370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1cfa5370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1cfa5370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1cfa5370e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1cfa5370e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1cfa5370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1cfa5370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1cfa5370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1cfa5370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1cfa5370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1cfa5370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1cfa5370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1cfa5370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1cfa5370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1cfa5370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1cfa5370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1cfa5370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1cfa5370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1cfa5370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1cfa5370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1cfa5370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1cfa5370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1cfa5370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1cfa5370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1cfa5370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1cfa5370e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1cfa5370e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1cfa5370e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1cfa5370e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1691d66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1691d66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1cfa5370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1cfa5370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1cfa5370e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1cfa5370e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1cfa5370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1cfa5370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1cfa5370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1cfa5370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1cfa5370e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1cfa5370e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1cfa5370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1cfa5370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1cfa5370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1cfa5370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1cfa5370e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1cfa5370e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61cfa5370e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61cfa5370e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1cfa5370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1cfa5370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1cfa5370e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1cfa5370e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1cfa5370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1cfa5370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1cfa5370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1cfa5370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61cfa5370e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1cfa5370e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61cfa5370e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61cfa5370e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61cfa5370e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1cfa5370e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61cfa5370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61cfa5370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61d4e1fa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61d4e1fa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61d4e1fa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1d4e1fa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61cfa5370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61cfa5370e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1cfa5370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1cfa5370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1cfa5370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1cfa5370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a small program that computes out the </a:t>
            </a:r>
            <a:r>
              <a:rPr lang="en"/>
              <a:t>pythagorean</a:t>
            </a:r>
            <a:r>
              <a:rPr lang="en"/>
              <a:t> </a:t>
            </a:r>
            <a:r>
              <a:rPr lang="en"/>
              <a:t>Theorem</a:t>
            </a:r>
            <a:r>
              <a:rPr lang="en"/>
              <a:t> to print the value of c.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1cfa5370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cfa5370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now lets say I want to do this again with the values of 7 and 8. </a:t>
            </a:r>
            <a:r>
              <a:rPr lang="en"/>
              <a:t>Immediately</a:t>
            </a:r>
            <a:r>
              <a:rPr lang="en"/>
              <a:t> we see that the code grows a lot. Also it wouldl be hard for an outsider to look at this code and know what it is doing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1cfa5370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1cfa5370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methods come in. As you can see we have taken the code from the previous main method and put it into a method. We can call this method in other functions including our main function. This saves a lot of space but also makes the code easier to understand as we give the method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1cfa5370e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1cfa5370e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gif"/><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pythontutor.com/java.html#mode=edi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socrative.com/login/studen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8157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Welcome to CS149 Students to….</a:t>
            </a:r>
            <a:endParaRPr sz="1800"/>
          </a:p>
          <a:p>
            <a:pPr indent="0" lvl="0" marL="0" rtl="0" algn="l">
              <a:spcBef>
                <a:spcPts val="0"/>
              </a:spcBef>
              <a:spcAft>
                <a:spcPts val="0"/>
              </a:spcAft>
              <a:buNone/>
            </a:pPr>
            <a:r>
              <a:rPr lang="en" sz="4800">
                <a:latin typeface="Impact"/>
                <a:ea typeface="Impact"/>
                <a:cs typeface="Impact"/>
                <a:sym typeface="Impact"/>
              </a:rPr>
              <a:t>THE FOURTH HOUR</a:t>
            </a:r>
            <a:endParaRPr sz="4800">
              <a:latin typeface="Impact"/>
              <a:ea typeface="Impact"/>
              <a:cs typeface="Impact"/>
              <a:sym typeface="Impact"/>
            </a:endParaRPr>
          </a:p>
        </p:txBody>
      </p:sp>
      <p:sp>
        <p:nvSpPr>
          <p:cNvPr id="86" name="Google Shape;86;p13"/>
          <p:cNvSpPr txBox="1"/>
          <p:nvPr>
            <p:ph idx="1" type="subTitle"/>
          </p:nvPr>
        </p:nvSpPr>
        <p:spPr>
          <a:xfrm>
            <a:off x="2344613" y="237246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TOPIC - Methods and Exam Review</a:t>
            </a:r>
            <a:endParaRPr sz="1800"/>
          </a:p>
        </p:txBody>
      </p:sp>
      <p:pic>
        <p:nvPicPr>
          <p:cNvPr id="87" name="Google Shape;87;p13"/>
          <p:cNvPicPr preferRelativeResize="0"/>
          <p:nvPr/>
        </p:nvPicPr>
        <p:blipFill>
          <a:blip r:embed="rId3">
            <a:alphaModFix/>
          </a:blip>
          <a:stretch>
            <a:fillRect/>
          </a:stretch>
        </p:blipFill>
        <p:spPr>
          <a:xfrm>
            <a:off x="6389400" y="1886597"/>
            <a:ext cx="2039814" cy="2039814"/>
          </a:xfrm>
          <a:prstGeom prst="rect">
            <a:avLst/>
          </a:prstGeom>
          <a:noFill/>
          <a:ln>
            <a:noFill/>
          </a:ln>
        </p:spPr>
      </p:pic>
      <p:pic>
        <p:nvPicPr>
          <p:cNvPr id="88" name="Google Shape;88;p13"/>
          <p:cNvPicPr preferRelativeResize="0"/>
          <p:nvPr/>
        </p:nvPicPr>
        <p:blipFill>
          <a:blip r:embed="rId4">
            <a:alphaModFix/>
          </a:blip>
          <a:stretch>
            <a:fillRect/>
          </a:stretch>
        </p:blipFill>
        <p:spPr>
          <a:xfrm>
            <a:off x="152400" y="2957763"/>
            <a:ext cx="3050007" cy="2033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46" name="Google Shape;146;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following method header what is the return type of the function:</a:t>
            </a:r>
            <a:endParaRPr/>
          </a:p>
          <a:p>
            <a:pPr indent="0" lvl="0" marL="0" rtl="0" algn="l">
              <a:spcBef>
                <a:spcPts val="1600"/>
              </a:spcBef>
              <a:spcAft>
                <a:spcPts val="0"/>
              </a:spcAft>
              <a:buNone/>
            </a:pPr>
            <a:r>
              <a:rPr lang="en"/>
              <a:t>p</a:t>
            </a:r>
            <a:r>
              <a:rPr lang="en"/>
              <a:t>ublic static void foo(int a, double b) </a:t>
            </a:r>
            <a:endParaRPr/>
          </a:p>
          <a:p>
            <a:pPr indent="-342900" lvl="0" marL="457200" rtl="0" algn="l">
              <a:spcBef>
                <a:spcPts val="1600"/>
              </a:spcBef>
              <a:spcAft>
                <a:spcPts val="0"/>
              </a:spcAft>
              <a:buSzPts val="1800"/>
              <a:buAutoNum type="alphaLcParenR"/>
            </a:pPr>
            <a:r>
              <a:rPr lang="en"/>
              <a:t>i</a:t>
            </a:r>
            <a:r>
              <a:rPr lang="en"/>
              <a:t>nt</a:t>
            </a:r>
            <a:endParaRPr/>
          </a:p>
          <a:p>
            <a:pPr indent="-342900" lvl="0" marL="457200" rtl="0" algn="l">
              <a:spcBef>
                <a:spcPts val="0"/>
              </a:spcBef>
              <a:spcAft>
                <a:spcPts val="0"/>
              </a:spcAft>
              <a:buSzPts val="1800"/>
              <a:buAutoNum type="alphaLcParenR"/>
            </a:pPr>
            <a:r>
              <a:rPr lang="en"/>
              <a:t>d</a:t>
            </a:r>
            <a:r>
              <a:rPr lang="en"/>
              <a:t>ouble</a:t>
            </a:r>
            <a:endParaRPr/>
          </a:p>
          <a:p>
            <a:pPr indent="-342900" lvl="0" marL="457200" rtl="0" algn="l">
              <a:spcBef>
                <a:spcPts val="0"/>
              </a:spcBef>
              <a:spcAft>
                <a:spcPts val="0"/>
              </a:spcAft>
              <a:buSzPts val="1800"/>
              <a:buAutoNum type="alphaLcParenR"/>
            </a:pPr>
            <a:r>
              <a:rPr lang="en"/>
              <a:t>boolean</a:t>
            </a:r>
            <a:endParaRPr/>
          </a:p>
          <a:p>
            <a:pPr indent="-342900" lvl="0" marL="457200" rtl="0" algn="l">
              <a:spcBef>
                <a:spcPts val="0"/>
              </a:spcBef>
              <a:spcAft>
                <a:spcPts val="0"/>
              </a:spcAft>
              <a:buSzPts val="1800"/>
              <a:buAutoNum type="alphaLcParenR"/>
            </a:pPr>
            <a:r>
              <a:rPr lang="en"/>
              <a:t>All functions don’t have return types</a:t>
            </a:r>
            <a:endParaRPr/>
          </a:p>
          <a:p>
            <a:pPr indent="-342900" lvl="0" marL="457200" rtl="0" algn="l">
              <a:spcBef>
                <a:spcPts val="0"/>
              </a:spcBef>
              <a:spcAft>
                <a:spcPts val="0"/>
              </a:spcAft>
              <a:buSzPts val="1800"/>
              <a:buAutoNum type="alphaLcParenR"/>
            </a:pPr>
            <a:r>
              <a:rPr lang="en"/>
              <a:t>This method returns nothing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52" name="Google Shape;152;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the following method header what is the return type of the function:</a:t>
            </a:r>
            <a:endParaRPr/>
          </a:p>
          <a:p>
            <a:pPr indent="0" lvl="0" marL="0" rtl="0" algn="l">
              <a:spcBef>
                <a:spcPts val="1600"/>
              </a:spcBef>
              <a:spcAft>
                <a:spcPts val="0"/>
              </a:spcAft>
              <a:buNone/>
            </a:pPr>
            <a:r>
              <a:rPr lang="en"/>
              <a:t>public static void foo(int a, double b) </a:t>
            </a:r>
            <a:endParaRPr/>
          </a:p>
          <a:p>
            <a:pPr indent="-342900" lvl="0" marL="457200" rtl="0" algn="l">
              <a:spcBef>
                <a:spcPts val="1600"/>
              </a:spcBef>
              <a:spcAft>
                <a:spcPts val="0"/>
              </a:spcAft>
              <a:buSzPts val="1800"/>
              <a:buAutoNum type="alphaLcParenR"/>
            </a:pPr>
            <a:r>
              <a:rPr lang="en"/>
              <a:t>int</a:t>
            </a:r>
            <a:endParaRPr/>
          </a:p>
          <a:p>
            <a:pPr indent="-342900" lvl="0" marL="457200" rtl="0" algn="l">
              <a:spcBef>
                <a:spcPts val="0"/>
              </a:spcBef>
              <a:spcAft>
                <a:spcPts val="0"/>
              </a:spcAft>
              <a:buSzPts val="1800"/>
              <a:buAutoNum type="alphaLcParenR"/>
            </a:pPr>
            <a:r>
              <a:rPr lang="en"/>
              <a:t>double</a:t>
            </a:r>
            <a:endParaRPr/>
          </a:p>
          <a:p>
            <a:pPr indent="-342900" lvl="0" marL="457200" rtl="0" algn="l">
              <a:spcBef>
                <a:spcPts val="0"/>
              </a:spcBef>
              <a:spcAft>
                <a:spcPts val="0"/>
              </a:spcAft>
              <a:buSzPts val="1800"/>
              <a:buAutoNum type="alphaLcParenR"/>
            </a:pPr>
            <a:r>
              <a:rPr lang="en"/>
              <a:t>boolean</a:t>
            </a:r>
            <a:endParaRPr/>
          </a:p>
          <a:p>
            <a:pPr indent="-342900" lvl="0" marL="457200" rtl="0" algn="l">
              <a:spcBef>
                <a:spcPts val="0"/>
              </a:spcBef>
              <a:spcAft>
                <a:spcPts val="0"/>
              </a:spcAft>
              <a:buSzPts val="1800"/>
              <a:buAutoNum type="alphaLcParenR"/>
            </a:pPr>
            <a:r>
              <a:rPr lang="en"/>
              <a:t>All functions don’t have re</a:t>
            </a:r>
            <a:r>
              <a:rPr lang="en"/>
              <a:t>turn type</a:t>
            </a:r>
            <a:r>
              <a:rPr lang="en"/>
              <a:t>s</a:t>
            </a:r>
            <a:endParaRPr/>
          </a:p>
          <a:p>
            <a:pPr indent="-342900" lvl="0" marL="457200" rtl="0" algn="l">
              <a:spcBef>
                <a:spcPts val="0"/>
              </a:spcBef>
              <a:spcAft>
                <a:spcPts val="0"/>
              </a:spcAft>
              <a:buSzPts val="1800"/>
              <a:buAutoNum type="alphaLcParenR"/>
            </a:pPr>
            <a:r>
              <a:rPr lang="en">
                <a:highlight>
                  <a:srgbClr val="FFFF00"/>
                </a:highlight>
              </a:rPr>
              <a:t>T</a:t>
            </a:r>
            <a:r>
              <a:rPr lang="en">
                <a:highlight>
                  <a:srgbClr val="FFFF00"/>
                </a:highlight>
              </a:rPr>
              <a:t>his method returns nothing</a:t>
            </a:r>
            <a:endParaRPr>
              <a:highlight>
                <a:srgbClr val="FFFF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Types</a:t>
            </a:r>
            <a:endParaRPr/>
          </a:p>
        </p:txBody>
      </p:sp>
      <p:sp>
        <p:nvSpPr>
          <p:cNvPr id="158" name="Google Shape;158;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Some methods will return values but how do we know?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Types</a:t>
            </a:r>
            <a:endParaRPr/>
          </a:p>
        </p:txBody>
      </p:sp>
      <p:sp>
        <p:nvSpPr>
          <p:cNvPr id="164" name="Google Shape;164;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methods will return values but how do we know?</a:t>
            </a:r>
            <a:endParaRPr/>
          </a:p>
          <a:p>
            <a:pPr indent="0" lvl="0" marL="0" rtl="0" algn="l">
              <a:spcBef>
                <a:spcPts val="1600"/>
              </a:spcBef>
              <a:spcAft>
                <a:spcPts val="1600"/>
              </a:spcAft>
              <a:buNone/>
            </a:pPr>
            <a:r>
              <a:rPr lang="en"/>
              <a:t>	Ex - public static int foo(String str)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Types</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methods will return values but how do we know?</a:t>
            </a:r>
            <a:endParaRPr/>
          </a:p>
          <a:p>
            <a:pPr indent="0" lvl="0" marL="0" rtl="0" algn="l">
              <a:spcBef>
                <a:spcPts val="1600"/>
              </a:spcBef>
              <a:spcAft>
                <a:spcPts val="1600"/>
              </a:spcAft>
              <a:buNone/>
            </a:pPr>
            <a:r>
              <a:rPr lang="en"/>
              <a:t>	Ex - public static </a:t>
            </a:r>
            <a:r>
              <a:rPr lang="en">
                <a:highlight>
                  <a:srgbClr val="FFFF00"/>
                </a:highlight>
              </a:rPr>
              <a:t>int</a:t>
            </a:r>
            <a:r>
              <a:rPr lang="en"/>
              <a:t> foo(String str)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Types</a:t>
            </a:r>
            <a:endParaRPr/>
          </a:p>
        </p:txBody>
      </p:sp>
      <p:sp>
        <p:nvSpPr>
          <p:cNvPr id="176" name="Google Shape;17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methods will return values but how do we know?</a:t>
            </a:r>
            <a:endParaRPr/>
          </a:p>
          <a:p>
            <a:pPr indent="0" lvl="0" marL="0" rtl="0" algn="l">
              <a:spcBef>
                <a:spcPts val="1600"/>
              </a:spcBef>
              <a:spcAft>
                <a:spcPts val="0"/>
              </a:spcAft>
              <a:buNone/>
            </a:pPr>
            <a:r>
              <a:rPr lang="en"/>
              <a:t>	Ex - public static </a:t>
            </a:r>
            <a:r>
              <a:rPr lang="en">
                <a:highlight>
                  <a:srgbClr val="FFFF00"/>
                </a:highlight>
              </a:rPr>
              <a:t>int</a:t>
            </a:r>
            <a:r>
              <a:rPr lang="en"/>
              <a:t> foo(String str)</a:t>
            </a:r>
            <a:endParaRPr/>
          </a:p>
          <a:p>
            <a:pPr indent="-342900" lvl="0" marL="1371600" rtl="0" algn="l">
              <a:spcBef>
                <a:spcPts val="1600"/>
              </a:spcBef>
              <a:spcAft>
                <a:spcPts val="0"/>
              </a:spcAft>
              <a:buSzPts val="1800"/>
              <a:buChar char="-"/>
            </a:pPr>
            <a:r>
              <a:rPr lang="en"/>
              <a:t>By looking at the method header we can find out the return value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Types</a:t>
            </a:r>
            <a:endParaRPr/>
          </a:p>
        </p:txBody>
      </p:sp>
      <p:sp>
        <p:nvSpPr>
          <p:cNvPr id="182" name="Google Shape;182;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methods will return values but how do we know?</a:t>
            </a:r>
            <a:endParaRPr/>
          </a:p>
          <a:p>
            <a:pPr indent="0" lvl="0" marL="0" rtl="0" algn="l">
              <a:spcBef>
                <a:spcPts val="1600"/>
              </a:spcBef>
              <a:spcAft>
                <a:spcPts val="0"/>
              </a:spcAft>
              <a:buNone/>
            </a:pPr>
            <a:r>
              <a:rPr lang="en"/>
              <a:t>	Ex - public static </a:t>
            </a:r>
            <a:r>
              <a:rPr lang="en">
                <a:highlight>
                  <a:srgbClr val="FFFF00"/>
                </a:highlight>
              </a:rPr>
              <a:t>int</a:t>
            </a:r>
            <a:r>
              <a:rPr lang="en"/>
              <a:t> foo(String str)</a:t>
            </a:r>
            <a:endParaRPr/>
          </a:p>
          <a:p>
            <a:pPr indent="-342900" lvl="0" marL="1371600" rtl="0" algn="l">
              <a:spcBef>
                <a:spcPts val="1600"/>
              </a:spcBef>
              <a:spcAft>
                <a:spcPts val="0"/>
              </a:spcAft>
              <a:buSzPts val="1800"/>
              <a:buChar char="-"/>
            </a:pPr>
            <a:r>
              <a:rPr lang="en"/>
              <a:t>By looking at the method header we can find out the return value</a:t>
            </a:r>
            <a:endParaRPr/>
          </a:p>
          <a:p>
            <a:pPr indent="-342900" lvl="0" marL="1371600" rtl="0" algn="l">
              <a:spcBef>
                <a:spcPts val="0"/>
              </a:spcBef>
              <a:spcAft>
                <a:spcPts val="0"/>
              </a:spcAft>
              <a:buSzPts val="1800"/>
              <a:buChar char="-"/>
            </a:pPr>
            <a:r>
              <a:rPr lang="en"/>
              <a:t>The method foo returns an integer value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Types</a:t>
            </a:r>
            <a:endParaRPr/>
          </a:p>
        </p:txBody>
      </p:sp>
      <p:sp>
        <p:nvSpPr>
          <p:cNvPr id="188" name="Google Shape;188;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methods will return values but how do we know?</a:t>
            </a:r>
            <a:endParaRPr/>
          </a:p>
          <a:p>
            <a:pPr indent="0" lvl="0" marL="0" rtl="0" algn="l">
              <a:spcBef>
                <a:spcPts val="1600"/>
              </a:spcBef>
              <a:spcAft>
                <a:spcPts val="0"/>
              </a:spcAft>
              <a:buNone/>
            </a:pPr>
            <a:r>
              <a:rPr lang="en"/>
              <a:t>	Ex - public static </a:t>
            </a:r>
            <a:r>
              <a:rPr lang="en">
                <a:highlight>
                  <a:srgbClr val="FFFF00"/>
                </a:highlight>
              </a:rPr>
              <a:t>int</a:t>
            </a:r>
            <a:r>
              <a:rPr lang="en"/>
              <a:t> foo(String str)</a:t>
            </a:r>
            <a:endParaRPr/>
          </a:p>
          <a:p>
            <a:pPr indent="-342900" lvl="0" marL="1371600" rtl="0" algn="l">
              <a:spcBef>
                <a:spcPts val="1600"/>
              </a:spcBef>
              <a:spcAft>
                <a:spcPts val="0"/>
              </a:spcAft>
              <a:buSzPts val="1800"/>
              <a:buChar char="-"/>
            </a:pPr>
            <a:r>
              <a:rPr lang="en"/>
              <a:t>By looking at the method header we can find out the return value</a:t>
            </a:r>
            <a:endParaRPr/>
          </a:p>
          <a:p>
            <a:pPr indent="-342900" lvl="0" marL="1371600" rtl="0" algn="l">
              <a:spcBef>
                <a:spcPts val="0"/>
              </a:spcBef>
              <a:spcAft>
                <a:spcPts val="0"/>
              </a:spcAft>
              <a:buSzPts val="1800"/>
              <a:buChar char="-"/>
            </a:pPr>
            <a:r>
              <a:rPr lang="en"/>
              <a:t>The method foo returns an integer value</a:t>
            </a:r>
            <a:endParaRPr/>
          </a:p>
          <a:p>
            <a:pPr indent="0" lvl="0" marL="0" rtl="0" algn="l">
              <a:spcBef>
                <a:spcPts val="1600"/>
              </a:spcBef>
              <a:spcAft>
                <a:spcPts val="1600"/>
              </a:spcAft>
              <a:buNone/>
            </a:pPr>
            <a:r>
              <a:rPr lang="en"/>
              <a:t>But do all methods return values?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Types</a:t>
            </a:r>
            <a:endParaRPr/>
          </a:p>
        </p:txBody>
      </p:sp>
      <p:sp>
        <p:nvSpPr>
          <p:cNvPr id="194" name="Google Shape;194;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methods will return values but how do we know?</a:t>
            </a:r>
            <a:endParaRPr/>
          </a:p>
          <a:p>
            <a:pPr indent="0" lvl="0" marL="0" rtl="0" algn="l">
              <a:spcBef>
                <a:spcPts val="1600"/>
              </a:spcBef>
              <a:spcAft>
                <a:spcPts val="0"/>
              </a:spcAft>
              <a:buNone/>
            </a:pPr>
            <a:r>
              <a:rPr lang="en"/>
              <a:t>	Ex - public static </a:t>
            </a:r>
            <a:r>
              <a:rPr lang="en">
                <a:highlight>
                  <a:srgbClr val="FFFF00"/>
                </a:highlight>
              </a:rPr>
              <a:t>int</a:t>
            </a:r>
            <a:r>
              <a:rPr lang="en"/>
              <a:t> foo(String str)</a:t>
            </a:r>
            <a:endParaRPr/>
          </a:p>
          <a:p>
            <a:pPr indent="-342900" lvl="0" marL="1371600" rtl="0" algn="l">
              <a:spcBef>
                <a:spcPts val="1600"/>
              </a:spcBef>
              <a:spcAft>
                <a:spcPts val="0"/>
              </a:spcAft>
              <a:buSzPts val="1800"/>
              <a:buChar char="-"/>
            </a:pPr>
            <a:r>
              <a:rPr lang="en"/>
              <a:t>By looking at the method header we can find out the return value</a:t>
            </a:r>
            <a:endParaRPr/>
          </a:p>
          <a:p>
            <a:pPr indent="-342900" lvl="0" marL="1371600" rtl="0" algn="l">
              <a:spcBef>
                <a:spcPts val="0"/>
              </a:spcBef>
              <a:spcAft>
                <a:spcPts val="0"/>
              </a:spcAft>
              <a:buSzPts val="1800"/>
              <a:buChar char="-"/>
            </a:pPr>
            <a:r>
              <a:rPr lang="en"/>
              <a:t>The method foo returns an integer value</a:t>
            </a:r>
            <a:endParaRPr/>
          </a:p>
          <a:p>
            <a:pPr indent="0" lvl="0" marL="0" rtl="0" algn="l">
              <a:spcBef>
                <a:spcPts val="1600"/>
              </a:spcBef>
              <a:spcAft>
                <a:spcPts val="0"/>
              </a:spcAft>
              <a:buNone/>
            </a:pPr>
            <a:r>
              <a:rPr lang="en"/>
              <a:t>But do all methods return values?</a:t>
            </a:r>
            <a:endParaRPr/>
          </a:p>
          <a:p>
            <a:pPr indent="-342900" lvl="0" marL="457200" rtl="0" algn="l">
              <a:spcBef>
                <a:spcPts val="1600"/>
              </a:spcBef>
              <a:spcAft>
                <a:spcPts val="0"/>
              </a:spcAft>
              <a:buSzPts val="1800"/>
              <a:buChar char="-"/>
            </a:pPr>
            <a:r>
              <a:rPr lang="en"/>
              <a:t>No</a:t>
            </a:r>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Types</a:t>
            </a:r>
            <a:endParaRPr/>
          </a:p>
        </p:txBody>
      </p:sp>
      <p:sp>
        <p:nvSpPr>
          <p:cNvPr id="200" name="Google Shape;200;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methods will return values but how do we know?</a:t>
            </a:r>
            <a:endParaRPr/>
          </a:p>
          <a:p>
            <a:pPr indent="0" lvl="0" marL="0" rtl="0" algn="l">
              <a:spcBef>
                <a:spcPts val="1600"/>
              </a:spcBef>
              <a:spcAft>
                <a:spcPts val="0"/>
              </a:spcAft>
              <a:buNone/>
            </a:pPr>
            <a:r>
              <a:rPr lang="en"/>
              <a:t>	Ex - public static </a:t>
            </a:r>
            <a:r>
              <a:rPr lang="en">
                <a:highlight>
                  <a:srgbClr val="FFFF00"/>
                </a:highlight>
              </a:rPr>
              <a:t>int</a:t>
            </a:r>
            <a:r>
              <a:rPr lang="en"/>
              <a:t> foo(String str)</a:t>
            </a:r>
            <a:endParaRPr/>
          </a:p>
          <a:p>
            <a:pPr indent="-342900" lvl="0" marL="1371600" rtl="0" algn="l">
              <a:spcBef>
                <a:spcPts val="1600"/>
              </a:spcBef>
              <a:spcAft>
                <a:spcPts val="0"/>
              </a:spcAft>
              <a:buSzPts val="1800"/>
              <a:buChar char="-"/>
            </a:pPr>
            <a:r>
              <a:rPr lang="en"/>
              <a:t>By looking at the method header we can find out the return value</a:t>
            </a:r>
            <a:endParaRPr/>
          </a:p>
          <a:p>
            <a:pPr indent="-342900" lvl="0" marL="1371600" rtl="0" algn="l">
              <a:spcBef>
                <a:spcPts val="0"/>
              </a:spcBef>
              <a:spcAft>
                <a:spcPts val="0"/>
              </a:spcAft>
              <a:buSzPts val="1800"/>
              <a:buChar char="-"/>
            </a:pPr>
            <a:r>
              <a:rPr lang="en"/>
              <a:t>The method foo returns an integer value</a:t>
            </a:r>
            <a:endParaRPr/>
          </a:p>
          <a:p>
            <a:pPr indent="0" lvl="0" marL="0" rtl="0" algn="l">
              <a:spcBef>
                <a:spcPts val="1600"/>
              </a:spcBef>
              <a:spcAft>
                <a:spcPts val="0"/>
              </a:spcAft>
              <a:buNone/>
            </a:pPr>
            <a:r>
              <a:rPr lang="en"/>
              <a:t>But do all methods return values?</a:t>
            </a:r>
            <a:endParaRPr/>
          </a:p>
          <a:p>
            <a:pPr indent="-342900" lvl="0" marL="457200" rtl="0" algn="l">
              <a:spcBef>
                <a:spcPts val="1600"/>
              </a:spcBef>
              <a:spcAft>
                <a:spcPts val="0"/>
              </a:spcAft>
              <a:buSzPts val="1800"/>
              <a:buChar char="-"/>
            </a:pPr>
            <a:r>
              <a:rPr lang="en"/>
              <a:t>No</a:t>
            </a:r>
            <a:endParaRPr/>
          </a:p>
          <a:p>
            <a:pPr indent="-342900" lvl="0" marL="457200" rtl="0" algn="l">
              <a:spcBef>
                <a:spcPts val="0"/>
              </a:spcBef>
              <a:spcAft>
                <a:spcPts val="0"/>
              </a:spcAft>
              <a:buSzPts val="1800"/>
              <a:buChar char="-"/>
            </a:pPr>
            <a:r>
              <a:rPr lang="en"/>
              <a:t>Ex - public static void fizz(String str)</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Introductions</a:t>
            </a:r>
            <a:endParaRPr>
              <a:latin typeface="Impact"/>
              <a:ea typeface="Impact"/>
              <a:cs typeface="Impact"/>
              <a:sym typeface="Impact"/>
            </a:endParaRPr>
          </a:p>
          <a:p>
            <a:pPr indent="0" lvl="0" marL="0" rtl="0" algn="l">
              <a:spcBef>
                <a:spcPts val="0"/>
              </a:spcBef>
              <a:spcAft>
                <a:spcPts val="0"/>
              </a:spcAft>
              <a:buNone/>
            </a:pPr>
            <a:r>
              <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Name</a:t>
            </a:r>
            <a:endParaRPr/>
          </a:p>
          <a:p>
            <a:pPr indent="-342900" lvl="0" marL="457200" rtl="0" algn="l">
              <a:spcBef>
                <a:spcPts val="0"/>
              </a:spcBef>
              <a:spcAft>
                <a:spcPts val="0"/>
              </a:spcAft>
              <a:buSzPts val="1800"/>
              <a:buChar char="-"/>
            </a:pPr>
            <a:r>
              <a:rPr lang="en"/>
              <a:t>Professor</a:t>
            </a:r>
            <a:endParaRPr/>
          </a:p>
          <a:p>
            <a:pPr indent="-342900" lvl="0" marL="457200" rtl="0" algn="l">
              <a:spcBef>
                <a:spcPts val="0"/>
              </a:spcBef>
              <a:spcAft>
                <a:spcPts val="0"/>
              </a:spcAft>
              <a:buSzPts val="1800"/>
              <a:buChar char="-"/>
            </a:pPr>
            <a:r>
              <a:rPr lang="en"/>
              <a:t>Fun Fact About yourself</a:t>
            </a:r>
            <a:endParaRPr/>
          </a:p>
        </p:txBody>
      </p:sp>
      <p:pic>
        <p:nvPicPr>
          <p:cNvPr id="95" name="Google Shape;95;p14"/>
          <p:cNvPicPr preferRelativeResize="0"/>
          <p:nvPr/>
        </p:nvPicPr>
        <p:blipFill>
          <a:blip r:embed="rId3">
            <a:alphaModFix/>
          </a:blip>
          <a:stretch>
            <a:fillRect/>
          </a:stretch>
        </p:blipFill>
        <p:spPr>
          <a:xfrm>
            <a:off x="4735399" y="410000"/>
            <a:ext cx="3818454" cy="21866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Types</a:t>
            </a:r>
            <a:endParaRPr/>
          </a:p>
        </p:txBody>
      </p:sp>
      <p:sp>
        <p:nvSpPr>
          <p:cNvPr id="206" name="Google Shape;206;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methods will return values but how do we know?</a:t>
            </a:r>
            <a:endParaRPr/>
          </a:p>
          <a:p>
            <a:pPr indent="0" lvl="0" marL="0" rtl="0" algn="l">
              <a:spcBef>
                <a:spcPts val="1600"/>
              </a:spcBef>
              <a:spcAft>
                <a:spcPts val="0"/>
              </a:spcAft>
              <a:buNone/>
            </a:pPr>
            <a:r>
              <a:rPr lang="en"/>
              <a:t>	Ex - public static </a:t>
            </a:r>
            <a:r>
              <a:rPr lang="en">
                <a:highlight>
                  <a:srgbClr val="FFFF00"/>
                </a:highlight>
              </a:rPr>
              <a:t>int</a:t>
            </a:r>
            <a:r>
              <a:rPr lang="en"/>
              <a:t> foo(String str)</a:t>
            </a:r>
            <a:endParaRPr/>
          </a:p>
          <a:p>
            <a:pPr indent="-342900" lvl="0" marL="1371600" rtl="0" algn="l">
              <a:spcBef>
                <a:spcPts val="1600"/>
              </a:spcBef>
              <a:spcAft>
                <a:spcPts val="0"/>
              </a:spcAft>
              <a:buSzPts val="1800"/>
              <a:buChar char="-"/>
            </a:pPr>
            <a:r>
              <a:rPr lang="en"/>
              <a:t>By looking at the method header we can find out the return value</a:t>
            </a:r>
            <a:endParaRPr/>
          </a:p>
          <a:p>
            <a:pPr indent="-342900" lvl="0" marL="1371600" rtl="0" algn="l">
              <a:spcBef>
                <a:spcPts val="0"/>
              </a:spcBef>
              <a:spcAft>
                <a:spcPts val="0"/>
              </a:spcAft>
              <a:buSzPts val="1800"/>
              <a:buChar char="-"/>
            </a:pPr>
            <a:r>
              <a:rPr lang="en"/>
              <a:t>The method foo returns an integer value</a:t>
            </a:r>
            <a:endParaRPr/>
          </a:p>
          <a:p>
            <a:pPr indent="0" lvl="0" marL="0" rtl="0" algn="l">
              <a:spcBef>
                <a:spcPts val="1600"/>
              </a:spcBef>
              <a:spcAft>
                <a:spcPts val="0"/>
              </a:spcAft>
              <a:buNone/>
            </a:pPr>
            <a:r>
              <a:rPr lang="en"/>
              <a:t>But do all methods return values?</a:t>
            </a:r>
            <a:endParaRPr/>
          </a:p>
          <a:p>
            <a:pPr indent="-342900" lvl="0" marL="457200" rtl="0" algn="l">
              <a:spcBef>
                <a:spcPts val="1600"/>
              </a:spcBef>
              <a:spcAft>
                <a:spcPts val="0"/>
              </a:spcAft>
              <a:buSzPts val="1800"/>
              <a:buChar char="-"/>
            </a:pPr>
            <a:r>
              <a:rPr lang="en"/>
              <a:t>No</a:t>
            </a:r>
            <a:endParaRPr/>
          </a:p>
          <a:p>
            <a:pPr indent="-342900" lvl="0" marL="457200" rtl="0" algn="l">
              <a:spcBef>
                <a:spcPts val="0"/>
              </a:spcBef>
              <a:spcAft>
                <a:spcPts val="0"/>
              </a:spcAft>
              <a:buSzPts val="1800"/>
              <a:buChar char="-"/>
            </a:pPr>
            <a:r>
              <a:rPr lang="en"/>
              <a:t>Ex - public static </a:t>
            </a:r>
            <a:r>
              <a:rPr lang="en">
                <a:highlight>
                  <a:srgbClr val="FFFF00"/>
                </a:highlight>
              </a:rPr>
              <a:t>void</a:t>
            </a:r>
            <a:r>
              <a:rPr lang="en"/>
              <a:t> fizz(String str)</a:t>
            </a:r>
            <a:endParaRPr/>
          </a:p>
          <a:p>
            <a:pPr indent="-317500" lvl="1" marL="914400" rtl="0" algn="l">
              <a:spcBef>
                <a:spcPts val="0"/>
              </a:spcBef>
              <a:spcAft>
                <a:spcPts val="0"/>
              </a:spcAft>
              <a:buSzPts val="1400"/>
              <a:buChar char="-"/>
            </a:pPr>
            <a:r>
              <a:rPr lang="en"/>
              <a:t>v</a:t>
            </a:r>
            <a:r>
              <a:rPr lang="en"/>
              <a:t>oid is the keyword used when there is no return value for a method</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type activity</a:t>
            </a:r>
            <a:endParaRPr/>
          </a:p>
        </p:txBody>
      </p:sp>
      <p:sp>
        <p:nvSpPr>
          <p:cNvPr id="212" name="Google Shape;212;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practice writing method headers. Partner up 2-3 people and complete the following activity:</a:t>
            </a:r>
            <a:endParaRPr/>
          </a:p>
          <a:p>
            <a:pPr indent="0" lvl="0" marL="0" rtl="0" algn="l">
              <a:spcBef>
                <a:spcPts val="1600"/>
              </a:spcBef>
              <a:spcAft>
                <a:spcPts val="0"/>
              </a:spcAft>
              <a:buNone/>
            </a:pPr>
            <a:r>
              <a:rPr lang="en"/>
              <a:t>Write a method header for:</a:t>
            </a:r>
            <a:endParaRPr/>
          </a:p>
          <a:p>
            <a:pPr indent="-342900" lvl="0" marL="457200" rtl="0" algn="l">
              <a:spcBef>
                <a:spcPts val="1600"/>
              </a:spcBef>
              <a:spcAft>
                <a:spcPts val="0"/>
              </a:spcAft>
              <a:buSzPts val="1800"/>
              <a:buAutoNum type="arabicParenR"/>
            </a:pPr>
            <a:r>
              <a:rPr lang="en"/>
              <a:t>A method called buzz </a:t>
            </a:r>
            <a:r>
              <a:rPr lang="en"/>
              <a:t>that returns a double</a:t>
            </a:r>
            <a:endParaRPr/>
          </a:p>
          <a:p>
            <a:pPr indent="-342900" lvl="0" marL="457200" rtl="0" algn="l">
              <a:spcBef>
                <a:spcPts val="0"/>
              </a:spcBef>
              <a:spcAft>
                <a:spcPts val="0"/>
              </a:spcAft>
              <a:buSzPts val="1800"/>
              <a:buAutoNum type="arabicParenR"/>
            </a:pPr>
            <a:r>
              <a:rPr lang="en"/>
              <a:t>A method called foo that takes in an integer (x) and returns an integer</a:t>
            </a:r>
            <a:endParaRPr/>
          </a:p>
          <a:p>
            <a:pPr indent="-342900" lvl="0" marL="457200" rtl="0" algn="l">
              <a:spcBef>
                <a:spcPts val="0"/>
              </a:spcBef>
              <a:spcAft>
                <a:spcPts val="0"/>
              </a:spcAft>
              <a:buSzPts val="1800"/>
              <a:buAutoNum type="arabicParenR"/>
            </a:pPr>
            <a:r>
              <a:rPr lang="en"/>
              <a:t>A method called mystery that takes in a double (x) and an integer (y) and returns a String</a:t>
            </a:r>
            <a:endParaRPr/>
          </a:p>
          <a:p>
            <a:pPr indent="-342900" lvl="0" marL="457200" rtl="0" algn="l">
              <a:spcBef>
                <a:spcPts val="0"/>
              </a:spcBef>
              <a:spcAft>
                <a:spcPts val="0"/>
              </a:spcAft>
              <a:buSzPts val="1800"/>
              <a:buAutoNum type="arabicParenR"/>
            </a:pPr>
            <a:r>
              <a:rPr lang="en"/>
              <a:t>A method called fizz that takes in a String (str) and returns nothing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type activity</a:t>
            </a:r>
            <a:endParaRPr/>
          </a:p>
        </p:txBody>
      </p:sp>
      <p:sp>
        <p:nvSpPr>
          <p:cNvPr id="218" name="Google Shape;218;p34"/>
          <p:cNvSpPr txBox="1"/>
          <p:nvPr>
            <p:ph idx="1" type="body"/>
          </p:nvPr>
        </p:nvSpPr>
        <p:spPr>
          <a:xfrm>
            <a:off x="311700" y="593125"/>
            <a:ext cx="8520600" cy="39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1600"/>
              </a:spcBef>
              <a:spcAft>
                <a:spcPts val="0"/>
              </a:spcAft>
              <a:buSzPts val="1200"/>
              <a:buAutoNum type="arabicParenR"/>
            </a:pPr>
            <a:r>
              <a:rPr lang="en" sz="1200"/>
              <a:t>A method called buzz that returns a double</a:t>
            </a:r>
            <a:endParaRPr sz="1200"/>
          </a:p>
          <a:p>
            <a:pPr indent="0" lvl="0" marL="457200" rtl="0" algn="l">
              <a:spcBef>
                <a:spcPts val="1600"/>
              </a:spcBef>
              <a:spcAft>
                <a:spcPts val="0"/>
              </a:spcAft>
              <a:buNone/>
            </a:pPr>
            <a:r>
              <a:rPr b="1" lang="en" sz="1200"/>
              <a:t>public static double buzz()</a:t>
            </a:r>
            <a:endParaRPr b="1" sz="1200"/>
          </a:p>
          <a:p>
            <a:pPr indent="-304800" lvl="0" marL="457200" rtl="0" algn="l">
              <a:spcBef>
                <a:spcPts val="1600"/>
              </a:spcBef>
              <a:spcAft>
                <a:spcPts val="0"/>
              </a:spcAft>
              <a:buSzPts val="1200"/>
              <a:buAutoNum type="arabicParenR"/>
            </a:pPr>
            <a:r>
              <a:rPr lang="en" sz="1200"/>
              <a:t>A method called foo that takes in an integer (x) and returns an integer</a:t>
            </a:r>
            <a:endParaRPr sz="1200"/>
          </a:p>
          <a:p>
            <a:pPr indent="0" lvl="0" marL="457200" rtl="0" algn="l">
              <a:spcBef>
                <a:spcPts val="1600"/>
              </a:spcBef>
              <a:spcAft>
                <a:spcPts val="0"/>
              </a:spcAft>
              <a:buNone/>
            </a:pPr>
            <a:r>
              <a:rPr b="1" lang="en" sz="1200"/>
              <a:t>public static int foo (int x)</a:t>
            </a:r>
            <a:endParaRPr b="1" sz="1200"/>
          </a:p>
          <a:p>
            <a:pPr indent="-304800" lvl="0" marL="457200" rtl="0" algn="l">
              <a:spcBef>
                <a:spcPts val="1600"/>
              </a:spcBef>
              <a:spcAft>
                <a:spcPts val="0"/>
              </a:spcAft>
              <a:buSzPts val="1200"/>
              <a:buAutoNum type="arabicParenR"/>
            </a:pPr>
            <a:r>
              <a:rPr lang="en" sz="1200"/>
              <a:t>A method called mystery that takes in a double (x) and an integer (y) and returns a String</a:t>
            </a:r>
            <a:endParaRPr sz="1200"/>
          </a:p>
          <a:p>
            <a:pPr indent="0" lvl="0" marL="457200" rtl="0" algn="l">
              <a:spcBef>
                <a:spcPts val="1600"/>
              </a:spcBef>
              <a:spcAft>
                <a:spcPts val="0"/>
              </a:spcAft>
              <a:buNone/>
            </a:pPr>
            <a:r>
              <a:rPr b="1" lang="en" sz="1200"/>
              <a:t>public static String mystery (double x, int y)</a:t>
            </a:r>
            <a:endParaRPr b="1" sz="1200"/>
          </a:p>
          <a:p>
            <a:pPr indent="-304800" lvl="0" marL="457200" rtl="0" algn="l">
              <a:spcBef>
                <a:spcPts val="1600"/>
              </a:spcBef>
              <a:spcAft>
                <a:spcPts val="0"/>
              </a:spcAft>
              <a:buSzPts val="1200"/>
              <a:buAutoNum type="arabicParenR"/>
            </a:pPr>
            <a:r>
              <a:rPr lang="en" sz="1200"/>
              <a:t>A method called fizz that takes in a String (str) and returns nothing</a:t>
            </a:r>
            <a:endParaRPr sz="1200"/>
          </a:p>
          <a:p>
            <a:pPr indent="0" lvl="0" marL="457200" rtl="0" algn="l">
              <a:spcBef>
                <a:spcPts val="1600"/>
              </a:spcBef>
              <a:spcAft>
                <a:spcPts val="1600"/>
              </a:spcAft>
              <a:buNone/>
            </a:pPr>
            <a:r>
              <a:rPr b="1" lang="en" sz="1200"/>
              <a:t>public static void fizz (String str)</a:t>
            </a:r>
            <a:endParaRPr b="1"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2</a:t>
            </a:r>
            <a:endParaRPr/>
          </a:p>
        </p:txBody>
      </p:sp>
      <p:sp>
        <p:nvSpPr>
          <p:cNvPr id="224" name="Google Shape;224;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a:t>
            </a:r>
            <a:r>
              <a:rPr lang="en" sz="1200"/>
              <a:t>ublic static int mystery (double x, double y)</a:t>
            </a:r>
            <a:endParaRPr sz="1200"/>
          </a:p>
          <a:p>
            <a:pPr indent="0" lvl="0" marL="0" rtl="0" algn="l">
              <a:spcBef>
                <a:spcPts val="1600"/>
              </a:spcBef>
              <a:spcAft>
                <a:spcPts val="0"/>
              </a:spcAft>
              <a:buNone/>
            </a:pPr>
            <a:r>
              <a:rPr lang="en" sz="1200"/>
              <a:t>……</a:t>
            </a:r>
            <a:endParaRPr sz="1200"/>
          </a:p>
          <a:p>
            <a:pPr indent="0" lvl="0" marL="0" rtl="0" algn="l">
              <a:spcBef>
                <a:spcPts val="1600"/>
              </a:spcBef>
              <a:spcAft>
                <a:spcPts val="0"/>
              </a:spcAft>
              <a:buNone/>
            </a:pPr>
            <a:r>
              <a:rPr lang="en" sz="1200"/>
              <a:t>mystery(5, 8);</a:t>
            </a:r>
            <a:endParaRPr sz="1200"/>
          </a:p>
          <a:p>
            <a:pPr indent="0" lvl="0" marL="0" rtl="0" algn="l">
              <a:spcBef>
                <a:spcPts val="1600"/>
              </a:spcBef>
              <a:spcAft>
                <a:spcPts val="0"/>
              </a:spcAft>
              <a:buNone/>
            </a:pPr>
            <a:r>
              <a:rPr lang="en" sz="1200"/>
              <a:t>Which is true:</a:t>
            </a:r>
            <a:endParaRPr sz="1200"/>
          </a:p>
          <a:p>
            <a:pPr indent="-304800" lvl="0" marL="457200" rtl="0" algn="l">
              <a:spcBef>
                <a:spcPts val="1600"/>
              </a:spcBef>
              <a:spcAft>
                <a:spcPts val="0"/>
              </a:spcAft>
              <a:buSzPts val="1200"/>
              <a:buAutoNum type="alphaLcParenR"/>
            </a:pPr>
            <a:r>
              <a:rPr lang="en" sz="1200"/>
              <a:t>x</a:t>
            </a:r>
            <a:r>
              <a:rPr lang="en" sz="1200"/>
              <a:t> is a parameter, 5 is an argument</a:t>
            </a:r>
            <a:endParaRPr sz="1200"/>
          </a:p>
          <a:p>
            <a:pPr indent="-304800" lvl="0" marL="457200" rtl="0" algn="l">
              <a:spcBef>
                <a:spcPts val="0"/>
              </a:spcBef>
              <a:spcAft>
                <a:spcPts val="0"/>
              </a:spcAft>
              <a:buSzPts val="1200"/>
              <a:buAutoNum type="alphaLcParenR"/>
            </a:pPr>
            <a:r>
              <a:rPr lang="en" sz="1200"/>
              <a:t>x</a:t>
            </a:r>
            <a:r>
              <a:rPr lang="en" sz="1200"/>
              <a:t> is an argument, y is a parameter</a:t>
            </a:r>
            <a:endParaRPr sz="1200"/>
          </a:p>
          <a:p>
            <a:pPr indent="-304800" lvl="0" marL="457200" rtl="0" algn="l">
              <a:spcBef>
                <a:spcPts val="0"/>
              </a:spcBef>
              <a:spcAft>
                <a:spcPts val="0"/>
              </a:spcAft>
              <a:buSzPts val="1200"/>
              <a:buAutoNum type="alphaLcParenR"/>
            </a:pPr>
            <a:r>
              <a:rPr lang="en" sz="1200"/>
              <a:t>x</a:t>
            </a:r>
            <a:r>
              <a:rPr lang="en" sz="1200"/>
              <a:t> is an argument, 8 is a parameter</a:t>
            </a:r>
            <a:endParaRPr sz="1200"/>
          </a:p>
          <a:p>
            <a:pPr indent="-304800" lvl="0" marL="457200" rtl="0" algn="l">
              <a:spcBef>
                <a:spcPts val="0"/>
              </a:spcBef>
              <a:spcAft>
                <a:spcPts val="0"/>
              </a:spcAft>
              <a:buSzPts val="1200"/>
              <a:buAutoNum type="alphaLcParenR"/>
            </a:pPr>
            <a:r>
              <a:rPr lang="en" sz="1200"/>
              <a:t>y</a:t>
            </a:r>
            <a:r>
              <a:rPr lang="en" sz="1200"/>
              <a:t> is a parameter, 8 is an argument</a:t>
            </a:r>
            <a:endParaRPr sz="1200"/>
          </a:p>
          <a:p>
            <a:pPr indent="-304800" lvl="0" marL="457200" rtl="0" algn="l">
              <a:spcBef>
                <a:spcPts val="0"/>
              </a:spcBef>
              <a:spcAft>
                <a:spcPts val="0"/>
              </a:spcAft>
              <a:buSzPts val="1200"/>
              <a:buAutoNum type="alphaLcParenR"/>
            </a:pPr>
            <a:r>
              <a:rPr lang="en" sz="1200"/>
              <a:t>Both a and d</a:t>
            </a:r>
            <a:endParaRPr sz="1200"/>
          </a:p>
          <a:p>
            <a:pPr indent="-304800" lvl="0" marL="457200" rtl="0" algn="l">
              <a:spcBef>
                <a:spcPts val="0"/>
              </a:spcBef>
              <a:spcAft>
                <a:spcPts val="0"/>
              </a:spcAft>
              <a:buSzPts val="1200"/>
              <a:buAutoNum type="alphaLcParenR"/>
            </a:pPr>
            <a:r>
              <a:rPr lang="en" sz="1200"/>
              <a:t>y</a:t>
            </a:r>
            <a:r>
              <a:rPr lang="en" sz="1200"/>
              <a:t> is an argument and 5 is a parameter</a:t>
            </a:r>
            <a:endParaRPr sz="1200"/>
          </a:p>
          <a:p>
            <a:pPr indent="-304800" lvl="0" marL="457200" rtl="0" algn="l">
              <a:spcBef>
                <a:spcPts val="0"/>
              </a:spcBef>
              <a:spcAft>
                <a:spcPts val="0"/>
              </a:spcAft>
              <a:buSzPts val="1200"/>
              <a:buAutoNum type="alphaLcParenR"/>
            </a:pPr>
            <a:r>
              <a:rPr lang="en" sz="1200"/>
              <a:t>Both c and f</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2</a:t>
            </a:r>
            <a:endParaRPr/>
          </a:p>
        </p:txBody>
      </p:sp>
      <p:sp>
        <p:nvSpPr>
          <p:cNvPr id="230" name="Google Shape;230;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public static int mystery (double x, double y)</a:t>
            </a:r>
            <a:endParaRPr sz="1200"/>
          </a:p>
          <a:p>
            <a:pPr indent="0" lvl="0" marL="0" rtl="0" algn="l">
              <a:spcBef>
                <a:spcPts val="1600"/>
              </a:spcBef>
              <a:spcAft>
                <a:spcPts val="0"/>
              </a:spcAft>
              <a:buNone/>
            </a:pPr>
            <a:r>
              <a:rPr lang="en" sz="1200"/>
              <a:t>……</a:t>
            </a:r>
            <a:endParaRPr sz="1200"/>
          </a:p>
          <a:p>
            <a:pPr indent="0" lvl="0" marL="0" rtl="0" algn="l">
              <a:spcBef>
                <a:spcPts val="1600"/>
              </a:spcBef>
              <a:spcAft>
                <a:spcPts val="0"/>
              </a:spcAft>
              <a:buNone/>
            </a:pPr>
            <a:r>
              <a:rPr lang="en" sz="1200"/>
              <a:t>mystery(5, 8);</a:t>
            </a:r>
            <a:endParaRPr sz="1200"/>
          </a:p>
          <a:p>
            <a:pPr indent="0" lvl="0" marL="0" rtl="0" algn="l">
              <a:spcBef>
                <a:spcPts val="1600"/>
              </a:spcBef>
              <a:spcAft>
                <a:spcPts val="0"/>
              </a:spcAft>
              <a:buNone/>
            </a:pPr>
            <a:r>
              <a:rPr lang="en" sz="1200"/>
              <a:t>Which is true:</a:t>
            </a:r>
            <a:endParaRPr sz="1200"/>
          </a:p>
          <a:p>
            <a:pPr indent="-304800" lvl="0" marL="457200" rtl="0" algn="l">
              <a:spcBef>
                <a:spcPts val="1600"/>
              </a:spcBef>
              <a:spcAft>
                <a:spcPts val="0"/>
              </a:spcAft>
              <a:buSzPts val="1200"/>
              <a:buAutoNum type="alphaLcParenR"/>
            </a:pPr>
            <a:r>
              <a:rPr lang="en" sz="1200"/>
              <a:t>x is a parameter, 5 is an argument</a:t>
            </a:r>
            <a:endParaRPr sz="1200"/>
          </a:p>
          <a:p>
            <a:pPr indent="-304800" lvl="0" marL="457200" rtl="0" algn="l">
              <a:spcBef>
                <a:spcPts val="0"/>
              </a:spcBef>
              <a:spcAft>
                <a:spcPts val="0"/>
              </a:spcAft>
              <a:buSzPts val="1200"/>
              <a:buAutoNum type="alphaLcParenR"/>
            </a:pPr>
            <a:r>
              <a:rPr lang="en" sz="1200"/>
              <a:t>x is an argument, y is a parameter</a:t>
            </a:r>
            <a:endParaRPr sz="1200"/>
          </a:p>
          <a:p>
            <a:pPr indent="-304800" lvl="0" marL="457200" rtl="0" algn="l">
              <a:spcBef>
                <a:spcPts val="0"/>
              </a:spcBef>
              <a:spcAft>
                <a:spcPts val="0"/>
              </a:spcAft>
              <a:buSzPts val="1200"/>
              <a:buAutoNum type="alphaLcParenR"/>
            </a:pPr>
            <a:r>
              <a:rPr lang="en" sz="1200"/>
              <a:t>x is an argument, 8 is a parameter</a:t>
            </a:r>
            <a:endParaRPr sz="1200"/>
          </a:p>
          <a:p>
            <a:pPr indent="-304800" lvl="0" marL="457200" rtl="0" algn="l">
              <a:spcBef>
                <a:spcPts val="0"/>
              </a:spcBef>
              <a:spcAft>
                <a:spcPts val="0"/>
              </a:spcAft>
              <a:buSzPts val="1200"/>
              <a:buAutoNum type="alphaLcParenR"/>
            </a:pPr>
            <a:r>
              <a:rPr lang="en" sz="1200"/>
              <a:t>y is a parameter, 8 is an argument</a:t>
            </a:r>
            <a:endParaRPr sz="1200"/>
          </a:p>
          <a:p>
            <a:pPr indent="-304800" lvl="0" marL="457200" rtl="0" algn="l">
              <a:spcBef>
                <a:spcPts val="0"/>
              </a:spcBef>
              <a:spcAft>
                <a:spcPts val="0"/>
              </a:spcAft>
              <a:buSzPts val="1200"/>
              <a:buAutoNum type="alphaLcParenR"/>
            </a:pPr>
            <a:r>
              <a:rPr lang="en" sz="1200">
                <a:highlight>
                  <a:srgbClr val="FFFF00"/>
                </a:highlight>
              </a:rPr>
              <a:t>Both a and d</a:t>
            </a:r>
            <a:endParaRPr sz="1200">
              <a:highlight>
                <a:srgbClr val="FFFF00"/>
              </a:highlight>
            </a:endParaRPr>
          </a:p>
          <a:p>
            <a:pPr indent="-304800" lvl="0" marL="457200" rtl="0" algn="l">
              <a:spcBef>
                <a:spcPts val="0"/>
              </a:spcBef>
              <a:spcAft>
                <a:spcPts val="0"/>
              </a:spcAft>
              <a:buSzPts val="1200"/>
              <a:buAutoNum type="alphaLcParenR"/>
            </a:pPr>
            <a:r>
              <a:rPr lang="en" sz="1200"/>
              <a:t>y is an argument and 5 is a parameter</a:t>
            </a:r>
            <a:endParaRPr sz="1200"/>
          </a:p>
          <a:p>
            <a:pPr indent="-304800" lvl="0" marL="457200" rtl="0" algn="l">
              <a:spcBef>
                <a:spcPts val="0"/>
              </a:spcBef>
              <a:spcAft>
                <a:spcPts val="0"/>
              </a:spcAft>
              <a:buSzPts val="1200"/>
              <a:buAutoNum type="alphaLcParenR"/>
            </a:pPr>
            <a:r>
              <a:rPr lang="en" sz="1200"/>
              <a:t>Both c and f</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Vs. Argument</a:t>
            </a:r>
            <a:endParaRPr/>
          </a:p>
        </p:txBody>
      </p:sp>
      <p:sp>
        <p:nvSpPr>
          <p:cNvPr id="236" name="Google Shape;236;p37"/>
          <p:cNvSpPr txBox="1"/>
          <p:nvPr>
            <p:ph idx="1" type="body"/>
          </p:nvPr>
        </p:nvSpPr>
        <p:spPr>
          <a:xfrm>
            <a:off x="311700" y="1225125"/>
            <a:ext cx="8520600" cy="3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 What the variables that the method requires to work properly</a:t>
            </a:r>
            <a:endParaRPr/>
          </a:p>
          <a:p>
            <a:pPr indent="-342900" lvl="0" marL="457200" rtl="0" algn="l">
              <a:spcBef>
                <a:spcPts val="1600"/>
              </a:spcBef>
              <a:spcAft>
                <a:spcPts val="0"/>
              </a:spcAft>
              <a:buSzPts val="1800"/>
              <a:buChar char="-"/>
            </a:pPr>
            <a:r>
              <a:rPr lang="en"/>
              <a:t>Ex. </a:t>
            </a:r>
            <a:r>
              <a:rPr lang="en"/>
              <a:t>public static int mystery (double x, double 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Vs. Argument</a:t>
            </a:r>
            <a:endParaRPr/>
          </a:p>
        </p:txBody>
      </p:sp>
      <p:sp>
        <p:nvSpPr>
          <p:cNvPr id="242" name="Google Shape;242;p38"/>
          <p:cNvSpPr txBox="1"/>
          <p:nvPr>
            <p:ph idx="1" type="body"/>
          </p:nvPr>
        </p:nvSpPr>
        <p:spPr>
          <a:xfrm>
            <a:off x="311700" y="1225125"/>
            <a:ext cx="8520600" cy="3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 The variables that the method requires to work properly </a:t>
            </a:r>
            <a:endParaRPr/>
          </a:p>
          <a:p>
            <a:pPr indent="-342900" lvl="0" marL="457200" rtl="0" algn="l">
              <a:spcBef>
                <a:spcPts val="1600"/>
              </a:spcBef>
              <a:spcAft>
                <a:spcPts val="0"/>
              </a:spcAft>
              <a:buSzPts val="1800"/>
              <a:buChar char="-"/>
            </a:pPr>
            <a:r>
              <a:rPr lang="en"/>
              <a:t>Ex. public static int mystery (double x, double y)</a:t>
            </a:r>
            <a:endParaRPr/>
          </a:p>
          <a:p>
            <a:pPr indent="-317500" lvl="1" marL="914400" rtl="0" algn="l">
              <a:spcBef>
                <a:spcPts val="0"/>
              </a:spcBef>
              <a:spcAft>
                <a:spcPts val="0"/>
              </a:spcAft>
              <a:buSzPts val="1400"/>
              <a:buChar char="-"/>
            </a:pPr>
            <a:r>
              <a:rPr lang="en"/>
              <a:t>Look to the method header for the answer to this question</a:t>
            </a:r>
            <a:endParaRPr/>
          </a:p>
          <a:p>
            <a:pPr indent="-317500" lvl="1" marL="914400" rtl="0" algn="l">
              <a:spcBef>
                <a:spcPts val="0"/>
              </a:spcBef>
              <a:spcAft>
                <a:spcPts val="0"/>
              </a:spcAft>
              <a:buSzPts val="1400"/>
              <a:buChar char="-"/>
            </a:pPr>
            <a:r>
              <a:rPr lang="en"/>
              <a:t>For the above example the parameters are x and y</a:t>
            </a:r>
            <a:endParaRPr/>
          </a:p>
        </p:txBody>
      </p:sp>
      <p:sp>
        <p:nvSpPr>
          <p:cNvPr id="243" name="Google Shape;243;p38"/>
          <p:cNvSpPr/>
          <p:nvPr/>
        </p:nvSpPr>
        <p:spPr>
          <a:xfrm>
            <a:off x="4444875" y="1782000"/>
            <a:ext cx="222900" cy="394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p:nvPr/>
        </p:nvSpPr>
        <p:spPr>
          <a:xfrm>
            <a:off x="5386500" y="1782000"/>
            <a:ext cx="294300" cy="394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Vs. Argument</a:t>
            </a:r>
            <a:endParaRPr/>
          </a:p>
        </p:txBody>
      </p:sp>
      <p:sp>
        <p:nvSpPr>
          <p:cNvPr id="250" name="Google Shape;250;p39"/>
          <p:cNvSpPr txBox="1"/>
          <p:nvPr>
            <p:ph idx="1" type="body"/>
          </p:nvPr>
        </p:nvSpPr>
        <p:spPr>
          <a:xfrm>
            <a:off x="311700" y="1225125"/>
            <a:ext cx="8520600" cy="3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 The variables that the method requires to work properly </a:t>
            </a:r>
            <a:endParaRPr/>
          </a:p>
          <a:p>
            <a:pPr indent="-342900" lvl="0" marL="457200" rtl="0" algn="l">
              <a:spcBef>
                <a:spcPts val="1600"/>
              </a:spcBef>
              <a:spcAft>
                <a:spcPts val="0"/>
              </a:spcAft>
              <a:buSzPts val="1800"/>
              <a:buChar char="-"/>
            </a:pPr>
            <a:r>
              <a:rPr lang="en"/>
              <a:t>Ex.  public static int mystery (double x, double y)</a:t>
            </a:r>
            <a:endParaRPr/>
          </a:p>
          <a:p>
            <a:pPr indent="-317500" lvl="1" marL="914400" rtl="0" algn="l">
              <a:spcBef>
                <a:spcPts val="0"/>
              </a:spcBef>
              <a:spcAft>
                <a:spcPts val="0"/>
              </a:spcAft>
              <a:buSzPts val="1400"/>
              <a:buChar char="-"/>
            </a:pPr>
            <a:r>
              <a:rPr lang="en"/>
              <a:t>Look to the method header for the answer to this question</a:t>
            </a:r>
            <a:endParaRPr/>
          </a:p>
          <a:p>
            <a:pPr indent="-317500" lvl="1" marL="914400" rtl="0" algn="l">
              <a:spcBef>
                <a:spcPts val="0"/>
              </a:spcBef>
              <a:spcAft>
                <a:spcPts val="0"/>
              </a:spcAft>
              <a:buSzPts val="1400"/>
              <a:buChar char="-"/>
            </a:pPr>
            <a:r>
              <a:rPr lang="en"/>
              <a:t>For the above example the parameters are x and y</a:t>
            </a:r>
            <a:endParaRPr/>
          </a:p>
          <a:p>
            <a:pPr indent="0" lvl="0" marL="0" rtl="0" algn="l">
              <a:spcBef>
                <a:spcPts val="1600"/>
              </a:spcBef>
              <a:spcAft>
                <a:spcPts val="0"/>
              </a:spcAft>
              <a:buNone/>
            </a:pPr>
            <a:r>
              <a:rPr lang="en"/>
              <a:t>Argument - The variables that are passed to the method by the user</a:t>
            </a:r>
            <a:endParaRPr/>
          </a:p>
          <a:p>
            <a:pPr indent="-342900" lvl="0" marL="457200" rtl="0" algn="l">
              <a:spcBef>
                <a:spcPts val="1600"/>
              </a:spcBef>
              <a:spcAft>
                <a:spcPts val="0"/>
              </a:spcAft>
              <a:buSzPts val="1800"/>
              <a:buChar char="-"/>
            </a:pPr>
            <a:r>
              <a:rPr lang="en"/>
              <a:t>Ex.   </a:t>
            </a:r>
            <a:r>
              <a:rPr lang="en"/>
              <a:t>mystery(5, 8);</a:t>
            </a:r>
            <a:endParaRPr/>
          </a:p>
        </p:txBody>
      </p:sp>
      <p:sp>
        <p:nvSpPr>
          <p:cNvPr id="251" name="Google Shape;251;p39"/>
          <p:cNvSpPr/>
          <p:nvPr/>
        </p:nvSpPr>
        <p:spPr>
          <a:xfrm>
            <a:off x="4444875" y="1782000"/>
            <a:ext cx="222900" cy="394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5386500" y="1782000"/>
            <a:ext cx="294300" cy="394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Vs. Argument</a:t>
            </a:r>
            <a:endParaRPr/>
          </a:p>
        </p:txBody>
      </p:sp>
      <p:sp>
        <p:nvSpPr>
          <p:cNvPr id="258" name="Google Shape;258;p40"/>
          <p:cNvSpPr txBox="1"/>
          <p:nvPr>
            <p:ph idx="1" type="body"/>
          </p:nvPr>
        </p:nvSpPr>
        <p:spPr>
          <a:xfrm>
            <a:off x="311700" y="1225125"/>
            <a:ext cx="8520600" cy="3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 - The variables that the method requires to work properly </a:t>
            </a:r>
            <a:endParaRPr/>
          </a:p>
          <a:p>
            <a:pPr indent="-342900" lvl="0" marL="457200" rtl="0" algn="l">
              <a:spcBef>
                <a:spcPts val="1600"/>
              </a:spcBef>
              <a:spcAft>
                <a:spcPts val="0"/>
              </a:spcAft>
              <a:buSzPts val="1800"/>
              <a:buChar char="-"/>
            </a:pPr>
            <a:r>
              <a:rPr lang="en"/>
              <a:t>Ex.  public static int mystery (double x, double y)</a:t>
            </a:r>
            <a:endParaRPr/>
          </a:p>
          <a:p>
            <a:pPr indent="-317500" lvl="1" marL="914400" rtl="0" algn="l">
              <a:spcBef>
                <a:spcPts val="0"/>
              </a:spcBef>
              <a:spcAft>
                <a:spcPts val="0"/>
              </a:spcAft>
              <a:buSzPts val="1400"/>
              <a:buChar char="-"/>
            </a:pPr>
            <a:r>
              <a:rPr lang="en"/>
              <a:t>Look to the method header for the answer to this question</a:t>
            </a:r>
            <a:endParaRPr/>
          </a:p>
          <a:p>
            <a:pPr indent="-317500" lvl="1" marL="914400" rtl="0" algn="l">
              <a:spcBef>
                <a:spcPts val="0"/>
              </a:spcBef>
              <a:spcAft>
                <a:spcPts val="0"/>
              </a:spcAft>
              <a:buSzPts val="1400"/>
              <a:buChar char="-"/>
            </a:pPr>
            <a:r>
              <a:rPr lang="en"/>
              <a:t>For the above example the parameters are x and y</a:t>
            </a:r>
            <a:endParaRPr/>
          </a:p>
          <a:p>
            <a:pPr indent="0" lvl="0" marL="0" rtl="0" algn="l">
              <a:spcBef>
                <a:spcPts val="1600"/>
              </a:spcBef>
              <a:spcAft>
                <a:spcPts val="0"/>
              </a:spcAft>
              <a:buNone/>
            </a:pPr>
            <a:r>
              <a:rPr lang="en"/>
              <a:t>Argument - The variables that are passed to the method by the user</a:t>
            </a:r>
            <a:endParaRPr/>
          </a:p>
          <a:p>
            <a:pPr indent="-342900" lvl="0" marL="457200" rtl="0" algn="l">
              <a:spcBef>
                <a:spcPts val="1600"/>
              </a:spcBef>
              <a:spcAft>
                <a:spcPts val="0"/>
              </a:spcAft>
              <a:buSzPts val="1800"/>
              <a:buChar char="-"/>
            </a:pPr>
            <a:r>
              <a:rPr lang="en"/>
              <a:t>Ex.   mystery(5, 8);</a:t>
            </a:r>
            <a:endParaRPr/>
          </a:p>
          <a:p>
            <a:pPr indent="-317500" lvl="1" marL="914400" rtl="0" algn="l">
              <a:spcBef>
                <a:spcPts val="0"/>
              </a:spcBef>
              <a:spcAft>
                <a:spcPts val="0"/>
              </a:spcAft>
              <a:buSzPts val="1400"/>
              <a:buChar char="-"/>
            </a:pPr>
            <a:r>
              <a:rPr lang="en"/>
              <a:t>When calling a method, the values that we pass through are the arguments</a:t>
            </a:r>
            <a:endParaRPr/>
          </a:p>
          <a:p>
            <a:pPr indent="-317500" lvl="1" marL="914400" rtl="0" algn="l">
              <a:spcBef>
                <a:spcPts val="0"/>
              </a:spcBef>
              <a:spcAft>
                <a:spcPts val="0"/>
              </a:spcAft>
              <a:buSzPts val="1400"/>
              <a:buChar char="-"/>
            </a:pPr>
            <a:r>
              <a:rPr lang="en"/>
              <a:t>For the above example the arguments are 5 and 8</a:t>
            </a:r>
            <a:endParaRPr/>
          </a:p>
        </p:txBody>
      </p:sp>
      <p:sp>
        <p:nvSpPr>
          <p:cNvPr id="259" name="Google Shape;259;p40"/>
          <p:cNvSpPr/>
          <p:nvPr/>
        </p:nvSpPr>
        <p:spPr>
          <a:xfrm>
            <a:off x="4444875" y="1782000"/>
            <a:ext cx="222900" cy="394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0"/>
          <p:cNvSpPr/>
          <p:nvPr/>
        </p:nvSpPr>
        <p:spPr>
          <a:xfrm>
            <a:off x="5386500" y="1782000"/>
            <a:ext cx="294300" cy="394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p:nvPr/>
        </p:nvSpPr>
        <p:spPr>
          <a:xfrm>
            <a:off x="2136900" y="3341775"/>
            <a:ext cx="222900" cy="3948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0"/>
          <p:cNvSpPr/>
          <p:nvPr/>
        </p:nvSpPr>
        <p:spPr>
          <a:xfrm>
            <a:off x="2441175" y="3291675"/>
            <a:ext cx="222900" cy="3948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3</a:t>
            </a:r>
            <a:endParaRPr/>
          </a:p>
        </p:txBody>
      </p:sp>
      <p:sp>
        <p:nvSpPr>
          <p:cNvPr id="268" name="Google Shape;268;p41"/>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r>
              <a:rPr lang="en" sz="1200">
                <a:latin typeface="Roboto Mono"/>
                <a:ea typeface="Roboto Mono"/>
                <a:cs typeface="Roboto Mono"/>
                <a:sym typeface="Roboto Mono"/>
              </a:rPr>
              <a:t>x</a:t>
            </a:r>
            <a:r>
              <a:rPr lang="en" sz="1200">
                <a:latin typeface="Roboto Mono"/>
                <a:ea typeface="Roboto Mono"/>
                <a:cs typeface="Roboto Mono"/>
                <a:sym typeface="Roboto Mono"/>
              </a:rPr>
              <a:t>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269" name="Google Shape;269;p41"/>
          <p:cNvSpPr txBox="1"/>
          <p:nvPr/>
        </p:nvSpPr>
        <p:spPr>
          <a:xfrm>
            <a:off x="5133375" y="1190500"/>
            <a:ext cx="33819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What is printed from the following snippet of code: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lphaLcParenR"/>
            </a:pPr>
            <a:r>
              <a:rPr lang="en">
                <a:latin typeface="Roboto"/>
                <a:ea typeface="Roboto"/>
                <a:cs typeface="Roboto"/>
                <a:sym typeface="Roboto"/>
              </a:rPr>
              <a:t>1    6    16</a:t>
            </a:r>
            <a:endParaRPr>
              <a:latin typeface="Roboto"/>
              <a:ea typeface="Roboto"/>
              <a:cs typeface="Roboto"/>
              <a:sym typeface="Roboto"/>
            </a:endParaRPr>
          </a:p>
          <a:p>
            <a:pPr indent="-317500" lvl="0" marL="457200" rtl="0" algn="l">
              <a:spcBef>
                <a:spcPts val="0"/>
              </a:spcBef>
              <a:spcAft>
                <a:spcPts val="0"/>
              </a:spcAft>
              <a:buSzPts val="1400"/>
              <a:buFont typeface="Roboto"/>
              <a:buAutoNum type="alphaLcParenR"/>
            </a:pPr>
            <a:r>
              <a:rPr lang="en">
                <a:latin typeface="Roboto"/>
                <a:ea typeface="Roboto"/>
                <a:cs typeface="Roboto"/>
                <a:sym typeface="Roboto"/>
              </a:rPr>
              <a:t>1    11</a:t>
            </a:r>
            <a:endParaRPr>
              <a:latin typeface="Roboto"/>
              <a:ea typeface="Roboto"/>
              <a:cs typeface="Roboto"/>
              <a:sym typeface="Roboto"/>
            </a:endParaRPr>
          </a:p>
          <a:p>
            <a:pPr indent="-317500" lvl="0" marL="457200" rtl="0" algn="l">
              <a:spcBef>
                <a:spcPts val="0"/>
              </a:spcBef>
              <a:spcAft>
                <a:spcPts val="0"/>
              </a:spcAft>
              <a:buSzPts val="1400"/>
              <a:buFont typeface="Roboto"/>
              <a:buAutoNum type="alphaLcParenR"/>
            </a:pPr>
            <a:r>
              <a:rPr lang="en">
                <a:latin typeface="Roboto"/>
                <a:ea typeface="Roboto"/>
                <a:cs typeface="Roboto"/>
                <a:sym typeface="Roboto"/>
              </a:rPr>
              <a:t>1    5</a:t>
            </a:r>
            <a:endParaRPr>
              <a:latin typeface="Roboto"/>
              <a:ea typeface="Roboto"/>
              <a:cs typeface="Roboto"/>
              <a:sym typeface="Roboto"/>
            </a:endParaRPr>
          </a:p>
          <a:p>
            <a:pPr indent="-317500" lvl="0" marL="457200" rtl="0" algn="l">
              <a:spcBef>
                <a:spcPts val="0"/>
              </a:spcBef>
              <a:spcAft>
                <a:spcPts val="0"/>
              </a:spcAft>
              <a:buSzPts val="1400"/>
              <a:buFont typeface="Roboto"/>
              <a:buAutoNum type="alphaLcParenR"/>
            </a:pPr>
            <a:r>
              <a:rPr lang="en">
                <a:latin typeface="Roboto"/>
                <a:ea typeface="Roboto"/>
                <a:cs typeface="Roboto"/>
                <a:sym typeface="Roboto"/>
              </a:rPr>
              <a:t>1</a:t>
            </a:r>
            <a:r>
              <a:rPr lang="en">
                <a:latin typeface="Roboto"/>
                <a:ea typeface="Roboto"/>
                <a:cs typeface="Roboto"/>
                <a:sym typeface="Roboto"/>
              </a:rPr>
              <a:t>    6     11</a:t>
            </a:r>
            <a:endParaRPr>
              <a:latin typeface="Roboto"/>
              <a:ea typeface="Roboto"/>
              <a:cs typeface="Roboto"/>
              <a:sym typeface="Roboto"/>
            </a:endParaRPr>
          </a:p>
          <a:p>
            <a:pPr indent="-317500" lvl="0" marL="457200" rtl="0" algn="l">
              <a:spcBef>
                <a:spcPts val="0"/>
              </a:spcBef>
              <a:spcAft>
                <a:spcPts val="0"/>
              </a:spcAft>
              <a:buSzPts val="1400"/>
              <a:buFont typeface="Roboto"/>
              <a:buAutoNum type="alphaLcParenR"/>
            </a:pPr>
            <a:r>
              <a:rPr lang="en">
                <a:latin typeface="Roboto"/>
                <a:ea typeface="Roboto"/>
                <a:cs typeface="Roboto"/>
                <a:sym typeface="Roboto"/>
              </a:rPr>
              <a:t>1</a:t>
            </a:r>
            <a:r>
              <a:rPr lang="en">
                <a:latin typeface="Roboto"/>
                <a:ea typeface="Roboto"/>
                <a:cs typeface="Roboto"/>
                <a:sym typeface="Roboto"/>
              </a:rPr>
              <a:t>    11   16</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What did we learn last week</a:t>
            </a:r>
            <a:endParaRPr>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to Write our Own Methods</a:t>
            </a:r>
            <a:endParaRPr/>
          </a:p>
          <a:p>
            <a:pPr indent="-342900" lvl="0" marL="457200" rtl="0" algn="l">
              <a:spcBef>
                <a:spcPts val="0"/>
              </a:spcBef>
              <a:spcAft>
                <a:spcPts val="0"/>
              </a:spcAft>
              <a:buSzPts val="1800"/>
              <a:buChar char="-"/>
            </a:pPr>
            <a:r>
              <a:rPr lang="en"/>
              <a:t>The Math Class</a:t>
            </a:r>
            <a:endParaRPr/>
          </a:p>
          <a:p>
            <a:pPr indent="-342900" lvl="0" marL="457200" rtl="0" algn="l">
              <a:spcBef>
                <a:spcPts val="0"/>
              </a:spcBef>
              <a:spcAft>
                <a:spcPts val="0"/>
              </a:spcAft>
              <a:buSzPts val="1800"/>
              <a:buChar char="-"/>
            </a:pPr>
            <a:r>
              <a:rPr lang="en"/>
              <a:t>Arguments vs Parameters</a:t>
            </a:r>
            <a:endParaRPr/>
          </a:p>
        </p:txBody>
      </p:sp>
      <p:pic>
        <p:nvPicPr>
          <p:cNvPr id="102" name="Google Shape;102;p15"/>
          <p:cNvPicPr preferRelativeResize="0"/>
          <p:nvPr/>
        </p:nvPicPr>
        <p:blipFill>
          <a:blip r:embed="rId3">
            <a:alphaModFix/>
          </a:blip>
          <a:stretch>
            <a:fillRect/>
          </a:stretch>
        </p:blipFill>
        <p:spPr>
          <a:xfrm>
            <a:off x="4349250" y="2284000"/>
            <a:ext cx="3059076" cy="2039376"/>
          </a:xfrm>
          <a:prstGeom prst="rect">
            <a:avLst/>
          </a:prstGeom>
          <a:noFill/>
          <a:ln>
            <a:noFill/>
          </a:ln>
        </p:spPr>
      </p:pic>
      <p:pic>
        <p:nvPicPr>
          <p:cNvPr id="103" name="Google Shape;103;p15"/>
          <p:cNvPicPr preferRelativeResize="0"/>
          <p:nvPr/>
        </p:nvPicPr>
        <p:blipFill>
          <a:blip r:embed="rId4">
            <a:alphaModFix/>
          </a:blip>
          <a:stretch>
            <a:fillRect/>
          </a:stretch>
        </p:blipFill>
        <p:spPr>
          <a:xfrm>
            <a:off x="5842125" y="748196"/>
            <a:ext cx="3059076" cy="17175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3</a:t>
            </a:r>
            <a:endParaRPr/>
          </a:p>
        </p:txBody>
      </p:sp>
      <p:sp>
        <p:nvSpPr>
          <p:cNvPr id="275" name="Google Shape;275;p42"/>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276" name="Google Shape;276;p42"/>
          <p:cNvSpPr txBox="1"/>
          <p:nvPr/>
        </p:nvSpPr>
        <p:spPr>
          <a:xfrm>
            <a:off x="5133375" y="1190500"/>
            <a:ext cx="3381900" cy="3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What is printed from the following snippet of code: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lphaLcParenR"/>
            </a:pPr>
            <a:r>
              <a:rPr lang="en">
                <a:latin typeface="Roboto"/>
                <a:ea typeface="Roboto"/>
                <a:cs typeface="Roboto"/>
                <a:sym typeface="Roboto"/>
              </a:rPr>
              <a:t>1    6    16</a:t>
            </a:r>
            <a:endParaRPr>
              <a:latin typeface="Roboto"/>
              <a:ea typeface="Roboto"/>
              <a:cs typeface="Roboto"/>
              <a:sym typeface="Roboto"/>
            </a:endParaRPr>
          </a:p>
          <a:p>
            <a:pPr indent="-317500" lvl="0" marL="457200" rtl="0" algn="l">
              <a:spcBef>
                <a:spcPts val="0"/>
              </a:spcBef>
              <a:spcAft>
                <a:spcPts val="0"/>
              </a:spcAft>
              <a:buSzPts val="1400"/>
              <a:buFont typeface="Roboto"/>
              <a:buAutoNum type="alphaLcParenR"/>
            </a:pPr>
            <a:r>
              <a:rPr lang="en">
                <a:latin typeface="Roboto"/>
                <a:ea typeface="Roboto"/>
                <a:cs typeface="Roboto"/>
                <a:sym typeface="Roboto"/>
              </a:rPr>
              <a:t>1    11</a:t>
            </a:r>
            <a:endParaRPr>
              <a:latin typeface="Roboto"/>
              <a:ea typeface="Roboto"/>
              <a:cs typeface="Roboto"/>
              <a:sym typeface="Roboto"/>
            </a:endParaRPr>
          </a:p>
          <a:p>
            <a:pPr indent="-317500" lvl="0" marL="457200" rtl="0" algn="l">
              <a:spcBef>
                <a:spcPts val="0"/>
              </a:spcBef>
              <a:spcAft>
                <a:spcPts val="0"/>
              </a:spcAft>
              <a:buSzPts val="1400"/>
              <a:buFont typeface="Roboto"/>
              <a:buAutoNum type="alphaLcParenR"/>
            </a:pPr>
            <a:r>
              <a:rPr lang="en">
                <a:latin typeface="Roboto"/>
                <a:ea typeface="Roboto"/>
                <a:cs typeface="Roboto"/>
                <a:sym typeface="Roboto"/>
              </a:rPr>
              <a:t>1    5</a:t>
            </a:r>
            <a:endParaRPr>
              <a:latin typeface="Roboto"/>
              <a:ea typeface="Roboto"/>
              <a:cs typeface="Roboto"/>
              <a:sym typeface="Roboto"/>
            </a:endParaRPr>
          </a:p>
          <a:p>
            <a:pPr indent="-317500" lvl="0" marL="457200" rtl="0" algn="l">
              <a:spcBef>
                <a:spcPts val="0"/>
              </a:spcBef>
              <a:spcAft>
                <a:spcPts val="0"/>
              </a:spcAft>
              <a:buSzPts val="1400"/>
              <a:buFont typeface="Roboto"/>
              <a:buAutoNum type="alphaLcParenR"/>
            </a:pPr>
            <a:r>
              <a:rPr lang="en">
                <a:highlight>
                  <a:srgbClr val="FFFF00"/>
                </a:highlight>
                <a:latin typeface="Roboto"/>
                <a:ea typeface="Roboto"/>
                <a:cs typeface="Roboto"/>
                <a:sym typeface="Roboto"/>
              </a:rPr>
              <a:t>1    6     11</a:t>
            </a:r>
            <a:endParaRPr>
              <a:highlight>
                <a:srgbClr val="FFFF00"/>
              </a:highlight>
              <a:latin typeface="Roboto"/>
              <a:ea typeface="Roboto"/>
              <a:cs typeface="Roboto"/>
              <a:sym typeface="Roboto"/>
            </a:endParaRPr>
          </a:p>
          <a:p>
            <a:pPr indent="-317500" lvl="0" marL="457200" rtl="0" algn="l">
              <a:spcBef>
                <a:spcPts val="0"/>
              </a:spcBef>
              <a:spcAft>
                <a:spcPts val="0"/>
              </a:spcAft>
              <a:buSzPts val="1400"/>
              <a:buFont typeface="Roboto"/>
              <a:buAutoNum type="alphaLcParenR"/>
            </a:pPr>
            <a:r>
              <a:rPr lang="en">
                <a:latin typeface="Roboto"/>
                <a:ea typeface="Roboto"/>
                <a:cs typeface="Roboto"/>
                <a:sym typeface="Roboto"/>
              </a:rPr>
              <a:t>1    11   16</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282" name="Google Shape;282;p43"/>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r>
              <a:rPr lang="en" sz="1200">
                <a:latin typeface="Roboto Mono"/>
                <a:ea typeface="Roboto Mono"/>
                <a:cs typeface="Roboto Mono"/>
                <a:sym typeface="Roboto Mono"/>
              </a:rPr>
              <a:t>x</a:t>
            </a:r>
            <a:r>
              <a:rPr lang="en" sz="1200">
                <a:latin typeface="Roboto Mono"/>
                <a:ea typeface="Roboto Mono"/>
                <a:cs typeface="Roboto Mono"/>
                <a:sym typeface="Roboto Mono"/>
              </a:rPr>
              <a:t>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283" name="Google Shape;283;p43"/>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284" name="Google Shape;284;p43"/>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285" name="Google Shape;285;p43"/>
          <p:cNvSpPr/>
          <p:nvPr/>
        </p:nvSpPr>
        <p:spPr>
          <a:xfrm>
            <a:off x="2207100" y="294637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291" name="Google Shape;291;p44"/>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292" name="Google Shape;292;p44"/>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a:t>
            </a:r>
            <a:r>
              <a:rPr lang="en" sz="1800">
                <a:latin typeface="Roboto"/>
                <a:ea typeface="Roboto"/>
                <a:cs typeface="Roboto"/>
                <a:sym typeface="Roboto"/>
              </a:rPr>
              <a:t>x</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293" name="Google Shape;293;p44"/>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294" name="Google Shape;294;p44"/>
          <p:cNvSpPr/>
          <p:nvPr/>
        </p:nvSpPr>
        <p:spPr>
          <a:xfrm>
            <a:off x="2207100" y="294637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4"/>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0</a:t>
            </a:r>
            <a:endParaRPr>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301" name="Google Shape;301;p45"/>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302" name="Google Shape;302;p45"/>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03" name="Google Shape;303;p45"/>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304" name="Google Shape;304;p45"/>
          <p:cNvSpPr/>
          <p:nvPr/>
        </p:nvSpPr>
        <p:spPr>
          <a:xfrm>
            <a:off x="2227350" y="312862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5"/>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0</a:t>
            </a: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311" name="Google Shape;311;p46"/>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312" name="Google Shape;312;p46"/>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13" name="Google Shape;313;p46"/>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314" name="Google Shape;314;p46"/>
          <p:cNvSpPr/>
          <p:nvPr/>
        </p:nvSpPr>
        <p:spPr>
          <a:xfrm>
            <a:off x="2227350" y="312862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6"/>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a:t>
            </a:r>
            <a:endParaRPr>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321" name="Google Shape;321;p47"/>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322" name="Google Shape;322;p47"/>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23" name="Google Shape;323;p47"/>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324" name="Google Shape;324;p47"/>
          <p:cNvSpPr/>
          <p:nvPr/>
        </p:nvSpPr>
        <p:spPr>
          <a:xfrm>
            <a:off x="3361350" y="329062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7"/>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a:t>
            </a:r>
            <a:endParaRPr>
              <a:latin typeface="Roboto"/>
              <a:ea typeface="Roboto"/>
              <a:cs typeface="Roboto"/>
              <a:sym typeface="Roboto"/>
            </a:endParaRPr>
          </a:p>
        </p:txBody>
      </p:sp>
      <p:sp>
        <p:nvSpPr>
          <p:cNvPr id="326" name="Google Shape;326;p47"/>
          <p:cNvSpPr txBox="1"/>
          <p:nvPr/>
        </p:nvSpPr>
        <p:spPr>
          <a:xfrm>
            <a:off x="3797400" y="4110750"/>
            <a:ext cx="2186700" cy="6579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0 </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27" name="Google Shape;327;p47"/>
          <p:cNvSpPr txBox="1"/>
          <p:nvPr/>
        </p:nvSpPr>
        <p:spPr>
          <a:xfrm>
            <a:off x="3848025" y="37872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console</a:t>
            </a:r>
            <a:endParaRPr>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333" name="Google Shape;333;p48"/>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334" name="Google Shape;334;p48"/>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35" name="Google Shape;335;p48"/>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336" name="Google Shape;336;p48"/>
          <p:cNvSpPr/>
          <p:nvPr/>
        </p:nvSpPr>
        <p:spPr>
          <a:xfrm>
            <a:off x="2006400" y="351337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8"/>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a:t>
            </a:r>
            <a:endParaRPr>
              <a:latin typeface="Roboto"/>
              <a:ea typeface="Roboto"/>
              <a:cs typeface="Roboto"/>
              <a:sym typeface="Roboto"/>
            </a:endParaRPr>
          </a:p>
        </p:txBody>
      </p:sp>
      <p:sp>
        <p:nvSpPr>
          <p:cNvPr id="338" name="Google Shape;338;p48"/>
          <p:cNvSpPr txBox="1"/>
          <p:nvPr/>
        </p:nvSpPr>
        <p:spPr>
          <a:xfrm>
            <a:off x="3797400" y="4110750"/>
            <a:ext cx="2186700" cy="6579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39" name="Google Shape;339;p48"/>
          <p:cNvSpPr txBox="1"/>
          <p:nvPr/>
        </p:nvSpPr>
        <p:spPr>
          <a:xfrm>
            <a:off x="3848025" y="37872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console</a:t>
            </a:r>
            <a:endParaRPr>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345" name="Google Shape;345;p49"/>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346" name="Google Shape;346;p49"/>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47" name="Google Shape;347;p49"/>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348" name="Google Shape;348;p49"/>
          <p:cNvSpPr/>
          <p:nvPr/>
        </p:nvSpPr>
        <p:spPr>
          <a:xfrm>
            <a:off x="2006400" y="351337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9"/>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a:t>
            </a:r>
            <a:endParaRPr>
              <a:latin typeface="Roboto"/>
              <a:ea typeface="Roboto"/>
              <a:cs typeface="Roboto"/>
              <a:sym typeface="Roboto"/>
            </a:endParaRPr>
          </a:p>
        </p:txBody>
      </p:sp>
      <p:sp>
        <p:nvSpPr>
          <p:cNvPr id="350" name="Google Shape;350;p49"/>
          <p:cNvSpPr txBox="1"/>
          <p:nvPr/>
        </p:nvSpPr>
        <p:spPr>
          <a:xfrm>
            <a:off x="3797400" y="4110750"/>
            <a:ext cx="2186700" cy="6579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51" name="Google Shape;351;p49"/>
          <p:cNvSpPr txBox="1"/>
          <p:nvPr/>
        </p:nvSpPr>
        <p:spPr>
          <a:xfrm>
            <a:off x="3848025" y="37872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console</a:t>
            </a:r>
            <a:endParaRPr>
              <a:latin typeface="Roboto"/>
              <a:ea typeface="Roboto"/>
              <a:cs typeface="Roboto"/>
              <a:sym typeface="Roboto"/>
            </a:endParaRPr>
          </a:p>
        </p:txBody>
      </p:sp>
      <p:sp>
        <p:nvSpPr>
          <p:cNvPr id="352" name="Google Shape;352;p49"/>
          <p:cNvSpPr txBox="1"/>
          <p:nvPr/>
        </p:nvSpPr>
        <p:spPr>
          <a:xfrm>
            <a:off x="5113125" y="2973000"/>
            <a:ext cx="3381900" cy="935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53" name="Google Shape;353;p49"/>
          <p:cNvSpPr txBox="1"/>
          <p:nvPr/>
        </p:nvSpPr>
        <p:spPr>
          <a:xfrm>
            <a:off x="5578875" y="3285013"/>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a:t>
            </a:r>
            <a:endParaRPr>
              <a:latin typeface="Roboto"/>
              <a:ea typeface="Roboto"/>
              <a:cs typeface="Roboto"/>
              <a:sym typeface="Roboto"/>
            </a:endParaRPr>
          </a:p>
        </p:txBody>
      </p:sp>
      <p:sp>
        <p:nvSpPr>
          <p:cNvPr id="354" name="Google Shape;354;p49"/>
          <p:cNvSpPr txBox="1"/>
          <p:nvPr/>
        </p:nvSpPr>
        <p:spPr>
          <a:xfrm>
            <a:off x="5113125" y="26413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foo</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360" name="Google Shape;360;p50"/>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361" name="Google Shape;361;p50"/>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62" name="Google Shape;362;p50"/>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363" name="Google Shape;363;p50"/>
          <p:cNvSpPr/>
          <p:nvPr/>
        </p:nvSpPr>
        <p:spPr>
          <a:xfrm>
            <a:off x="2330400" y="1883250"/>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0"/>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a:t>
            </a:r>
            <a:endParaRPr>
              <a:latin typeface="Roboto"/>
              <a:ea typeface="Roboto"/>
              <a:cs typeface="Roboto"/>
              <a:sym typeface="Roboto"/>
            </a:endParaRPr>
          </a:p>
        </p:txBody>
      </p:sp>
      <p:sp>
        <p:nvSpPr>
          <p:cNvPr id="365" name="Google Shape;365;p50"/>
          <p:cNvSpPr txBox="1"/>
          <p:nvPr/>
        </p:nvSpPr>
        <p:spPr>
          <a:xfrm>
            <a:off x="3797400" y="4110750"/>
            <a:ext cx="2186700" cy="6579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66" name="Google Shape;366;p50"/>
          <p:cNvSpPr txBox="1"/>
          <p:nvPr/>
        </p:nvSpPr>
        <p:spPr>
          <a:xfrm>
            <a:off x="3848025" y="37872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console</a:t>
            </a:r>
            <a:endParaRPr>
              <a:latin typeface="Roboto"/>
              <a:ea typeface="Roboto"/>
              <a:cs typeface="Roboto"/>
              <a:sym typeface="Roboto"/>
            </a:endParaRPr>
          </a:p>
        </p:txBody>
      </p:sp>
      <p:sp>
        <p:nvSpPr>
          <p:cNvPr id="367" name="Google Shape;367;p50"/>
          <p:cNvSpPr txBox="1"/>
          <p:nvPr/>
        </p:nvSpPr>
        <p:spPr>
          <a:xfrm>
            <a:off x="5113125" y="2973000"/>
            <a:ext cx="3381900" cy="935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68" name="Google Shape;368;p50"/>
          <p:cNvSpPr txBox="1"/>
          <p:nvPr/>
        </p:nvSpPr>
        <p:spPr>
          <a:xfrm>
            <a:off x="5578875" y="3285013"/>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a:t>
            </a:r>
            <a:endParaRPr>
              <a:latin typeface="Roboto"/>
              <a:ea typeface="Roboto"/>
              <a:cs typeface="Roboto"/>
              <a:sym typeface="Roboto"/>
            </a:endParaRPr>
          </a:p>
        </p:txBody>
      </p:sp>
      <p:sp>
        <p:nvSpPr>
          <p:cNvPr id="369" name="Google Shape;369;p50"/>
          <p:cNvSpPr txBox="1"/>
          <p:nvPr/>
        </p:nvSpPr>
        <p:spPr>
          <a:xfrm>
            <a:off x="5113125" y="26413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foo</a:t>
            </a:r>
            <a:endParaRPr>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375" name="Google Shape;375;p51"/>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376" name="Google Shape;376;p51"/>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77" name="Google Shape;377;p51"/>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378" name="Google Shape;378;p51"/>
          <p:cNvSpPr/>
          <p:nvPr/>
        </p:nvSpPr>
        <p:spPr>
          <a:xfrm>
            <a:off x="2330400" y="1883250"/>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a:t>
            </a:r>
            <a:endParaRPr>
              <a:latin typeface="Roboto"/>
              <a:ea typeface="Roboto"/>
              <a:cs typeface="Roboto"/>
              <a:sym typeface="Roboto"/>
            </a:endParaRPr>
          </a:p>
        </p:txBody>
      </p:sp>
      <p:sp>
        <p:nvSpPr>
          <p:cNvPr id="380" name="Google Shape;380;p51"/>
          <p:cNvSpPr txBox="1"/>
          <p:nvPr/>
        </p:nvSpPr>
        <p:spPr>
          <a:xfrm>
            <a:off x="3797400" y="4110750"/>
            <a:ext cx="2186700" cy="6579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81" name="Google Shape;381;p51"/>
          <p:cNvSpPr txBox="1"/>
          <p:nvPr/>
        </p:nvSpPr>
        <p:spPr>
          <a:xfrm>
            <a:off x="3848025" y="37872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console</a:t>
            </a:r>
            <a:endParaRPr>
              <a:latin typeface="Roboto"/>
              <a:ea typeface="Roboto"/>
              <a:cs typeface="Roboto"/>
              <a:sym typeface="Roboto"/>
            </a:endParaRPr>
          </a:p>
        </p:txBody>
      </p:sp>
      <p:sp>
        <p:nvSpPr>
          <p:cNvPr id="382" name="Google Shape;382;p51"/>
          <p:cNvSpPr txBox="1"/>
          <p:nvPr/>
        </p:nvSpPr>
        <p:spPr>
          <a:xfrm>
            <a:off x="5113125" y="2973000"/>
            <a:ext cx="3381900" cy="935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83" name="Google Shape;383;p51"/>
          <p:cNvSpPr txBox="1"/>
          <p:nvPr/>
        </p:nvSpPr>
        <p:spPr>
          <a:xfrm>
            <a:off x="5578875" y="3285013"/>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6</a:t>
            </a:r>
            <a:endParaRPr>
              <a:latin typeface="Roboto"/>
              <a:ea typeface="Roboto"/>
              <a:cs typeface="Roboto"/>
              <a:sym typeface="Roboto"/>
            </a:endParaRPr>
          </a:p>
        </p:txBody>
      </p:sp>
      <p:sp>
        <p:nvSpPr>
          <p:cNvPr id="384" name="Google Shape;384;p51"/>
          <p:cNvSpPr txBox="1"/>
          <p:nvPr/>
        </p:nvSpPr>
        <p:spPr>
          <a:xfrm>
            <a:off x="5113125" y="26413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foo</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write our own methods</a:t>
            </a:r>
            <a:endParaRPr/>
          </a:p>
        </p:txBody>
      </p:sp>
      <p:sp>
        <p:nvSpPr>
          <p:cNvPr id="109" name="Google Shape;109;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a method?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390" name="Google Shape;390;p52"/>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391" name="Google Shape;391;p52"/>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92" name="Google Shape;392;p52"/>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393" name="Google Shape;393;p52"/>
          <p:cNvSpPr/>
          <p:nvPr/>
        </p:nvSpPr>
        <p:spPr>
          <a:xfrm>
            <a:off x="3383400" y="205537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2"/>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a:t>
            </a:r>
            <a:endParaRPr>
              <a:latin typeface="Roboto"/>
              <a:ea typeface="Roboto"/>
              <a:cs typeface="Roboto"/>
              <a:sym typeface="Roboto"/>
            </a:endParaRPr>
          </a:p>
        </p:txBody>
      </p:sp>
      <p:sp>
        <p:nvSpPr>
          <p:cNvPr id="395" name="Google Shape;395;p52"/>
          <p:cNvSpPr txBox="1"/>
          <p:nvPr/>
        </p:nvSpPr>
        <p:spPr>
          <a:xfrm>
            <a:off x="3797400" y="4110750"/>
            <a:ext cx="2186700" cy="6579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96" name="Google Shape;396;p52"/>
          <p:cNvSpPr txBox="1"/>
          <p:nvPr/>
        </p:nvSpPr>
        <p:spPr>
          <a:xfrm>
            <a:off x="3848025" y="37872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console</a:t>
            </a:r>
            <a:endParaRPr>
              <a:latin typeface="Roboto"/>
              <a:ea typeface="Roboto"/>
              <a:cs typeface="Roboto"/>
              <a:sym typeface="Roboto"/>
            </a:endParaRPr>
          </a:p>
        </p:txBody>
      </p:sp>
      <p:sp>
        <p:nvSpPr>
          <p:cNvPr id="397" name="Google Shape;397;p52"/>
          <p:cNvSpPr txBox="1"/>
          <p:nvPr/>
        </p:nvSpPr>
        <p:spPr>
          <a:xfrm>
            <a:off x="5113125" y="2973000"/>
            <a:ext cx="3381900" cy="935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98" name="Google Shape;398;p52"/>
          <p:cNvSpPr txBox="1"/>
          <p:nvPr/>
        </p:nvSpPr>
        <p:spPr>
          <a:xfrm>
            <a:off x="5578875" y="3285013"/>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6</a:t>
            </a:r>
            <a:endParaRPr>
              <a:latin typeface="Roboto"/>
              <a:ea typeface="Roboto"/>
              <a:cs typeface="Roboto"/>
              <a:sym typeface="Roboto"/>
            </a:endParaRPr>
          </a:p>
        </p:txBody>
      </p:sp>
      <p:sp>
        <p:nvSpPr>
          <p:cNvPr id="399" name="Google Shape;399;p52"/>
          <p:cNvSpPr txBox="1"/>
          <p:nvPr/>
        </p:nvSpPr>
        <p:spPr>
          <a:xfrm>
            <a:off x="5113125" y="26413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foo</a:t>
            </a:r>
            <a:endParaRPr>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405" name="Google Shape;405;p53"/>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406" name="Google Shape;406;p53"/>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07" name="Google Shape;407;p53"/>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408" name="Google Shape;408;p53"/>
          <p:cNvSpPr/>
          <p:nvPr/>
        </p:nvSpPr>
        <p:spPr>
          <a:xfrm>
            <a:off x="3383400" y="205537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a:t>
            </a:r>
            <a:endParaRPr>
              <a:latin typeface="Roboto"/>
              <a:ea typeface="Roboto"/>
              <a:cs typeface="Roboto"/>
              <a:sym typeface="Roboto"/>
            </a:endParaRPr>
          </a:p>
        </p:txBody>
      </p:sp>
      <p:sp>
        <p:nvSpPr>
          <p:cNvPr id="410" name="Google Shape;410;p53"/>
          <p:cNvSpPr txBox="1"/>
          <p:nvPr/>
        </p:nvSpPr>
        <p:spPr>
          <a:xfrm>
            <a:off x="3797400" y="4110750"/>
            <a:ext cx="2186700" cy="6579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r>
              <a:rPr lang="en" sz="1800">
                <a:latin typeface="Roboto"/>
                <a:ea typeface="Roboto"/>
                <a:cs typeface="Roboto"/>
                <a:sym typeface="Roboto"/>
              </a:rPr>
              <a:t>   6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11" name="Google Shape;411;p53"/>
          <p:cNvSpPr txBox="1"/>
          <p:nvPr/>
        </p:nvSpPr>
        <p:spPr>
          <a:xfrm>
            <a:off x="3848025" y="37872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console</a:t>
            </a:r>
            <a:endParaRPr>
              <a:latin typeface="Roboto"/>
              <a:ea typeface="Roboto"/>
              <a:cs typeface="Roboto"/>
              <a:sym typeface="Roboto"/>
            </a:endParaRPr>
          </a:p>
        </p:txBody>
      </p:sp>
      <p:sp>
        <p:nvSpPr>
          <p:cNvPr id="412" name="Google Shape;412;p53"/>
          <p:cNvSpPr txBox="1"/>
          <p:nvPr/>
        </p:nvSpPr>
        <p:spPr>
          <a:xfrm>
            <a:off x="5113125" y="2973000"/>
            <a:ext cx="3381900" cy="935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13" name="Google Shape;413;p53"/>
          <p:cNvSpPr txBox="1"/>
          <p:nvPr/>
        </p:nvSpPr>
        <p:spPr>
          <a:xfrm>
            <a:off x="5578875" y="3285013"/>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6</a:t>
            </a:r>
            <a:endParaRPr>
              <a:latin typeface="Roboto"/>
              <a:ea typeface="Roboto"/>
              <a:cs typeface="Roboto"/>
              <a:sym typeface="Roboto"/>
            </a:endParaRPr>
          </a:p>
        </p:txBody>
      </p:sp>
      <p:sp>
        <p:nvSpPr>
          <p:cNvPr id="414" name="Google Shape;414;p53"/>
          <p:cNvSpPr txBox="1"/>
          <p:nvPr/>
        </p:nvSpPr>
        <p:spPr>
          <a:xfrm>
            <a:off x="5113125" y="26413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foo</a:t>
            </a:r>
            <a:endParaRPr>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420" name="Google Shape;420;p54"/>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421" name="Google Shape;421;p54"/>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22" name="Google Shape;422;p54"/>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423" name="Google Shape;423;p54"/>
          <p:cNvSpPr/>
          <p:nvPr/>
        </p:nvSpPr>
        <p:spPr>
          <a:xfrm>
            <a:off x="2198775" y="373052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4"/>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a:t>
            </a:r>
            <a:endParaRPr>
              <a:latin typeface="Roboto"/>
              <a:ea typeface="Roboto"/>
              <a:cs typeface="Roboto"/>
              <a:sym typeface="Roboto"/>
            </a:endParaRPr>
          </a:p>
        </p:txBody>
      </p:sp>
      <p:sp>
        <p:nvSpPr>
          <p:cNvPr id="425" name="Google Shape;425;p54"/>
          <p:cNvSpPr txBox="1"/>
          <p:nvPr/>
        </p:nvSpPr>
        <p:spPr>
          <a:xfrm>
            <a:off x="3797400" y="4110750"/>
            <a:ext cx="2186700" cy="6579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r>
              <a:rPr lang="en" sz="1800">
                <a:latin typeface="Roboto"/>
                <a:ea typeface="Roboto"/>
                <a:cs typeface="Roboto"/>
                <a:sym typeface="Roboto"/>
              </a:rPr>
              <a:t>   6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26" name="Google Shape;426;p54"/>
          <p:cNvSpPr txBox="1"/>
          <p:nvPr/>
        </p:nvSpPr>
        <p:spPr>
          <a:xfrm>
            <a:off x="3848025" y="37872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console</a:t>
            </a:r>
            <a:endParaRPr>
              <a:latin typeface="Roboto"/>
              <a:ea typeface="Roboto"/>
              <a:cs typeface="Roboto"/>
              <a:sym typeface="Roboto"/>
            </a:endParaRPr>
          </a:p>
        </p:txBody>
      </p:sp>
      <p:sp>
        <p:nvSpPr>
          <p:cNvPr id="427" name="Google Shape;427;p54"/>
          <p:cNvSpPr txBox="1"/>
          <p:nvPr/>
        </p:nvSpPr>
        <p:spPr>
          <a:xfrm>
            <a:off x="5113125" y="2973000"/>
            <a:ext cx="3381900" cy="935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28" name="Google Shape;428;p54"/>
          <p:cNvSpPr txBox="1"/>
          <p:nvPr/>
        </p:nvSpPr>
        <p:spPr>
          <a:xfrm>
            <a:off x="5578875" y="3285013"/>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6</a:t>
            </a:r>
            <a:endParaRPr>
              <a:latin typeface="Roboto"/>
              <a:ea typeface="Roboto"/>
              <a:cs typeface="Roboto"/>
              <a:sym typeface="Roboto"/>
            </a:endParaRPr>
          </a:p>
        </p:txBody>
      </p:sp>
      <p:sp>
        <p:nvSpPr>
          <p:cNvPr id="429" name="Google Shape;429;p54"/>
          <p:cNvSpPr txBox="1"/>
          <p:nvPr/>
        </p:nvSpPr>
        <p:spPr>
          <a:xfrm>
            <a:off x="5113125" y="26413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foo</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435" name="Google Shape;435;p55"/>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436" name="Google Shape;436;p55"/>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37" name="Google Shape;437;p55"/>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438" name="Google Shape;438;p55"/>
          <p:cNvSpPr/>
          <p:nvPr/>
        </p:nvSpPr>
        <p:spPr>
          <a:xfrm>
            <a:off x="2198775" y="373052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5"/>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11</a:t>
            </a:r>
            <a:endParaRPr>
              <a:latin typeface="Roboto"/>
              <a:ea typeface="Roboto"/>
              <a:cs typeface="Roboto"/>
              <a:sym typeface="Roboto"/>
            </a:endParaRPr>
          </a:p>
        </p:txBody>
      </p:sp>
      <p:sp>
        <p:nvSpPr>
          <p:cNvPr id="440" name="Google Shape;440;p55"/>
          <p:cNvSpPr txBox="1"/>
          <p:nvPr/>
        </p:nvSpPr>
        <p:spPr>
          <a:xfrm>
            <a:off x="3797400" y="4110750"/>
            <a:ext cx="2186700" cy="6579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r>
              <a:rPr lang="en" sz="1800">
                <a:latin typeface="Roboto"/>
                <a:ea typeface="Roboto"/>
                <a:cs typeface="Roboto"/>
                <a:sym typeface="Roboto"/>
              </a:rPr>
              <a:t>   6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41" name="Google Shape;441;p55"/>
          <p:cNvSpPr txBox="1"/>
          <p:nvPr/>
        </p:nvSpPr>
        <p:spPr>
          <a:xfrm>
            <a:off x="3848025" y="37872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console</a:t>
            </a:r>
            <a:endParaRPr>
              <a:latin typeface="Roboto"/>
              <a:ea typeface="Roboto"/>
              <a:cs typeface="Roboto"/>
              <a:sym typeface="Roboto"/>
            </a:endParaRPr>
          </a:p>
        </p:txBody>
      </p:sp>
      <p:sp>
        <p:nvSpPr>
          <p:cNvPr id="442" name="Google Shape;442;p55"/>
          <p:cNvSpPr txBox="1"/>
          <p:nvPr/>
        </p:nvSpPr>
        <p:spPr>
          <a:xfrm>
            <a:off x="5113125" y="2973000"/>
            <a:ext cx="3381900" cy="935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43" name="Google Shape;443;p55"/>
          <p:cNvSpPr txBox="1"/>
          <p:nvPr/>
        </p:nvSpPr>
        <p:spPr>
          <a:xfrm>
            <a:off x="5578875" y="3285013"/>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6</a:t>
            </a:r>
            <a:endParaRPr>
              <a:latin typeface="Roboto"/>
              <a:ea typeface="Roboto"/>
              <a:cs typeface="Roboto"/>
              <a:sym typeface="Roboto"/>
            </a:endParaRPr>
          </a:p>
        </p:txBody>
      </p:sp>
      <p:sp>
        <p:nvSpPr>
          <p:cNvPr id="444" name="Google Shape;444;p55"/>
          <p:cNvSpPr txBox="1"/>
          <p:nvPr/>
        </p:nvSpPr>
        <p:spPr>
          <a:xfrm>
            <a:off x="5113125" y="26413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foo</a:t>
            </a:r>
            <a:endParaRPr>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450" name="Google Shape;450;p56"/>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451" name="Google Shape;451;p56"/>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52" name="Google Shape;452;p56"/>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453" name="Google Shape;453;p56"/>
          <p:cNvSpPr/>
          <p:nvPr/>
        </p:nvSpPr>
        <p:spPr>
          <a:xfrm>
            <a:off x="2816400" y="384307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6"/>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11</a:t>
            </a:r>
            <a:endParaRPr>
              <a:latin typeface="Roboto"/>
              <a:ea typeface="Roboto"/>
              <a:cs typeface="Roboto"/>
              <a:sym typeface="Roboto"/>
            </a:endParaRPr>
          </a:p>
        </p:txBody>
      </p:sp>
      <p:sp>
        <p:nvSpPr>
          <p:cNvPr id="455" name="Google Shape;455;p56"/>
          <p:cNvSpPr txBox="1"/>
          <p:nvPr/>
        </p:nvSpPr>
        <p:spPr>
          <a:xfrm>
            <a:off x="3797400" y="4110750"/>
            <a:ext cx="2186700" cy="6579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r>
              <a:rPr lang="en" sz="1800">
                <a:latin typeface="Roboto"/>
                <a:ea typeface="Roboto"/>
                <a:cs typeface="Roboto"/>
                <a:sym typeface="Roboto"/>
              </a:rPr>
              <a:t>   6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56" name="Google Shape;456;p56"/>
          <p:cNvSpPr txBox="1"/>
          <p:nvPr/>
        </p:nvSpPr>
        <p:spPr>
          <a:xfrm>
            <a:off x="3848025" y="37872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console</a:t>
            </a:r>
            <a:endParaRPr>
              <a:latin typeface="Roboto"/>
              <a:ea typeface="Roboto"/>
              <a:cs typeface="Roboto"/>
              <a:sym typeface="Roboto"/>
            </a:endParaRPr>
          </a:p>
        </p:txBody>
      </p:sp>
      <p:sp>
        <p:nvSpPr>
          <p:cNvPr id="457" name="Google Shape;457;p56"/>
          <p:cNvSpPr txBox="1"/>
          <p:nvPr/>
        </p:nvSpPr>
        <p:spPr>
          <a:xfrm>
            <a:off x="5113125" y="2973000"/>
            <a:ext cx="3381900" cy="935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58" name="Google Shape;458;p56"/>
          <p:cNvSpPr txBox="1"/>
          <p:nvPr/>
        </p:nvSpPr>
        <p:spPr>
          <a:xfrm>
            <a:off x="5578875" y="3285013"/>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6</a:t>
            </a:r>
            <a:endParaRPr>
              <a:latin typeface="Roboto"/>
              <a:ea typeface="Roboto"/>
              <a:cs typeface="Roboto"/>
              <a:sym typeface="Roboto"/>
            </a:endParaRPr>
          </a:p>
        </p:txBody>
      </p:sp>
      <p:sp>
        <p:nvSpPr>
          <p:cNvPr id="459" name="Google Shape;459;p56"/>
          <p:cNvSpPr txBox="1"/>
          <p:nvPr/>
        </p:nvSpPr>
        <p:spPr>
          <a:xfrm>
            <a:off x="5113125" y="26413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foo</a:t>
            </a:r>
            <a:endParaRPr>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5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sp>
        <p:nvSpPr>
          <p:cNvPr id="465" name="Google Shape;465;p57"/>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Roboto Mono"/>
                <a:ea typeface="Roboto Mono"/>
                <a:cs typeface="Roboto Mono"/>
                <a:sym typeface="Roboto Mono"/>
              </a:rPr>
              <a:t>public class ReviewSession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foo (int x) {</a:t>
            </a:r>
            <a:br>
              <a:rPr lang="en" sz="1200">
                <a:latin typeface="Roboto Mono"/>
                <a:ea typeface="Roboto Mono"/>
                <a:cs typeface="Roboto Mono"/>
                <a:sym typeface="Roboto Mono"/>
              </a:rPr>
            </a:br>
            <a:r>
              <a:rPr lang="en" sz="1200">
                <a:latin typeface="Roboto Mono"/>
                <a:ea typeface="Roboto Mono"/>
                <a:cs typeface="Roboto Mono"/>
                <a:sym typeface="Roboto Mono"/>
              </a:rPr>
              <a:t>      x = x + 5;</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public static void main (String[] args)</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int 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1;</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 + “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foo(x);</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x =  x + 10;</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      System.out.print(x);</a:t>
            </a:r>
            <a:br>
              <a:rPr lang="en" sz="1200">
                <a:latin typeface="Roboto Mono"/>
                <a:ea typeface="Roboto Mono"/>
                <a:cs typeface="Roboto Mono"/>
                <a:sym typeface="Roboto Mono"/>
              </a:rPr>
            </a:b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latin typeface="Roboto Mono"/>
                <a:ea typeface="Roboto Mono"/>
                <a:cs typeface="Roboto Mono"/>
                <a:sym typeface="Roboto Mono"/>
              </a:rPr>
              <a:t>}</a:t>
            </a:r>
            <a:endParaRPr sz="1200">
              <a:latin typeface="Roboto Mono"/>
              <a:ea typeface="Roboto Mono"/>
              <a:cs typeface="Roboto Mono"/>
              <a:sym typeface="Roboto Mono"/>
            </a:endParaRPr>
          </a:p>
        </p:txBody>
      </p:sp>
      <p:sp>
        <p:nvSpPr>
          <p:cNvPr id="466" name="Google Shape;466;p57"/>
          <p:cNvSpPr txBox="1"/>
          <p:nvPr/>
        </p:nvSpPr>
        <p:spPr>
          <a:xfrm>
            <a:off x="5092875" y="1017800"/>
            <a:ext cx="3381900" cy="1310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67" name="Google Shape;467;p57"/>
          <p:cNvSpPr txBox="1"/>
          <p:nvPr/>
        </p:nvSpPr>
        <p:spPr>
          <a:xfrm>
            <a:off x="5113125" y="668250"/>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main</a:t>
            </a:r>
            <a:endParaRPr>
              <a:latin typeface="Roboto"/>
              <a:ea typeface="Roboto"/>
              <a:cs typeface="Roboto"/>
              <a:sym typeface="Roboto"/>
            </a:endParaRPr>
          </a:p>
        </p:txBody>
      </p:sp>
      <p:sp>
        <p:nvSpPr>
          <p:cNvPr id="468" name="Google Shape;468;p57"/>
          <p:cNvSpPr/>
          <p:nvPr/>
        </p:nvSpPr>
        <p:spPr>
          <a:xfrm>
            <a:off x="2816400" y="3843075"/>
            <a:ext cx="870900" cy="151800"/>
          </a:xfrm>
          <a:prstGeom prst="leftArrow">
            <a:avLst>
              <a:gd fmla="val 50000" name="adj1"/>
              <a:gd fmla="val 50000" name="adj2"/>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7"/>
          <p:cNvSpPr txBox="1"/>
          <p:nvPr/>
        </p:nvSpPr>
        <p:spPr>
          <a:xfrm>
            <a:off x="5578875" y="1346625"/>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11</a:t>
            </a:r>
            <a:endParaRPr>
              <a:latin typeface="Roboto"/>
              <a:ea typeface="Roboto"/>
              <a:cs typeface="Roboto"/>
              <a:sym typeface="Roboto"/>
            </a:endParaRPr>
          </a:p>
        </p:txBody>
      </p:sp>
      <p:sp>
        <p:nvSpPr>
          <p:cNvPr id="470" name="Google Shape;470;p57"/>
          <p:cNvSpPr txBox="1"/>
          <p:nvPr/>
        </p:nvSpPr>
        <p:spPr>
          <a:xfrm>
            <a:off x="3797400" y="4110750"/>
            <a:ext cx="2186700" cy="6579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1</a:t>
            </a:r>
            <a:r>
              <a:rPr lang="en" sz="1800">
                <a:latin typeface="Roboto"/>
                <a:ea typeface="Roboto"/>
                <a:cs typeface="Roboto"/>
                <a:sym typeface="Roboto"/>
              </a:rPr>
              <a:t>   6    11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71" name="Google Shape;471;p57"/>
          <p:cNvSpPr txBox="1"/>
          <p:nvPr/>
        </p:nvSpPr>
        <p:spPr>
          <a:xfrm>
            <a:off x="3848025" y="37872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console</a:t>
            </a:r>
            <a:endParaRPr>
              <a:latin typeface="Roboto"/>
              <a:ea typeface="Roboto"/>
              <a:cs typeface="Roboto"/>
              <a:sym typeface="Roboto"/>
            </a:endParaRPr>
          </a:p>
        </p:txBody>
      </p:sp>
      <p:sp>
        <p:nvSpPr>
          <p:cNvPr id="472" name="Google Shape;472;p57"/>
          <p:cNvSpPr txBox="1"/>
          <p:nvPr/>
        </p:nvSpPr>
        <p:spPr>
          <a:xfrm>
            <a:off x="5113125" y="2973000"/>
            <a:ext cx="3381900" cy="9354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x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473" name="Google Shape;473;p57"/>
          <p:cNvSpPr txBox="1"/>
          <p:nvPr/>
        </p:nvSpPr>
        <p:spPr>
          <a:xfrm>
            <a:off x="5578875" y="3285013"/>
            <a:ext cx="486000" cy="4455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6</a:t>
            </a:r>
            <a:endParaRPr>
              <a:latin typeface="Roboto"/>
              <a:ea typeface="Roboto"/>
              <a:cs typeface="Roboto"/>
              <a:sym typeface="Roboto"/>
            </a:endParaRPr>
          </a:p>
        </p:txBody>
      </p:sp>
      <p:sp>
        <p:nvSpPr>
          <p:cNvPr id="474" name="Google Shape;474;p57"/>
          <p:cNvSpPr txBox="1"/>
          <p:nvPr/>
        </p:nvSpPr>
        <p:spPr>
          <a:xfrm>
            <a:off x="5113125" y="2641375"/>
            <a:ext cx="870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foo</a:t>
            </a:r>
            <a:endParaRPr>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5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Activity</a:t>
            </a:r>
            <a:endParaRPr/>
          </a:p>
        </p:txBody>
      </p:sp>
      <p:sp>
        <p:nvSpPr>
          <p:cNvPr id="480" name="Google Shape;480;p58"/>
          <p:cNvSpPr txBox="1"/>
          <p:nvPr>
            <p:ph idx="1" type="body"/>
          </p:nvPr>
        </p:nvSpPr>
        <p:spPr>
          <a:xfrm>
            <a:off x="311700" y="1229875"/>
            <a:ext cx="77478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Work in groups of 2-3 students. Each group will be given code. The goal of this activity is to create stack diagrams that reflect what is happening in the code. Also keep track of what is printed/computed by the code.</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rPr lang="en"/>
              <a:t>We will go over this problem together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5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Activity</a:t>
            </a:r>
            <a:endParaRPr/>
          </a:p>
        </p:txBody>
      </p:sp>
      <p:sp>
        <p:nvSpPr>
          <p:cNvPr id="486" name="Google Shape;486;p59"/>
          <p:cNvSpPr txBox="1"/>
          <p:nvPr>
            <p:ph idx="1" type="body"/>
          </p:nvPr>
        </p:nvSpPr>
        <p:spPr>
          <a:xfrm>
            <a:off x="311700" y="1229875"/>
            <a:ext cx="77478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What is printed out:</a:t>
            </a:r>
            <a:endParaRPr b="1"/>
          </a:p>
          <a:p>
            <a:pPr indent="0" lvl="0" marL="0" rtl="0" algn="l">
              <a:lnSpc>
                <a:spcPct val="100000"/>
              </a:lnSpc>
              <a:spcBef>
                <a:spcPts val="1600"/>
              </a:spcBef>
              <a:spcAft>
                <a:spcPts val="0"/>
              </a:spcAft>
              <a:buNone/>
            </a:pPr>
            <a:r>
              <a:rPr lang="en"/>
              <a:t>a + b = 13</a:t>
            </a:r>
            <a:endParaRPr/>
          </a:p>
          <a:p>
            <a:pPr indent="0" lvl="0" marL="0" rtl="0" algn="l">
              <a:lnSpc>
                <a:spcPct val="100000"/>
              </a:lnSpc>
              <a:spcBef>
                <a:spcPts val="1600"/>
              </a:spcBef>
              <a:spcAft>
                <a:spcPts val="0"/>
              </a:spcAft>
              <a:buNone/>
            </a:pPr>
            <a:r>
              <a:rPr lang="en"/>
              <a:t>a + b = 103</a:t>
            </a:r>
            <a:endParaRPr/>
          </a:p>
          <a:p>
            <a:pPr indent="0" lvl="0" marL="0" rtl="0" algn="l">
              <a:lnSpc>
                <a:spcPct val="100000"/>
              </a:lnSpc>
              <a:spcBef>
                <a:spcPts val="1600"/>
              </a:spcBef>
              <a:spcAft>
                <a:spcPts val="0"/>
              </a:spcAft>
              <a:buNone/>
            </a:pPr>
            <a:r>
              <a:rPr lang="en"/>
              <a:t>4.0</a:t>
            </a:r>
            <a:endParaRPr/>
          </a:p>
          <a:p>
            <a:pPr indent="0" lvl="0" marL="0" rtl="0" algn="l">
              <a:lnSpc>
                <a:spcPct val="100000"/>
              </a:lnSpc>
              <a:spcBef>
                <a:spcPts val="1600"/>
              </a:spcBef>
              <a:spcAft>
                <a:spcPts val="0"/>
              </a:spcAft>
              <a:buNone/>
            </a:pPr>
            <a:r>
              <a:rPr lang="en"/>
              <a:t>The value of a is 10</a:t>
            </a:r>
            <a:endParaRPr/>
          </a:p>
          <a:p>
            <a:pPr indent="0" lvl="0" marL="0" rtl="0" algn="l">
              <a:lnSpc>
                <a:spcPct val="100000"/>
              </a:lnSpc>
              <a:spcBef>
                <a:spcPts val="1600"/>
              </a:spcBef>
              <a:spcAft>
                <a:spcPts val="0"/>
              </a:spcAft>
              <a:buNone/>
            </a:pPr>
            <a:r>
              <a:rPr lang="en"/>
              <a:t>The value of b is 3</a:t>
            </a:r>
            <a:endParaRPr/>
          </a:p>
          <a:p>
            <a:pPr indent="0" lvl="0" marL="0" rtl="0" algn="l">
              <a:lnSpc>
                <a:spcPct val="100000"/>
              </a:lnSpc>
              <a:spcBef>
                <a:spcPts val="1600"/>
              </a:spcBef>
              <a:spcAft>
                <a:spcPts val="1600"/>
              </a:spcAft>
              <a:buNone/>
            </a:pPr>
            <a:r>
              <a:rPr lang="en"/>
              <a:t>The answer is: 12.5</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over the stack diagrams</a:t>
            </a:r>
            <a:endParaRPr/>
          </a:p>
        </p:txBody>
      </p:sp>
      <p:sp>
        <p:nvSpPr>
          <p:cNvPr id="492" name="Google Shape;492;p60"/>
          <p:cNvSpPr txBox="1"/>
          <p:nvPr>
            <p:ph idx="1" type="body"/>
          </p:nvPr>
        </p:nvSpPr>
        <p:spPr>
          <a:xfrm>
            <a:off x="311700" y="1229875"/>
            <a:ext cx="77478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u="sng">
                <a:solidFill>
                  <a:schemeClr val="hlink"/>
                </a:solidFill>
                <a:hlinkClick r:id="rId3"/>
              </a:rPr>
              <a:t>http://pythontutor.com/java.html#mode=edit</a:t>
            </a:r>
            <a:r>
              <a:rPr lang="en"/>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498" name="Google Shape;498;p6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99" name="Google Shape;499;p61"/>
          <p:cNvPicPr preferRelativeResize="0"/>
          <p:nvPr/>
        </p:nvPicPr>
        <p:blipFill>
          <a:blip r:embed="rId3">
            <a:alphaModFix/>
          </a:blip>
          <a:stretch>
            <a:fillRect/>
          </a:stretch>
        </p:blipFill>
        <p:spPr>
          <a:xfrm>
            <a:off x="2911500" y="1186000"/>
            <a:ext cx="3426750" cy="342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write our own methods</a:t>
            </a:r>
            <a:endParaRPr/>
          </a:p>
        </p:txBody>
      </p:sp>
      <p:sp>
        <p:nvSpPr>
          <p:cNvPr id="115" name="Google Shape;115;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method?</a:t>
            </a:r>
            <a:endParaRPr/>
          </a:p>
          <a:p>
            <a:pPr indent="-342900" lvl="0" marL="457200" rtl="0" algn="l">
              <a:spcBef>
                <a:spcPts val="1600"/>
              </a:spcBef>
              <a:spcAft>
                <a:spcPts val="0"/>
              </a:spcAft>
              <a:buSzPts val="1800"/>
              <a:buChar char="-"/>
            </a:pPr>
            <a:r>
              <a:rPr lang="en"/>
              <a:t>A method is a section of code that can be </a:t>
            </a:r>
            <a:r>
              <a:rPr lang="en"/>
              <a:t>reused to solve a generic problem with a variety of inputs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a small problem</a:t>
            </a:r>
            <a:endParaRPr/>
          </a:p>
        </p:txBody>
      </p:sp>
      <p:sp>
        <p:nvSpPr>
          <p:cNvPr id="121" name="Google Shape;121;p18"/>
          <p:cNvSpPr txBox="1"/>
          <p:nvPr/>
        </p:nvSpPr>
        <p:spPr>
          <a:xfrm>
            <a:off x="374625" y="1210750"/>
            <a:ext cx="4627200" cy="31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2"/>
                </a:solidFill>
                <a:latin typeface="Roboto Mono"/>
                <a:ea typeface="Roboto Mono"/>
                <a:cs typeface="Roboto Mono"/>
                <a:sym typeface="Roboto Mono"/>
              </a:rPr>
              <a:t>p</a:t>
            </a:r>
            <a:r>
              <a:rPr lang="en" sz="1200">
                <a:solidFill>
                  <a:schemeClr val="dk2"/>
                </a:solidFill>
                <a:latin typeface="Roboto Mono"/>
                <a:ea typeface="Roboto Mono"/>
                <a:cs typeface="Roboto Mono"/>
                <a:sym typeface="Roboto Mono"/>
              </a:rPr>
              <a:t>ublic static void main(String[] args)</a:t>
            </a:r>
            <a:endParaRPr sz="12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1200">
                <a:solidFill>
                  <a:schemeClr val="dk2"/>
                </a:solidFill>
                <a:latin typeface="Roboto Mono"/>
                <a:ea typeface="Roboto Mono"/>
                <a:cs typeface="Roboto Mono"/>
                <a:sym typeface="Roboto Mono"/>
              </a:rPr>
              <a:t>{</a:t>
            </a:r>
            <a:endParaRPr sz="12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1200">
                <a:solidFill>
                  <a:schemeClr val="dk2"/>
                </a:solidFill>
                <a:latin typeface="Roboto Mono"/>
                <a:ea typeface="Roboto Mono"/>
                <a:cs typeface="Roboto Mono"/>
                <a:sym typeface="Roboto Mono"/>
              </a:rPr>
              <a:t>    int aSqur = Math.pow(5, 2);</a:t>
            </a:r>
            <a:endParaRPr sz="12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1200">
                <a:solidFill>
                  <a:schemeClr val="dk2"/>
                </a:solidFill>
                <a:latin typeface="Roboto Mono"/>
                <a:ea typeface="Roboto Mono"/>
                <a:cs typeface="Roboto Mono"/>
                <a:sym typeface="Roboto Mono"/>
              </a:rPr>
              <a:t>    int bSqur = Math.pow(6, 2);</a:t>
            </a:r>
            <a:endParaRPr sz="12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1200">
                <a:solidFill>
                  <a:schemeClr val="dk2"/>
                </a:solidFill>
                <a:latin typeface="Roboto Mono"/>
                <a:ea typeface="Roboto Mono"/>
                <a:cs typeface="Roboto Mono"/>
                <a:sym typeface="Roboto Mono"/>
              </a:rPr>
              <a:t>    int added = aSqur + bSqur;</a:t>
            </a:r>
            <a:endParaRPr sz="12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1200">
                <a:solidFill>
                  <a:schemeClr val="dk2"/>
                </a:solidFill>
                <a:latin typeface="Roboto Mono"/>
                <a:ea typeface="Roboto Mono"/>
                <a:cs typeface="Roboto Mono"/>
                <a:sym typeface="Roboto Mono"/>
              </a:rPr>
              <a:t>    double result = Math.sqrt( added);</a:t>
            </a:r>
            <a:endParaRPr sz="12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1200">
                <a:solidFill>
                  <a:schemeClr val="dk2"/>
                </a:solidFill>
                <a:latin typeface="Roboto Mono"/>
                <a:ea typeface="Roboto Mono"/>
                <a:cs typeface="Roboto Mono"/>
                <a:sym typeface="Roboto Mono"/>
              </a:rPr>
              <a:t>    System.out.println(result);</a:t>
            </a:r>
            <a:endParaRPr sz="1200">
              <a:solidFill>
                <a:schemeClr val="dk2"/>
              </a:solidFill>
              <a:latin typeface="Roboto Mono"/>
              <a:ea typeface="Roboto Mono"/>
              <a:cs typeface="Roboto Mono"/>
              <a:sym typeface="Roboto Mono"/>
            </a:endParaRPr>
          </a:p>
          <a:p>
            <a:pPr indent="0" lvl="0" marL="0" rtl="0" algn="l">
              <a:lnSpc>
                <a:spcPct val="115000"/>
              </a:lnSpc>
              <a:spcBef>
                <a:spcPts val="1600"/>
              </a:spcBef>
              <a:spcAft>
                <a:spcPts val="1600"/>
              </a:spcAft>
              <a:buNone/>
            </a:pPr>
            <a:r>
              <a:rPr lang="en" sz="1200">
                <a:solidFill>
                  <a:schemeClr val="dk2"/>
                </a:solidFill>
                <a:latin typeface="Roboto Mono"/>
                <a:ea typeface="Roboto Mono"/>
                <a:cs typeface="Roboto Mono"/>
                <a:sym typeface="Roboto Mono"/>
              </a:rPr>
              <a:t>}</a:t>
            </a:r>
            <a:endParaRPr sz="1200">
              <a:solidFill>
                <a:schemeClr val="dk2"/>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inputs</a:t>
            </a:r>
            <a:endParaRPr/>
          </a:p>
        </p:txBody>
      </p:sp>
      <p:sp>
        <p:nvSpPr>
          <p:cNvPr id="127" name="Google Shape;127;p19"/>
          <p:cNvSpPr txBox="1"/>
          <p:nvPr/>
        </p:nvSpPr>
        <p:spPr>
          <a:xfrm>
            <a:off x="3827250" y="178000"/>
            <a:ext cx="3665400" cy="31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Roboto"/>
              <a:ea typeface="Roboto"/>
              <a:cs typeface="Roboto"/>
              <a:sym typeface="Roboto"/>
            </a:endParaRPr>
          </a:p>
          <a:p>
            <a:pPr indent="0" lvl="0" marL="0" rtl="0" algn="l">
              <a:lnSpc>
                <a:spcPct val="115000"/>
              </a:lnSpc>
              <a:spcBef>
                <a:spcPts val="0"/>
              </a:spcBef>
              <a:spcAft>
                <a:spcPts val="0"/>
              </a:spcAft>
              <a:buNone/>
            </a:pPr>
            <a:r>
              <a:rPr lang="en" sz="900">
                <a:solidFill>
                  <a:schemeClr val="dk2"/>
                </a:solidFill>
                <a:latin typeface="Roboto Mono"/>
                <a:ea typeface="Roboto Mono"/>
                <a:cs typeface="Roboto Mono"/>
                <a:sym typeface="Roboto Mono"/>
              </a:rPr>
              <a:t>public static void main(String[] args)</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900">
                <a:solidFill>
                  <a:schemeClr val="dk2"/>
                </a:solidFill>
                <a:latin typeface="Roboto Mono"/>
                <a:ea typeface="Roboto Mono"/>
                <a:cs typeface="Roboto Mono"/>
                <a:sym typeface="Roboto Mono"/>
              </a:rPr>
              <a:t>{</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900">
                <a:solidFill>
                  <a:schemeClr val="dk2"/>
                </a:solidFill>
                <a:latin typeface="Roboto Mono"/>
                <a:ea typeface="Roboto Mono"/>
                <a:cs typeface="Roboto Mono"/>
                <a:sym typeface="Roboto Mono"/>
              </a:rPr>
              <a:t>    int aSqur = Math.pow(5, 2);</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900">
                <a:solidFill>
                  <a:schemeClr val="dk2"/>
                </a:solidFill>
                <a:latin typeface="Roboto Mono"/>
                <a:ea typeface="Roboto Mono"/>
                <a:cs typeface="Roboto Mono"/>
                <a:sym typeface="Roboto Mono"/>
              </a:rPr>
              <a:t>    int bSqur = Math.pow(6, 2);</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900">
                <a:solidFill>
                  <a:schemeClr val="dk2"/>
                </a:solidFill>
                <a:latin typeface="Roboto Mono"/>
                <a:ea typeface="Roboto Mono"/>
                <a:cs typeface="Roboto Mono"/>
                <a:sym typeface="Roboto Mono"/>
              </a:rPr>
              <a:t>    int added = aSqur + bSqur;</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900">
                <a:solidFill>
                  <a:schemeClr val="dk2"/>
                </a:solidFill>
                <a:latin typeface="Roboto Mono"/>
                <a:ea typeface="Roboto Mono"/>
                <a:cs typeface="Roboto Mono"/>
                <a:sym typeface="Roboto Mono"/>
              </a:rPr>
              <a:t>    double result = Math.sqrt( added);</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900">
                <a:solidFill>
                  <a:schemeClr val="dk2"/>
                </a:solidFill>
                <a:latin typeface="Roboto Mono"/>
                <a:ea typeface="Roboto Mono"/>
                <a:cs typeface="Roboto Mono"/>
                <a:sym typeface="Roboto Mono"/>
              </a:rPr>
              <a:t>    System.out.println(result);</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900">
                <a:solidFill>
                  <a:schemeClr val="dk2"/>
                </a:solidFill>
                <a:latin typeface="Roboto Mono"/>
                <a:ea typeface="Roboto Mono"/>
                <a:cs typeface="Roboto Mono"/>
                <a:sym typeface="Roboto Mono"/>
              </a:rPr>
              <a:t>    aSqur = Math.pow(7, 2);</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900">
                <a:solidFill>
                  <a:schemeClr val="dk2"/>
                </a:solidFill>
                <a:latin typeface="Roboto Mono"/>
                <a:ea typeface="Roboto Mono"/>
                <a:cs typeface="Roboto Mono"/>
                <a:sym typeface="Roboto Mono"/>
              </a:rPr>
              <a:t>    bSqur = Math.pow(8, 2);</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900">
                <a:solidFill>
                  <a:schemeClr val="dk2"/>
                </a:solidFill>
                <a:latin typeface="Roboto Mono"/>
                <a:ea typeface="Roboto Mono"/>
                <a:cs typeface="Roboto Mono"/>
                <a:sym typeface="Roboto Mono"/>
              </a:rPr>
              <a:t>    added = aSqur + bSqur;</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900">
                <a:solidFill>
                  <a:schemeClr val="dk2"/>
                </a:solidFill>
                <a:latin typeface="Roboto Mono"/>
                <a:ea typeface="Roboto Mono"/>
                <a:cs typeface="Roboto Mono"/>
                <a:sym typeface="Roboto Mono"/>
              </a:rPr>
              <a:t>    result = Math.sqrt( added);</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900">
                <a:solidFill>
                  <a:schemeClr val="dk2"/>
                </a:solidFill>
                <a:latin typeface="Roboto Mono"/>
                <a:ea typeface="Roboto Mono"/>
                <a:cs typeface="Roboto Mono"/>
                <a:sym typeface="Roboto Mono"/>
              </a:rPr>
              <a:t>    System.out.println(result);</a:t>
            </a:r>
            <a:endParaRPr sz="900">
              <a:solidFill>
                <a:schemeClr val="dk2"/>
              </a:solidFill>
              <a:latin typeface="Roboto Mono"/>
              <a:ea typeface="Roboto Mono"/>
              <a:cs typeface="Roboto Mono"/>
              <a:sym typeface="Roboto Mono"/>
            </a:endParaRPr>
          </a:p>
          <a:p>
            <a:pPr indent="0" lvl="0" marL="0" rtl="0" algn="l">
              <a:lnSpc>
                <a:spcPct val="115000"/>
              </a:lnSpc>
              <a:spcBef>
                <a:spcPts val="1600"/>
              </a:spcBef>
              <a:spcAft>
                <a:spcPts val="1600"/>
              </a:spcAft>
              <a:buNone/>
            </a:pPr>
            <a:r>
              <a:rPr lang="en" sz="900">
                <a:solidFill>
                  <a:schemeClr val="dk2"/>
                </a:solidFill>
                <a:latin typeface="Roboto Mono"/>
                <a:ea typeface="Roboto Mono"/>
                <a:cs typeface="Roboto Mono"/>
                <a:sym typeface="Roboto Mono"/>
              </a:rPr>
              <a:t>}</a:t>
            </a:r>
            <a:endParaRPr sz="900">
              <a:solidFill>
                <a:schemeClr val="dk2"/>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Fixing the issue? Methods!</a:t>
            </a:r>
            <a:endParaRPr/>
          </a:p>
        </p:txBody>
      </p:sp>
      <p:sp>
        <p:nvSpPr>
          <p:cNvPr id="133" name="Google Shape;133;p20"/>
          <p:cNvSpPr txBox="1"/>
          <p:nvPr>
            <p:ph idx="1" type="body"/>
          </p:nvPr>
        </p:nvSpPr>
        <p:spPr>
          <a:xfrm>
            <a:off x="4201875" y="1214900"/>
            <a:ext cx="4860000" cy="170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Roboto Mono"/>
                <a:ea typeface="Roboto Mono"/>
                <a:cs typeface="Roboto Mono"/>
                <a:sym typeface="Roboto Mono"/>
              </a:rPr>
              <a:t>public static void </a:t>
            </a:r>
            <a:r>
              <a:rPr lang="en" sz="1200">
                <a:solidFill>
                  <a:srgbClr val="000000"/>
                </a:solidFill>
                <a:latin typeface="Roboto Mono"/>
                <a:ea typeface="Roboto Mono"/>
                <a:cs typeface="Roboto Mono"/>
                <a:sym typeface="Roboto Mono"/>
              </a:rPr>
              <a:t>pythagoreanTheorm </a:t>
            </a:r>
            <a:r>
              <a:rPr lang="en" sz="1200">
                <a:solidFill>
                  <a:srgbClr val="000000"/>
                </a:solidFill>
                <a:latin typeface="Roboto Mono"/>
                <a:ea typeface="Roboto Mono"/>
                <a:cs typeface="Roboto Mono"/>
                <a:sym typeface="Roboto Mono"/>
              </a:rPr>
              <a:t>(int a, int b)</a:t>
            </a:r>
            <a:endParaRPr sz="12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000000"/>
                </a:solidFill>
                <a:latin typeface="Roboto Mono"/>
                <a:ea typeface="Roboto Mono"/>
                <a:cs typeface="Roboto Mono"/>
                <a:sym typeface="Roboto Mono"/>
              </a:rPr>
              <a:t>{</a:t>
            </a:r>
            <a:br>
              <a:rPr lang="en" sz="1200">
                <a:solidFill>
                  <a:srgbClr val="000000"/>
                </a:solidFill>
                <a:latin typeface="Roboto Mono"/>
                <a:ea typeface="Roboto Mono"/>
                <a:cs typeface="Roboto Mono"/>
                <a:sym typeface="Roboto Mono"/>
              </a:rPr>
            </a:br>
            <a:r>
              <a:rPr lang="en" sz="1200">
                <a:solidFill>
                  <a:srgbClr val="000000"/>
                </a:solidFill>
                <a:latin typeface="Roboto Mono"/>
                <a:ea typeface="Roboto Mono"/>
                <a:cs typeface="Roboto Mono"/>
                <a:sym typeface="Roboto Mono"/>
              </a:rPr>
              <a:t>    int aSqur = Math.pow(a, 2);</a:t>
            </a:r>
            <a:endParaRPr sz="12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000000"/>
                </a:solidFill>
                <a:latin typeface="Roboto Mono"/>
                <a:ea typeface="Roboto Mono"/>
                <a:cs typeface="Roboto Mono"/>
                <a:sym typeface="Roboto Mono"/>
              </a:rPr>
              <a:t>    int bSqur = Math.pow(b, 2);</a:t>
            </a:r>
            <a:endParaRPr sz="12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000000"/>
                </a:solidFill>
                <a:latin typeface="Roboto Mono"/>
                <a:ea typeface="Roboto Mono"/>
                <a:cs typeface="Roboto Mono"/>
                <a:sym typeface="Roboto Mono"/>
              </a:rPr>
              <a:t>    int added = aSqur + bSqur;</a:t>
            </a:r>
            <a:endParaRPr sz="12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000000"/>
                </a:solidFill>
                <a:latin typeface="Roboto Mono"/>
                <a:ea typeface="Roboto Mono"/>
                <a:cs typeface="Roboto Mono"/>
                <a:sym typeface="Roboto Mono"/>
              </a:rPr>
              <a:t>    double result = Math.sqrt( added);</a:t>
            </a:r>
            <a:endParaRPr sz="12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000000"/>
                </a:solidFill>
                <a:latin typeface="Roboto Mono"/>
                <a:ea typeface="Roboto Mono"/>
                <a:cs typeface="Roboto Mono"/>
                <a:sym typeface="Roboto Mono"/>
              </a:rPr>
              <a:t>    System.out.println(result);</a:t>
            </a:r>
            <a:endParaRPr sz="12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200">
                <a:solidFill>
                  <a:srgbClr val="000000"/>
                </a:solidFill>
                <a:latin typeface="Roboto Mono"/>
                <a:ea typeface="Roboto Mono"/>
                <a:cs typeface="Roboto Mono"/>
                <a:sym typeface="Roboto Mono"/>
              </a:rPr>
              <a:t>}</a:t>
            </a:r>
            <a:endParaRPr sz="1200">
              <a:solidFill>
                <a:srgbClr val="000000"/>
              </a:solidFill>
              <a:latin typeface="Roboto Mono"/>
              <a:ea typeface="Roboto Mono"/>
              <a:cs typeface="Roboto Mono"/>
              <a:sym typeface="Roboto Mono"/>
            </a:endParaRPr>
          </a:p>
          <a:p>
            <a:pPr indent="0" lvl="0" marL="0" rtl="0" algn="l">
              <a:spcBef>
                <a:spcPts val="0"/>
              </a:spcBef>
              <a:spcAft>
                <a:spcPts val="1600"/>
              </a:spcAft>
              <a:buNone/>
            </a:pPr>
            <a:r>
              <a:t/>
            </a:r>
            <a:endParaRPr/>
          </a:p>
        </p:txBody>
      </p:sp>
      <p:sp>
        <p:nvSpPr>
          <p:cNvPr id="134" name="Google Shape;134;p20"/>
          <p:cNvSpPr txBox="1"/>
          <p:nvPr/>
        </p:nvSpPr>
        <p:spPr>
          <a:xfrm>
            <a:off x="394875" y="1017800"/>
            <a:ext cx="3913800" cy="19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lnSpc>
                <a:spcPct val="115000"/>
              </a:lnSpc>
              <a:spcBef>
                <a:spcPts val="0"/>
              </a:spcBef>
              <a:spcAft>
                <a:spcPts val="0"/>
              </a:spcAft>
              <a:buNone/>
            </a:pPr>
            <a:r>
              <a:rPr lang="en" sz="1200">
                <a:solidFill>
                  <a:schemeClr val="dk2"/>
                </a:solidFill>
                <a:latin typeface="Roboto Mono"/>
                <a:ea typeface="Roboto Mono"/>
                <a:cs typeface="Roboto Mono"/>
                <a:sym typeface="Roboto Mono"/>
              </a:rPr>
              <a:t>public static void main(String[] args)</a:t>
            </a:r>
            <a:endParaRPr sz="12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1200">
                <a:solidFill>
                  <a:schemeClr val="dk2"/>
                </a:solidFill>
                <a:latin typeface="Roboto Mono"/>
                <a:ea typeface="Roboto Mono"/>
                <a:cs typeface="Roboto Mono"/>
                <a:sym typeface="Roboto Mono"/>
              </a:rPr>
              <a:t>{</a:t>
            </a:r>
            <a:endParaRPr sz="12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1200">
                <a:solidFill>
                  <a:schemeClr val="dk2"/>
                </a:solidFill>
                <a:latin typeface="Roboto Mono"/>
                <a:ea typeface="Roboto Mono"/>
                <a:cs typeface="Roboto Mono"/>
                <a:sym typeface="Roboto Mono"/>
              </a:rPr>
              <a:t>   </a:t>
            </a:r>
            <a:r>
              <a:rPr lang="en" sz="1200">
                <a:latin typeface="Roboto Mono"/>
                <a:ea typeface="Roboto Mono"/>
                <a:cs typeface="Roboto Mono"/>
                <a:sym typeface="Roboto Mono"/>
              </a:rPr>
              <a:t>pythagoreanTheorm</a:t>
            </a:r>
            <a:r>
              <a:rPr lang="en" sz="1200">
                <a:solidFill>
                  <a:schemeClr val="dk2"/>
                </a:solidFill>
                <a:latin typeface="Roboto Mono"/>
                <a:ea typeface="Roboto Mono"/>
                <a:cs typeface="Roboto Mono"/>
                <a:sym typeface="Roboto Mono"/>
              </a:rPr>
              <a:t>(5,6);</a:t>
            </a:r>
            <a:endParaRPr sz="12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1200">
                <a:solidFill>
                  <a:schemeClr val="dk2"/>
                </a:solidFill>
                <a:latin typeface="Roboto Mono"/>
                <a:ea typeface="Roboto Mono"/>
                <a:cs typeface="Roboto Mono"/>
                <a:sym typeface="Roboto Mono"/>
              </a:rPr>
              <a:t>   </a:t>
            </a:r>
            <a:r>
              <a:rPr lang="en" sz="1200">
                <a:latin typeface="Roboto Mono"/>
                <a:ea typeface="Roboto Mono"/>
                <a:cs typeface="Roboto Mono"/>
                <a:sym typeface="Roboto Mono"/>
              </a:rPr>
              <a:t>pythagoreanTheorm</a:t>
            </a:r>
            <a:r>
              <a:rPr lang="en" sz="1200">
                <a:solidFill>
                  <a:schemeClr val="dk2"/>
                </a:solidFill>
                <a:latin typeface="Roboto Mono"/>
                <a:ea typeface="Roboto Mono"/>
                <a:cs typeface="Roboto Mono"/>
                <a:sym typeface="Roboto Mono"/>
              </a:rPr>
              <a:t>(7,8);</a:t>
            </a:r>
            <a:endParaRPr sz="1200">
              <a:solidFill>
                <a:schemeClr val="dk2"/>
              </a:solidFill>
              <a:latin typeface="Roboto Mono"/>
              <a:ea typeface="Roboto Mono"/>
              <a:cs typeface="Roboto Mono"/>
              <a:sym typeface="Roboto Mono"/>
            </a:endParaRPr>
          </a:p>
          <a:p>
            <a:pPr indent="0" lvl="0" marL="0" rtl="0" algn="l">
              <a:lnSpc>
                <a:spcPct val="115000"/>
              </a:lnSpc>
              <a:spcBef>
                <a:spcPts val="1600"/>
              </a:spcBef>
              <a:spcAft>
                <a:spcPts val="0"/>
              </a:spcAft>
              <a:buNone/>
            </a:pPr>
            <a:r>
              <a:rPr lang="en" sz="1200">
                <a:solidFill>
                  <a:schemeClr val="dk2"/>
                </a:solidFill>
                <a:latin typeface="Roboto Mono"/>
                <a:ea typeface="Roboto Mono"/>
                <a:cs typeface="Roboto Mono"/>
                <a:sym typeface="Roboto Mono"/>
              </a:rPr>
              <a:t>}</a:t>
            </a:r>
            <a:endParaRPr sz="1200">
              <a:solidFill>
                <a:schemeClr val="dk2"/>
              </a:solidFill>
              <a:latin typeface="Roboto Mono"/>
              <a:ea typeface="Roboto Mono"/>
              <a:cs typeface="Roboto Mono"/>
              <a:sym typeface="Roboto Mono"/>
            </a:endParaRPr>
          </a:p>
          <a:p>
            <a:pPr indent="0" lvl="0" marL="0" rtl="0" algn="l">
              <a:spcBef>
                <a:spcPts val="1600"/>
              </a:spcBef>
              <a:spcAft>
                <a:spcPts val="0"/>
              </a:spcAft>
              <a:buNone/>
            </a:pPr>
            <a:r>
              <a:t/>
            </a:r>
            <a:endParaRPr sz="12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40" name="Google Shape;140;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to </a:t>
            </a:r>
            <a:r>
              <a:rPr lang="en" u="sng">
                <a:solidFill>
                  <a:schemeClr val="hlink"/>
                </a:solidFill>
                <a:hlinkClick r:id="rId3"/>
              </a:rPr>
              <a:t>https://b.socrative.com/login/student</a:t>
            </a:r>
            <a:endParaRPr/>
          </a:p>
          <a:p>
            <a:pPr indent="0" lvl="0" marL="0" rtl="0" algn="l">
              <a:spcBef>
                <a:spcPts val="1600"/>
              </a:spcBef>
              <a:spcAft>
                <a:spcPts val="0"/>
              </a:spcAft>
              <a:buNone/>
            </a:pPr>
            <a:r>
              <a:rPr lang="en"/>
              <a:t>Classroom name: FOURTHOUR</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