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y="5143500" cx="9144000"/>
  <p:notesSz cx="6858000" cy="9144000"/>
  <p:embeddedFontLst>
    <p:embeddedFont>
      <p:font typeface="Roboto"/>
      <p:regular r:id="rId67"/>
      <p:bold r:id="rId68"/>
      <p:italic r:id="rId69"/>
      <p:boldItalic r:id="rId70"/>
    </p:embeddedFont>
    <p:embeddedFont>
      <p:font typeface="Roboto Mono"/>
      <p:regular r:id="rId71"/>
      <p:bold r:id="rId72"/>
      <p:italic r:id="rId73"/>
      <p:boldItalic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RobotoMono-italic.fntdata"/><Relationship Id="rId72" Type="http://schemas.openxmlformats.org/officeDocument/2006/relationships/font" Target="fonts/RobotoMono-bold.fntdata"/><Relationship Id="rId31" Type="http://schemas.openxmlformats.org/officeDocument/2006/relationships/slide" Target="slides/slide26.xml"/><Relationship Id="rId30" Type="http://schemas.openxmlformats.org/officeDocument/2006/relationships/slide" Target="slides/slide25.xml"/><Relationship Id="rId74" Type="http://schemas.openxmlformats.org/officeDocument/2006/relationships/font" Target="fonts/RobotoMono-boldItalic.fntdata"/><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RobotoMono-regular.fntdata"/><Relationship Id="rId70" Type="http://schemas.openxmlformats.org/officeDocument/2006/relationships/font" Target="fonts/Roboto-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Roboto-bold.fntdata"/><Relationship Id="rId23" Type="http://schemas.openxmlformats.org/officeDocument/2006/relationships/slide" Target="slides/slide18.xml"/><Relationship Id="rId67" Type="http://schemas.openxmlformats.org/officeDocument/2006/relationships/font" Target="fonts/Roboto-regular.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oboto-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61f180f8d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1f180f8d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students are filtering in, circulate a piece of paper for students to write their names on. Include a place for name and professor. If a student came in late, note what time they came in so that we can accurately track data. (The observing TA should probably be the one to manage and record when a student comes in late)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1b0a713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1b0a713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1f180f8d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1f180f8d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1f180f8d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1f180f8d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1b0a713f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1b0a713f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1f180f8d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1f180f8d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1f180f8d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1f180f8d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61f180f8d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1f180f8d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Also make sure that you don’t have too many test cases. Running a ton of test cases can be both time consuming to write but also the computer will have to run them all.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61f180f8d9_1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1f180f8d9_1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61f180f8d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1f180f8d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61f180f8d9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61f180f8d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 is incorrect b/c we do not have a condition in which a number is divisible by both 5 and 3.</a:t>
            </a:r>
            <a:endParaRPr/>
          </a:p>
          <a:p>
            <a:pPr indent="0" lvl="0" marL="0" rtl="0" algn="l">
              <a:spcBef>
                <a:spcPts val="0"/>
              </a:spcBef>
              <a:spcAft>
                <a:spcPts val="0"/>
              </a:spcAft>
              <a:buNone/>
            </a:pPr>
            <a:r>
              <a:rPr lang="en"/>
              <a:t>Differing </a:t>
            </a:r>
            <a:r>
              <a:rPr lang="en"/>
              <a:t>behavior</a:t>
            </a:r>
            <a:r>
              <a:rPr lang="en"/>
              <a:t> cases are being checked in this case. Each case above will result in a different return value.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1f180f8d9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1f180f8d9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61f180f8d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61f180f8d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61f180f8d9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61f180f8d9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61f180f8d9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61f180f8d9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61f180f8d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61f180f8d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61f180f8d9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61f180f8d9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61f180f8d9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61f180f8d9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61effc59f7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61effc59f7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61effc59f7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61effc59f7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61b0c0a6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61b0c0a6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61b0c0a60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61b0c0a60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61f180f8d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1f180f8d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61b0c0a60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61b0c0a60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61b0c0a60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61b0c0a60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61b0c0a60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61b0c0a60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61b0c0a60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61b0c0a60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61b0c0a60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61b0c0a60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61b0c0a60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61b0c0a60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61b0c0a60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61b0c0a60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61b0c0a60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61b0c0a60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61b0c0a60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61b0c0a60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61b0c0a60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61b0c0a60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61f180f8d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1f180f8d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61f180f8d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61f180f8d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61f180f8d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61f180f8d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61f180f8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61f180f8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61effc59f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61effc59f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61f180f8d9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61f180f8d9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61f180f8d9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61f180f8d9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61f180f8d9_1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61f180f8d9_1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61f180f8d9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61f180f8d9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61f180f8d9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61f180f8d9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61f180f8d9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61f180f8d9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1f180f8d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1f180f8d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61f180f8d9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61f180f8d9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61f180f8d9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61f180f8d9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61f180f8d9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61f180f8d9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61f180f8d9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61f180f8d9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61f180f8d9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61f180f8d9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g61f180f8d9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61f180f8d9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g61f180f8d9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61f180f8d9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61f180f8d9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61f180f8d9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putting test cases in a different class, make sure that you put the class name that the method is coming from (in this case BakeryLump) at the beginning of the method call. This tells the program where the method is coming from. This way the program can find the method easily (cause the test cases are no longer in the same file).</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g61f180f8d9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61f180f8d9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have extra time have students go through this activity. If not give them the link to try it out themselves.</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61f180f8d9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61f180f8d9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1f180f8d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1f180f8d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g61f180f8d9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61f180f8d9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g61f180f8d9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61f180f8d9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1f180f8d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1f180f8d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1f180f8d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1f180f8d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1f180f8d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1f180f8d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gif"/><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b.socrative.com/login/studen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5.jpg"/><Relationship Id="rId4" Type="http://schemas.openxmlformats.org/officeDocument/2006/relationships/image" Target="../media/image6.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hyperlink" Target="https://w3.cs.jmu.edu/weikleda/cs149f19/wk04/lab08JUnit.html"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8157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Welcome to CS149 Students to….</a:t>
            </a:r>
            <a:endParaRPr sz="1800"/>
          </a:p>
          <a:p>
            <a:pPr indent="0" lvl="0" marL="0" rtl="0" algn="l">
              <a:spcBef>
                <a:spcPts val="0"/>
              </a:spcBef>
              <a:spcAft>
                <a:spcPts val="0"/>
              </a:spcAft>
              <a:buNone/>
            </a:pPr>
            <a:r>
              <a:rPr lang="en" sz="4800">
                <a:latin typeface="Impact"/>
                <a:ea typeface="Impact"/>
                <a:cs typeface="Impact"/>
                <a:sym typeface="Impact"/>
              </a:rPr>
              <a:t>THE FOURTH HOUR</a:t>
            </a:r>
            <a:endParaRPr sz="4800">
              <a:latin typeface="Impact"/>
              <a:ea typeface="Impact"/>
              <a:cs typeface="Impact"/>
              <a:sym typeface="Impact"/>
            </a:endParaRPr>
          </a:p>
        </p:txBody>
      </p:sp>
      <p:sp>
        <p:nvSpPr>
          <p:cNvPr id="86" name="Google Shape;86;p13"/>
          <p:cNvSpPr txBox="1"/>
          <p:nvPr>
            <p:ph idx="1" type="subTitle"/>
          </p:nvPr>
        </p:nvSpPr>
        <p:spPr>
          <a:xfrm>
            <a:off x="2344613" y="237246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TOPIC - Testing Code</a:t>
            </a:r>
            <a:endParaRPr sz="1800"/>
          </a:p>
        </p:txBody>
      </p:sp>
      <p:pic>
        <p:nvPicPr>
          <p:cNvPr id="87" name="Google Shape;87;p13"/>
          <p:cNvPicPr preferRelativeResize="0"/>
          <p:nvPr/>
        </p:nvPicPr>
        <p:blipFill>
          <a:blip r:embed="rId3">
            <a:alphaModFix/>
          </a:blip>
          <a:stretch>
            <a:fillRect/>
          </a:stretch>
        </p:blipFill>
        <p:spPr>
          <a:xfrm>
            <a:off x="6389400" y="1886597"/>
            <a:ext cx="2039814" cy="2039814"/>
          </a:xfrm>
          <a:prstGeom prst="rect">
            <a:avLst/>
          </a:prstGeom>
          <a:noFill/>
          <a:ln>
            <a:noFill/>
          </a:ln>
        </p:spPr>
      </p:pic>
      <p:pic>
        <p:nvPicPr>
          <p:cNvPr id="88" name="Google Shape;88;p13"/>
          <p:cNvPicPr preferRelativeResize="0"/>
          <p:nvPr/>
        </p:nvPicPr>
        <p:blipFill>
          <a:blip r:embed="rId4">
            <a:alphaModFix/>
          </a:blip>
          <a:stretch>
            <a:fillRect/>
          </a:stretch>
        </p:blipFill>
        <p:spPr>
          <a:xfrm>
            <a:off x="152400" y="2957763"/>
            <a:ext cx="2904768" cy="20333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we know what test cases we need</a:t>
            </a:r>
            <a:endParaRPr/>
          </a:p>
        </p:txBody>
      </p:sp>
      <p:sp>
        <p:nvSpPr>
          <p:cNvPr id="143" name="Google Shape;143;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First read the assignment specifications (specs)</a:t>
            </a:r>
            <a:endParaRPr/>
          </a:p>
          <a:p>
            <a:pPr indent="-317500" lvl="1" marL="914400" rtl="0" algn="l">
              <a:spcBef>
                <a:spcPts val="0"/>
              </a:spcBef>
              <a:spcAft>
                <a:spcPts val="0"/>
              </a:spcAft>
              <a:buSzPts val="1400"/>
              <a:buChar char="-"/>
            </a:pPr>
            <a:r>
              <a:rPr lang="en"/>
              <a:t>This way we know the intended behavior</a:t>
            </a:r>
            <a:endParaRPr/>
          </a:p>
          <a:p>
            <a:pPr indent="-342900" lvl="0" marL="457200" rtl="0" algn="l">
              <a:spcBef>
                <a:spcPts val="0"/>
              </a:spcBef>
              <a:spcAft>
                <a:spcPts val="0"/>
              </a:spcAft>
              <a:buSzPts val="1800"/>
              <a:buChar char="-"/>
            </a:pPr>
            <a:r>
              <a:rPr lang="en"/>
              <a:t>Look for boundaries and test at boundary points</a:t>
            </a:r>
            <a:endParaRPr/>
          </a:p>
          <a:p>
            <a:pPr indent="-317500" lvl="1" marL="914400" rtl="0" algn="l">
              <a:spcBef>
                <a:spcPts val="0"/>
              </a:spcBef>
              <a:spcAft>
                <a:spcPts val="0"/>
              </a:spcAft>
              <a:buSzPts val="1400"/>
              <a:buChar char="-"/>
            </a:pPr>
            <a:r>
              <a:rPr lang="en"/>
              <a:t>Ex. The user is allowed to input a number between and inclusive 0-100. </a:t>
            </a:r>
            <a:endParaRPr/>
          </a:p>
          <a:p>
            <a:pPr indent="-317500" lvl="2" marL="1371600" rtl="0" algn="l">
              <a:spcBef>
                <a:spcPts val="0"/>
              </a:spcBef>
              <a:spcAft>
                <a:spcPts val="0"/>
              </a:spcAft>
              <a:buSzPts val="1400"/>
              <a:buChar char="-"/>
            </a:pPr>
            <a:r>
              <a:rPr lang="en"/>
              <a:t>Write a test for outside lower boundary </a:t>
            </a:r>
            <a:r>
              <a:rPr lang="en"/>
              <a:t>( ex. -1)</a:t>
            </a:r>
            <a:endParaRPr/>
          </a:p>
          <a:p>
            <a:pPr indent="0" lvl="0" marL="13716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we know what test cases we need</a:t>
            </a:r>
            <a:endParaRPr/>
          </a:p>
        </p:txBody>
      </p:sp>
      <p:sp>
        <p:nvSpPr>
          <p:cNvPr id="149" name="Google Shape;149;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First read the assignment specifications (specs)</a:t>
            </a:r>
            <a:endParaRPr/>
          </a:p>
          <a:p>
            <a:pPr indent="-317500" lvl="1" marL="914400" rtl="0" algn="l">
              <a:spcBef>
                <a:spcPts val="0"/>
              </a:spcBef>
              <a:spcAft>
                <a:spcPts val="0"/>
              </a:spcAft>
              <a:buSzPts val="1400"/>
              <a:buChar char="-"/>
            </a:pPr>
            <a:r>
              <a:rPr lang="en"/>
              <a:t>This way we know the intended behavior</a:t>
            </a:r>
            <a:endParaRPr/>
          </a:p>
          <a:p>
            <a:pPr indent="-342900" lvl="0" marL="457200" rtl="0" algn="l">
              <a:spcBef>
                <a:spcPts val="0"/>
              </a:spcBef>
              <a:spcAft>
                <a:spcPts val="0"/>
              </a:spcAft>
              <a:buSzPts val="1800"/>
              <a:buChar char="-"/>
            </a:pPr>
            <a:r>
              <a:rPr lang="en"/>
              <a:t>Look for boundaries and test at boundary points</a:t>
            </a:r>
            <a:endParaRPr/>
          </a:p>
          <a:p>
            <a:pPr indent="-317500" lvl="1" marL="914400" rtl="0" algn="l">
              <a:spcBef>
                <a:spcPts val="0"/>
              </a:spcBef>
              <a:spcAft>
                <a:spcPts val="0"/>
              </a:spcAft>
              <a:buSzPts val="1400"/>
              <a:buChar char="-"/>
            </a:pPr>
            <a:r>
              <a:rPr lang="en"/>
              <a:t>Ex. The user is allowed to input a number between </a:t>
            </a:r>
            <a:r>
              <a:rPr lang="en"/>
              <a:t>and inclusive </a:t>
            </a:r>
            <a:r>
              <a:rPr lang="en"/>
              <a:t> 0-100.</a:t>
            </a:r>
            <a:endParaRPr/>
          </a:p>
          <a:p>
            <a:pPr indent="-317500" lvl="2" marL="1371600" rtl="0" algn="l">
              <a:spcBef>
                <a:spcPts val="0"/>
              </a:spcBef>
              <a:spcAft>
                <a:spcPts val="0"/>
              </a:spcAft>
              <a:buSzPts val="1400"/>
              <a:buChar char="-"/>
            </a:pPr>
            <a:r>
              <a:rPr lang="en"/>
              <a:t>Write a test for outside lower boundary ( ex. -1)</a:t>
            </a:r>
            <a:endParaRPr/>
          </a:p>
          <a:p>
            <a:pPr indent="-317500" lvl="2" marL="1371600" rtl="0" algn="l">
              <a:spcBef>
                <a:spcPts val="0"/>
              </a:spcBef>
              <a:spcAft>
                <a:spcPts val="0"/>
              </a:spcAft>
              <a:buSzPts val="1400"/>
              <a:buChar char="-"/>
            </a:pPr>
            <a:r>
              <a:rPr lang="en"/>
              <a:t>Write a test for outside upper boundary (ex. 101)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we know what test cases we need</a:t>
            </a:r>
            <a:endParaRPr/>
          </a:p>
        </p:txBody>
      </p:sp>
      <p:sp>
        <p:nvSpPr>
          <p:cNvPr id="155" name="Google Shape;155;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First read the assignment specifications (specs)</a:t>
            </a:r>
            <a:endParaRPr/>
          </a:p>
          <a:p>
            <a:pPr indent="-317500" lvl="1" marL="914400" rtl="0" algn="l">
              <a:spcBef>
                <a:spcPts val="0"/>
              </a:spcBef>
              <a:spcAft>
                <a:spcPts val="0"/>
              </a:spcAft>
              <a:buSzPts val="1400"/>
              <a:buChar char="-"/>
            </a:pPr>
            <a:r>
              <a:rPr lang="en"/>
              <a:t>This way we know the intended behavior</a:t>
            </a:r>
            <a:endParaRPr/>
          </a:p>
          <a:p>
            <a:pPr indent="-342900" lvl="0" marL="457200" rtl="0" algn="l">
              <a:spcBef>
                <a:spcPts val="0"/>
              </a:spcBef>
              <a:spcAft>
                <a:spcPts val="0"/>
              </a:spcAft>
              <a:buSzPts val="1800"/>
              <a:buChar char="-"/>
            </a:pPr>
            <a:r>
              <a:rPr lang="en"/>
              <a:t>Look for boundaries and test at boundary points</a:t>
            </a:r>
            <a:endParaRPr/>
          </a:p>
          <a:p>
            <a:pPr indent="-317500" lvl="1" marL="914400" rtl="0" algn="l">
              <a:spcBef>
                <a:spcPts val="0"/>
              </a:spcBef>
              <a:spcAft>
                <a:spcPts val="0"/>
              </a:spcAft>
              <a:buSzPts val="1400"/>
              <a:buChar char="-"/>
            </a:pPr>
            <a:r>
              <a:rPr lang="en"/>
              <a:t>Ex. The user is only allowed to input a number between </a:t>
            </a:r>
            <a:r>
              <a:rPr lang="en"/>
              <a:t>and inclusive </a:t>
            </a:r>
            <a:r>
              <a:rPr lang="en"/>
              <a:t> 0-100.</a:t>
            </a:r>
            <a:endParaRPr/>
          </a:p>
          <a:p>
            <a:pPr indent="-317500" lvl="2" marL="1371600" rtl="0" algn="l">
              <a:spcBef>
                <a:spcPts val="0"/>
              </a:spcBef>
              <a:spcAft>
                <a:spcPts val="0"/>
              </a:spcAft>
              <a:buSzPts val="1400"/>
              <a:buChar char="-"/>
            </a:pPr>
            <a:r>
              <a:rPr lang="en"/>
              <a:t>Write a test for outside lower boundary ( ex. -1)</a:t>
            </a:r>
            <a:endParaRPr/>
          </a:p>
          <a:p>
            <a:pPr indent="-317500" lvl="2" marL="1371600" rtl="0" algn="l">
              <a:spcBef>
                <a:spcPts val="0"/>
              </a:spcBef>
              <a:spcAft>
                <a:spcPts val="0"/>
              </a:spcAft>
              <a:buSzPts val="1400"/>
              <a:buChar char="-"/>
            </a:pPr>
            <a:r>
              <a:rPr lang="en"/>
              <a:t>Write a test for outside upper boundary (ex. 101) </a:t>
            </a:r>
            <a:endParaRPr/>
          </a:p>
          <a:p>
            <a:pPr indent="-317500" lvl="2" marL="1371600" rtl="0" algn="l">
              <a:spcBef>
                <a:spcPts val="0"/>
              </a:spcBef>
              <a:spcAft>
                <a:spcPts val="0"/>
              </a:spcAft>
              <a:buSzPts val="1400"/>
              <a:buChar char="-"/>
            </a:pPr>
            <a:r>
              <a:rPr lang="en"/>
              <a:t>Write a test for low boundary - 0 </a:t>
            </a:r>
            <a:endParaRPr/>
          </a:p>
          <a:p>
            <a:pPr indent="0" lvl="0" marL="13716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we know what test cases we need</a:t>
            </a:r>
            <a:endParaRPr/>
          </a:p>
        </p:txBody>
      </p:sp>
      <p:sp>
        <p:nvSpPr>
          <p:cNvPr id="161" name="Google Shape;161;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First read the assignment specifications (specs)</a:t>
            </a:r>
            <a:endParaRPr/>
          </a:p>
          <a:p>
            <a:pPr indent="-317500" lvl="1" marL="914400" rtl="0" algn="l">
              <a:spcBef>
                <a:spcPts val="0"/>
              </a:spcBef>
              <a:spcAft>
                <a:spcPts val="0"/>
              </a:spcAft>
              <a:buSzPts val="1400"/>
              <a:buChar char="-"/>
            </a:pPr>
            <a:r>
              <a:rPr lang="en"/>
              <a:t>This way we know the intended behavior</a:t>
            </a:r>
            <a:endParaRPr/>
          </a:p>
          <a:p>
            <a:pPr indent="-342900" lvl="0" marL="457200" rtl="0" algn="l">
              <a:spcBef>
                <a:spcPts val="0"/>
              </a:spcBef>
              <a:spcAft>
                <a:spcPts val="0"/>
              </a:spcAft>
              <a:buSzPts val="1800"/>
              <a:buChar char="-"/>
            </a:pPr>
            <a:r>
              <a:rPr lang="en"/>
              <a:t>Look for boundaries and test at boundary points</a:t>
            </a:r>
            <a:endParaRPr/>
          </a:p>
          <a:p>
            <a:pPr indent="-317500" lvl="1" marL="914400" rtl="0" algn="l">
              <a:spcBef>
                <a:spcPts val="0"/>
              </a:spcBef>
              <a:spcAft>
                <a:spcPts val="0"/>
              </a:spcAft>
              <a:buSzPts val="1400"/>
              <a:buChar char="-"/>
            </a:pPr>
            <a:r>
              <a:rPr lang="en"/>
              <a:t>Ex. The user is only allowed to input a number between and inclusive  0-100.</a:t>
            </a:r>
            <a:endParaRPr/>
          </a:p>
          <a:p>
            <a:pPr indent="-317500" lvl="2" marL="1371600" rtl="0" algn="l">
              <a:spcBef>
                <a:spcPts val="0"/>
              </a:spcBef>
              <a:spcAft>
                <a:spcPts val="0"/>
              </a:spcAft>
              <a:buSzPts val="1400"/>
              <a:buChar char="-"/>
            </a:pPr>
            <a:r>
              <a:rPr lang="en"/>
              <a:t>Write a test for outside lower boundary ( ex. -1)</a:t>
            </a:r>
            <a:endParaRPr/>
          </a:p>
          <a:p>
            <a:pPr indent="-317500" lvl="2" marL="1371600" rtl="0" algn="l">
              <a:spcBef>
                <a:spcPts val="0"/>
              </a:spcBef>
              <a:spcAft>
                <a:spcPts val="0"/>
              </a:spcAft>
              <a:buSzPts val="1400"/>
              <a:buChar char="-"/>
            </a:pPr>
            <a:r>
              <a:rPr lang="en"/>
              <a:t>Write a test for outside upper boundary (ex. 101) </a:t>
            </a:r>
            <a:endParaRPr/>
          </a:p>
          <a:p>
            <a:pPr indent="-317500" lvl="2" marL="1371600" rtl="0" algn="l">
              <a:spcBef>
                <a:spcPts val="0"/>
              </a:spcBef>
              <a:spcAft>
                <a:spcPts val="0"/>
              </a:spcAft>
              <a:buSzPts val="1400"/>
              <a:buChar char="-"/>
            </a:pPr>
            <a:r>
              <a:rPr lang="en"/>
              <a:t>Write a test for low boundary - 0 </a:t>
            </a:r>
            <a:endParaRPr/>
          </a:p>
          <a:p>
            <a:pPr indent="-317500" lvl="2" marL="1371600" rtl="0" algn="l">
              <a:spcBef>
                <a:spcPts val="0"/>
              </a:spcBef>
              <a:spcAft>
                <a:spcPts val="0"/>
              </a:spcAft>
              <a:buSzPts val="1400"/>
              <a:buChar char="-"/>
            </a:pPr>
            <a:r>
              <a:rPr lang="en"/>
              <a:t>Write a test for high boundary - 100</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we know what test cases we need</a:t>
            </a:r>
            <a:endParaRPr/>
          </a:p>
        </p:txBody>
      </p:sp>
      <p:sp>
        <p:nvSpPr>
          <p:cNvPr id="167" name="Google Shape;167;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First read the assignment specifications (specs)</a:t>
            </a:r>
            <a:endParaRPr/>
          </a:p>
          <a:p>
            <a:pPr indent="-317500" lvl="1" marL="914400" rtl="0" algn="l">
              <a:spcBef>
                <a:spcPts val="0"/>
              </a:spcBef>
              <a:spcAft>
                <a:spcPts val="0"/>
              </a:spcAft>
              <a:buSzPts val="1400"/>
              <a:buChar char="-"/>
            </a:pPr>
            <a:r>
              <a:rPr lang="en"/>
              <a:t>This way we know the intended behavior</a:t>
            </a:r>
            <a:endParaRPr/>
          </a:p>
          <a:p>
            <a:pPr indent="-342900" lvl="0" marL="457200" rtl="0" algn="l">
              <a:spcBef>
                <a:spcPts val="0"/>
              </a:spcBef>
              <a:spcAft>
                <a:spcPts val="0"/>
              </a:spcAft>
              <a:buSzPts val="1800"/>
              <a:buChar char="-"/>
            </a:pPr>
            <a:r>
              <a:rPr lang="en"/>
              <a:t>Look for boundaries and test at boundary points</a:t>
            </a:r>
            <a:endParaRPr/>
          </a:p>
          <a:p>
            <a:pPr indent="-317500" lvl="1" marL="914400" rtl="0" algn="l">
              <a:spcBef>
                <a:spcPts val="0"/>
              </a:spcBef>
              <a:spcAft>
                <a:spcPts val="0"/>
              </a:spcAft>
              <a:buSzPts val="1400"/>
              <a:buChar char="-"/>
            </a:pPr>
            <a:r>
              <a:rPr lang="en"/>
              <a:t>Ex. The user is only allowed to input a number between </a:t>
            </a:r>
            <a:r>
              <a:rPr lang="en"/>
              <a:t>and inclusive </a:t>
            </a:r>
            <a:r>
              <a:rPr lang="en"/>
              <a:t> 0-100.</a:t>
            </a:r>
            <a:endParaRPr/>
          </a:p>
          <a:p>
            <a:pPr indent="-317500" lvl="2" marL="1371600" rtl="0" algn="l">
              <a:spcBef>
                <a:spcPts val="0"/>
              </a:spcBef>
              <a:spcAft>
                <a:spcPts val="0"/>
              </a:spcAft>
              <a:buSzPts val="1400"/>
              <a:buChar char="-"/>
            </a:pPr>
            <a:r>
              <a:rPr lang="en"/>
              <a:t>Write a test for outside lower boundary ( ex. -1)</a:t>
            </a:r>
            <a:endParaRPr/>
          </a:p>
          <a:p>
            <a:pPr indent="-317500" lvl="2" marL="1371600" rtl="0" algn="l">
              <a:spcBef>
                <a:spcPts val="0"/>
              </a:spcBef>
              <a:spcAft>
                <a:spcPts val="0"/>
              </a:spcAft>
              <a:buSzPts val="1400"/>
              <a:buChar char="-"/>
            </a:pPr>
            <a:r>
              <a:rPr lang="en"/>
              <a:t>Write a test for outside upper boundary (ex. 101) </a:t>
            </a:r>
            <a:endParaRPr/>
          </a:p>
          <a:p>
            <a:pPr indent="-317500" lvl="2" marL="1371600" rtl="0" algn="l">
              <a:spcBef>
                <a:spcPts val="0"/>
              </a:spcBef>
              <a:spcAft>
                <a:spcPts val="0"/>
              </a:spcAft>
              <a:buSzPts val="1400"/>
              <a:buChar char="-"/>
            </a:pPr>
            <a:r>
              <a:rPr lang="en"/>
              <a:t>Write a test for low boundary - 0 </a:t>
            </a:r>
            <a:endParaRPr/>
          </a:p>
          <a:p>
            <a:pPr indent="-317500" lvl="2" marL="1371600" rtl="0" algn="l">
              <a:spcBef>
                <a:spcPts val="0"/>
              </a:spcBef>
              <a:spcAft>
                <a:spcPts val="0"/>
              </a:spcAft>
              <a:buSzPts val="1400"/>
              <a:buChar char="-"/>
            </a:pPr>
            <a:r>
              <a:rPr lang="en"/>
              <a:t>Write a test for high boundary - 100</a:t>
            </a:r>
            <a:endParaRPr/>
          </a:p>
          <a:p>
            <a:pPr indent="-342900" lvl="0" marL="457200" rtl="0" algn="l">
              <a:spcBef>
                <a:spcPts val="0"/>
              </a:spcBef>
              <a:spcAft>
                <a:spcPts val="0"/>
              </a:spcAft>
              <a:buSzPts val="1800"/>
              <a:buChar char="-"/>
            </a:pPr>
            <a:r>
              <a:rPr lang="en"/>
              <a:t>Look for inputs that result in different behavior</a:t>
            </a:r>
            <a:endParaRPr/>
          </a:p>
          <a:p>
            <a:pPr indent="-317500" lvl="1" marL="914400" rtl="0" algn="l">
              <a:spcBef>
                <a:spcPts val="0"/>
              </a:spcBef>
              <a:spcAft>
                <a:spcPts val="0"/>
              </a:spcAft>
              <a:buSzPts val="1400"/>
              <a:buChar char="-"/>
            </a:pPr>
            <a:r>
              <a:rPr lang="en"/>
              <a:t>Ex. If the input is negative print out “Alert!”</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we know what test cases we need</a:t>
            </a:r>
            <a:endParaRPr/>
          </a:p>
        </p:txBody>
      </p:sp>
      <p:sp>
        <p:nvSpPr>
          <p:cNvPr id="173" name="Google Shape;173;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First read the assignment specifications (specs)</a:t>
            </a:r>
            <a:endParaRPr/>
          </a:p>
          <a:p>
            <a:pPr indent="-317500" lvl="1" marL="914400" rtl="0" algn="l">
              <a:spcBef>
                <a:spcPts val="0"/>
              </a:spcBef>
              <a:spcAft>
                <a:spcPts val="0"/>
              </a:spcAft>
              <a:buSzPts val="1400"/>
              <a:buChar char="-"/>
            </a:pPr>
            <a:r>
              <a:rPr lang="en"/>
              <a:t>This way we know the intended behavior</a:t>
            </a:r>
            <a:endParaRPr/>
          </a:p>
          <a:p>
            <a:pPr indent="-342900" lvl="0" marL="457200" rtl="0" algn="l">
              <a:spcBef>
                <a:spcPts val="0"/>
              </a:spcBef>
              <a:spcAft>
                <a:spcPts val="0"/>
              </a:spcAft>
              <a:buSzPts val="1800"/>
              <a:buChar char="-"/>
            </a:pPr>
            <a:r>
              <a:rPr lang="en"/>
              <a:t>Look for boundaries and test at boundary points</a:t>
            </a:r>
            <a:endParaRPr/>
          </a:p>
          <a:p>
            <a:pPr indent="-317500" lvl="1" marL="914400" rtl="0" algn="l">
              <a:spcBef>
                <a:spcPts val="0"/>
              </a:spcBef>
              <a:spcAft>
                <a:spcPts val="0"/>
              </a:spcAft>
              <a:buSzPts val="1400"/>
              <a:buChar char="-"/>
            </a:pPr>
            <a:r>
              <a:rPr lang="en"/>
              <a:t>Ex. The user is only allowed to input a number between </a:t>
            </a:r>
            <a:r>
              <a:rPr lang="en"/>
              <a:t>and inclusive </a:t>
            </a:r>
            <a:r>
              <a:rPr lang="en"/>
              <a:t> 0-100.</a:t>
            </a:r>
            <a:endParaRPr/>
          </a:p>
          <a:p>
            <a:pPr indent="-317500" lvl="2" marL="1371600" rtl="0" algn="l">
              <a:spcBef>
                <a:spcPts val="0"/>
              </a:spcBef>
              <a:spcAft>
                <a:spcPts val="0"/>
              </a:spcAft>
              <a:buSzPts val="1400"/>
              <a:buChar char="-"/>
            </a:pPr>
            <a:r>
              <a:rPr lang="en"/>
              <a:t>Write a test for outside lower boundary ( ex. -1)</a:t>
            </a:r>
            <a:endParaRPr/>
          </a:p>
          <a:p>
            <a:pPr indent="-317500" lvl="2" marL="1371600" rtl="0" algn="l">
              <a:spcBef>
                <a:spcPts val="0"/>
              </a:spcBef>
              <a:spcAft>
                <a:spcPts val="0"/>
              </a:spcAft>
              <a:buSzPts val="1400"/>
              <a:buChar char="-"/>
            </a:pPr>
            <a:r>
              <a:rPr lang="en"/>
              <a:t>Write a test for outside upper boundary (ex. 101) </a:t>
            </a:r>
            <a:endParaRPr/>
          </a:p>
          <a:p>
            <a:pPr indent="-317500" lvl="2" marL="1371600" rtl="0" algn="l">
              <a:spcBef>
                <a:spcPts val="0"/>
              </a:spcBef>
              <a:spcAft>
                <a:spcPts val="0"/>
              </a:spcAft>
              <a:buSzPts val="1400"/>
              <a:buChar char="-"/>
            </a:pPr>
            <a:r>
              <a:rPr lang="en"/>
              <a:t>Write a test for low boundary - 0 </a:t>
            </a:r>
            <a:endParaRPr/>
          </a:p>
          <a:p>
            <a:pPr indent="-317500" lvl="2" marL="1371600" rtl="0" algn="l">
              <a:spcBef>
                <a:spcPts val="0"/>
              </a:spcBef>
              <a:spcAft>
                <a:spcPts val="0"/>
              </a:spcAft>
              <a:buSzPts val="1400"/>
              <a:buChar char="-"/>
            </a:pPr>
            <a:r>
              <a:rPr lang="en"/>
              <a:t>Write a test for high boundary - 100</a:t>
            </a:r>
            <a:endParaRPr/>
          </a:p>
          <a:p>
            <a:pPr indent="-342900" lvl="0" marL="457200" rtl="0" algn="l">
              <a:spcBef>
                <a:spcPts val="0"/>
              </a:spcBef>
              <a:spcAft>
                <a:spcPts val="0"/>
              </a:spcAft>
              <a:buSzPts val="1800"/>
              <a:buChar char="-"/>
            </a:pPr>
            <a:r>
              <a:rPr lang="en"/>
              <a:t>Look for inputs that result in different behavior</a:t>
            </a:r>
            <a:endParaRPr/>
          </a:p>
          <a:p>
            <a:pPr indent="-317500" lvl="1" marL="914400" rtl="0" algn="l">
              <a:spcBef>
                <a:spcPts val="0"/>
              </a:spcBef>
              <a:spcAft>
                <a:spcPts val="0"/>
              </a:spcAft>
              <a:buSzPts val="1400"/>
              <a:buChar char="-"/>
            </a:pPr>
            <a:r>
              <a:rPr lang="en"/>
              <a:t>Ex. If the input is negative print out “Alert!”</a:t>
            </a:r>
            <a:endParaRPr/>
          </a:p>
          <a:p>
            <a:pPr indent="-317500" lvl="2" marL="1371600" rtl="0" algn="l">
              <a:spcBef>
                <a:spcPts val="0"/>
              </a:spcBef>
              <a:spcAft>
                <a:spcPts val="0"/>
              </a:spcAft>
              <a:buSzPts val="1400"/>
              <a:buChar char="-"/>
            </a:pPr>
            <a:r>
              <a:rPr lang="en"/>
              <a:t>Write a test for any negative number</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we know what</a:t>
            </a:r>
            <a:r>
              <a:rPr lang="en"/>
              <a:t> test cases we need</a:t>
            </a:r>
            <a:endParaRPr/>
          </a:p>
        </p:txBody>
      </p:sp>
      <p:sp>
        <p:nvSpPr>
          <p:cNvPr id="179" name="Google Shape;179;p2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First read the assignment specifications (specs)</a:t>
            </a:r>
            <a:endParaRPr/>
          </a:p>
          <a:p>
            <a:pPr indent="-317500" lvl="1" marL="914400" rtl="0" algn="l">
              <a:spcBef>
                <a:spcPts val="0"/>
              </a:spcBef>
              <a:spcAft>
                <a:spcPts val="0"/>
              </a:spcAft>
              <a:buSzPts val="1400"/>
              <a:buChar char="-"/>
            </a:pPr>
            <a:r>
              <a:rPr lang="en"/>
              <a:t>This way we know the intended behavior</a:t>
            </a:r>
            <a:endParaRPr/>
          </a:p>
          <a:p>
            <a:pPr indent="-342900" lvl="0" marL="457200" rtl="0" algn="l">
              <a:spcBef>
                <a:spcPts val="0"/>
              </a:spcBef>
              <a:spcAft>
                <a:spcPts val="0"/>
              </a:spcAft>
              <a:buSzPts val="1800"/>
              <a:buChar char="-"/>
            </a:pPr>
            <a:r>
              <a:rPr lang="en"/>
              <a:t>Look for boundaries and test at boundary points</a:t>
            </a:r>
            <a:endParaRPr/>
          </a:p>
          <a:p>
            <a:pPr indent="-317500" lvl="1" marL="914400" rtl="0" algn="l">
              <a:spcBef>
                <a:spcPts val="0"/>
              </a:spcBef>
              <a:spcAft>
                <a:spcPts val="0"/>
              </a:spcAft>
              <a:buSzPts val="1400"/>
              <a:buChar char="-"/>
            </a:pPr>
            <a:r>
              <a:rPr lang="en"/>
              <a:t>Ex. The user is only allowed to input a number between 0-100.</a:t>
            </a:r>
            <a:endParaRPr/>
          </a:p>
          <a:p>
            <a:pPr indent="-317500" lvl="2" marL="1371600" rtl="0" algn="l">
              <a:spcBef>
                <a:spcPts val="0"/>
              </a:spcBef>
              <a:spcAft>
                <a:spcPts val="0"/>
              </a:spcAft>
              <a:buSzPts val="1400"/>
              <a:buChar char="-"/>
            </a:pPr>
            <a:r>
              <a:rPr lang="en"/>
              <a:t>Write a test for outside lower boundary ( ex. -1)</a:t>
            </a:r>
            <a:endParaRPr/>
          </a:p>
          <a:p>
            <a:pPr indent="-317500" lvl="2" marL="1371600" rtl="0" algn="l">
              <a:spcBef>
                <a:spcPts val="0"/>
              </a:spcBef>
              <a:spcAft>
                <a:spcPts val="0"/>
              </a:spcAft>
              <a:buSzPts val="1400"/>
              <a:buChar char="-"/>
            </a:pPr>
            <a:r>
              <a:rPr lang="en"/>
              <a:t>Write a test for outside upper boundary (ex. 101) </a:t>
            </a:r>
            <a:endParaRPr/>
          </a:p>
          <a:p>
            <a:pPr indent="-317500" lvl="2" marL="1371600" rtl="0" algn="l">
              <a:spcBef>
                <a:spcPts val="0"/>
              </a:spcBef>
              <a:spcAft>
                <a:spcPts val="0"/>
              </a:spcAft>
              <a:buSzPts val="1400"/>
              <a:buChar char="-"/>
            </a:pPr>
            <a:r>
              <a:rPr lang="en"/>
              <a:t>Write a test for low boundary - 0 </a:t>
            </a:r>
            <a:endParaRPr/>
          </a:p>
          <a:p>
            <a:pPr indent="-317500" lvl="2" marL="1371600" rtl="0" algn="l">
              <a:spcBef>
                <a:spcPts val="0"/>
              </a:spcBef>
              <a:spcAft>
                <a:spcPts val="0"/>
              </a:spcAft>
              <a:buSzPts val="1400"/>
              <a:buChar char="-"/>
            </a:pPr>
            <a:r>
              <a:rPr lang="en"/>
              <a:t>Write a test for high boundary - 100</a:t>
            </a:r>
            <a:endParaRPr/>
          </a:p>
          <a:p>
            <a:pPr indent="-342900" lvl="0" marL="457200" rtl="0" algn="l">
              <a:spcBef>
                <a:spcPts val="0"/>
              </a:spcBef>
              <a:spcAft>
                <a:spcPts val="0"/>
              </a:spcAft>
              <a:buSzPts val="1800"/>
              <a:buChar char="-"/>
            </a:pPr>
            <a:r>
              <a:rPr lang="en"/>
              <a:t>Look for inputs that result in different behavior</a:t>
            </a:r>
            <a:endParaRPr/>
          </a:p>
          <a:p>
            <a:pPr indent="-317500" lvl="1" marL="914400" rtl="0" algn="l">
              <a:spcBef>
                <a:spcPts val="0"/>
              </a:spcBef>
              <a:spcAft>
                <a:spcPts val="0"/>
              </a:spcAft>
              <a:buSzPts val="1400"/>
              <a:buChar char="-"/>
            </a:pPr>
            <a:r>
              <a:rPr lang="en"/>
              <a:t>Ex. If the input is negative print out “Alert!”</a:t>
            </a:r>
            <a:endParaRPr/>
          </a:p>
          <a:p>
            <a:pPr indent="-317500" lvl="2" marL="1371600" rtl="0" algn="l">
              <a:spcBef>
                <a:spcPts val="0"/>
              </a:spcBef>
              <a:spcAft>
                <a:spcPts val="0"/>
              </a:spcAft>
              <a:buSzPts val="1400"/>
              <a:buChar char="-"/>
            </a:pPr>
            <a:r>
              <a:rPr lang="en"/>
              <a:t>Write a test for any negative number</a:t>
            </a:r>
            <a:endParaRPr/>
          </a:p>
          <a:p>
            <a:pPr indent="-317500" lvl="2" marL="1371600" rtl="0" algn="l">
              <a:spcBef>
                <a:spcPts val="0"/>
              </a:spcBef>
              <a:spcAft>
                <a:spcPts val="0"/>
              </a:spcAft>
              <a:buSzPts val="1400"/>
              <a:buChar char="-"/>
            </a:pPr>
            <a:r>
              <a:rPr lang="en"/>
              <a:t>But also write a test for a </a:t>
            </a:r>
            <a:r>
              <a:rPr lang="en"/>
              <a:t>positive</a:t>
            </a:r>
            <a:r>
              <a:rPr lang="en"/>
              <a:t> number </a:t>
            </a:r>
            <a:endParaRPr/>
          </a:p>
          <a:p>
            <a:pPr indent="-317500" lvl="3" marL="1828800" rtl="0" algn="l">
              <a:spcBef>
                <a:spcPts val="0"/>
              </a:spcBef>
              <a:spcAft>
                <a:spcPts val="0"/>
              </a:spcAft>
              <a:buSzPts val="1400"/>
              <a:buChar char="-"/>
            </a:pPr>
            <a:r>
              <a:rPr lang="en"/>
              <a:t>to make s</a:t>
            </a:r>
            <a:r>
              <a:rPr lang="en"/>
              <a:t>ure “Alert!” is not printed</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Socrative Question 1</a:t>
            </a:r>
            <a:endParaRPr/>
          </a:p>
        </p:txBody>
      </p:sp>
      <p:sp>
        <p:nvSpPr>
          <p:cNvPr id="185" name="Google Shape;185;p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 to </a:t>
            </a:r>
            <a:r>
              <a:rPr lang="en" u="sng">
                <a:solidFill>
                  <a:schemeClr val="hlink"/>
                </a:solidFill>
                <a:hlinkClick r:id="rId3"/>
              </a:rPr>
              <a:t>https://b.socrative.com/login/student</a:t>
            </a:r>
            <a:endParaRPr/>
          </a:p>
          <a:p>
            <a:pPr indent="0" lvl="0" marL="0" rtl="0" algn="l">
              <a:spcBef>
                <a:spcPts val="1600"/>
              </a:spcBef>
              <a:spcAft>
                <a:spcPts val="0"/>
              </a:spcAft>
              <a:buNone/>
            </a:pPr>
            <a:r>
              <a:rPr lang="en"/>
              <a:t>Classroom name: FOURTHOUR</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Socrative Question 1</a:t>
            </a:r>
            <a:endParaRPr/>
          </a:p>
        </p:txBody>
      </p:sp>
      <p:sp>
        <p:nvSpPr>
          <p:cNvPr id="191" name="Google Shape;191;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Given the problem:</a:t>
            </a:r>
            <a:endParaRPr sz="1200"/>
          </a:p>
          <a:p>
            <a:pPr indent="0" lvl="0" marL="0" rtl="0" algn="l">
              <a:spcBef>
                <a:spcPts val="1600"/>
              </a:spcBef>
              <a:spcAft>
                <a:spcPts val="0"/>
              </a:spcAft>
              <a:buNone/>
            </a:pPr>
            <a:r>
              <a:rPr lang="en" sz="1200"/>
              <a:t>Write a function called foo that takes in a double parameter named x. When x is divisible by 3 return the string “foo”. When x is </a:t>
            </a:r>
            <a:r>
              <a:rPr lang="en" sz="1200"/>
              <a:t>divisible</a:t>
            </a:r>
            <a:r>
              <a:rPr lang="en" sz="1200"/>
              <a:t> by 5 return “bob”. When x is </a:t>
            </a:r>
            <a:r>
              <a:rPr lang="en" sz="1200"/>
              <a:t>divisible</a:t>
            </a:r>
            <a:r>
              <a:rPr lang="en" sz="1200"/>
              <a:t> by both 5 and 3 return the string “foobob”. If none of the conditions pass return an empty string.</a:t>
            </a:r>
            <a:endParaRPr sz="1200"/>
          </a:p>
          <a:p>
            <a:pPr indent="0" lvl="0" marL="0" rtl="0" algn="l">
              <a:spcBef>
                <a:spcPts val="1600"/>
              </a:spcBef>
              <a:spcAft>
                <a:spcPts val="0"/>
              </a:spcAft>
              <a:buNone/>
            </a:pPr>
            <a:r>
              <a:rPr lang="en" sz="1200"/>
              <a:t>What is the best set of test cases from the choices below for this problem?</a:t>
            </a:r>
            <a:endParaRPr sz="1200"/>
          </a:p>
          <a:p>
            <a:pPr indent="-304800" lvl="0" marL="457200" rtl="0" algn="l">
              <a:spcBef>
                <a:spcPts val="1600"/>
              </a:spcBef>
              <a:spcAft>
                <a:spcPts val="0"/>
              </a:spcAft>
              <a:buSzPts val="1200"/>
              <a:buAutoNum type="alphaLcParenR"/>
            </a:pPr>
            <a:r>
              <a:rPr lang="en" sz="1200"/>
              <a:t>1, 2, 3, 4, 5, 6, 7, 8, 9, 10 …. 100</a:t>
            </a:r>
            <a:endParaRPr sz="1200"/>
          </a:p>
          <a:p>
            <a:pPr indent="-304800" lvl="0" marL="457200" rtl="0" algn="l">
              <a:spcBef>
                <a:spcPts val="0"/>
              </a:spcBef>
              <a:spcAft>
                <a:spcPts val="0"/>
              </a:spcAft>
              <a:buSzPts val="1200"/>
              <a:buAutoNum type="alphaLcParenR"/>
            </a:pPr>
            <a:r>
              <a:rPr lang="en" sz="1200"/>
              <a:t>2, 4, 6, 8, 10, 12</a:t>
            </a:r>
            <a:endParaRPr sz="1200"/>
          </a:p>
          <a:p>
            <a:pPr indent="-304800" lvl="0" marL="457200" rtl="0" algn="l">
              <a:spcBef>
                <a:spcPts val="0"/>
              </a:spcBef>
              <a:spcAft>
                <a:spcPts val="0"/>
              </a:spcAft>
              <a:buSzPts val="1200"/>
              <a:buAutoNum type="alphaLcParenR"/>
            </a:pPr>
            <a:r>
              <a:rPr lang="en" sz="1200"/>
              <a:t>3, 5, 10, 2</a:t>
            </a:r>
            <a:endParaRPr sz="1200"/>
          </a:p>
          <a:p>
            <a:pPr indent="-304800" lvl="0" marL="457200" rtl="0" algn="l">
              <a:spcBef>
                <a:spcPts val="0"/>
              </a:spcBef>
              <a:spcAft>
                <a:spcPts val="0"/>
              </a:spcAft>
              <a:buSzPts val="1200"/>
              <a:buAutoNum type="alphaLcParenR"/>
            </a:pPr>
            <a:r>
              <a:rPr lang="en" sz="1200"/>
              <a:t>3, 5, 15, 4</a:t>
            </a:r>
            <a:endParaRPr sz="1200"/>
          </a:p>
          <a:p>
            <a:pPr indent="-304800" lvl="0" marL="457200" rtl="0" algn="l">
              <a:spcBef>
                <a:spcPts val="0"/>
              </a:spcBef>
              <a:spcAft>
                <a:spcPts val="0"/>
              </a:spcAft>
              <a:buSzPts val="1200"/>
              <a:buAutoNum type="alphaLcParenR"/>
            </a:pPr>
            <a:r>
              <a:rPr lang="en" sz="1200"/>
              <a:t>9, 10, 3, 5 </a:t>
            </a:r>
            <a:endParaRPr sz="1200"/>
          </a:p>
          <a:p>
            <a:pPr indent="-304800" lvl="0" marL="457200" rtl="0" algn="l">
              <a:spcBef>
                <a:spcPts val="0"/>
              </a:spcBef>
              <a:spcAft>
                <a:spcPts val="0"/>
              </a:spcAft>
              <a:buSzPts val="1200"/>
              <a:buAutoNum type="alphaLcParenR"/>
            </a:pPr>
            <a:r>
              <a:rPr lang="en" sz="1200"/>
              <a:t>5, 3, 15</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Socrative Question 1</a:t>
            </a:r>
            <a:endParaRPr/>
          </a:p>
        </p:txBody>
      </p:sp>
      <p:sp>
        <p:nvSpPr>
          <p:cNvPr id="197" name="Google Shape;197;p3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Given the problem:</a:t>
            </a:r>
            <a:endParaRPr sz="1200"/>
          </a:p>
          <a:p>
            <a:pPr indent="0" lvl="0" marL="0" rtl="0" algn="l">
              <a:spcBef>
                <a:spcPts val="1600"/>
              </a:spcBef>
              <a:spcAft>
                <a:spcPts val="0"/>
              </a:spcAft>
              <a:buNone/>
            </a:pPr>
            <a:r>
              <a:rPr lang="en" sz="1200"/>
              <a:t>Write a function called foo that takes in a double parameter named x. When x is divisible by 3 return the string “foo”. When x is divisible by 5 return “bob”. When x is divisible by both 5 and 3 return the string “foobob”. If none of the conditions pass return an empty string.</a:t>
            </a:r>
            <a:endParaRPr sz="1200"/>
          </a:p>
          <a:p>
            <a:pPr indent="0" lvl="0" marL="0" rtl="0" algn="l">
              <a:spcBef>
                <a:spcPts val="1600"/>
              </a:spcBef>
              <a:spcAft>
                <a:spcPts val="0"/>
              </a:spcAft>
              <a:buNone/>
            </a:pPr>
            <a:r>
              <a:rPr lang="en" sz="1200"/>
              <a:t>What values would be good to test for this problem.</a:t>
            </a:r>
            <a:endParaRPr sz="1200"/>
          </a:p>
          <a:p>
            <a:pPr indent="-304800" lvl="0" marL="457200" rtl="0" algn="l">
              <a:spcBef>
                <a:spcPts val="1600"/>
              </a:spcBef>
              <a:spcAft>
                <a:spcPts val="0"/>
              </a:spcAft>
              <a:buSzPts val="1200"/>
              <a:buAutoNum type="alphaLcParenR"/>
            </a:pPr>
            <a:r>
              <a:rPr lang="en" sz="1200"/>
              <a:t>1, 2, 3, 4, 5, 6, 7, 8, 9, 10 …. 100</a:t>
            </a:r>
            <a:endParaRPr sz="1200"/>
          </a:p>
          <a:p>
            <a:pPr indent="-304800" lvl="0" marL="457200" rtl="0" algn="l">
              <a:spcBef>
                <a:spcPts val="0"/>
              </a:spcBef>
              <a:spcAft>
                <a:spcPts val="0"/>
              </a:spcAft>
              <a:buSzPts val="1200"/>
              <a:buAutoNum type="alphaLcParenR"/>
            </a:pPr>
            <a:r>
              <a:rPr lang="en" sz="1200"/>
              <a:t>2, 4, 6, 8, 10, 12</a:t>
            </a:r>
            <a:endParaRPr sz="1200"/>
          </a:p>
          <a:p>
            <a:pPr indent="-304800" lvl="0" marL="457200" rtl="0" algn="l">
              <a:spcBef>
                <a:spcPts val="0"/>
              </a:spcBef>
              <a:spcAft>
                <a:spcPts val="0"/>
              </a:spcAft>
              <a:buSzPts val="1200"/>
              <a:buAutoNum type="alphaLcParenR"/>
            </a:pPr>
            <a:r>
              <a:rPr lang="en" sz="1200"/>
              <a:t>3, 5, 10, 2</a:t>
            </a:r>
            <a:endParaRPr sz="1200"/>
          </a:p>
          <a:p>
            <a:pPr indent="-304800" lvl="0" marL="457200" rtl="0" algn="l">
              <a:spcBef>
                <a:spcPts val="0"/>
              </a:spcBef>
              <a:spcAft>
                <a:spcPts val="0"/>
              </a:spcAft>
              <a:buSzPts val="1200"/>
              <a:buAutoNum type="alphaLcParenR"/>
            </a:pPr>
            <a:r>
              <a:rPr lang="en" sz="1200">
                <a:highlight>
                  <a:srgbClr val="FFFF00"/>
                </a:highlight>
              </a:rPr>
              <a:t>3, 5, 15, 4</a:t>
            </a:r>
            <a:endParaRPr sz="1200">
              <a:highlight>
                <a:srgbClr val="FFFF00"/>
              </a:highlight>
            </a:endParaRPr>
          </a:p>
          <a:p>
            <a:pPr indent="-304800" lvl="0" marL="457200" rtl="0" algn="l">
              <a:spcBef>
                <a:spcPts val="0"/>
              </a:spcBef>
              <a:spcAft>
                <a:spcPts val="0"/>
              </a:spcAft>
              <a:buSzPts val="1200"/>
              <a:buAutoNum type="alphaLcParenR"/>
            </a:pPr>
            <a:r>
              <a:rPr lang="en" sz="1200"/>
              <a:t>9, 10, 3, 5 </a:t>
            </a:r>
            <a:endParaRPr sz="1200"/>
          </a:p>
          <a:p>
            <a:pPr indent="-304800" lvl="0" marL="457200" rtl="0" algn="l">
              <a:spcBef>
                <a:spcPts val="0"/>
              </a:spcBef>
              <a:spcAft>
                <a:spcPts val="0"/>
              </a:spcAft>
              <a:buSzPts val="1200"/>
              <a:buAutoNum type="alphaLcParenR"/>
            </a:pPr>
            <a:r>
              <a:rPr lang="en" sz="1200"/>
              <a:t>5, 3, 15</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mpact"/>
                <a:ea typeface="Impact"/>
                <a:cs typeface="Impact"/>
                <a:sym typeface="Impact"/>
              </a:rPr>
              <a:t>Introductions</a:t>
            </a:r>
            <a:endParaRPr>
              <a:latin typeface="Impact"/>
              <a:ea typeface="Impact"/>
              <a:cs typeface="Impact"/>
              <a:sym typeface="Impact"/>
            </a:endParaRPr>
          </a:p>
          <a:p>
            <a:pPr indent="0" lvl="0" marL="0" rtl="0" algn="l">
              <a:spcBef>
                <a:spcPts val="0"/>
              </a:spcBef>
              <a:spcAft>
                <a:spcPts val="0"/>
              </a:spcAft>
              <a:buNone/>
            </a:pPr>
            <a:r>
              <a:t/>
            </a:r>
            <a:endParaRPr/>
          </a:p>
        </p:txBody>
      </p:sp>
      <p:sp>
        <p:nvSpPr>
          <p:cNvPr id="94" name="Google Shape;94;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Name</a:t>
            </a:r>
            <a:endParaRPr/>
          </a:p>
          <a:p>
            <a:pPr indent="-342900" lvl="0" marL="457200" rtl="0" algn="l">
              <a:spcBef>
                <a:spcPts val="0"/>
              </a:spcBef>
              <a:spcAft>
                <a:spcPts val="0"/>
              </a:spcAft>
              <a:buSzPts val="1800"/>
              <a:buChar char="-"/>
            </a:pPr>
            <a:r>
              <a:rPr lang="en"/>
              <a:t>Professor</a:t>
            </a:r>
            <a:endParaRPr/>
          </a:p>
          <a:p>
            <a:pPr indent="-342900" lvl="0" marL="457200" rtl="0" algn="l">
              <a:spcBef>
                <a:spcPts val="0"/>
              </a:spcBef>
              <a:spcAft>
                <a:spcPts val="0"/>
              </a:spcAft>
              <a:buSzPts val="1800"/>
              <a:buChar char="-"/>
            </a:pPr>
            <a:r>
              <a:rPr lang="en"/>
              <a:t>Fun Fact About yourself</a:t>
            </a:r>
            <a:endParaRPr/>
          </a:p>
        </p:txBody>
      </p:sp>
      <p:pic>
        <p:nvPicPr>
          <p:cNvPr id="95" name="Google Shape;95;p14"/>
          <p:cNvPicPr preferRelativeResize="0"/>
          <p:nvPr/>
        </p:nvPicPr>
        <p:blipFill>
          <a:blip r:embed="rId3">
            <a:alphaModFix/>
          </a:blip>
          <a:stretch>
            <a:fillRect/>
          </a:stretch>
        </p:blipFill>
        <p:spPr>
          <a:xfrm>
            <a:off x="6398005" y="410005"/>
            <a:ext cx="2434300" cy="240769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we write test cases?</a:t>
            </a:r>
            <a:endParaRPr/>
          </a:p>
        </p:txBody>
      </p:sp>
      <p:sp>
        <p:nvSpPr>
          <p:cNvPr id="203" name="Google Shape;203;p3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can write test cases several ways: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we write test cases?</a:t>
            </a:r>
            <a:endParaRPr/>
          </a:p>
        </p:txBody>
      </p:sp>
      <p:sp>
        <p:nvSpPr>
          <p:cNvPr id="209" name="Google Shape;209;p3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write test cases several ways:</a:t>
            </a:r>
            <a:endParaRPr/>
          </a:p>
          <a:p>
            <a:pPr indent="-342900" lvl="0" marL="457200" rtl="0" algn="l">
              <a:spcBef>
                <a:spcPts val="1600"/>
              </a:spcBef>
              <a:spcAft>
                <a:spcPts val="0"/>
              </a:spcAft>
              <a:buSzPts val="1800"/>
              <a:buChar char="-"/>
            </a:pPr>
            <a:r>
              <a:rPr lang="en"/>
              <a:t>The first way we are going to test is by printing the results of method calls in the class’s main method.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we write test cases?</a:t>
            </a:r>
            <a:endParaRPr/>
          </a:p>
        </p:txBody>
      </p:sp>
      <p:sp>
        <p:nvSpPr>
          <p:cNvPr id="215" name="Google Shape;215;p3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write test cases several ways:</a:t>
            </a:r>
            <a:endParaRPr/>
          </a:p>
          <a:p>
            <a:pPr indent="-342900" lvl="0" marL="457200" rtl="0" algn="l">
              <a:spcBef>
                <a:spcPts val="1600"/>
              </a:spcBef>
              <a:spcAft>
                <a:spcPts val="0"/>
              </a:spcAft>
              <a:buSzPts val="1800"/>
              <a:buChar char="-"/>
            </a:pPr>
            <a:r>
              <a:rPr lang="en"/>
              <a:t>The first way we are going to test is by printing the results of method calls in the class’s main method.</a:t>
            </a:r>
            <a:endParaRPr/>
          </a:p>
          <a:p>
            <a:pPr indent="-317500" lvl="1" marL="914400" rtl="0" algn="l">
              <a:spcBef>
                <a:spcPts val="0"/>
              </a:spcBef>
              <a:spcAft>
                <a:spcPts val="0"/>
              </a:spcAft>
              <a:buSzPts val="1400"/>
              <a:buChar char="-"/>
            </a:pPr>
            <a:r>
              <a:rPr lang="en"/>
              <a:t>For example: </a:t>
            </a:r>
            <a:endParaRPr/>
          </a:p>
          <a:p>
            <a:pPr indent="0" lvl="0" marL="1371600" rtl="0" algn="l">
              <a:spcBef>
                <a:spcPts val="1600"/>
              </a:spcBef>
              <a:spcAft>
                <a:spcPts val="0"/>
              </a:spcAft>
              <a:buNone/>
            </a:pPr>
            <a:r>
              <a:rPr lang="en"/>
              <a:t>System.out.println(“foo test with value 3 was: </a:t>
            </a:r>
            <a:r>
              <a:rPr lang="en"/>
              <a:t>” + foo(3));</a:t>
            </a:r>
            <a:endParaRPr/>
          </a:p>
          <a:p>
            <a:pPr indent="0" lvl="0" marL="1371600" rtl="0" algn="l">
              <a:spcBef>
                <a:spcPts val="1600"/>
              </a:spcBef>
              <a:spcAft>
                <a:spcPts val="1600"/>
              </a:spcAft>
              <a:buNone/>
            </a:pPr>
            <a:r>
              <a:rPr lang="en"/>
              <a:t>System.out.println(“Expected the value to be: foo”);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you try!</a:t>
            </a:r>
            <a:endParaRPr/>
          </a:p>
        </p:txBody>
      </p:sp>
      <p:sp>
        <p:nvSpPr>
          <p:cNvPr id="221" name="Google Shape;221;p3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Write 3 more test cases for this problem using the answer from the previous socrative question:</a:t>
            </a:r>
            <a:endParaRPr/>
          </a:p>
          <a:p>
            <a:pPr indent="0" lvl="0" marL="0" rtl="0" algn="l">
              <a:spcBef>
                <a:spcPts val="1600"/>
              </a:spcBef>
              <a:spcAft>
                <a:spcPts val="0"/>
              </a:spcAft>
              <a:buNone/>
            </a:pPr>
            <a:r>
              <a:rPr lang="en" sz="1200"/>
              <a:t>Write a function called foo that takes in a double parameter named x. When x is divisible by 3 print foo. When x is divisible by 5 print bob. When x is divisible by both 5 and 3 print foobob. If none of the conditions pass only the number should be printed out.</a:t>
            </a:r>
            <a:endParaRPr sz="1200"/>
          </a:p>
          <a:p>
            <a:pPr indent="0" lvl="0" marL="0" rtl="0" algn="l">
              <a:spcBef>
                <a:spcPts val="1600"/>
              </a:spcBef>
              <a:spcAft>
                <a:spcPts val="1600"/>
              </a:spcAft>
              <a:buNone/>
            </a:pPr>
            <a:r>
              <a:rPr lang="en" sz="1200">
                <a:highlight>
                  <a:srgbClr val="FFFF00"/>
                </a:highlight>
              </a:rPr>
              <a:t>3, 5, 15, 4</a:t>
            </a: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How’d you do?</a:t>
            </a:r>
            <a:endParaRPr/>
          </a:p>
        </p:txBody>
      </p:sp>
      <p:sp>
        <p:nvSpPr>
          <p:cNvPr id="227" name="Google Shape;227;p3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100">
                <a:latin typeface="Roboto Mono"/>
                <a:ea typeface="Roboto Mono"/>
                <a:cs typeface="Roboto Mono"/>
                <a:sym typeface="Roboto Mono"/>
              </a:rPr>
              <a:t>System.out.println(“foo test with value 5: ” + foo(5));</a:t>
            </a:r>
            <a:endParaRPr sz="1100">
              <a:latin typeface="Roboto Mono"/>
              <a:ea typeface="Roboto Mono"/>
              <a:cs typeface="Roboto Mono"/>
              <a:sym typeface="Roboto Mono"/>
            </a:endParaRPr>
          </a:p>
          <a:p>
            <a:pPr indent="0" lvl="0" marL="0" rtl="0" algn="l">
              <a:lnSpc>
                <a:spcPct val="100000"/>
              </a:lnSpc>
              <a:spcBef>
                <a:spcPts val="1600"/>
              </a:spcBef>
              <a:spcAft>
                <a:spcPts val="0"/>
              </a:spcAft>
              <a:buNone/>
            </a:pPr>
            <a:r>
              <a:rPr lang="en" sz="1100">
                <a:latin typeface="Roboto Mono"/>
                <a:ea typeface="Roboto Mono"/>
                <a:cs typeface="Roboto Mono"/>
                <a:sym typeface="Roboto Mono"/>
              </a:rPr>
              <a:t>System.out.println(“Expected the value to be: bob”);</a:t>
            </a:r>
            <a:endParaRPr sz="1100">
              <a:latin typeface="Roboto Mono"/>
              <a:ea typeface="Roboto Mono"/>
              <a:cs typeface="Roboto Mono"/>
              <a:sym typeface="Roboto Mono"/>
            </a:endParaRPr>
          </a:p>
          <a:p>
            <a:pPr indent="0" lvl="0" marL="0" rtl="0" algn="l">
              <a:lnSpc>
                <a:spcPct val="100000"/>
              </a:lnSpc>
              <a:spcBef>
                <a:spcPts val="1600"/>
              </a:spcBef>
              <a:spcAft>
                <a:spcPts val="0"/>
              </a:spcAft>
              <a:buNone/>
            </a:pPr>
            <a:r>
              <a:t/>
            </a:r>
            <a:endParaRPr sz="1100">
              <a:latin typeface="Roboto Mono"/>
              <a:ea typeface="Roboto Mono"/>
              <a:cs typeface="Roboto Mono"/>
              <a:sym typeface="Roboto Mono"/>
            </a:endParaRPr>
          </a:p>
          <a:p>
            <a:pPr indent="0" lvl="0" marL="0" rtl="0" algn="l">
              <a:lnSpc>
                <a:spcPct val="100000"/>
              </a:lnSpc>
              <a:spcBef>
                <a:spcPts val="1600"/>
              </a:spcBef>
              <a:spcAft>
                <a:spcPts val="0"/>
              </a:spcAft>
              <a:buNone/>
            </a:pPr>
            <a:r>
              <a:rPr lang="en" sz="1100">
                <a:latin typeface="Roboto Mono"/>
                <a:ea typeface="Roboto Mono"/>
                <a:cs typeface="Roboto Mono"/>
                <a:sym typeface="Roboto Mono"/>
              </a:rPr>
              <a:t>System.out.println(“foo test with value 15: ” + foo(15));</a:t>
            </a:r>
            <a:endParaRPr sz="1100">
              <a:latin typeface="Roboto Mono"/>
              <a:ea typeface="Roboto Mono"/>
              <a:cs typeface="Roboto Mono"/>
              <a:sym typeface="Roboto Mono"/>
            </a:endParaRPr>
          </a:p>
          <a:p>
            <a:pPr indent="0" lvl="0" marL="0" rtl="0" algn="l">
              <a:lnSpc>
                <a:spcPct val="100000"/>
              </a:lnSpc>
              <a:spcBef>
                <a:spcPts val="1600"/>
              </a:spcBef>
              <a:spcAft>
                <a:spcPts val="0"/>
              </a:spcAft>
              <a:buNone/>
            </a:pPr>
            <a:r>
              <a:rPr lang="en" sz="1100">
                <a:latin typeface="Roboto Mono"/>
                <a:ea typeface="Roboto Mono"/>
                <a:cs typeface="Roboto Mono"/>
                <a:sym typeface="Roboto Mono"/>
              </a:rPr>
              <a:t>System.out.println(“Expected the value to be: foobob”);</a:t>
            </a:r>
            <a:endParaRPr sz="1100">
              <a:latin typeface="Roboto Mono"/>
              <a:ea typeface="Roboto Mono"/>
              <a:cs typeface="Roboto Mono"/>
              <a:sym typeface="Roboto Mono"/>
            </a:endParaRPr>
          </a:p>
          <a:p>
            <a:pPr indent="0" lvl="0" marL="0" rtl="0" algn="l">
              <a:lnSpc>
                <a:spcPct val="100000"/>
              </a:lnSpc>
              <a:spcBef>
                <a:spcPts val="1600"/>
              </a:spcBef>
              <a:spcAft>
                <a:spcPts val="0"/>
              </a:spcAft>
              <a:buNone/>
            </a:pPr>
            <a:r>
              <a:t/>
            </a:r>
            <a:endParaRPr sz="1100">
              <a:latin typeface="Roboto Mono"/>
              <a:ea typeface="Roboto Mono"/>
              <a:cs typeface="Roboto Mono"/>
              <a:sym typeface="Roboto Mono"/>
            </a:endParaRPr>
          </a:p>
          <a:p>
            <a:pPr indent="0" lvl="0" marL="0" rtl="0" algn="l">
              <a:lnSpc>
                <a:spcPct val="100000"/>
              </a:lnSpc>
              <a:spcBef>
                <a:spcPts val="1600"/>
              </a:spcBef>
              <a:spcAft>
                <a:spcPts val="0"/>
              </a:spcAft>
              <a:buNone/>
            </a:pPr>
            <a:r>
              <a:rPr lang="en" sz="1100">
                <a:latin typeface="Roboto Mono"/>
                <a:ea typeface="Roboto Mono"/>
                <a:cs typeface="Roboto Mono"/>
                <a:sym typeface="Roboto Mono"/>
              </a:rPr>
              <a:t>System.out.println(“foo test with value 4: ” + foo(4));</a:t>
            </a:r>
            <a:endParaRPr sz="1100">
              <a:latin typeface="Roboto Mono"/>
              <a:ea typeface="Roboto Mono"/>
              <a:cs typeface="Roboto Mono"/>
              <a:sym typeface="Roboto Mono"/>
            </a:endParaRPr>
          </a:p>
          <a:p>
            <a:pPr indent="0" lvl="0" marL="0" rtl="0" algn="l">
              <a:lnSpc>
                <a:spcPct val="100000"/>
              </a:lnSpc>
              <a:spcBef>
                <a:spcPts val="1600"/>
              </a:spcBef>
              <a:spcAft>
                <a:spcPts val="1600"/>
              </a:spcAft>
              <a:buNone/>
            </a:pPr>
            <a:r>
              <a:rPr lang="en" sz="1100">
                <a:latin typeface="Roboto Mono"/>
                <a:ea typeface="Roboto Mono"/>
                <a:cs typeface="Roboto Mono"/>
                <a:sym typeface="Roboto Mono"/>
              </a:rPr>
              <a:t>System.out.println(“Expected the value to be: ”);</a:t>
            </a:r>
            <a:endParaRPr sz="1100">
              <a:latin typeface="Roboto Mono"/>
              <a:ea typeface="Roboto Mono"/>
              <a:cs typeface="Roboto Mono"/>
              <a:sym typeface="Roboto Mon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Coding Exam</a:t>
            </a:r>
            <a:endParaRPr/>
          </a:p>
        </p:txBody>
      </p:sp>
      <p:sp>
        <p:nvSpPr>
          <p:cNvPr id="233" name="Google Shape;233;p3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makes perfect!</a:t>
            </a:r>
            <a:endParaRPr/>
          </a:p>
          <a:p>
            <a:pPr indent="0" lvl="0" marL="0" rtl="0" algn="l">
              <a:spcBef>
                <a:spcPts val="1600"/>
              </a:spcBef>
              <a:spcAft>
                <a:spcPts val="0"/>
              </a:spcAft>
              <a:buNone/>
            </a:pPr>
            <a:r>
              <a:rPr lang="en"/>
              <a:t>We will break off into groups of 2-3 and work on trying to solve an old coding exam problem.</a:t>
            </a:r>
            <a:endParaRPr/>
          </a:p>
          <a:p>
            <a:pPr indent="0" lvl="0" marL="0" rtl="0" algn="l">
              <a:spcBef>
                <a:spcPts val="1600"/>
              </a:spcBef>
              <a:spcAft>
                <a:spcPts val="1600"/>
              </a:spcAft>
              <a:buNone/>
            </a:pPr>
            <a:r>
              <a:rPr lang="en"/>
              <a:t>Take a couple minutes to read the specs with your partner.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step: Stub out methods</a:t>
            </a:r>
            <a:endParaRPr/>
          </a:p>
        </p:txBody>
      </p:sp>
      <p:sp>
        <p:nvSpPr>
          <p:cNvPr id="239" name="Google Shape;239;p3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public class BakeryLump {</a:t>
            </a:r>
            <a:endParaRPr sz="11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	public static double calcTotal(double in</a:t>
            </a:r>
            <a:r>
              <a:rPr lang="en" sz="1100">
                <a:solidFill>
                  <a:srgbClr val="000000"/>
                </a:solidFill>
                <a:latin typeface="Roboto Mono"/>
                <a:ea typeface="Roboto Mono"/>
                <a:cs typeface="Roboto Mono"/>
                <a:sym typeface="Roboto Mono"/>
              </a:rPr>
              <a:t>ti</a:t>
            </a:r>
            <a:r>
              <a:rPr lang="en" sz="1100">
                <a:solidFill>
                  <a:srgbClr val="000000"/>
                </a:solidFill>
                <a:latin typeface="Roboto Mono"/>
                <a:ea typeface="Roboto Mono"/>
                <a:cs typeface="Roboto Mono"/>
                <a:sym typeface="Roboto Mono"/>
              </a:rPr>
              <a:t>tialCost, double discount, double tax) {</a:t>
            </a:r>
            <a:endParaRPr sz="11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    	       return 0.0;</a:t>
            </a:r>
            <a:endParaRPr sz="11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	}</a:t>
            </a:r>
            <a:endParaRPr sz="11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	public static void main(String args[]) {</a:t>
            </a:r>
            <a:endParaRPr sz="11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	}</a:t>
            </a:r>
            <a:endParaRPr sz="11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a:t>
            </a:r>
            <a:endParaRPr sz="1100">
              <a:solidFill>
                <a:srgbClr val="000000"/>
              </a:solidFill>
              <a:latin typeface="Roboto Mono"/>
              <a:ea typeface="Roboto Mono"/>
              <a:cs typeface="Roboto Mono"/>
              <a:sym typeface="Roboto Mono"/>
            </a:endParaRPr>
          </a:p>
          <a:p>
            <a:pPr indent="0" lvl="0" marL="0" rtl="0" algn="l">
              <a:spcBef>
                <a:spcPts val="1200"/>
              </a:spcBef>
              <a:spcAft>
                <a:spcPts val="1600"/>
              </a:spcAft>
              <a:buNone/>
            </a:pPr>
            <a:r>
              <a:t/>
            </a:r>
            <a:endParaRPr>
              <a:latin typeface="Roboto Mono"/>
              <a:ea typeface="Roboto Mono"/>
              <a:cs typeface="Roboto Mono"/>
              <a:sym typeface="Roboto Mon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with the Scanner</a:t>
            </a:r>
            <a:endParaRPr/>
          </a:p>
        </p:txBody>
      </p:sp>
      <p:sp>
        <p:nvSpPr>
          <p:cNvPr id="245" name="Google Shape;245;p3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It can be quite tedious testing with the Scanner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with the Scanner</a:t>
            </a:r>
            <a:endParaRPr/>
          </a:p>
        </p:txBody>
      </p:sp>
      <p:sp>
        <p:nvSpPr>
          <p:cNvPr id="251" name="Google Shape;251;p4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can be quite tedious testing with the Scanner</a:t>
            </a:r>
            <a:endParaRPr/>
          </a:p>
          <a:p>
            <a:pPr indent="-342900" lvl="0" marL="457200" rtl="0" algn="l">
              <a:spcBef>
                <a:spcPts val="1600"/>
              </a:spcBef>
              <a:spcAft>
                <a:spcPts val="0"/>
              </a:spcAft>
              <a:buSzPts val="1800"/>
              <a:buChar char="-"/>
            </a:pPr>
            <a:r>
              <a:rPr lang="en"/>
              <a:t>Everytime I want to test I have to type in every single value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with the Scanner</a:t>
            </a:r>
            <a:endParaRPr/>
          </a:p>
        </p:txBody>
      </p:sp>
      <p:sp>
        <p:nvSpPr>
          <p:cNvPr id="257" name="Google Shape;257;p4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can be quite tedious testing with the Scanner</a:t>
            </a:r>
            <a:endParaRPr/>
          </a:p>
          <a:p>
            <a:pPr indent="-342900" lvl="0" marL="457200" rtl="0" algn="l">
              <a:spcBef>
                <a:spcPts val="1600"/>
              </a:spcBef>
              <a:spcAft>
                <a:spcPts val="0"/>
              </a:spcAft>
              <a:buSzPts val="1800"/>
              <a:buChar char="-"/>
            </a:pPr>
            <a:r>
              <a:rPr lang="en"/>
              <a:t>Everytime I want to test I have to type in every single value</a:t>
            </a:r>
            <a:endParaRPr/>
          </a:p>
          <a:p>
            <a:pPr indent="-342900" lvl="0" marL="457200" rtl="0" algn="l">
              <a:spcBef>
                <a:spcPts val="0"/>
              </a:spcBef>
              <a:spcAft>
                <a:spcPts val="0"/>
              </a:spcAft>
              <a:buSzPts val="1800"/>
              <a:buChar char="-"/>
            </a:pPr>
            <a:r>
              <a:rPr lang="en"/>
              <a:t>If a problem happens I have to enter everything in again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code</a:t>
            </a:r>
            <a:endParaRPr/>
          </a:p>
        </p:txBody>
      </p:sp>
      <p:sp>
        <p:nvSpPr>
          <p:cNvPr id="101" name="Google Shape;101;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Coding can sometimes be tricky and it can be hard to find bugs in code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with the Scanner</a:t>
            </a:r>
            <a:endParaRPr/>
          </a:p>
        </p:txBody>
      </p:sp>
      <p:sp>
        <p:nvSpPr>
          <p:cNvPr id="263" name="Google Shape;263;p4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can be quite tedious testing with the Scanner</a:t>
            </a:r>
            <a:endParaRPr/>
          </a:p>
          <a:p>
            <a:pPr indent="-342900" lvl="0" marL="457200" rtl="0" algn="l">
              <a:spcBef>
                <a:spcPts val="1600"/>
              </a:spcBef>
              <a:spcAft>
                <a:spcPts val="0"/>
              </a:spcAft>
              <a:buSzPts val="1800"/>
              <a:buChar char="-"/>
            </a:pPr>
            <a:r>
              <a:rPr lang="en"/>
              <a:t>Everytime I want to test I have to type in every single value</a:t>
            </a:r>
            <a:endParaRPr/>
          </a:p>
          <a:p>
            <a:pPr indent="-342900" lvl="0" marL="457200" rtl="0" algn="l">
              <a:spcBef>
                <a:spcPts val="0"/>
              </a:spcBef>
              <a:spcAft>
                <a:spcPts val="0"/>
              </a:spcAft>
              <a:buSzPts val="1800"/>
              <a:buChar char="-"/>
            </a:pPr>
            <a:r>
              <a:rPr lang="en"/>
              <a:t>If a problem happens I have to enter everything in again</a:t>
            </a:r>
            <a:endParaRPr/>
          </a:p>
          <a:p>
            <a:pPr indent="-342900" lvl="0" marL="457200" rtl="0" algn="l">
              <a:spcBef>
                <a:spcPts val="0"/>
              </a:spcBef>
              <a:spcAft>
                <a:spcPts val="0"/>
              </a:spcAft>
              <a:buSzPts val="1800"/>
              <a:buChar char="-"/>
            </a:pPr>
            <a:r>
              <a:rPr lang="en"/>
              <a:t>If I want to test multiple test cases I have to type all of them in one after the other</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with the Scanner</a:t>
            </a:r>
            <a:endParaRPr/>
          </a:p>
        </p:txBody>
      </p:sp>
      <p:sp>
        <p:nvSpPr>
          <p:cNvPr id="269" name="Google Shape;269;p4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can be quite tedious testing with the Scanner</a:t>
            </a:r>
            <a:endParaRPr/>
          </a:p>
          <a:p>
            <a:pPr indent="-342900" lvl="0" marL="457200" rtl="0" algn="l">
              <a:spcBef>
                <a:spcPts val="1600"/>
              </a:spcBef>
              <a:spcAft>
                <a:spcPts val="0"/>
              </a:spcAft>
              <a:buSzPts val="1800"/>
              <a:buChar char="-"/>
            </a:pPr>
            <a:r>
              <a:rPr lang="en"/>
              <a:t>Everytime I want to test I have to type in every single value</a:t>
            </a:r>
            <a:endParaRPr/>
          </a:p>
          <a:p>
            <a:pPr indent="-342900" lvl="0" marL="457200" rtl="0" algn="l">
              <a:spcBef>
                <a:spcPts val="0"/>
              </a:spcBef>
              <a:spcAft>
                <a:spcPts val="0"/>
              </a:spcAft>
              <a:buSzPts val="1800"/>
              <a:buChar char="-"/>
            </a:pPr>
            <a:r>
              <a:rPr lang="en"/>
              <a:t>If a problem happens I have to enter everything in again</a:t>
            </a:r>
            <a:endParaRPr/>
          </a:p>
          <a:p>
            <a:pPr indent="-342900" lvl="0" marL="457200" rtl="0" algn="l">
              <a:spcBef>
                <a:spcPts val="0"/>
              </a:spcBef>
              <a:spcAft>
                <a:spcPts val="0"/>
              </a:spcAft>
              <a:buSzPts val="1800"/>
              <a:buChar char="-"/>
            </a:pPr>
            <a:r>
              <a:rPr lang="en"/>
              <a:t>If I want to test multiple test cases I have to type all of them in one after the other</a:t>
            </a:r>
            <a:endParaRPr/>
          </a:p>
          <a:p>
            <a:pPr indent="0" lvl="0" marL="0" rtl="0" algn="l">
              <a:spcBef>
                <a:spcPts val="1600"/>
              </a:spcBef>
              <a:spcAft>
                <a:spcPts val="0"/>
              </a:spcAft>
              <a:buNone/>
            </a:pPr>
            <a:r>
              <a:rPr lang="en"/>
              <a:t>We still want to keep our main method cause it meets the specs.</a:t>
            </a:r>
            <a:endParaRPr/>
          </a:p>
          <a:p>
            <a:pPr indent="0" lvl="0" marL="0" rtl="0" algn="l">
              <a:spcBef>
                <a:spcPts val="1600"/>
              </a:spcBef>
              <a:spcAft>
                <a:spcPts val="1600"/>
              </a:spcAft>
              <a:buNone/>
            </a:pPr>
            <a:r>
              <a:rPr lang="en"/>
              <a:t>But, it would be nicer to test faster...</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how can I test my code?</a:t>
            </a:r>
            <a:endParaRPr/>
          </a:p>
        </p:txBody>
      </p:sp>
      <p:sp>
        <p:nvSpPr>
          <p:cNvPr id="275" name="Google Shape;275;p4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call the method in main with parameters passed directly through it.</a:t>
            </a:r>
            <a:endParaRPr/>
          </a:p>
          <a:p>
            <a:pPr indent="0" lvl="0" marL="0" rtl="0" algn="l">
              <a:spcBef>
                <a:spcPts val="1600"/>
              </a:spcBef>
              <a:spcAft>
                <a:spcPts val="1600"/>
              </a:spcAft>
              <a:buNone/>
            </a:pPr>
            <a:r>
              <a:rPr lang="en"/>
              <a:t>How?</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how can I test my code?</a:t>
            </a:r>
            <a:endParaRPr/>
          </a:p>
        </p:txBody>
      </p:sp>
      <p:sp>
        <p:nvSpPr>
          <p:cNvPr id="281" name="Google Shape;281;p4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call the method in main with parameters passed directly through it.</a:t>
            </a:r>
            <a:endParaRPr/>
          </a:p>
          <a:p>
            <a:pPr indent="0" lvl="0" marL="0" rtl="0" algn="l">
              <a:spcBef>
                <a:spcPts val="1600"/>
              </a:spcBef>
              <a:spcAft>
                <a:spcPts val="0"/>
              </a:spcAft>
              <a:buNone/>
            </a:pPr>
            <a:r>
              <a:rPr lang="en"/>
              <a:t>How?</a:t>
            </a:r>
            <a:endParaRPr/>
          </a:p>
          <a:p>
            <a:pPr indent="-342900" lvl="0" marL="457200" rtl="0" algn="l">
              <a:spcBef>
                <a:spcPts val="1600"/>
              </a:spcBef>
              <a:spcAft>
                <a:spcPts val="0"/>
              </a:spcAft>
              <a:buSzPts val="1800"/>
              <a:buChar char="-"/>
            </a:pPr>
            <a:r>
              <a:rPr lang="en"/>
              <a:t>First we need to brainstorm some good test cases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Socrative Question 2</a:t>
            </a:r>
            <a:endParaRPr/>
          </a:p>
        </p:txBody>
      </p:sp>
      <p:sp>
        <p:nvSpPr>
          <p:cNvPr id="287" name="Google Shape;287;p4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can I do to test my code?</a:t>
            </a:r>
            <a:endParaRPr/>
          </a:p>
          <a:p>
            <a:pPr indent="-342900" lvl="0" marL="457200" rtl="0" algn="l">
              <a:spcBef>
                <a:spcPts val="1600"/>
              </a:spcBef>
              <a:spcAft>
                <a:spcPts val="0"/>
              </a:spcAft>
              <a:buSzPts val="1800"/>
              <a:buAutoNum type="alphaLcParenR"/>
            </a:pPr>
            <a:r>
              <a:rPr lang="en"/>
              <a:t>Write tests for every possible option a user could enter</a:t>
            </a:r>
            <a:endParaRPr/>
          </a:p>
          <a:p>
            <a:pPr indent="-342900" lvl="0" marL="457200" rtl="0" algn="l">
              <a:spcBef>
                <a:spcPts val="0"/>
              </a:spcBef>
              <a:spcAft>
                <a:spcPts val="0"/>
              </a:spcAft>
              <a:buSzPts val="1800"/>
              <a:buAutoNum type="alphaLcParenR"/>
            </a:pPr>
            <a:r>
              <a:rPr lang="en"/>
              <a:t>Write tests for boundary values</a:t>
            </a:r>
            <a:endParaRPr/>
          </a:p>
          <a:p>
            <a:pPr indent="-342900" lvl="0" marL="457200" rtl="0" algn="l">
              <a:spcBef>
                <a:spcPts val="0"/>
              </a:spcBef>
              <a:spcAft>
                <a:spcPts val="0"/>
              </a:spcAft>
              <a:buSzPts val="1800"/>
              <a:buAutoNum type="alphaLcParenR"/>
            </a:pPr>
            <a:r>
              <a:rPr lang="en"/>
              <a:t>Write tests for differing behavior values</a:t>
            </a:r>
            <a:endParaRPr/>
          </a:p>
          <a:p>
            <a:pPr indent="-342900" lvl="0" marL="457200" rtl="0" algn="l">
              <a:spcBef>
                <a:spcPts val="0"/>
              </a:spcBef>
              <a:spcAft>
                <a:spcPts val="0"/>
              </a:spcAft>
              <a:buSzPts val="1800"/>
              <a:buAutoNum type="alphaLcParenR"/>
            </a:pPr>
            <a:r>
              <a:rPr lang="en"/>
              <a:t>Only use the scanner for testing</a:t>
            </a:r>
            <a:endParaRPr/>
          </a:p>
          <a:p>
            <a:pPr indent="-342900" lvl="0" marL="457200" rtl="0" algn="l">
              <a:spcBef>
                <a:spcPts val="0"/>
              </a:spcBef>
              <a:spcAft>
                <a:spcPts val="0"/>
              </a:spcAft>
              <a:buSzPts val="1800"/>
              <a:buAutoNum type="alphaLcParenR"/>
            </a:pPr>
            <a:r>
              <a:rPr lang="en"/>
              <a:t>Only A, B, C</a:t>
            </a:r>
            <a:endParaRPr/>
          </a:p>
          <a:p>
            <a:pPr indent="-342900" lvl="0" marL="457200" rtl="0" algn="l">
              <a:spcBef>
                <a:spcPts val="0"/>
              </a:spcBef>
              <a:spcAft>
                <a:spcPts val="0"/>
              </a:spcAft>
              <a:buSzPts val="1800"/>
              <a:buAutoNum type="alphaLcParenR"/>
            </a:pPr>
            <a:r>
              <a:rPr lang="en"/>
              <a:t>Only B, C</a:t>
            </a:r>
            <a:endParaRPr/>
          </a:p>
          <a:p>
            <a:pPr indent="-342900" lvl="0" marL="457200" rtl="0" algn="l">
              <a:spcBef>
                <a:spcPts val="0"/>
              </a:spcBef>
              <a:spcAft>
                <a:spcPts val="0"/>
              </a:spcAft>
              <a:buSzPts val="1800"/>
              <a:buAutoNum type="alphaLcParenR"/>
            </a:pPr>
            <a:r>
              <a:rPr lang="en"/>
              <a:t>All of the Above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Socrative Question 2</a:t>
            </a:r>
            <a:endParaRPr/>
          </a:p>
        </p:txBody>
      </p:sp>
      <p:sp>
        <p:nvSpPr>
          <p:cNvPr id="293" name="Google Shape;293;p4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can I do to test my code?</a:t>
            </a:r>
            <a:endParaRPr/>
          </a:p>
          <a:p>
            <a:pPr indent="-342900" lvl="0" marL="457200" rtl="0" algn="l">
              <a:spcBef>
                <a:spcPts val="1600"/>
              </a:spcBef>
              <a:spcAft>
                <a:spcPts val="0"/>
              </a:spcAft>
              <a:buSzPts val="1800"/>
              <a:buAutoNum type="alphaLcParenR"/>
            </a:pPr>
            <a:r>
              <a:rPr lang="en"/>
              <a:t>Write tests for every possible option a user could enter</a:t>
            </a:r>
            <a:endParaRPr/>
          </a:p>
          <a:p>
            <a:pPr indent="-342900" lvl="0" marL="457200" rtl="0" algn="l">
              <a:spcBef>
                <a:spcPts val="0"/>
              </a:spcBef>
              <a:spcAft>
                <a:spcPts val="0"/>
              </a:spcAft>
              <a:buSzPts val="1800"/>
              <a:buAutoNum type="alphaLcParenR"/>
            </a:pPr>
            <a:r>
              <a:rPr lang="en"/>
              <a:t>Write tests for boundary values</a:t>
            </a:r>
            <a:endParaRPr/>
          </a:p>
          <a:p>
            <a:pPr indent="-342900" lvl="0" marL="457200" rtl="0" algn="l">
              <a:spcBef>
                <a:spcPts val="0"/>
              </a:spcBef>
              <a:spcAft>
                <a:spcPts val="0"/>
              </a:spcAft>
              <a:buSzPts val="1800"/>
              <a:buAutoNum type="alphaLcParenR"/>
            </a:pPr>
            <a:r>
              <a:rPr lang="en"/>
              <a:t>Write tests for differing behavior values</a:t>
            </a:r>
            <a:endParaRPr/>
          </a:p>
          <a:p>
            <a:pPr indent="-342900" lvl="0" marL="457200" rtl="0" algn="l">
              <a:spcBef>
                <a:spcPts val="0"/>
              </a:spcBef>
              <a:spcAft>
                <a:spcPts val="0"/>
              </a:spcAft>
              <a:buSzPts val="1800"/>
              <a:buAutoNum type="alphaLcParenR"/>
            </a:pPr>
            <a:r>
              <a:rPr lang="en"/>
              <a:t>Only use the scanner for testing</a:t>
            </a:r>
            <a:endParaRPr/>
          </a:p>
          <a:p>
            <a:pPr indent="-342900" lvl="0" marL="457200" rtl="0" algn="l">
              <a:spcBef>
                <a:spcPts val="0"/>
              </a:spcBef>
              <a:spcAft>
                <a:spcPts val="0"/>
              </a:spcAft>
              <a:buSzPts val="1800"/>
              <a:buAutoNum type="alphaLcParenR"/>
            </a:pPr>
            <a:r>
              <a:rPr lang="en"/>
              <a:t>Only A, B, C</a:t>
            </a:r>
            <a:endParaRPr/>
          </a:p>
          <a:p>
            <a:pPr indent="-342900" lvl="0" marL="457200" rtl="0" algn="l">
              <a:spcBef>
                <a:spcPts val="0"/>
              </a:spcBef>
              <a:spcAft>
                <a:spcPts val="0"/>
              </a:spcAft>
              <a:buSzPts val="1800"/>
              <a:buAutoNum type="alphaLcParenR"/>
            </a:pPr>
            <a:r>
              <a:rPr lang="en">
                <a:highlight>
                  <a:srgbClr val="FFFF00"/>
                </a:highlight>
              </a:rPr>
              <a:t>Only B, C</a:t>
            </a:r>
            <a:endParaRPr>
              <a:highlight>
                <a:srgbClr val="FFFF00"/>
              </a:highlight>
            </a:endParaRPr>
          </a:p>
          <a:p>
            <a:pPr indent="-342900" lvl="0" marL="457200" rtl="0" algn="l">
              <a:spcBef>
                <a:spcPts val="0"/>
              </a:spcBef>
              <a:spcAft>
                <a:spcPts val="0"/>
              </a:spcAft>
              <a:buSzPts val="1800"/>
              <a:buAutoNum type="alphaLcParenR"/>
            </a:pPr>
            <a:r>
              <a:rPr lang="en"/>
              <a:t>All of the Above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Write tests for calcTotal method</a:t>
            </a:r>
            <a:endParaRPr/>
          </a:p>
        </p:txBody>
      </p:sp>
      <p:sp>
        <p:nvSpPr>
          <p:cNvPr id="299" name="Google Shape;299;p4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Work with your group to come up with some good test cases to test the calcTotal method (3-5 min)</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If you are working with an IDE on a computer go ahead and add these tests to the bottom of your main method</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share our test cases!</a:t>
            </a:r>
            <a:endParaRPr/>
          </a:p>
        </p:txBody>
      </p:sp>
      <p:sp>
        <p:nvSpPr>
          <p:cNvPr id="305" name="Google Shape;305;p4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5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share our test cases!</a:t>
            </a:r>
            <a:endParaRPr/>
          </a:p>
        </p:txBody>
      </p:sp>
      <p:sp>
        <p:nvSpPr>
          <p:cNvPr id="311" name="Google Shape;311;p5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000">
                <a:solidFill>
                  <a:srgbClr val="000000"/>
                </a:solidFill>
                <a:latin typeface="Roboto Mono"/>
                <a:ea typeface="Roboto Mono"/>
                <a:cs typeface="Roboto Mono"/>
                <a:sym typeface="Roboto Mono"/>
              </a:rPr>
              <a:t>//exactly 10</a:t>
            </a:r>
            <a:endParaRPr sz="10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000">
                <a:solidFill>
                  <a:srgbClr val="000000"/>
                </a:solidFill>
                <a:latin typeface="Roboto Mono"/>
                <a:ea typeface="Roboto Mono"/>
                <a:cs typeface="Roboto Mono"/>
                <a:sym typeface="Roboto Mono"/>
              </a:rPr>
              <a:t>System.</a:t>
            </a:r>
            <a:r>
              <a:rPr i="1" lang="en" sz="1000">
                <a:solidFill>
                  <a:srgbClr val="000000"/>
                </a:solidFill>
                <a:latin typeface="Roboto Mono"/>
                <a:ea typeface="Roboto Mono"/>
                <a:cs typeface="Roboto Mono"/>
                <a:sym typeface="Roboto Mono"/>
              </a:rPr>
              <a:t>out</a:t>
            </a:r>
            <a:r>
              <a:rPr lang="en" sz="1000">
                <a:solidFill>
                  <a:srgbClr val="000000"/>
                </a:solidFill>
                <a:latin typeface="Roboto Mono"/>
                <a:ea typeface="Roboto Mono"/>
                <a:cs typeface="Roboto Mono"/>
                <a:sym typeface="Roboto Mono"/>
              </a:rPr>
              <a:t>.println("CalcTotal initialCost: 10, discount : 2, Tax:  20%. Answer is: " + </a:t>
            </a:r>
            <a:r>
              <a:rPr i="1" lang="en" sz="1000">
                <a:solidFill>
                  <a:srgbClr val="000000"/>
                </a:solidFill>
                <a:latin typeface="Roboto Mono"/>
                <a:ea typeface="Roboto Mono"/>
                <a:cs typeface="Roboto Mono"/>
                <a:sym typeface="Roboto Mono"/>
              </a:rPr>
              <a:t>calcTotal</a:t>
            </a:r>
            <a:r>
              <a:rPr lang="en" sz="1000">
                <a:solidFill>
                  <a:srgbClr val="000000"/>
                </a:solidFill>
                <a:latin typeface="Roboto Mono"/>
                <a:ea typeface="Roboto Mono"/>
                <a:cs typeface="Roboto Mono"/>
                <a:sym typeface="Roboto Mono"/>
              </a:rPr>
              <a:t>(10, 2, 20));</a:t>
            </a:r>
            <a:endParaRPr sz="10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000">
                <a:solidFill>
                  <a:srgbClr val="000000"/>
                </a:solidFill>
                <a:latin typeface="Roboto Mono"/>
                <a:ea typeface="Roboto Mono"/>
                <a:cs typeface="Roboto Mono"/>
                <a:sym typeface="Roboto Mono"/>
              </a:rPr>
              <a:t>System.</a:t>
            </a:r>
            <a:r>
              <a:rPr i="1" lang="en" sz="1000">
                <a:solidFill>
                  <a:srgbClr val="000000"/>
                </a:solidFill>
                <a:latin typeface="Roboto Mono"/>
                <a:ea typeface="Roboto Mono"/>
                <a:cs typeface="Roboto Mono"/>
                <a:sym typeface="Roboto Mono"/>
              </a:rPr>
              <a:t>out</a:t>
            </a:r>
            <a:r>
              <a:rPr lang="en" sz="1000">
                <a:solidFill>
                  <a:srgbClr val="000000"/>
                </a:solidFill>
                <a:latin typeface="Roboto Mono"/>
                <a:ea typeface="Roboto Mono"/>
                <a:cs typeface="Roboto Mono"/>
                <a:sym typeface="Roboto Mono"/>
              </a:rPr>
              <a:t>.println("expected output should be " + 9.6);</a:t>
            </a:r>
            <a:endParaRPr sz="1000">
              <a:solidFill>
                <a:srgbClr val="000000"/>
              </a:solidFill>
              <a:latin typeface="Roboto Mono"/>
              <a:ea typeface="Roboto Mono"/>
              <a:cs typeface="Roboto Mono"/>
              <a:sym typeface="Roboto Mono"/>
            </a:endParaRPr>
          </a:p>
          <a:p>
            <a:pPr indent="0" lvl="0" marL="0" rtl="0" algn="l">
              <a:spcBef>
                <a:spcPts val="1200"/>
              </a:spcBef>
              <a:spcAft>
                <a:spcPts val="0"/>
              </a:spcAft>
              <a:buNone/>
            </a:pPr>
            <a:r>
              <a:t/>
            </a:r>
            <a:endParaRPr sz="10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000">
                <a:solidFill>
                  <a:srgbClr val="000000"/>
                </a:solidFill>
                <a:latin typeface="Roboto Mono"/>
                <a:ea typeface="Roboto Mono"/>
                <a:cs typeface="Roboto Mono"/>
                <a:sym typeface="Roboto Mono"/>
              </a:rPr>
              <a:t>//same as program run example (greater than 10)</a:t>
            </a:r>
            <a:endParaRPr sz="10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000">
                <a:solidFill>
                  <a:srgbClr val="000000"/>
                </a:solidFill>
                <a:latin typeface="Roboto Mono"/>
                <a:ea typeface="Roboto Mono"/>
                <a:cs typeface="Roboto Mono"/>
                <a:sym typeface="Roboto Mono"/>
              </a:rPr>
              <a:t>System.</a:t>
            </a:r>
            <a:r>
              <a:rPr i="1" lang="en" sz="1000">
                <a:solidFill>
                  <a:srgbClr val="000000"/>
                </a:solidFill>
                <a:latin typeface="Roboto Mono"/>
                <a:ea typeface="Roboto Mono"/>
                <a:cs typeface="Roboto Mono"/>
                <a:sym typeface="Roboto Mono"/>
              </a:rPr>
              <a:t>out</a:t>
            </a:r>
            <a:r>
              <a:rPr lang="en" sz="1000">
                <a:solidFill>
                  <a:srgbClr val="000000"/>
                </a:solidFill>
                <a:latin typeface="Roboto Mono"/>
                <a:ea typeface="Roboto Mono"/>
                <a:cs typeface="Roboto Mono"/>
                <a:sym typeface="Roboto Mono"/>
              </a:rPr>
              <a:t>.println("CalcTotal initialCost: 52.25, discount : 2, Tax:  10%. Answer is: " + </a:t>
            </a:r>
            <a:r>
              <a:rPr i="1" lang="en" sz="1000">
                <a:solidFill>
                  <a:srgbClr val="000000"/>
                </a:solidFill>
                <a:latin typeface="Roboto Mono"/>
                <a:ea typeface="Roboto Mono"/>
                <a:cs typeface="Roboto Mono"/>
                <a:sym typeface="Roboto Mono"/>
              </a:rPr>
              <a:t>calcTotal</a:t>
            </a:r>
            <a:r>
              <a:rPr lang="en" sz="1000">
                <a:solidFill>
                  <a:srgbClr val="000000"/>
                </a:solidFill>
                <a:latin typeface="Roboto Mono"/>
                <a:ea typeface="Roboto Mono"/>
                <a:cs typeface="Roboto Mono"/>
                <a:sym typeface="Roboto Mono"/>
              </a:rPr>
              <a:t>(52, 2, 10));</a:t>
            </a:r>
            <a:endParaRPr sz="10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000">
                <a:solidFill>
                  <a:srgbClr val="000000"/>
                </a:solidFill>
                <a:latin typeface="Roboto Mono"/>
                <a:ea typeface="Roboto Mono"/>
                <a:cs typeface="Roboto Mono"/>
                <a:sym typeface="Roboto Mono"/>
              </a:rPr>
              <a:t>System.</a:t>
            </a:r>
            <a:r>
              <a:rPr i="1" lang="en" sz="1000">
                <a:solidFill>
                  <a:srgbClr val="000000"/>
                </a:solidFill>
                <a:latin typeface="Roboto Mono"/>
                <a:ea typeface="Roboto Mono"/>
                <a:cs typeface="Roboto Mono"/>
                <a:sym typeface="Roboto Mono"/>
              </a:rPr>
              <a:t>out</a:t>
            </a:r>
            <a:r>
              <a:rPr lang="en" sz="1000">
                <a:solidFill>
                  <a:srgbClr val="000000"/>
                </a:solidFill>
                <a:latin typeface="Roboto Mono"/>
                <a:ea typeface="Roboto Mono"/>
                <a:cs typeface="Roboto Mono"/>
                <a:sym typeface="Roboto Mono"/>
              </a:rPr>
              <a:t>.println("expected output should be " + 55.275);</a:t>
            </a:r>
            <a:endParaRPr sz="1000">
              <a:solidFill>
                <a:srgbClr val="000000"/>
              </a:solidFill>
              <a:latin typeface="Roboto Mono"/>
              <a:ea typeface="Roboto Mono"/>
              <a:cs typeface="Roboto Mono"/>
              <a:sym typeface="Roboto Mono"/>
            </a:endParaRPr>
          </a:p>
          <a:p>
            <a:pPr indent="0" lvl="0" marL="0" rtl="0" algn="l">
              <a:spcBef>
                <a:spcPts val="120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l">
              <a:spcBef>
                <a:spcPts val="1200"/>
              </a:spcBef>
              <a:spcAft>
                <a:spcPts val="1600"/>
              </a:spcAft>
              <a:buNone/>
            </a:pPr>
            <a:r>
              <a:t/>
            </a:r>
            <a:endParaRPr sz="10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5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share our test cases!</a:t>
            </a:r>
            <a:endParaRPr/>
          </a:p>
        </p:txBody>
      </p:sp>
      <p:sp>
        <p:nvSpPr>
          <p:cNvPr id="317" name="Google Shape;317;p5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000">
                <a:solidFill>
                  <a:srgbClr val="000000"/>
                </a:solidFill>
                <a:latin typeface="Roboto Mono"/>
                <a:ea typeface="Roboto Mono"/>
                <a:cs typeface="Roboto Mono"/>
                <a:sym typeface="Roboto Mono"/>
              </a:rPr>
              <a:t>//tax is 0</a:t>
            </a:r>
            <a:endParaRPr sz="10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000">
                <a:solidFill>
                  <a:srgbClr val="000000"/>
                </a:solidFill>
                <a:latin typeface="Roboto Mono"/>
                <a:ea typeface="Roboto Mono"/>
                <a:cs typeface="Roboto Mono"/>
                <a:sym typeface="Roboto Mono"/>
              </a:rPr>
              <a:t>System.</a:t>
            </a:r>
            <a:r>
              <a:rPr i="1" lang="en" sz="1000">
                <a:solidFill>
                  <a:srgbClr val="000000"/>
                </a:solidFill>
                <a:latin typeface="Roboto Mono"/>
                <a:ea typeface="Roboto Mono"/>
                <a:cs typeface="Roboto Mono"/>
                <a:sym typeface="Roboto Mono"/>
              </a:rPr>
              <a:t>out</a:t>
            </a:r>
            <a:r>
              <a:rPr lang="en" sz="1000">
                <a:solidFill>
                  <a:srgbClr val="000000"/>
                </a:solidFill>
                <a:latin typeface="Roboto Mono"/>
                <a:ea typeface="Roboto Mono"/>
                <a:cs typeface="Roboto Mono"/>
                <a:sym typeface="Roboto Mono"/>
              </a:rPr>
              <a:t>.println("CalcTotal initialCost: 45, discount : 2, Tax:  0%. Answer is: " + </a:t>
            </a:r>
            <a:r>
              <a:rPr i="1" lang="en" sz="1000">
                <a:solidFill>
                  <a:srgbClr val="000000"/>
                </a:solidFill>
                <a:latin typeface="Roboto Mono"/>
                <a:ea typeface="Roboto Mono"/>
                <a:cs typeface="Roboto Mono"/>
                <a:sym typeface="Roboto Mono"/>
              </a:rPr>
              <a:t>calcTotal</a:t>
            </a:r>
            <a:r>
              <a:rPr lang="en" sz="1000">
                <a:solidFill>
                  <a:srgbClr val="000000"/>
                </a:solidFill>
                <a:latin typeface="Roboto Mono"/>
                <a:ea typeface="Roboto Mono"/>
                <a:cs typeface="Roboto Mono"/>
                <a:sym typeface="Roboto Mono"/>
              </a:rPr>
              <a:t>(45, 2, 0));</a:t>
            </a:r>
            <a:endParaRPr sz="10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000">
                <a:solidFill>
                  <a:srgbClr val="000000"/>
                </a:solidFill>
                <a:latin typeface="Roboto Mono"/>
                <a:ea typeface="Roboto Mono"/>
                <a:cs typeface="Roboto Mono"/>
                <a:sym typeface="Roboto Mono"/>
              </a:rPr>
              <a:t>System.</a:t>
            </a:r>
            <a:r>
              <a:rPr i="1" lang="en" sz="1000">
                <a:solidFill>
                  <a:srgbClr val="000000"/>
                </a:solidFill>
                <a:latin typeface="Roboto Mono"/>
                <a:ea typeface="Roboto Mono"/>
                <a:cs typeface="Roboto Mono"/>
                <a:sym typeface="Roboto Mono"/>
              </a:rPr>
              <a:t>out</a:t>
            </a:r>
            <a:r>
              <a:rPr lang="en" sz="1000">
                <a:solidFill>
                  <a:srgbClr val="000000"/>
                </a:solidFill>
                <a:latin typeface="Roboto Mono"/>
                <a:ea typeface="Roboto Mono"/>
                <a:cs typeface="Roboto Mono"/>
                <a:sym typeface="Roboto Mono"/>
              </a:rPr>
              <a:t>.println("expected output should be " + 43.0);</a:t>
            </a:r>
            <a:endParaRPr sz="1000">
              <a:solidFill>
                <a:srgbClr val="000000"/>
              </a:solidFill>
              <a:latin typeface="Roboto Mono"/>
              <a:ea typeface="Roboto Mono"/>
              <a:cs typeface="Roboto Mono"/>
              <a:sym typeface="Roboto Mono"/>
            </a:endParaRPr>
          </a:p>
          <a:p>
            <a:pPr indent="0" lvl="0" marL="0" rtl="0" algn="l">
              <a:spcBef>
                <a:spcPts val="1200"/>
              </a:spcBef>
              <a:spcAft>
                <a:spcPts val="0"/>
              </a:spcAft>
              <a:buNone/>
            </a:pPr>
            <a:r>
              <a:t/>
            </a:r>
            <a:endParaRPr sz="10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000">
                <a:solidFill>
                  <a:srgbClr val="000000"/>
                </a:solidFill>
                <a:latin typeface="Roboto Mono"/>
                <a:ea typeface="Roboto Mono"/>
                <a:cs typeface="Roboto Mono"/>
                <a:sym typeface="Roboto Mono"/>
              </a:rPr>
              <a:t>//tax is 100</a:t>
            </a:r>
            <a:endParaRPr sz="10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000">
                <a:solidFill>
                  <a:srgbClr val="000000"/>
                </a:solidFill>
                <a:latin typeface="Roboto Mono"/>
                <a:ea typeface="Roboto Mono"/>
                <a:cs typeface="Roboto Mono"/>
                <a:sym typeface="Roboto Mono"/>
              </a:rPr>
              <a:t>System.</a:t>
            </a:r>
            <a:r>
              <a:rPr i="1" lang="en" sz="1000">
                <a:solidFill>
                  <a:srgbClr val="000000"/>
                </a:solidFill>
                <a:latin typeface="Roboto Mono"/>
                <a:ea typeface="Roboto Mono"/>
                <a:cs typeface="Roboto Mono"/>
                <a:sym typeface="Roboto Mono"/>
              </a:rPr>
              <a:t>out</a:t>
            </a:r>
            <a:r>
              <a:rPr lang="en" sz="1000">
                <a:solidFill>
                  <a:srgbClr val="000000"/>
                </a:solidFill>
                <a:latin typeface="Roboto Mono"/>
                <a:ea typeface="Roboto Mono"/>
                <a:cs typeface="Roboto Mono"/>
                <a:sym typeface="Roboto Mono"/>
              </a:rPr>
              <a:t>.println("CalcTotal initialCost: 52.25, discount : 2, Tax:  100%. Answer is: " + </a:t>
            </a:r>
            <a:r>
              <a:rPr i="1" lang="en" sz="1000">
                <a:solidFill>
                  <a:srgbClr val="000000"/>
                </a:solidFill>
                <a:latin typeface="Roboto Mono"/>
                <a:ea typeface="Roboto Mono"/>
                <a:cs typeface="Roboto Mono"/>
                <a:sym typeface="Roboto Mono"/>
              </a:rPr>
              <a:t>calcTotal</a:t>
            </a:r>
            <a:r>
              <a:rPr lang="en" sz="1000">
                <a:solidFill>
                  <a:srgbClr val="000000"/>
                </a:solidFill>
                <a:latin typeface="Roboto Mono"/>
                <a:ea typeface="Roboto Mono"/>
                <a:cs typeface="Roboto Mono"/>
                <a:sym typeface="Roboto Mono"/>
              </a:rPr>
              <a:t>(52.25, 2, 100));</a:t>
            </a:r>
            <a:endParaRPr sz="1000">
              <a:solidFill>
                <a:srgbClr val="000000"/>
              </a:solidFill>
              <a:latin typeface="Roboto Mono"/>
              <a:ea typeface="Roboto Mono"/>
              <a:cs typeface="Roboto Mono"/>
              <a:sym typeface="Roboto Mono"/>
            </a:endParaRPr>
          </a:p>
          <a:p>
            <a:pPr indent="0" lvl="0" marL="0" rtl="0" algn="l">
              <a:spcBef>
                <a:spcPts val="1200"/>
              </a:spcBef>
              <a:spcAft>
                <a:spcPts val="1200"/>
              </a:spcAft>
              <a:buNone/>
            </a:pPr>
            <a:r>
              <a:rPr lang="en" sz="1000">
                <a:solidFill>
                  <a:srgbClr val="000000"/>
                </a:solidFill>
                <a:latin typeface="Roboto Mono"/>
                <a:ea typeface="Roboto Mono"/>
                <a:cs typeface="Roboto Mono"/>
                <a:sym typeface="Roboto Mono"/>
              </a:rPr>
              <a:t>System.</a:t>
            </a:r>
            <a:r>
              <a:rPr i="1" lang="en" sz="1000">
                <a:solidFill>
                  <a:srgbClr val="000000"/>
                </a:solidFill>
                <a:latin typeface="Roboto Mono"/>
                <a:ea typeface="Roboto Mono"/>
                <a:cs typeface="Roboto Mono"/>
                <a:sym typeface="Roboto Mono"/>
              </a:rPr>
              <a:t>out</a:t>
            </a:r>
            <a:r>
              <a:rPr lang="en" sz="1000">
                <a:solidFill>
                  <a:srgbClr val="000000"/>
                </a:solidFill>
                <a:latin typeface="Roboto Mono"/>
                <a:ea typeface="Roboto Mono"/>
                <a:cs typeface="Roboto Mono"/>
                <a:sym typeface="Roboto Mono"/>
              </a:rPr>
              <a:t>.println("expected output should be " + 100.50);</a:t>
            </a:r>
            <a:endParaRPr sz="1000">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code</a:t>
            </a:r>
            <a:endParaRPr/>
          </a:p>
        </p:txBody>
      </p:sp>
      <p:sp>
        <p:nvSpPr>
          <p:cNvPr id="107" name="Google Shape;107;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Coding can sometimes be tricky and it can be hard to find bugs in code</a:t>
            </a:r>
            <a:endParaRPr/>
          </a:p>
          <a:p>
            <a:pPr indent="-342900" lvl="0" marL="457200" rtl="0" algn="l">
              <a:spcBef>
                <a:spcPts val="0"/>
              </a:spcBef>
              <a:spcAft>
                <a:spcPts val="0"/>
              </a:spcAft>
              <a:buSzPts val="1800"/>
              <a:buChar char="-"/>
            </a:pPr>
            <a:r>
              <a:rPr lang="en"/>
              <a:t>Writing/Brainstorming possible test cases before coding can actually help finding an accurate </a:t>
            </a:r>
            <a:r>
              <a:rPr lang="en"/>
              <a:t>solution</a:t>
            </a:r>
            <a:r>
              <a:rPr lang="en"/>
              <a:t> quickly</a:t>
            </a:r>
            <a:endParaRPr/>
          </a:p>
          <a:p>
            <a:pPr indent="0" lvl="0" marL="457200" rtl="0" algn="l">
              <a:spcBef>
                <a:spcPts val="1600"/>
              </a:spcBef>
              <a:spcAft>
                <a:spcPts val="16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5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3: calcTotal </a:t>
            </a:r>
            <a:endParaRPr/>
          </a:p>
        </p:txBody>
      </p:sp>
      <p:sp>
        <p:nvSpPr>
          <p:cNvPr id="323" name="Google Shape;323;p5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Partner up and spend about 5 min trying to write a solution for the calcTotal method</a:t>
            </a:r>
            <a:endParaRPr/>
          </a:p>
          <a:p>
            <a:pPr indent="0" lvl="0" marL="0" rtl="0" algn="l">
              <a:spcBef>
                <a:spcPts val="1600"/>
              </a:spcBef>
              <a:spcAft>
                <a:spcPts val="16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5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Don’t share your solution yet :)</a:t>
            </a:r>
            <a:endParaRPr/>
          </a:p>
        </p:txBody>
      </p:sp>
      <p:sp>
        <p:nvSpPr>
          <p:cNvPr id="329" name="Google Shape;329;p5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public class BakeryLump {</a:t>
            </a:r>
            <a:endParaRPr sz="11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	public static double calcTotal(double intitialCost, double discount, double tax) {</a:t>
            </a:r>
            <a:endParaRPr sz="11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    	       //your solution here</a:t>
            </a:r>
            <a:endParaRPr sz="11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	}</a:t>
            </a:r>
            <a:endParaRPr sz="11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	public static void main(String args[]) {</a:t>
            </a:r>
            <a:endParaRPr sz="11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         </a:t>
            </a:r>
            <a:endParaRPr sz="11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	}</a:t>
            </a:r>
            <a:endParaRPr sz="11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a:t>
            </a:r>
            <a:endParaRPr sz="1100">
              <a:solidFill>
                <a:srgbClr val="000000"/>
              </a:solidFill>
              <a:latin typeface="Roboto Mono"/>
              <a:ea typeface="Roboto Mono"/>
              <a:cs typeface="Roboto Mono"/>
              <a:sym typeface="Roboto Mono"/>
            </a:endParaRPr>
          </a:p>
          <a:p>
            <a:pPr indent="0" lvl="0" marL="0" rtl="0" algn="l">
              <a:spcBef>
                <a:spcPts val="1200"/>
              </a:spcBef>
              <a:spcAft>
                <a:spcPts val="1600"/>
              </a:spcAft>
              <a:buNone/>
            </a:pPr>
            <a:r>
              <a:t/>
            </a:r>
            <a:endParaRPr>
              <a:latin typeface="Roboto Mono"/>
              <a:ea typeface="Roboto Mono"/>
              <a:cs typeface="Roboto Mono"/>
              <a:sym typeface="Roboto Mon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5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ideas</a:t>
            </a:r>
            <a:endParaRPr/>
          </a:p>
        </p:txBody>
      </p:sp>
      <p:sp>
        <p:nvSpPr>
          <p:cNvPr id="335" name="Google Shape;335;p5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Take 5-10 min and pair up with a partner to try to write the main method of the program together.</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5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solution</a:t>
            </a:r>
            <a:endParaRPr/>
          </a:p>
        </p:txBody>
      </p:sp>
      <p:sp>
        <p:nvSpPr>
          <p:cNvPr id="341" name="Google Shape;341;p55"/>
          <p:cNvSpPr txBox="1"/>
          <p:nvPr>
            <p:ph idx="1" type="body"/>
          </p:nvPr>
        </p:nvSpPr>
        <p:spPr>
          <a:xfrm>
            <a:off x="238875" y="1017800"/>
            <a:ext cx="8520600" cy="333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900">
                <a:solidFill>
                  <a:srgbClr val="000000"/>
                </a:solidFill>
                <a:latin typeface="Roboto Mono"/>
                <a:ea typeface="Roboto Mono"/>
                <a:cs typeface="Roboto Mono"/>
                <a:sym typeface="Roboto Mono"/>
              </a:rPr>
              <a:t>public static void main(String args[]) {</a:t>
            </a:r>
            <a:endParaRPr sz="9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900">
                <a:solidFill>
                  <a:srgbClr val="000000"/>
                </a:solidFill>
                <a:latin typeface="Roboto Mono"/>
                <a:ea typeface="Roboto Mono"/>
                <a:cs typeface="Roboto Mono"/>
                <a:sym typeface="Roboto Mono"/>
              </a:rPr>
              <a:t>   </a:t>
            </a:r>
            <a:r>
              <a:rPr lang="en" sz="900">
                <a:solidFill>
                  <a:srgbClr val="000000"/>
                </a:solidFill>
                <a:latin typeface="Roboto Mono"/>
                <a:ea typeface="Roboto Mono"/>
                <a:cs typeface="Roboto Mono"/>
                <a:sym typeface="Roboto Mono"/>
              </a:rPr>
              <a:t>Scanner in = new Scanner(System.</a:t>
            </a:r>
            <a:r>
              <a:rPr i="1" lang="en" sz="900">
                <a:solidFill>
                  <a:srgbClr val="000000"/>
                </a:solidFill>
                <a:latin typeface="Roboto Mono"/>
                <a:ea typeface="Roboto Mono"/>
                <a:cs typeface="Roboto Mono"/>
                <a:sym typeface="Roboto Mono"/>
              </a:rPr>
              <a:t>in</a:t>
            </a:r>
            <a:r>
              <a:rPr lang="en" sz="900">
                <a:solidFill>
                  <a:srgbClr val="000000"/>
                </a:solidFill>
                <a:latin typeface="Roboto Mono"/>
                <a:ea typeface="Roboto Mono"/>
                <a:cs typeface="Roboto Mono"/>
                <a:sym typeface="Roboto Mono"/>
              </a:rPr>
              <a:t>);</a:t>
            </a:r>
            <a:endParaRPr sz="9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900">
                <a:solidFill>
                  <a:srgbClr val="000000"/>
                </a:solidFill>
                <a:latin typeface="Roboto Mono"/>
                <a:ea typeface="Roboto Mono"/>
                <a:cs typeface="Roboto Mono"/>
                <a:sym typeface="Roboto Mono"/>
              </a:rPr>
              <a:t>   System.</a:t>
            </a:r>
            <a:r>
              <a:rPr i="1" lang="en" sz="900">
                <a:solidFill>
                  <a:srgbClr val="000000"/>
                </a:solidFill>
                <a:latin typeface="Roboto Mono"/>
                <a:ea typeface="Roboto Mono"/>
                <a:cs typeface="Roboto Mono"/>
                <a:sym typeface="Roboto Mono"/>
              </a:rPr>
              <a:t>out</a:t>
            </a:r>
            <a:r>
              <a:rPr lang="en" sz="900">
                <a:solidFill>
                  <a:srgbClr val="000000"/>
                </a:solidFill>
                <a:latin typeface="Roboto Mono"/>
                <a:ea typeface="Roboto Mono"/>
                <a:cs typeface="Roboto Mono"/>
                <a:sym typeface="Roboto Mono"/>
              </a:rPr>
              <a:t>.println("Welcome to the Lump Discount Calculator");</a:t>
            </a:r>
            <a:endParaRPr sz="9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900">
                <a:solidFill>
                  <a:srgbClr val="000000"/>
                </a:solidFill>
                <a:latin typeface="Roboto Mono"/>
                <a:ea typeface="Roboto Mono"/>
                <a:cs typeface="Roboto Mono"/>
                <a:sym typeface="Roboto Mono"/>
              </a:rPr>
              <a:t>   System.</a:t>
            </a:r>
            <a:r>
              <a:rPr i="1" lang="en" sz="900">
                <a:solidFill>
                  <a:srgbClr val="000000"/>
                </a:solidFill>
                <a:latin typeface="Roboto Mono"/>
                <a:ea typeface="Roboto Mono"/>
                <a:cs typeface="Roboto Mono"/>
                <a:sym typeface="Roboto Mono"/>
              </a:rPr>
              <a:t>out</a:t>
            </a:r>
            <a:r>
              <a:rPr lang="en" sz="900">
                <a:solidFill>
                  <a:srgbClr val="000000"/>
                </a:solidFill>
                <a:latin typeface="Roboto Mono"/>
                <a:ea typeface="Roboto Mono"/>
                <a:cs typeface="Roboto Mono"/>
                <a:sym typeface="Roboto Mono"/>
              </a:rPr>
              <a:t>.print("Enter the total initial cost: ");</a:t>
            </a:r>
            <a:endParaRPr sz="9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900">
                <a:solidFill>
                  <a:srgbClr val="000000"/>
                </a:solidFill>
                <a:latin typeface="Roboto Mono"/>
                <a:ea typeface="Roboto Mono"/>
                <a:cs typeface="Roboto Mono"/>
                <a:sym typeface="Roboto Mono"/>
              </a:rPr>
              <a:t>   double cost = in.nextDouble();</a:t>
            </a:r>
            <a:endParaRPr sz="9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900">
                <a:solidFill>
                  <a:srgbClr val="000000"/>
                </a:solidFill>
                <a:latin typeface="Roboto Mono"/>
                <a:ea typeface="Roboto Mono"/>
                <a:cs typeface="Roboto Mono"/>
                <a:sym typeface="Roboto Mono"/>
              </a:rPr>
              <a:t>   System.</a:t>
            </a:r>
            <a:r>
              <a:rPr i="1" lang="en" sz="900">
                <a:solidFill>
                  <a:srgbClr val="000000"/>
                </a:solidFill>
                <a:latin typeface="Roboto Mono"/>
                <a:ea typeface="Roboto Mono"/>
                <a:cs typeface="Roboto Mono"/>
                <a:sym typeface="Roboto Mono"/>
              </a:rPr>
              <a:t>out</a:t>
            </a:r>
            <a:r>
              <a:rPr lang="en" sz="900">
                <a:solidFill>
                  <a:srgbClr val="000000"/>
                </a:solidFill>
                <a:latin typeface="Roboto Mono"/>
                <a:ea typeface="Roboto Mono"/>
                <a:cs typeface="Roboto Mono"/>
                <a:sym typeface="Roboto Mono"/>
              </a:rPr>
              <a:t>.print("Enter the sales tax percentage: ");</a:t>
            </a:r>
            <a:endParaRPr sz="9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900">
                <a:solidFill>
                  <a:srgbClr val="000000"/>
                </a:solidFill>
                <a:latin typeface="Roboto Mono"/>
                <a:ea typeface="Roboto Mono"/>
                <a:cs typeface="Roboto Mono"/>
                <a:sym typeface="Roboto Mono"/>
              </a:rPr>
              <a:t>   double tax = in.nextDouble();</a:t>
            </a:r>
            <a:endParaRPr sz="9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900">
                <a:solidFill>
                  <a:srgbClr val="000000"/>
                </a:solidFill>
                <a:latin typeface="Roboto Mono"/>
                <a:ea typeface="Roboto Mono"/>
                <a:cs typeface="Roboto Mono"/>
                <a:sym typeface="Roboto Mono"/>
              </a:rPr>
              <a:t>   double total = </a:t>
            </a:r>
            <a:r>
              <a:rPr i="1" lang="en" sz="900">
                <a:solidFill>
                  <a:srgbClr val="000000"/>
                </a:solidFill>
                <a:latin typeface="Roboto Mono"/>
                <a:ea typeface="Roboto Mono"/>
                <a:cs typeface="Roboto Mono"/>
                <a:sym typeface="Roboto Mono"/>
              </a:rPr>
              <a:t>calcTotal</a:t>
            </a:r>
            <a:r>
              <a:rPr lang="en" sz="900">
                <a:solidFill>
                  <a:srgbClr val="000000"/>
                </a:solidFill>
                <a:latin typeface="Roboto Mono"/>
                <a:ea typeface="Roboto Mono"/>
                <a:cs typeface="Roboto Mono"/>
                <a:sym typeface="Roboto Mono"/>
              </a:rPr>
              <a:t>(cost, 2, tax);</a:t>
            </a:r>
            <a:endParaRPr sz="9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900">
                <a:solidFill>
                  <a:srgbClr val="000000"/>
                </a:solidFill>
                <a:latin typeface="Roboto Mono"/>
                <a:ea typeface="Roboto Mono"/>
                <a:cs typeface="Roboto Mono"/>
                <a:sym typeface="Roboto Mono"/>
              </a:rPr>
              <a:t>   System.</a:t>
            </a:r>
            <a:r>
              <a:rPr i="1" lang="en" sz="900">
                <a:solidFill>
                  <a:srgbClr val="000000"/>
                </a:solidFill>
                <a:latin typeface="Roboto Mono"/>
                <a:ea typeface="Roboto Mono"/>
                <a:cs typeface="Roboto Mono"/>
                <a:sym typeface="Roboto Mono"/>
              </a:rPr>
              <a:t>out</a:t>
            </a:r>
            <a:r>
              <a:rPr lang="en" sz="900">
                <a:solidFill>
                  <a:srgbClr val="000000"/>
                </a:solidFill>
                <a:latin typeface="Roboto Mono"/>
                <a:ea typeface="Roboto Mono"/>
                <a:cs typeface="Roboto Mono"/>
                <a:sym typeface="Roboto Mono"/>
              </a:rPr>
              <a:t>.printf("The discounted cost is $%.2f\n", total);</a:t>
            </a:r>
            <a:endParaRPr sz="9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900">
                <a:solidFill>
                  <a:srgbClr val="000000"/>
                </a:solidFill>
                <a:latin typeface="Roboto Mono"/>
                <a:ea typeface="Roboto Mono"/>
                <a:cs typeface="Roboto Mono"/>
                <a:sym typeface="Roboto Mono"/>
              </a:rPr>
              <a:t>   System.</a:t>
            </a:r>
            <a:r>
              <a:rPr i="1" lang="en" sz="900">
                <a:solidFill>
                  <a:srgbClr val="000000"/>
                </a:solidFill>
                <a:latin typeface="Roboto Mono"/>
                <a:ea typeface="Roboto Mono"/>
                <a:cs typeface="Roboto Mono"/>
                <a:sym typeface="Roboto Mono"/>
              </a:rPr>
              <a:t>out</a:t>
            </a:r>
            <a:r>
              <a:rPr lang="en" sz="900">
                <a:solidFill>
                  <a:srgbClr val="000000"/>
                </a:solidFill>
                <a:latin typeface="Roboto Mono"/>
                <a:ea typeface="Roboto Mono"/>
                <a:cs typeface="Roboto Mono"/>
                <a:sym typeface="Roboto Mono"/>
              </a:rPr>
              <a:t>.println("Thank you for using DiscountCalc!");</a:t>
            </a:r>
            <a:endParaRPr sz="9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900">
                <a:solidFill>
                  <a:srgbClr val="000000"/>
                </a:solidFill>
                <a:latin typeface="Roboto Mono"/>
                <a:ea typeface="Roboto Mono"/>
                <a:cs typeface="Roboto Mono"/>
                <a:sym typeface="Roboto Mono"/>
              </a:rPr>
              <a:t>}</a:t>
            </a:r>
            <a:endParaRPr sz="900">
              <a:solidFill>
                <a:srgbClr val="000000"/>
              </a:solidFill>
              <a:latin typeface="Roboto Mono"/>
              <a:ea typeface="Roboto Mono"/>
              <a:cs typeface="Roboto Mono"/>
              <a:sym typeface="Roboto Mono"/>
            </a:endParaRPr>
          </a:p>
          <a:p>
            <a:pPr indent="0" lvl="0" marL="0" rtl="0" algn="l">
              <a:spcBef>
                <a:spcPts val="1200"/>
              </a:spcBef>
              <a:spcAft>
                <a:spcPts val="1600"/>
              </a:spcAft>
              <a:buNone/>
            </a:pPr>
            <a:r>
              <a:t/>
            </a:r>
            <a:endParaRPr sz="900">
              <a:latin typeface="Roboto Mono"/>
              <a:ea typeface="Roboto Mono"/>
              <a:cs typeface="Roboto Mono"/>
              <a:sym typeface="Roboto Mon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5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those test cases!</a:t>
            </a:r>
            <a:endParaRPr/>
          </a:p>
        </p:txBody>
      </p:sp>
      <p:sp>
        <p:nvSpPr>
          <p:cNvPr id="347" name="Google Shape;347;p5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haven’t already, if you have a computer available add the methods to the bottom of your main method.</a:t>
            </a:r>
            <a:endParaRPr/>
          </a:p>
          <a:p>
            <a:pPr indent="0" lvl="0" marL="0" rtl="0" algn="l">
              <a:spcBef>
                <a:spcPts val="1600"/>
              </a:spcBef>
              <a:spcAft>
                <a:spcPts val="0"/>
              </a:spcAft>
              <a:buNone/>
            </a:pPr>
            <a:r>
              <a:rPr lang="en"/>
              <a:t>Then comment out your Scanner code and run your main method.</a:t>
            </a:r>
            <a:endParaRPr/>
          </a:p>
          <a:p>
            <a:pPr indent="0" lvl="0" marL="0" rtl="0" algn="l">
              <a:spcBef>
                <a:spcPts val="1600"/>
              </a:spcBef>
              <a:spcAft>
                <a:spcPts val="1600"/>
              </a:spcAft>
              <a:buNone/>
            </a:pPr>
            <a:r>
              <a:rPr lang="en"/>
              <a:t>Did the results come out as expected?</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5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 I do if my code doesn’t pass my tests?</a:t>
            </a:r>
            <a:endParaRPr/>
          </a:p>
        </p:txBody>
      </p:sp>
      <p:sp>
        <p:nvSpPr>
          <p:cNvPr id="353" name="Google Shape;353;p5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a:solidFill>
                  <a:srgbClr val="000000"/>
                </a:solidFill>
              </a:rPr>
              <a:t>Below is an incorrect solution:</a:t>
            </a:r>
            <a:endParaRPr sz="1400">
              <a:solidFill>
                <a:srgbClr val="000000"/>
              </a:solidFill>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public static double calcTotal(double initialCost, double discount, double tax)</a:t>
            </a:r>
            <a:endParaRPr sz="11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a:t>
            </a:r>
            <a:endParaRPr sz="11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	double newTotal = initialCost - discount;</a:t>
            </a:r>
            <a:endParaRPr sz="11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	newTotal = newTotal + (newTotal * (tax / 100));</a:t>
            </a:r>
            <a:endParaRPr sz="11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	return newTotal;</a:t>
            </a:r>
            <a:endParaRPr sz="11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a:t>
            </a:r>
            <a:endParaRPr sz="1100">
              <a:solidFill>
                <a:srgbClr val="000000"/>
              </a:solidFill>
              <a:latin typeface="Roboto Mono"/>
              <a:ea typeface="Roboto Mono"/>
              <a:cs typeface="Roboto Mono"/>
              <a:sym typeface="Roboto Mono"/>
            </a:endParaRPr>
          </a:p>
          <a:p>
            <a:pPr indent="0" lvl="0" marL="0" rtl="0" algn="l">
              <a:spcBef>
                <a:spcPts val="1200"/>
              </a:spcBef>
              <a:spcAft>
                <a:spcPts val="16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5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you gonna call?</a:t>
            </a:r>
            <a:endParaRPr/>
          </a:p>
        </p:txBody>
      </p:sp>
      <p:sp>
        <p:nvSpPr>
          <p:cNvPr id="359" name="Google Shape;359;p58"/>
          <p:cNvSpPr txBox="1"/>
          <p:nvPr>
            <p:ph idx="1" type="body"/>
          </p:nvPr>
        </p:nvSpPr>
        <p:spPr>
          <a:xfrm>
            <a:off x="2743675" y="4247950"/>
            <a:ext cx="1743000" cy="404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Debuggers!!!</a:t>
            </a:r>
            <a:endParaRPr b="1"/>
          </a:p>
        </p:txBody>
      </p:sp>
      <p:pic>
        <p:nvPicPr>
          <p:cNvPr id="360" name="Google Shape;360;p58"/>
          <p:cNvPicPr preferRelativeResize="0"/>
          <p:nvPr/>
        </p:nvPicPr>
        <p:blipFill>
          <a:blip r:embed="rId3">
            <a:alphaModFix/>
          </a:blip>
          <a:stretch>
            <a:fillRect/>
          </a:stretch>
        </p:blipFill>
        <p:spPr>
          <a:xfrm>
            <a:off x="2947599" y="1229875"/>
            <a:ext cx="4256124" cy="2722151"/>
          </a:xfrm>
          <a:prstGeom prst="rect">
            <a:avLst/>
          </a:prstGeom>
          <a:noFill/>
          <a:ln>
            <a:noFill/>
          </a:ln>
        </p:spPr>
      </p:pic>
      <p:pic>
        <p:nvPicPr>
          <p:cNvPr id="361" name="Google Shape;361;p58"/>
          <p:cNvPicPr preferRelativeResize="0"/>
          <p:nvPr/>
        </p:nvPicPr>
        <p:blipFill>
          <a:blip r:embed="rId4">
            <a:alphaModFix/>
          </a:blip>
          <a:stretch>
            <a:fillRect/>
          </a:stretch>
        </p:blipFill>
        <p:spPr>
          <a:xfrm>
            <a:off x="1186800" y="2179563"/>
            <a:ext cx="1151699" cy="1439624"/>
          </a:xfrm>
          <a:prstGeom prst="rect">
            <a:avLst/>
          </a:prstGeom>
          <a:noFill/>
          <a:ln>
            <a:noFill/>
          </a:ln>
        </p:spPr>
      </p:pic>
      <p:sp>
        <p:nvSpPr>
          <p:cNvPr id="362" name="Google Shape;362;p58"/>
          <p:cNvSpPr/>
          <p:nvPr/>
        </p:nvSpPr>
        <p:spPr>
          <a:xfrm>
            <a:off x="866575" y="1858925"/>
            <a:ext cx="1663200" cy="1872900"/>
          </a:xfrm>
          <a:prstGeom prst="noSmoking">
            <a:avLst>
              <a:gd fmla="val 18750" name="adj"/>
            </a:avLst>
          </a:prstGeom>
          <a:solidFill>
            <a:srgbClr val="E64444">
              <a:alpha val="491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5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Debug using print statements</a:t>
            </a:r>
            <a:endParaRPr/>
          </a:p>
        </p:txBody>
      </p:sp>
      <p:sp>
        <p:nvSpPr>
          <p:cNvPr id="368" name="Google Shape;368;p5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a:solidFill>
                  <a:srgbClr val="000000"/>
                </a:solidFill>
              </a:rPr>
              <a:t>Below is an incorrect solution:</a:t>
            </a:r>
            <a:endParaRPr sz="1400">
              <a:solidFill>
                <a:srgbClr val="000000"/>
              </a:solidFill>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public static double calcTotal(double initialCost, double discount, double tax)</a:t>
            </a:r>
            <a:endParaRPr sz="11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a:t>
            </a:r>
            <a:endParaRPr sz="11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	double newTotal = initialCost - discount;</a:t>
            </a:r>
            <a:endParaRPr sz="11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      System.out.println(“after discount ” + newTotal);</a:t>
            </a:r>
            <a:endParaRPr sz="11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	newTotal = newTotal + (newTotal * (tax / 100));</a:t>
            </a:r>
            <a:endParaRPr sz="11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      System.out.println(“after tax ” + newTotal);</a:t>
            </a:r>
            <a:endParaRPr sz="11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	return newTotal;</a:t>
            </a:r>
            <a:endParaRPr sz="11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a:t>
            </a:r>
            <a:endParaRPr sz="1100">
              <a:solidFill>
                <a:srgbClr val="000000"/>
              </a:solidFill>
              <a:latin typeface="Roboto Mono"/>
              <a:ea typeface="Roboto Mono"/>
              <a:cs typeface="Roboto Mono"/>
              <a:sym typeface="Roboto Mono"/>
            </a:endParaRPr>
          </a:p>
          <a:p>
            <a:pPr indent="0" lvl="0" marL="0" rtl="0" algn="l">
              <a:spcBef>
                <a:spcPts val="1200"/>
              </a:spcBef>
              <a:spcAft>
                <a:spcPts val="16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6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Debug using print statements</a:t>
            </a:r>
            <a:endParaRPr/>
          </a:p>
        </p:txBody>
      </p:sp>
      <p:sp>
        <p:nvSpPr>
          <p:cNvPr id="374" name="Google Shape;374;p6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a:solidFill>
                  <a:srgbClr val="000000"/>
                </a:solidFill>
              </a:rPr>
              <a:t>Below is an incorrect solution:</a:t>
            </a:r>
            <a:endParaRPr sz="1400">
              <a:solidFill>
                <a:srgbClr val="000000"/>
              </a:solidFill>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public static double calcTotal(double initialCost, double discount, double tax)</a:t>
            </a:r>
            <a:endParaRPr sz="11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a:t>
            </a:r>
            <a:endParaRPr sz="11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	double newTotal = initialCost - discount;</a:t>
            </a:r>
            <a:endParaRPr sz="11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     </a:t>
            </a:r>
            <a:r>
              <a:rPr lang="en" sz="1100">
                <a:solidFill>
                  <a:srgbClr val="000000"/>
                </a:solidFill>
                <a:highlight>
                  <a:srgbClr val="B6D7A8"/>
                </a:highlight>
                <a:latin typeface="Roboto Mono"/>
                <a:ea typeface="Roboto Mono"/>
                <a:cs typeface="Roboto Mono"/>
                <a:sym typeface="Roboto Mono"/>
              </a:rPr>
              <a:t> </a:t>
            </a:r>
            <a:r>
              <a:rPr b="1" lang="en" sz="1100">
                <a:solidFill>
                  <a:srgbClr val="000000"/>
                </a:solidFill>
                <a:highlight>
                  <a:srgbClr val="B6D7A8"/>
                </a:highlight>
                <a:latin typeface="Roboto Mono"/>
                <a:ea typeface="Roboto Mono"/>
                <a:cs typeface="Roboto Mono"/>
                <a:sym typeface="Roboto Mono"/>
              </a:rPr>
              <a:t>System.out.println(“after discount ” + newTotal);</a:t>
            </a:r>
            <a:endParaRPr b="1" sz="1100">
              <a:solidFill>
                <a:srgbClr val="000000"/>
              </a:solidFill>
              <a:highlight>
                <a:srgbClr val="B6D7A8"/>
              </a:highlight>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	newTotal = newTotal + (newTotal * (tax / 100));</a:t>
            </a:r>
            <a:endParaRPr sz="11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      </a:t>
            </a:r>
            <a:r>
              <a:rPr lang="en" sz="1100">
                <a:solidFill>
                  <a:srgbClr val="000000"/>
                </a:solidFill>
                <a:highlight>
                  <a:srgbClr val="EA9999"/>
                </a:highlight>
                <a:latin typeface="Roboto Mono"/>
                <a:ea typeface="Roboto Mono"/>
                <a:cs typeface="Roboto Mono"/>
                <a:sym typeface="Roboto Mono"/>
              </a:rPr>
              <a:t>System.out.println(“after tax ” + newTotal);</a:t>
            </a:r>
            <a:endParaRPr sz="1100">
              <a:solidFill>
                <a:srgbClr val="000000"/>
              </a:solidFill>
              <a:highlight>
                <a:srgbClr val="EA9999"/>
              </a:highlight>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	return newTotal;</a:t>
            </a:r>
            <a:endParaRPr sz="11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a:t>
            </a:r>
            <a:endParaRPr sz="1100">
              <a:solidFill>
                <a:srgbClr val="000000"/>
              </a:solidFill>
              <a:latin typeface="Roboto Mono"/>
              <a:ea typeface="Roboto Mono"/>
              <a:cs typeface="Roboto Mono"/>
              <a:sym typeface="Roboto Mono"/>
            </a:endParaRPr>
          </a:p>
          <a:p>
            <a:pPr indent="0" lvl="0" marL="0" rtl="0" algn="l">
              <a:spcBef>
                <a:spcPts val="1200"/>
              </a:spcBef>
              <a:spcAft>
                <a:spcPts val="1600"/>
              </a:spcAft>
              <a:buNone/>
            </a:pPr>
            <a:r>
              <a:t/>
            </a:r>
            <a:endParaRPr/>
          </a:p>
        </p:txBody>
      </p:sp>
      <p:sp>
        <p:nvSpPr>
          <p:cNvPr id="375" name="Google Shape;375;p60"/>
          <p:cNvSpPr/>
          <p:nvPr/>
        </p:nvSpPr>
        <p:spPr>
          <a:xfrm>
            <a:off x="4706525" y="3486650"/>
            <a:ext cx="719100" cy="3732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6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Debug using print statements</a:t>
            </a:r>
            <a:endParaRPr/>
          </a:p>
        </p:txBody>
      </p:sp>
      <p:sp>
        <p:nvSpPr>
          <p:cNvPr id="381" name="Google Shape;381;p6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a:solidFill>
                  <a:srgbClr val="000000"/>
                </a:solidFill>
              </a:rPr>
              <a:t>Below is an incorrect solution:</a:t>
            </a:r>
            <a:endParaRPr sz="1400">
              <a:solidFill>
                <a:srgbClr val="000000"/>
              </a:solidFill>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public static double calcTotal(double initialCost, double discount, double tax)</a:t>
            </a:r>
            <a:endParaRPr sz="11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a:t>
            </a:r>
            <a:endParaRPr sz="11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	double newTotal = initialCost - discount;</a:t>
            </a:r>
            <a:endParaRPr sz="11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     </a:t>
            </a:r>
            <a:r>
              <a:rPr lang="en" sz="1100">
                <a:solidFill>
                  <a:srgbClr val="000000"/>
                </a:solidFill>
                <a:highlight>
                  <a:srgbClr val="B6D7A8"/>
                </a:highlight>
                <a:latin typeface="Roboto Mono"/>
                <a:ea typeface="Roboto Mono"/>
                <a:cs typeface="Roboto Mono"/>
                <a:sym typeface="Roboto Mono"/>
              </a:rPr>
              <a:t> </a:t>
            </a:r>
            <a:r>
              <a:rPr b="1" lang="en" sz="1100">
                <a:solidFill>
                  <a:srgbClr val="000000"/>
                </a:solidFill>
                <a:highlight>
                  <a:srgbClr val="B6D7A8"/>
                </a:highlight>
                <a:latin typeface="Roboto Mono"/>
                <a:ea typeface="Roboto Mono"/>
                <a:cs typeface="Roboto Mono"/>
                <a:sym typeface="Roboto Mono"/>
              </a:rPr>
              <a:t>System.out.println(“after discount ” + newTotal);</a:t>
            </a:r>
            <a:endParaRPr b="1" sz="1100">
              <a:solidFill>
                <a:srgbClr val="000000"/>
              </a:solidFill>
              <a:highlight>
                <a:srgbClr val="B6D7A8"/>
              </a:highlight>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	newTotal = newTotal + (newTotal * (tax / 100));</a:t>
            </a:r>
            <a:endParaRPr sz="11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      System.out.println(“tax amount ” + (newTotal * (tax / 100)); </a:t>
            </a:r>
            <a:endParaRPr sz="11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      </a:t>
            </a:r>
            <a:r>
              <a:rPr lang="en" sz="1100">
                <a:solidFill>
                  <a:srgbClr val="000000"/>
                </a:solidFill>
                <a:highlight>
                  <a:srgbClr val="EA9999"/>
                </a:highlight>
                <a:latin typeface="Roboto Mono"/>
                <a:ea typeface="Roboto Mono"/>
                <a:cs typeface="Roboto Mono"/>
                <a:sym typeface="Roboto Mono"/>
              </a:rPr>
              <a:t>System.out.println(“after tax ” + newTotal);</a:t>
            </a:r>
            <a:endParaRPr sz="1100">
              <a:solidFill>
                <a:srgbClr val="000000"/>
              </a:solidFill>
              <a:highlight>
                <a:srgbClr val="EA9999"/>
              </a:highlight>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	return newTotal;</a:t>
            </a:r>
            <a:endParaRPr sz="11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a:t>
            </a:r>
            <a:endParaRPr sz="1100">
              <a:solidFill>
                <a:srgbClr val="000000"/>
              </a:solidFill>
              <a:latin typeface="Roboto Mono"/>
              <a:ea typeface="Roboto Mono"/>
              <a:cs typeface="Roboto Mono"/>
              <a:sym typeface="Roboto Mono"/>
            </a:endParaRPr>
          </a:p>
          <a:p>
            <a:pPr indent="0" lvl="0" marL="0" rtl="0" algn="l">
              <a:spcBef>
                <a:spcPts val="1200"/>
              </a:spcBef>
              <a:spcAft>
                <a:spcPts val="1600"/>
              </a:spcAft>
              <a:buNone/>
            </a:pPr>
            <a:r>
              <a:t/>
            </a:r>
            <a:endParaRPr/>
          </a:p>
        </p:txBody>
      </p:sp>
      <p:sp>
        <p:nvSpPr>
          <p:cNvPr id="382" name="Google Shape;382;p61"/>
          <p:cNvSpPr/>
          <p:nvPr/>
        </p:nvSpPr>
        <p:spPr>
          <a:xfrm>
            <a:off x="4688300" y="3859900"/>
            <a:ext cx="719100" cy="3732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code</a:t>
            </a:r>
            <a:endParaRPr/>
          </a:p>
        </p:txBody>
      </p:sp>
      <p:sp>
        <p:nvSpPr>
          <p:cNvPr id="113" name="Google Shape;113;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Coding can sometimes be tricky and it can be hard to find bugs in code</a:t>
            </a:r>
            <a:endParaRPr/>
          </a:p>
          <a:p>
            <a:pPr indent="-342900" lvl="0" marL="457200" rtl="0" algn="l">
              <a:spcBef>
                <a:spcPts val="0"/>
              </a:spcBef>
              <a:spcAft>
                <a:spcPts val="0"/>
              </a:spcAft>
              <a:buSzPts val="1800"/>
              <a:buChar char="-"/>
            </a:pPr>
            <a:r>
              <a:rPr lang="en"/>
              <a:t>Writing/Brainstorming possible test cases before coding can actually help finding an accurate solution quickly</a:t>
            </a:r>
            <a:endParaRPr/>
          </a:p>
          <a:p>
            <a:pPr indent="-342900" lvl="0" marL="457200" rtl="0" algn="l">
              <a:spcBef>
                <a:spcPts val="0"/>
              </a:spcBef>
              <a:spcAft>
                <a:spcPts val="0"/>
              </a:spcAft>
              <a:buSzPts val="1800"/>
              <a:buChar char="-"/>
            </a:pPr>
            <a:r>
              <a:rPr lang="en"/>
              <a:t>Why?</a:t>
            </a:r>
            <a:endParaRPr/>
          </a:p>
          <a:p>
            <a:pPr indent="0" lvl="0" marL="457200" rtl="0" algn="l">
              <a:spcBef>
                <a:spcPts val="1600"/>
              </a:spcBef>
              <a:spcAft>
                <a:spcPts val="160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6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Debug using print statements</a:t>
            </a:r>
            <a:endParaRPr/>
          </a:p>
        </p:txBody>
      </p:sp>
      <p:sp>
        <p:nvSpPr>
          <p:cNvPr id="388" name="Google Shape;388;p6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a:solidFill>
                  <a:srgbClr val="000000"/>
                </a:solidFill>
              </a:rPr>
              <a:t>Below is an incorrect solution:</a:t>
            </a:r>
            <a:endParaRPr sz="1400">
              <a:solidFill>
                <a:srgbClr val="000000"/>
              </a:solidFill>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public static double calcTotal(double initialCost, double discount, double tax)</a:t>
            </a:r>
            <a:endParaRPr sz="11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a:t>
            </a:r>
            <a:endParaRPr sz="11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	double newTotal = initialCost - discount;</a:t>
            </a:r>
            <a:endParaRPr sz="11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     </a:t>
            </a:r>
            <a:r>
              <a:rPr lang="en" sz="1100">
                <a:solidFill>
                  <a:srgbClr val="000000"/>
                </a:solidFill>
                <a:highlight>
                  <a:srgbClr val="B6D7A8"/>
                </a:highlight>
                <a:latin typeface="Roboto Mono"/>
                <a:ea typeface="Roboto Mono"/>
                <a:cs typeface="Roboto Mono"/>
                <a:sym typeface="Roboto Mono"/>
              </a:rPr>
              <a:t> </a:t>
            </a:r>
            <a:r>
              <a:rPr b="1" lang="en" sz="1100">
                <a:solidFill>
                  <a:srgbClr val="000000"/>
                </a:solidFill>
                <a:highlight>
                  <a:srgbClr val="B6D7A8"/>
                </a:highlight>
                <a:latin typeface="Roboto Mono"/>
                <a:ea typeface="Roboto Mono"/>
                <a:cs typeface="Roboto Mono"/>
                <a:sym typeface="Roboto Mono"/>
              </a:rPr>
              <a:t>System.out.println(“after discount ” + newTotal);</a:t>
            </a:r>
            <a:endParaRPr b="1" sz="1100">
              <a:solidFill>
                <a:srgbClr val="000000"/>
              </a:solidFill>
              <a:highlight>
                <a:srgbClr val="B6D7A8"/>
              </a:highlight>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	newTotal = newTotal + (newTotal * (tax / 100));</a:t>
            </a:r>
            <a:endParaRPr sz="11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     </a:t>
            </a:r>
            <a:r>
              <a:rPr lang="en" sz="1100">
                <a:solidFill>
                  <a:srgbClr val="000000"/>
                </a:solidFill>
                <a:highlight>
                  <a:srgbClr val="EA9999"/>
                </a:highlight>
                <a:latin typeface="Roboto Mono"/>
                <a:ea typeface="Roboto Mono"/>
                <a:cs typeface="Roboto Mono"/>
                <a:sym typeface="Roboto Mono"/>
              </a:rPr>
              <a:t> System.out.println(“tax amount ” + (newTotal * (tax / 100)); </a:t>
            </a:r>
            <a:endParaRPr sz="1100">
              <a:solidFill>
                <a:srgbClr val="000000"/>
              </a:solidFill>
              <a:highlight>
                <a:srgbClr val="EA9999"/>
              </a:highlight>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      </a:t>
            </a:r>
            <a:r>
              <a:rPr lang="en" sz="1100">
                <a:solidFill>
                  <a:srgbClr val="000000"/>
                </a:solidFill>
                <a:highlight>
                  <a:srgbClr val="EA9999"/>
                </a:highlight>
                <a:latin typeface="Roboto Mono"/>
                <a:ea typeface="Roboto Mono"/>
                <a:cs typeface="Roboto Mono"/>
                <a:sym typeface="Roboto Mono"/>
              </a:rPr>
              <a:t>System.out.println(“after tax ” + newTotal);</a:t>
            </a:r>
            <a:endParaRPr sz="1100">
              <a:solidFill>
                <a:srgbClr val="000000"/>
              </a:solidFill>
              <a:highlight>
                <a:srgbClr val="EA9999"/>
              </a:highlight>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	return newTotal;</a:t>
            </a:r>
            <a:endParaRPr sz="11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a:t>
            </a:r>
            <a:endParaRPr sz="1100">
              <a:solidFill>
                <a:srgbClr val="000000"/>
              </a:solidFill>
              <a:latin typeface="Roboto Mono"/>
              <a:ea typeface="Roboto Mono"/>
              <a:cs typeface="Roboto Mono"/>
              <a:sym typeface="Roboto Mono"/>
            </a:endParaRPr>
          </a:p>
          <a:p>
            <a:pPr indent="0" lvl="0" marL="0" rtl="0" algn="l">
              <a:spcBef>
                <a:spcPts val="1200"/>
              </a:spcBef>
              <a:spcAft>
                <a:spcPts val="1600"/>
              </a:spcAft>
              <a:buNone/>
            </a:pPr>
            <a:r>
              <a:t/>
            </a:r>
            <a:endParaRPr/>
          </a:p>
        </p:txBody>
      </p:sp>
      <p:sp>
        <p:nvSpPr>
          <p:cNvPr id="389" name="Google Shape;389;p62"/>
          <p:cNvSpPr/>
          <p:nvPr/>
        </p:nvSpPr>
        <p:spPr>
          <a:xfrm>
            <a:off x="4688300" y="3859900"/>
            <a:ext cx="719100" cy="3732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62"/>
          <p:cNvSpPr/>
          <p:nvPr/>
        </p:nvSpPr>
        <p:spPr>
          <a:xfrm>
            <a:off x="6042375" y="3486700"/>
            <a:ext cx="719100" cy="3732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6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Debug using print statements</a:t>
            </a:r>
            <a:endParaRPr/>
          </a:p>
        </p:txBody>
      </p:sp>
      <p:sp>
        <p:nvSpPr>
          <p:cNvPr id="396" name="Google Shape;396;p6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a:solidFill>
                  <a:srgbClr val="000000"/>
                </a:solidFill>
              </a:rPr>
              <a:t>Tax calculation incorrect why? Integer division</a:t>
            </a:r>
            <a:r>
              <a:rPr lang="en" sz="1400">
                <a:solidFill>
                  <a:srgbClr val="000000"/>
                </a:solidFill>
              </a:rPr>
              <a:t>:</a:t>
            </a:r>
            <a:endParaRPr sz="1400">
              <a:solidFill>
                <a:srgbClr val="000000"/>
              </a:solidFill>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public static double calcTotal(double initialCost, double discount, double tax)</a:t>
            </a:r>
            <a:endParaRPr sz="11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a:t>
            </a:r>
            <a:endParaRPr sz="11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	double newTotal = initialCost - discount;</a:t>
            </a:r>
            <a:endParaRPr sz="11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     </a:t>
            </a:r>
            <a:r>
              <a:rPr lang="en" sz="1100">
                <a:solidFill>
                  <a:srgbClr val="000000"/>
                </a:solidFill>
                <a:highlight>
                  <a:srgbClr val="B6D7A8"/>
                </a:highlight>
                <a:latin typeface="Roboto Mono"/>
                <a:ea typeface="Roboto Mono"/>
                <a:cs typeface="Roboto Mono"/>
                <a:sym typeface="Roboto Mono"/>
              </a:rPr>
              <a:t> </a:t>
            </a:r>
            <a:r>
              <a:rPr b="1" lang="en" sz="1100">
                <a:solidFill>
                  <a:srgbClr val="000000"/>
                </a:solidFill>
                <a:highlight>
                  <a:srgbClr val="B6D7A8"/>
                </a:highlight>
                <a:latin typeface="Roboto Mono"/>
                <a:ea typeface="Roboto Mono"/>
                <a:cs typeface="Roboto Mono"/>
                <a:sym typeface="Roboto Mono"/>
              </a:rPr>
              <a:t>System.out.println(“after discount ” + newTotal);</a:t>
            </a:r>
            <a:endParaRPr b="1" sz="1100">
              <a:solidFill>
                <a:srgbClr val="000000"/>
              </a:solidFill>
              <a:highlight>
                <a:srgbClr val="B6D7A8"/>
              </a:highlight>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	newTotal = newTotal + (newTotal * (tax / 100));</a:t>
            </a:r>
            <a:endParaRPr sz="11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     </a:t>
            </a:r>
            <a:r>
              <a:rPr lang="en" sz="1100">
                <a:solidFill>
                  <a:srgbClr val="000000"/>
                </a:solidFill>
                <a:highlight>
                  <a:srgbClr val="EA9999"/>
                </a:highlight>
                <a:latin typeface="Roboto Mono"/>
                <a:ea typeface="Roboto Mono"/>
                <a:cs typeface="Roboto Mono"/>
                <a:sym typeface="Roboto Mono"/>
              </a:rPr>
              <a:t> System.out.println(“tax amount ” + (newTotal * (tax / 100)); </a:t>
            </a:r>
            <a:endParaRPr sz="1100">
              <a:solidFill>
                <a:srgbClr val="000000"/>
              </a:solidFill>
              <a:highlight>
                <a:srgbClr val="EA9999"/>
              </a:highlight>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      </a:t>
            </a:r>
            <a:r>
              <a:rPr lang="en" sz="1100">
                <a:solidFill>
                  <a:srgbClr val="000000"/>
                </a:solidFill>
                <a:highlight>
                  <a:srgbClr val="EA9999"/>
                </a:highlight>
                <a:latin typeface="Roboto Mono"/>
                <a:ea typeface="Roboto Mono"/>
                <a:cs typeface="Roboto Mono"/>
                <a:sym typeface="Roboto Mono"/>
              </a:rPr>
              <a:t>System.out.println(“after tax ” + newTotal);</a:t>
            </a:r>
            <a:endParaRPr sz="1100">
              <a:solidFill>
                <a:srgbClr val="000000"/>
              </a:solidFill>
              <a:highlight>
                <a:srgbClr val="EA9999"/>
              </a:highlight>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	return newTotal;</a:t>
            </a:r>
            <a:endParaRPr sz="11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a:t>
            </a:r>
            <a:endParaRPr sz="1100">
              <a:solidFill>
                <a:srgbClr val="000000"/>
              </a:solidFill>
              <a:latin typeface="Roboto Mono"/>
              <a:ea typeface="Roboto Mono"/>
              <a:cs typeface="Roboto Mono"/>
              <a:sym typeface="Roboto Mono"/>
            </a:endParaRPr>
          </a:p>
          <a:p>
            <a:pPr indent="0" lvl="0" marL="0" rtl="0" algn="l">
              <a:spcBef>
                <a:spcPts val="1200"/>
              </a:spcBef>
              <a:spcAft>
                <a:spcPts val="1600"/>
              </a:spcAft>
              <a:buNone/>
            </a:pPr>
            <a:r>
              <a:t/>
            </a:r>
            <a:endParaRPr/>
          </a:p>
        </p:txBody>
      </p:sp>
      <p:sp>
        <p:nvSpPr>
          <p:cNvPr id="397" name="Google Shape;397;p63"/>
          <p:cNvSpPr/>
          <p:nvPr/>
        </p:nvSpPr>
        <p:spPr>
          <a:xfrm>
            <a:off x="4688300" y="3859900"/>
            <a:ext cx="719100" cy="3732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63"/>
          <p:cNvSpPr/>
          <p:nvPr/>
        </p:nvSpPr>
        <p:spPr>
          <a:xfrm>
            <a:off x="6042375" y="3486700"/>
            <a:ext cx="719100" cy="3732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6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Correct Solution</a:t>
            </a:r>
            <a:endParaRPr/>
          </a:p>
        </p:txBody>
      </p:sp>
      <p:sp>
        <p:nvSpPr>
          <p:cNvPr id="404" name="Google Shape;404;p6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public static double calcTotal(double initialCost, double discount, double tax)</a:t>
            </a:r>
            <a:endParaRPr sz="11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a:t>
            </a:r>
            <a:endParaRPr sz="11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	double newTotal = initialCost - discount;</a:t>
            </a:r>
            <a:endParaRPr sz="11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      System.out.println(“after discount ” + newTotal);</a:t>
            </a:r>
            <a:endParaRPr sz="11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	newTotal = newTotal + (newTotal * (</a:t>
            </a:r>
            <a:r>
              <a:rPr lang="en" sz="1100">
                <a:solidFill>
                  <a:srgbClr val="000000"/>
                </a:solidFill>
                <a:highlight>
                  <a:srgbClr val="FFFF00"/>
                </a:highlight>
                <a:latin typeface="Roboto Mono"/>
                <a:ea typeface="Roboto Mono"/>
                <a:cs typeface="Roboto Mono"/>
                <a:sym typeface="Roboto Mono"/>
              </a:rPr>
              <a:t>tax / 100.0</a:t>
            </a:r>
            <a:r>
              <a:rPr lang="en" sz="1100">
                <a:solidFill>
                  <a:srgbClr val="000000"/>
                </a:solidFill>
                <a:latin typeface="Roboto Mono"/>
                <a:ea typeface="Roboto Mono"/>
                <a:cs typeface="Roboto Mono"/>
                <a:sym typeface="Roboto Mono"/>
              </a:rPr>
              <a:t>));</a:t>
            </a:r>
            <a:endParaRPr sz="11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      System.out.println(“after tax ” + newTotal);</a:t>
            </a:r>
            <a:endParaRPr sz="11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	return newTotal;</a:t>
            </a:r>
            <a:endParaRPr sz="11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Roboto Mono"/>
                <a:ea typeface="Roboto Mono"/>
                <a:cs typeface="Roboto Mono"/>
                <a:sym typeface="Roboto Mono"/>
              </a:rPr>
              <a:t>}</a:t>
            </a:r>
            <a:endParaRPr sz="1100">
              <a:solidFill>
                <a:srgbClr val="000000"/>
              </a:solidFill>
              <a:latin typeface="Roboto Mono"/>
              <a:ea typeface="Roboto Mono"/>
              <a:cs typeface="Roboto Mono"/>
              <a:sym typeface="Roboto Mono"/>
            </a:endParaRPr>
          </a:p>
          <a:p>
            <a:pPr indent="0" lvl="0" marL="0" rtl="0" algn="l">
              <a:spcBef>
                <a:spcPts val="1200"/>
              </a:spcBef>
              <a:spcAft>
                <a:spcPts val="160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6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 ways of testing code</a:t>
            </a:r>
            <a:endParaRPr/>
          </a:p>
        </p:txBody>
      </p:sp>
      <p:sp>
        <p:nvSpPr>
          <p:cNvPr id="410" name="Google Shape;410;p6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Write a seperate class and add test cases to that class:</a:t>
            </a:r>
            <a:endParaRPr/>
          </a:p>
          <a:p>
            <a:pPr indent="-342900" lvl="0" marL="457200" rtl="0" algn="l">
              <a:spcBef>
                <a:spcPts val="1600"/>
              </a:spcBef>
              <a:spcAft>
                <a:spcPts val="0"/>
              </a:spcAft>
              <a:buSzPts val="1800"/>
              <a:buChar char="-"/>
            </a:pPr>
            <a:r>
              <a:rPr lang="en"/>
              <a:t>Keep new class in same file directory as your solution class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6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 ways of testing code</a:t>
            </a:r>
            <a:endParaRPr/>
          </a:p>
        </p:txBody>
      </p:sp>
      <p:sp>
        <p:nvSpPr>
          <p:cNvPr id="416" name="Google Shape;416;p6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Write a seperate class and add test cases to that class:</a:t>
            </a:r>
            <a:endParaRPr/>
          </a:p>
          <a:p>
            <a:pPr indent="-342900" lvl="0" marL="457200" rtl="0" algn="l">
              <a:spcBef>
                <a:spcPts val="1600"/>
              </a:spcBef>
              <a:spcAft>
                <a:spcPts val="0"/>
              </a:spcAft>
              <a:buSzPts val="1800"/>
              <a:buChar char="-"/>
            </a:pPr>
            <a:r>
              <a:rPr lang="en"/>
              <a:t>Keep new class in same file directory as your solution class</a:t>
            </a:r>
            <a:endParaRPr/>
          </a:p>
          <a:p>
            <a:pPr indent="-342900" lvl="0" marL="457200" rtl="0" algn="l">
              <a:spcBef>
                <a:spcPts val="0"/>
              </a:spcBef>
              <a:spcAft>
                <a:spcPts val="0"/>
              </a:spcAft>
              <a:buSzPts val="1800"/>
              <a:buChar char="-"/>
            </a:pPr>
            <a:r>
              <a:rPr lang="en"/>
              <a:t>For naming purposes have the class name be the same except add Test to the end of it</a:t>
            </a:r>
            <a:endParaRPr/>
          </a:p>
          <a:p>
            <a:pPr indent="-317500" lvl="1" marL="914400" rtl="0" algn="l">
              <a:spcBef>
                <a:spcPts val="0"/>
              </a:spcBef>
              <a:spcAft>
                <a:spcPts val="0"/>
              </a:spcAft>
              <a:buSzPts val="1400"/>
              <a:buChar char="-"/>
            </a:pPr>
            <a:r>
              <a:rPr lang="en"/>
              <a:t>Ex. BakeryLump.java    BakeryLumpTest.java</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p6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 ways of testing code</a:t>
            </a:r>
            <a:endParaRPr/>
          </a:p>
        </p:txBody>
      </p:sp>
      <p:sp>
        <p:nvSpPr>
          <p:cNvPr id="422" name="Google Shape;422;p6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Write a seperate class and add test cases to that class:</a:t>
            </a:r>
            <a:endParaRPr/>
          </a:p>
          <a:p>
            <a:pPr indent="-342900" lvl="0" marL="457200" rtl="0" algn="l">
              <a:spcBef>
                <a:spcPts val="1600"/>
              </a:spcBef>
              <a:spcAft>
                <a:spcPts val="0"/>
              </a:spcAft>
              <a:buSzPts val="1800"/>
              <a:buChar char="-"/>
            </a:pPr>
            <a:r>
              <a:rPr lang="en"/>
              <a:t>Keep new class in same file directory as your solution class</a:t>
            </a:r>
            <a:endParaRPr/>
          </a:p>
          <a:p>
            <a:pPr indent="-342900" lvl="0" marL="457200" rtl="0" algn="l">
              <a:spcBef>
                <a:spcPts val="0"/>
              </a:spcBef>
              <a:spcAft>
                <a:spcPts val="0"/>
              </a:spcAft>
              <a:buSzPts val="1800"/>
              <a:buChar char="-"/>
            </a:pPr>
            <a:r>
              <a:rPr lang="en"/>
              <a:t>For naming purposes have the class name be the same except add Test to the end of it</a:t>
            </a:r>
            <a:endParaRPr/>
          </a:p>
          <a:p>
            <a:pPr indent="-317500" lvl="1" marL="914400" rtl="0" algn="l">
              <a:spcBef>
                <a:spcPts val="0"/>
              </a:spcBef>
              <a:spcAft>
                <a:spcPts val="0"/>
              </a:spcAft>
              <a:buSzPts val="1400"/>
              <a:buChar char="-"/>
            </a:pPr>
            <a:r>
              <a:rPr lang="en"/>
              <a:t>Ex. BakeryLump.java    BakeryLumpTest.java</a:t>
            </a:r>
            <a:endParaRPr/>
          </a:p>
          <a:p>
            <a:pPr indent="-342900" lvl="0" marL="457200" rtl="0" algn="l">
              <a:spcBef>
                <a:spcPts val="0"/>
              </a:spcBef>
              <a:spcAft>
                <a:spcPts val="0"/>
              </a:spcAft>
              <a:buSzPts val="1800"/>
              <a:buChar char="-"/>
            </a:pPr>
            <a:r>
              <a:rPr lang="en"/>
              <a:t>Create a main method in BakeryLumpTest.java</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6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 ways of testing code</a:t>
            </a:r>
            <a:endParaRPr/>
          </a:p>
        </p:txBody>
      </p:sp>
      <p:sp>
        <p:nvSpPr>
          <p:cNvPr id="428" name="Google Shape;428;p6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Write a seperate class and add test cases to that class:</a:t>
            </a:r>
            <a:endParaRPr/>
          </a:p>
          <a:p>
            <a:pPr indent="-342900" lvl="0" marL="457200" rtl="0" algn="l">
              <a:spcBef>
                <a:spcPts val="1600"/>
              </a:spcBef>
              <a:spcAft>
                <a:spcPts val="0"/>
              </a:spcAft>
              <a:buSzPts val="1800"/>
              <a:buChar char="-"/>
            </a:pPr>
            <a:r>
              <a:rPr lang="en"/>
              <a:t>Keep new class in same file directory as your solution class</a:t>
            </a:r>
            <a:endParaRPr/>
          </a:p>
          <a:p>
            <a:pPr indent="-342900" lvl="0" marL="457200" rtl="0" algn="l">
              <a:spcBef>
                <a:spcPts val="0"/>
              </a:spcBef>
              <a:spcAft>
                <a:spcPts val="0"/>
              </a:spcAft>
              <a:buSzPts val="1800"/>
              <a:buChar char="-"/>
            </a:pPr>
            <a:r>
              <a:rPr lang="en"/>
              <a:t>For naming purposes have the class name be the same except add Test to the end of it</a:t>
            </a:r>
            <a:endParaRPr/>
          </a:p>
          <a:p>
            <a:pPr indent="-317500" lvl="1" marL="914400" rtl="0" algn="l">
              <a:spcBef>
                <a:spcPts val="0"/>
              </a:spcBef>
              <a:spcAft>
                <a:spcPts val="0"/>
              </a:spcAft>
              <a:buSzPts val="1400"/>
              <a:buChar char="-"/>
            </a:pPr>
            <a:r>
              <a:rPr lang="en"/>
              <a:t>Ex. BakeryLump.java    BakeryLumpTest.java</a:t>
            </a:r>
            <a:endParaRPr/>
          </a:p>
          <a:p>
            <a:pPr indent="-342900" lvl="0" marL="457200" rtl="0" algn="l">
              <a:spcBef>
                <a:spcPts val="0"/>
              </a:spcBef>
              <a:spcAft>
                <a:spcPts val="0"/>
              </a:spcAft>
              <a:buSzPts val="1800"/>
              <a:buChar char="-"/>
            </a:pPr>
            <a:r>
              <a:rPr lang="en"/>
              <a:t>Create a main method in BakeryLumpTest.java</a:t>
            </a:r>
            <a:endParaRPr/>
          </a:p>
          <a:p>
            <a:pPr indent="-342900" lvl="0" marL="457200" rtl="0" algn="l">
              <a:spcBef>
                <a:spcPts val="0"/>
              </a:spcBef>
              <a:spcAft>
                <a:spcPts val="0"/>
              </a:spcAft>
              <a:buSzPts val="1800"/>
              <a:buChar char="-"/>
            </a:pPr>
            <a:r>
              <a:rPr lang="en"/>
              <a:t>Put all your tests in this class so they don’t interfere with your solution code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6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to self:</a:t>
            </a:r>
            <a:endParaRPr/>
          </a:p>
        </p:txBody>
      </p:sp>
      <p:sp>
        <p:nvSpPr>
          <p:cNvPr id="434" name="Google Shape;434;p6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p</a:t>
            </a:r>
            <a:r>
              <a:rPr lang="en" sz="1000">
                <a:latin typeface="Roboto Mono"/>
                <a:ea typeface="Roboto Mono"/>
                <a:cs typeface="Roboto Mono"/>
                <a:sym typeface="Roboto Mono"/>
              </a:rPr>
              <a:t>ublic class BakeryLumpTest {</a:t>
            </a:r>
            <a:br>
              <a:rPr lang="en" sz="1000">
                <a:latin typeface="Roboto Mono"/>
                <a:ea typeface="Roboto Mono"/>
                <a:cs typeface="Roboto Mono"/>
                <a:sym typeface="Roboto Mono"/>
              </a:rPr>
            </a:br>
            <a:r>
              <a:rPr lang="en" sz="1000">
                <a:latin typeface="Roboto Mono"/>
                <a:ea typeface="Roboto Mono"/>
                <a:cs typeface="Roboto Mono"/>
                <a:sym typeface="Roboto Mono"/>
              </a:rPr>
              <a:t>     </a:t>
            </a:r>
            <a:r>
              <a:rPr lang="en" sz="1000">
                <a:latin typeface="Roboto Mono"/>
                <a:ea typeface="Roboto Mono"/>
                <a:cs typeface="Roboto Mono"/>
                <a:sym typeface="Roboto Mono"/>
              </a:rPr>
              <a:t>p</a:t>
            </a:r>
            <a:r>
              <a:rPr lang="en" sz="1000">
                <a:latin typeface="Roboto Mono"/>
                <a:ea typeface="Roboto Mono"/>
                <a:cs typeface="Roboto Mono"/>
                <a:sym typeface="Roboto Mono"/>
              </a:rPr>
              <a:t>ublic static void main (String[] args) {</a:t>
            </a:r>
            <a:endParaRPr sz="1000">
              <a:solidFill>
                <a:srgbClr val="000000"/>
              </a:solidFill>
              <a:latin typeface="Roboto Mono"/>
              <a:ea typeface="Roboto Mono"/>
              <a:cs typeface="Roboto Mono"/>
              <a:sym typeface="Roboto Mono"/>
            </a:endParaRPr>
          </a:p>
          <a:p>
            <a:pPr indent="0" lvl="0" marL="0" rtl="0" algn="l">
              <a:lnSpc>
                <a:spcPct val="107000"/>
              </a:lnSpc>
              <a:spcBef>
                <a:spcPts val="1600"/>
              </a:spcBef>
              <a:spcAft>
                <a:spcPts val="0"/>
              </a:spcAft>
              <a:buNone/>
            </a:pPr>
            <a:r>
              <a:rPr lang="en" sz="1000">
                <a:solidFill>
                  <a:srgbClr val="000000"/>
                </a:solidFill>
                <a:latin typeface="Roboto Mono"/>
                <a:ea typeface="Roboto Mono"/>
                <a:cs typeface="Roboto Mono"/>
                <a:sym typeface="Roboto Mono"/>
              </a:rPr>
              <a:t>      System.</a:t>
            </a:r>
            <a:r>
              <a:rPr i="1" lang="en" sz="1000">
                <a:solidFill>
                  <a:srgbClr val="000000"/>
                </a:solidFill>
                <a:latin typeface="Roboto Mono"/>
                <a:ea typeface="Roboto Mono"/>
                <a:cs typeface="Roboto Mono"/>
                <a:sym typeface="Roboto Mono"/>
              </a:rPr>
              <a:t>out</a:t>
            </a:r>
            <a:r>
              <a:rPr lang="en" sz="1000">
                <a:solidFill>
                  <a:srgbClr val="000000"/>
                </a:solidFill>
                <a:latin typeface="Roboto Mono"/>
                <a:ea typeface="Roboto Mono"/>
                <a:cs typeface="Roboto Mono"/>
                <a:sym typeface="Roboto Mono"/>
              </a:rPr>
              <a:t>.println("CalcTotal initialCost: 10, discount : 2, Tax:  20%. Answer is: " +</a:t>
            </a:r>
            <a:endParaRPr sz="1000">
              <a:solidFill>
                <a:srgbClr val="000000"/>
              </a:solidFill>
              <a:latin typeface="Roboto Mono"/>
              <a:ea typeface="Roboto Mono"/>
              <a:cs typeface="Roboto Mono"/>
              <a:sym typeface="Roboto Mono"/>
            </a:endParaRPr>
          </a:p>
          <a:p>
            <a:pPr indent="0" lvl="0" marL="0" rtl="0" algn="l">
              <a:lnSpc>
                <a:spcPct val="107000"/>
              </a:lnSpc>
              <a:spcBef>
                <a:spcPts val="0"/>
              </a:spcBef>
              <a:spcAft>
                <a:spcPts val="0"/>
              </a:spcAft>
              <a:buNone/>
            </a:pPr>
            <a:r>
              <a:rPr lang="en" sz="1000">
                <a:solidFill>
                  <a:srgbClr val="000000"/>
                </a:solidFill>
                <a:latin typeface="Roboto Mono"/>
                <a:ea typeface="Roboto Mono"/>
                <a:cs typeface="Roboto Mono"/>
                <a:sym typeface="Roboto Mono"/>
              </a:rPr>
              <a:t>         </a:t>
            </a:r>
            <a:r>
              <a:rPr lang="en" sz="1000">
                <a:solidFill>
                  <a:srgbClr val="000000"/>
                </a:solidFill>
                <a:highlight>
                  <a:srgbClr val="FFFF00"/>
                </a:highlight>
                <a:latin typeface="Roboto Mono"/>
                <a:ea typeface="Roboto Mono"/>
                <a:cs typeface="Roboto Mono"/>
                <a:sym typeface="Roboto Mono"/>
              </a:rPr>
              <a:t>BakeryLump.</a:t>
            </a:r>
            <a:r>
              <a:rPr i="1" lang="en" sz="1000">
                <a:solidFill>
                  <a:srgbClr val="000000"/>
                </a:solidFill>
                <a:highlight>
                  <a:srgbClr val="FFFF00"/>
                </a:highlight>
                <a:latin typeface="Roboto Mono"/>
                <a:ea typeface="Roboto Mono"/>
                <a:cs typeface="Roboto Mono"/>
                <a:sym typeface="Roboto Mono"/>
              </a:rPr>
              <a:t>calcTotal</a:t>
            </a:r>
            <a:r>
              <a:rPr lang="en" sz="1000">
                <a:solidFill>
                  <a:srgbClr val="000000"/>
                </a:solidFill>
                <a:highlight>
                  <a:srgbClr val="FFFF00"/>
                </a:highlight>
                <a:latin typeface="Roboto Mono"/>
                <a:ea typeface="Roboto Mono"/>
                <a:cs typeface="Roboto Mono"/>
                <a:sym typeface="Roboto Mono"/>
              </a:rPr>
              <a:t>(10, 2, 20)</a:t>
            </a:r>
            <a:r>
              <a:rPr lang="en" sz="1000">
                <a:solidFill>
                  <a:srgbClr val="000000"/>
                </a:solidFill>
                <a:latin typeface="Roboto Mono"/>
                <a:ea typeface="Roboto Mono"/>
                <a:cs typeface="Roboto Mono"/>
                <a:sym typeface="Roboto Mono"/>
              </a:rPr>
              <a:t>);</a:t>
            </a:r>
            <a:endParaRPr sz="1000">
              <a:solidFill>
                <a:srgbClr val="000000"/>
              </a:solidFill>
              <a:latin typeface="Roboto Mono"/>
              <a:ea typeface="Roboto Mono"/>
              <a:cs typeface="Roboto Mono"/>
              <a:sym typeface="Roboto Mono"/>
            </a:endParaRPr>
          </a:p>
          <a:p>
            <a:pPr indent="0" lvl="0" marL="0" rtl="0" algn="l">
              <a:spcBef>
                <a:spcPts val="0"/>
              </a:spcBef>
              <a:spcAft>
                <a:spcPts val="0"/>
              </a:spcAft>
              <a:buNone/>
            </a:pPr>
            <a:r>
              <a:rPr lang="en" sz="1000">
                <a:solidFill>
                  <a:srgbClr val="000000"/>
                </a:solidFill>
                <a:latin typeface="Roboto Mono"/>
                <a:ea typeface="Roboto Mono"/>
                <a:cs typeface="Roboto Mono"/>
                <a:sym typeface="Roboto Mono"/>
              </a:rPr>
              <a:t>      System.</a:t>
            </a:r>
            <a:r>
              <a:rPr i="1" lang="en" sz="1000">
                <a:solidFill>
                  <a:srgbClr val="000000"/>
                </a:solidFill>
                <a:latin typeface="Roboto Mono"/>
                <a:ea typeface="Roboto Mono"/>
                <a:cs typeface="Roboto Mono"/>
                <a:sym typeface="Roboto Mono"/>
              </a:rPr>
              <a:t>out</a:t>
            </a:r>
            <a:r>
              <a:rPr lang="en" sz="1000">
                <a:solidFill>
                  <a:srgbClr val="000000"/>
                </a:solidFill>
                <a:latin typeface="Roboto Mono"/>
                <a:ea typeface="Roboto Mono"/>
                <a:cs typeface="Roboto Mono"/>
                <a:sym typeface="Roboto Mono"/>
              </a:rPr>
              <a:t>.println("expected output should be " + 9.6);</a:t>
            </a:r>
            <a:br>
              <a:rPr lang="en" sz="1000">
                <a:latin typeface="Roboto Mono"/>
                <a:ea typeface="Roboto Mono"/>
                <a:cs typeface="Roboto Mono"/>
                <a:sym typeface="Roboto Mono"/>
              </a:rPr>
            </a:b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1600"/>
              </a:spcBef>
              <a:spcAft>
                <a:spcPts val="160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Google Shape;439;p7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JUnit Testing</a:t>
            </a:r>
            <a:endParaRPr/>
          </a:p>
        </p:txBody>
      </p:sp>
      <p:sp>
        <p:nvSpPr>
          <p:cNvPr id="440" name="Google Shape;440;p7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Another way we can write tests it through writing JUnit tests</a:t>
            </a:r>
            <a:endParaRPr/>
          </a:p>
          <a:p>
            <a:pPr indent="-342900" lvl="0" marL="457200" rtl="0" algn="l">
              <a:spcBef>
                <a:spcPts val="0"/>
              </a:spcBef>
              <a:spcAft>
                <a:spcPts val="0"/>
              </a:spcAft>
              <a:buSzPts val="1800"/>
              <a:buChar char="-"/>
            </a:pPr>
            <a:r>
              <a:rPr lang="en" sz="1100" u="sng">
                <a:solidFill>
                  <a:srgbClr val="0066CC"/>
                </a:solidFill>
                <a:latin typeface="Arial"/>
                <a:ea typeface="Arial"/>
                <a:cs typeface="Arial"/>
                <a:sym typeface="Arial"/>
                <a:hlinkClick r:id="rId3"/>
              </a:rPr>
              <a:t>https://w3.cs.jmu.edu/weikleda/cs149f19/wk04/lab08JUnit.html</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7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Socrative Question 3</a:t>
            </a:r>
            <a:endParaRPr/>
          </a:p>
        </p:txBody>
      </p:sp>
      <p:sp>
        <p:nvSpPr>
          <p:cNvPr id="446" name="Google Shape;446;p7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Ways that I can test my code?</a:t>
            </a:r>
            <a:endParaRPr/>
          </a:p>
          <a:p>
            <a:pPr indent="-342900" lvl="0" marL="457200" rtl="0" algn="l">
              <a:spcBef>
                <a:spcPts val="1600"/>
              </a:spcBef>
              <a:spcAft>
                <a:spcPts val="0"/>
              </a:spcAft>
              <a:buSzPts val="1800"/>
              <a:buAutoNum type="alphaLcParenR"/>
            </a:pPr>
            <a:r>
              <a:rPr lang="en"/>
              <a:t>Just rely on testing with the Scanner</a:t>
            </a:r>
            <a:endParaRPr/>
          </a:p>
          <a:p>
            <a:pPr indent="-342900" lvl="0" marL="457200" rtl="0" algn="l">
              <a:spcBef>
                <a:spcPts val="0"/>
              </a:spcBef>
              <a:spcAft>
                <a:spcPts val="0"/>
              </a:spcAft>
              <a:buSzPts val="1800"/>
              <a:buAutoNum type="alphaLcParenR"/>
            </a:pPr>
            <a:r>
              <a:rPr lang="en"/>
              <a:t>Add tests to an external main method</a:t>
            </a:r>
            <a:endParaRPr/>
          </a:p>
          <a:p>
            <a:pPr indent="-342900" lvl="0" marL="457200" rtl="0" algn="l">
              <a:spcBef>
                <a:spcPts val="0"/>
              </a:spcBef>
              <a:spcAft>
                <a:spcPts val="0"/>
              </a:spcAft>
              <a:buSzPts val="1800"/>
              <a:buAutoNum type="alphaLcParenR"/>
            </a:pPr>
            <a:r>
              <a:rPr lang="en"/>
              <a:t>Add tests to an internal main method</a:t>
            </a:r>
            <a:endParaRPr/>
          </a:p>
          <a:p>
            <a:pPr indent="-342900" lvl="0" marL="457200" rtl="0" algn="l">
              <a:spcBef>
                <a:spcPts val="0"/>
              </a:spcBef>
              <a:spcAft>
                <a:spcPts val="0"/>
              </a:spcAft>
              <a:buSzPts val="1800"/>
              <a:buAutoNum type="alphaLcParenR"/>
            </a:pPr>
            <a:r>
              <a:rPr lang="en"/>
              <a:t>Write JUnit tests</a:t>
            </a:r>
            <a:endParaRPr/>
          </a:p>
          <a:p>
            <a:pPr indent="-342900" lvl="0" marL="457200" rtl="0" algn="l">
              <a:spcBef>
                <a:spcPts val="0"/>
              </a:spcBef>
              <a:spcAft>
                <a:spcPts val="0"/>
              </a:spcAft>
              <a:buSzPts val="1800"/>
              <a:buAutoNum type="alphaLcParenR"/>
            </a:pPr>
            <a:r>
              <a:rPr lang="en"/>
              <a:t>Do a combination of b, c, d</a:t>
            </a:r>
            <a:endParaRPr/>
          </a:p>
          <a:p>
            <a:pPr indent="-342900" lvl="0" marL="457200" rtl="0" algn="l">
              <a:spcBef>
                <a:spcPts val="0"/>
              </a:spcBef>
              <a:spcAft>
                <a:spcPts val="0"/>
              </a:spcAft>
              <a:buSzPts val="1800"/>
              <a:buAutoNum type="alphaLcParenR"/>
            </a:pPr>
            <a:r>
              <a:rPr lang="en"/>
              <a:t>Choose one option from b, c, d</a:t>
            </a:r>
            <a:endParaRPr/>
          </a:p>
          <a:p>
            <a:pPr indent="-342900" lvl="0" marL="457200" rtl="0" algn="l">
              <a:spcBef>
                <a:spcPts val="0"/>
              </a:spcBef>
              <a:spcAft>
                <a:spcPts val="0"/>
              </a:spcAft>
              <a:buSzPts val="1800"/>
              <a:buAutoNum type="alphaLcParenR"/>
            </a:pPr>
            <a:r>
              <a:rPr lang="en"/>
              <a:t>All of the above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code</a:t>
            </a:r>
            <a:endParaRPr/>
          </a:p>
        </p:txBody>
      </p:sp>
      <p:sp>
        <p:nvSpPr>
          <p:cNvPr id="119" name="Google Shape;119;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Coding can sometimes be tricky and it can be hard to find bugs in code</a:t>
            </a:r>
            <a:endParaRPr/>
          </a:p>
          <a:p>
            <a:pPr indent="-342900" lvl="0" marL="457200" rtl="0" algn="l">
              <a:spcBef>
                <a:spcPts val="0"/>
              </a:spcBef>
              <a:spcAft>
                <a:spcPts val="0"/>
              </a:spcAft>
              <a:buSzPts val="1800"/>
              <a:buChar char="-"/>
            </a:pPr>
            <a:r>
              <a:rPr lang="en"/>
              <a:t>Writing/Brainstorming possible test cases before coding can actually help finding an accurate solution quickly</a:t>
            </a:r>
            <a:endParaRPr/>
          </a:p>
          <a:p>
            <a:pPr indent="-342900" lvl="0" marL="457200" rtl="0" algn="l">
              <a:spcBef>
                <a:spcPts val="0"/>
              </a:spcBef>
              <a:spcAft>
                <a:spcPts val="0"/>
              </a:spcAft>
              <a:buSzPts val="1800"/>
              <a:buChar char="-"/>
            </a:pPr>
            <a:r>
              <a:rPr lang="en"/>
              <a:t>Why?</a:t>
            </a:r>
            <a:endParaRPr/>
          </a:p>
          <a:p>
            <a:pPr indent="-317500" lvl="1" marL="914400" rtl="0" algn="l">
              <a:spcBef>
                <a:spcPts val="0"/>
              </a:spcBef>
              <a:spcAft>
                <a:spcPts val="0"/>
              </a:spcAft>
              <a:buSzPts val="1400"/>
              <a:buChar char="-"/>
            </a:pPr>
            <a:r>
              <a:rPr lang="en"/>
              <a:t>We get a better understanding of what we want our methods to do or return given certain input</a:t>
            </a:r>
            <a:endParaRPr/>
          </a:p>
          <a:p>
            <a:pPr indent="0" lvl="0" marL="457200" rtl="0" algn="l">
              <a:spcBef>
                <a:spcPts val="1600"/>
              </a:spcBef>
              <a:spcAft>
                <a:spcPts val="1600"/>
              </a:spcAft>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7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Socrative Question 3</a:t>
            </a:r>
            <a:endParaRPr/>
          </a:p>
        </p:txBody>
      </p:sp>
      <p:sp>
        <p:nvSpPr>
          <p:cNvPr id="452" name="Google Shape;452;p7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Ways that I can test my code?</a:t>
            </a:r>
            <a:endParaRPr/>
          </a:p>
          <a:p>
            <a:pPr indent="-342900" lvl="0" marL="457200" rtl="0" algn="l">
              <a:spcBef>
                <a:spcPts val="1600"/>
              </a:spcBef>
              <a:spcAft>
                <a:spcPts val="0"/>
              </a:spcAft>
              <a:buSzPts val="1800"/>
              <a:buAutoNum type="alphaLcParenR"/>
            </a:pPr>
            <a:r>
              <a:rPr lang="en"/>
              <a:t>Just rely on testing with the Scanner</a:t>
            </a:r>
            <a:endParaRPr/>
          </a:p>
          <a:p>
            <a:pPr indent="-342900" lvl="0" marL="457200" rtl="0" algn="l">
              <a:spcBef>
                <a:spcPts val="0"/>
              </a:spcBef>
              <a:spcAft>
                <a:spcPts val="0"/>
              </a:spcAft>
              <a:buSzPts val="1800"/>
              <a:buAutoNum type="alphaLcParenR"/>
            </a:pPr>
            <a:r>
              <a:rPr lang="en"/>
              <a:t>Add tests to an external main method</a:t>
            </a:r>
            <a:endParaRPr/>
          </a:p>
          <a:p>
            <a:pPr indent="-342900" lvl="0" marL="457200" rtl="0" algn="l">
              <a:spcBef>
                <a:spcPts val="0"/>
              </a:spcBef>
              <a:spcAft>
                <a:spcPts val="0"/>
              </a:spcAft>
              <a:buSzPts val="1800"/>
              <a:buAutoNum type="alphaLcParenR"/>
            </a:pPr>
            <a:r>
              <a:rPr lang="en"/>
              <a:t>Add tests to an internal main method</a:t>
            </a:r>
            <a:endParaRPr/>
          </a:p>
          <a:p>
            <a:pPr indent="-342900" lvl="0" marL="457200" rtl="0" algn="l">
              <a:spcBef>
                <a:spcPts val="0"/>
              </a:spcBef>
              <a:spcAft>
                <a:spcPts val="0"/>
              </a:spcAft>
              <a:buSzPts val="1800"/>
              <a:buAutoNum type="alphaLcParenR"/>
            </a:pPr>
            <a:r>
              <a:rPr lang="en"/>
              <a:t>Write JUnit tests</a:t>
            </a:r>
            <a:endParaRPr/>
          </a:p>
          <a:p>
            <a:pPr indent="-342900" lvl="0" marL="457200" rtl="0" algn="l">
              <a:spcBef>
                <a:spcPts val="0"/>
              </a:spcBef>
              <a:spcAft>
                <a:spcPts val="0"/>
              </a:spcAft>
              <a:buSzPts val="1800"/>
              <a:buAutoNum type="alphaLcParenR"/>
            </a:pPr>
            <a:r>
              <a:rPr lang="en"/>
              <a:t>Do a combination of b, c, d</a:t>
            </a:r>
            <a:endParaRPr/>
          </a:p>
          <a:p>
            <a:pPr indent="-342900" lvl="0" marL="457200" rtl="0" algn="l">
              <a:spcBef>
                <a:spcPts val="0"/>
              </a:spcBef>
              <a:spcAft>
                <a:spcPts val="0"/>
              </a:spcAft>
              <a:buSzPts val="1800"/>
              <a:buAutoNum type="alphaLcParenR"/>
            </a:pPr>
            <a:r>
              <a:rPr lang="en">
                <a:highlight>
                  <a:srgbClr val="FFFF00"/>
                </a:highlight>
              </a:rPr>
              <a:t>Choose one</a:t>
            </a:r>
            <a:r>
              <a:rPr lang="en">
                <a:highlight>
                  <a:srgbClr val="FFFF00"/>
                </a:highlight>
              </a:rPr>
              <a:t> option</a:t>
            </a:r>
            <a:r>
              <a:rPr lang="en">
                <a:highlight>
                  <a:srgbClr val="FFFF00"/>
                </a:highlight>
              </a:rPr>
              <a:t> from b, c, d</a:t>
            </a:r>
            <a:endParaRPr>
              <a:highlight>
                <a:srgbClr val="FFFF00"/>
              </a:highlight>
            </a:endParaRPr>
          </a:p>
          <a:p>
            <a:pPr indent="-342900" lvl="0" marL="457200" rtl="0" algn="l">
              <a:spcBef>
                <a:spcPts val="0"/>
              </a:spcBef>
              <a:spcAft>
                <a:spcPts val="0"/>
              </a:spcAft>
              <a:buSzPts val="1800"/>
              <a:buAutoNum type="alphaLcParenR"/>
            </a:pPr>
            <a:r>
              <a:rPr lang="en"/>
              <a:t>All of the above</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7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458" name="Google Shape;458;p7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59" name="Google Shape;459;p73"/>
          <p:cNvPicPr preferRelativeResize="0"/>
          <p:nvPr/>
        </p:nvPicPr>
        <p:blipFill>
          <a:blip r:embed="rId3">
            <a:alphaModFix/>
          </a:blip>
          <a:stretch>
            <a:fillRect/>
          </a:stretch>
        </p:blipFill>
        <p:spPr>
          <a:xfrm>
            <a:off x="2503425" y="1055200"/>
            <a:ext cx="3688349" cy="36883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we know what test cases we need</a:t>
            </a:r>
            <a:endParaRPr/>
          </a:p>
        </p:txBody>
      </p:sp>
      <p:sp>
        <p:nvSpPr>
          <p:cNvPr id="125" name="Google Shape;125;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First read the assignment specifications (specs)</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we know what test cases we need</a:t>
            </a:r>
            <a:endParaRPr/>
          </a:p>
        </p:txBody>
      </p:sp>
      <p:sp>
        <p:nvSpPr>
          <p:cNvPr id="131" name="Google Shape;131;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First read the assignment specifications (specs)</a:t>
            </a:r>
            <a:endParaRPr/>
          </a:p>
          <a:p>
            <a:pPr indent="-317500" lvl="1" marL="914400" rtl="0" algn="l">
              <a:spcBef>
                <a:spcPts val="0"/>
              </a:spcBef>
              <a:spcAft>
                <a:spcPts val="0"/>
              </a:spcAft>
              <a:buSzPts val="1400"/>
              <a:buChar char="-"/>
            </a:pPr>
            <a:r>
              <a:rPr lang="en"/>
              <a:t>This way we know the intended behavior</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we know what test cases we need</a:t>
            </a:r>
            <a:endParaRPr/>
          </a:p>
        </p:txBody>
      </p:sp>
      <p:sp>
        <p:nvSpPr>
          <p:cNvPr id="137" name="Google Shape;137;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First read the assignment specifications (specs)</a:t>
            </a:r>
            <a:endParaRPr/>
          </a:p>
          <a:p>
            <a:pPr indent="-317500" lvl="1" marL="914400" rtl="0" algn="l">
              <a:spcBef>
                <a:spcPts val="0"/>
              </a:spcBef>
              <a:spcAft>
                <a:spcPts val="0"/>
              </a:spcAft>
              <a:buSzPts val="1400"/>
              <a:buChar char="-"/>
            </a:pPr>
            <a:r>
              <a:rPr lang="en"/>
              <a:t>This way we know the intended behavior</a:t>
            </a:r>
            <a:endParaRPr/>
          </a:p>
          <a:p>
            <a:pPr indent="-342900" lvl="0" marL="457200" rtl="0" algn="l">
              <a:spcBef>
                <a:spcPts val="0"/>
              </a:spcBef>
              <a:spcAft>
                <a:spcPts val="0"/>
              </a:spcAft>
              <a:buSzPts val="1800"/>
              <a:buChar char="-"/>
            </a:pPr>
            <a:r>
              <a:rPr lang="en"/>
              <a:t>Look for boundaries and test at boundary points</a:t>
            </a:r>
            <a:endParaRPr/>
          </a:p>
          <a:p>
            <a:pPr indent="-317500" lvl="1" marL="914400" rtl="0" algn="l">
              <a:spcBef>
                <a:spcPts val="0"/>
              </a:spcBef>
              <a:spcAft>
                <a:spcPts val="0"/>
              </a:spcAft>
              <a:buSzPts val="1400"/>
              <a:buChar char="-"/>
            </a:pPr>
            <a:r>
              <a:rPr lang="en"/>
              <a:t>Ex. The user is allowed to input a number between and inclusive 0-100.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