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75" r:id="rId11"/>
    <p:sldId id="265" r:id="rId12"/>
    <p:sldId id="266" r:id="rId13"/>
    <p:sldId id="271" r:id="rId14"/>
    <p:sldId id="267" r:id="rId15"/>
    <p:sldId id="272" r:id="rId16"/>
    <p:sldId id="273" r:id="rId17"/>
    <p:sldId id="274" r:id="rId18"/>
    <p:sldId id="268" r:id="rId19"/>
    <p:sldId id="269" r:id="rId20"/>
    <p:sldId id="270" r:id="rId21"/>
    <p:sldId id="276" r:id="rId22"/>
    <p:sldId id="282" r:id="rId23"/>
    <p:sldId id="277" r:id="rId24"/>
    <p:sldId id="286" r:id="rId25"/>
    <p:sldId id="278" r:id="rId26"/>
    <p:sldId id="287" r:id="rId27"/>
    <p:sldId id="290" r:id="rId28"/>
    <p:sldId id="288" r:id="rId29"/>
    <p:sldId id="283" r:id="rId30"/>
    <p:sldId id="285" r:id="rId31"/>
    <p:sldId id="280" r:id="rId32"/>
    <p:sldId id="28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31EE2B-E6FE-46AE-AB55-684B2A009758}" v="975" dt="2020-04-22T11:16:13.9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4/16/2022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4/16/2022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bg-BG" dirty="0"/>
              <a:t>Система за избор на филм</a:t>
            </a:r>
          </a:p>
        </p:txBody>
      </p:sp>
      <p:sp>
        <p:nvSpPr>
          <p:cNvPr id="3" name="Subtitle 2"/>
          <p:cNvSpPr>
            <a:spLocks noGrp="1"/>
          </p:cNvSpPr>
          <p:nvPr>
            <p:ph type="subTitle" idx="1"/>
          </p:nvPr>
        </p:nvSpPr>
        <p:spPr>
          <a:xfrm>
            <a:off x="1876424" y="3657600"/>
            <a:ext cx="9244158" cy="2207491"/>
          </a:xfrm>
        </p:spPr>
        <p:txBody>
          <a:bodyPr vert="horz" lIns="91440" tIns="45720" rIns="91440" bIns="45720" rtlCol="0" anchor="t">
            <a:normAutofit/>
          </a:bodyPr>
          <a:lstStyle/>
          <a:p>
            <a:r>
              <a:rPr lang="bg-BG" sz="2400" dirty="0"/>
              <a:t>Разработили- </a:t>
            </a:r>
            <a:r>
              <a:rPr lang="bg-BG" sz="2400" dirty="0" err="1"/>
              <a:t>Мухаммед</a:t>
            </a:r>
            <a:r>
              <a:rPr lang="bg-BG" sz="2400" dirty="0"/>
              <a:t> Гюрсел(</a:t>
            </a:r>
            <a:r>
              <a:rPr lang="bg-BG" sz="2400" dirty="0">
                <a:ea typeface="+mn-lt"/>
                <a:cs typeface="+mn-lt"/>
              </a:rPr>
              <a:t>17621775</a:t>
            </a:r>
            <a:r>
              <a:rPr lang="bg-BG" sz="2400" dirty="0"/>
              <a:t>),</a:t>
            </a:r>
          </a:p>
          <a:p>
            <a:r>
              <a:rPr lang="en-US" sz="2400" dirty="0"/>
              <a:t>                         </a:t>
            </a:r>
            <a:r>
              <a:rPr lang="bg-BG" sz="2400" dirty="0"/>
              <a:t>Синан Бехчет(17621802),</a:t>
            </a:r>
          </a:p>
        </p:txBody>
      </p:sp>
    </p:spTree>
    <p:extLst>
      <p:ext uri="{BB962C8B-B14F-4D97-AF65-F5344CB8AC3E}">
        <p14:creationId xmlns:p14="http://schemas.microsoft.com/office/powerpoint/2010/main" val="2451570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3A72-F332-49C6-8103-212A62A9735F}"/>
              </a:ext>
            </a:extLst>
          </p:cNvPr>
          <p:cNvSpPr>
            <a:spLocks noGrp="1"/>
          </p:cNvSpPr>
          <p:nvPr>
            <p:ph type="title"/>
          </p:nvPr>
        </p:nvSpPr>
        <p:spPr/>
        <p:txBody>
          <a:bodyPr/>
          <a:lstStyle/>
          <a:p>
            <a:r>
              <a:rPr lang="en-US" dirty="0" err="1">
                <a:ea typeface="+mj-lt"/>
                <a:cs typeface="+mj-lt"/>
              </a:rPr>
              <a:t>Използвана</a:t>
            </a:r>
            <a:r>
              <a:rPr lang="en-US" dirty="0">
                <a:ea typeface="+mj-lt"/>
                <a:cs typeface="+mj-lt"/>
              </a:rPr>
              <a:t> </a:t>
            </a:r>
            <a:r>
              <a:rPr lang="en-US" dirty="0" err="1">
                <a:ea typeface="+mj-lt"/>
                <a:cs typeface="+mj-lt"/>
              </a:rPr>
              <a:t>система</a:t>
            </a:r>
            <a:r>
              <a:rPr lang="en-US" dirty="0">
                <a:ea typeface="+mj-lt"/>
                <a:cs typeface="+mj-lt"/>
              </a:rPr>
              <a:t> </a:t>
            </a:r>
            <a:r>
              <a:rPr lang="en-US" dirty="0" err="1">
                <a:ea typeface="+mj-lt"/>
                <a:cs typeface="+mj-lt"/>
              </a:rPr>
              <a:t>за</a:t>
            </a:r>
            <a:r>
              <a:rPr lang="en-US" dirty="0">
                <a:ea typeface="+mj-lt"/>
                <a:cs typeface="+mj-lt"/>
              </a:rPr>
              <a:t> </a:t>
            </a:r>
            <a:r>
              <a:rPr lang="en-US" dirty="0" err="1">
                <a:ea typeface="+mj-lt"/>
                <a:cs typeface="+mj-lt"/>
              </a:rPr>
              <a:t>контрол</a:t>
            </a:r>
            <a:r>
              <a:rPr lang="en-US" dirty="0">
                <a:ea typeface="+mj-lt"/>
                <a:cs typeface="+mj-lt"/>
              </a:rPr>
              <a:t> </a:t>
            </a:r>
            <a:r>
              <a:rPr lang="en-US" dirty="0" err="1">
                <a:ea typeface="+mj-lt"/>
                <a:cs typeface="+mj-lt"/>
              </a:rPr>
              <a:t>на</a:t>
            </a:r>
            <a:r>
              <a:rPr lang="en-US" dirty="0">
                <a:ea typeface="+mj-lt"/>
                <a:cs typeface="+mj-lt"/>
              </a:rPr>
              <a:t> </a:t>
            </a:r>
            <a:r>
              <a:rPr lang="en-US" dirty="0" err="1">
                <a:ea typeface="+mj-lt"/>
                <a:cs typeface="+mj-lt"/>
              </a:rPr>
              <a:t>версиите</a:t>
            </a:r>
            <a:r>
              <a:rPr lang="en-US" dirty="0">
                <a:ea typeface="+mj-lt"/>
                <a:cs typeface="+mj-lt"/>
              </a:rPr>
              <a:t> - GITHUB</a:t>
            </a:r>
          </a:p>
        </p:txBody>
      </p:sp>
      <p:sp>
        <p:nvSpPr>
          <p:cNvPr id="3" name="Content Placeholder 2">
            <a:extLst>
              <a:ext uri="{FF2B5EF4-FFF2-40B4-BE49-F238E27FC236}">
                <a16:creationId xmlns:a16="http://schemas.microsoft.com/office/drawing/2014/main" id="{E80E014F-0129-4228-90DB-0F4969512061}"/>
              </a:ext>
            </a:extLst>
          </p:cNvPr>
          <p:cNvSpPr>
            <a:spLocks noGrp="1"/>
          </p:cNvSpPr>
          <p:nvPr>
            <p:ph idx="1"/>
          </p:nvPr>
        </p:nvSpPr>
        <p:spPr/>
        <p:txBody>
          <a:bodyPr vert="horz" lIns="91440" tIns="45720" rIns="91440" bIns="45720" rtlCol="0" anchor="t">
            <a:normAutofit/>
          </a:bodyPr>
          <a:lstStyle/>
          <a:p>
            <a:r>
              <a:rPr lang="en-US" dirty="0">
                <a:ea typeface="+mn-lt"/>
                <a:cs typeface="+mn-lt"/>
              </a:rPr>
              <a:t> </a:t>
            </a:r>
            <a:r>
              <a:rPr lang="en-US" sz="2800" dirty="0" err="1">
                <a:ea typeface="+mn-lt"/>
                <a:cs typeface="+mn-lt"/>
              </a:rPr>
              <a:t>Github</a:t>
            </a:r>
            <a:r>
              <a:rPr lang="en-US" sz="2800" dirty="0">
                <a:ea typeface="+mn-lt"/>
                <a:cs typeface="+mn-lt"/>
              </a:rPr>
              <a:t> - </a:t>
            </a:r>
            <a:r>
              <a:rPr lang="en-US" sz="2800" dirty="0" err="1">
                <a:ea typeface="+mn-lt"/>
                <a:cs typeface="+mn-lt"/>
              </a:rPr>
              <a:t>Причина</a:t>
            </a:r>
            <a:r>
              <a:rPr lang="en-US" sz="2800" dirty="0">
                <a:ea typeface="+mn-lt"/>
                <a:cs typeface="+mn-lt"/>
              </a:rPr>
              <a:t> </a:t>
            </a:r>
            <a:r>
              <a:rPr lang="en-US" sz="2800" dirty="0" err="1">
                <a:ea typeface="+mn-lt"/>
                <a:cs typeface="+mn-lt"/>
              </a:rPr>
              <a:t>за</a:t>
            </a:r>
            <a:r>
              <a:rPr lang="en-US" sz="2800" dirty="0">
                <a:ea typeface="+mn-lt"/>
                <a:cs typeface="+mn-lt"/>
              </a:rPr>
              <a:t> </a:t>
            </a:r>
            <a:r>
              <a:rPr lang="en-US" sz="2800" dirty="0" err="1">
                <a:ea typeface="+mn-lt"/>
                <a:cs typeface="+mn-lt"/>
              </a:rPr>
              <a:t>използване</a:t>
            </a:r>
            <a:r>
              <a:rPr lang="en-US" dirty="0">
                <a:ea typeface="+mn-lt"/>
                <a:cs typeface="+mn-lt"/>
              </a:rPr>
              <a:t>:</a:t>
            </a:r>
          </a:p>
          <a:p>
            <a:r>
              <a:rPr lang="en-US" dirty="0" err="1">
                <a:ea typeface="+mn-lt"/>
                <a:cs typeface="+mn-lt"/>
              </a:rPr>
              <a:t>Ефективна</a:t>
            </a:r>
            <a:endParaRPr lang="en-US" dirty="0" err="1"/>
          </a:p>
          <a:p>
            <a:r>
              <a:rPr lang="en-US" dirty="0" err="1">
                <a:ea typeface="+mn-lt"/>
                <a:cs typeface="+mn-lt"/>
              </a:rPr>
              <a:t>Напълно</a:t>
            </a:r>
            <a:r>
              <a:rPr lang="en-US" dirty="0">
                <a:ea typeface="+mn-lt"/>
                <a:cs typeface="+mn-lt"/>
              </a:rPr>
              <a:t> </a:t>
            </a:r>
            <a:r>
              <a:rPr lang="en-US" dirty="0" err="1">
                <a:ea typeface="+mn-lt"/>
                <a:cs typeface="+mn-lt"/>
              </a:rPr>
              <a:t>разпределена</a:t>
            </a:r>
            <a:r>
              <a:rPr lang="en-US" dirty="0">
                <a:ea typeface="+mn-lt"/>
                <a:cs typeface="+mn-lt"/>
              </a:rPr>
              <a:t> </a:t>
            </a:r>
            <a:r>
              <a:rPr lang="en-US" dirty="0" err="1">
                <a:ea typeface="+mn-lt"/>
                <a:cs typeface="+mn-lt"/>
              </a:rPr>
              <a:t>работа</a:t>
            </a:r>
            <a:r>
              <a:rPr lang="en-US" dirty="0">
                <a:ea typeface="+mn-lt"/>
                <a:cs typeface="+mn-lt"/>
              </a:rPr>
              <a:t> </a:t>
            </a:r>
            <a:r>
              <a:rPr lang="en-US" dirty="0" err="1">
                <a:ea typeface="+mn-lt"/>
                <a:cs typeface="+mn-lt"/>
              </a:rPr>
              <a:t>между</a:t>
            </a:r>
            <a:r>
              <a:rPr lang="en-US" dirty="0">
                <a:ea typeface="+mn-lt"/>
                <a:cs typeface="+mn-lt"/>
              </a:rPr>
              <a:t> </a:t>
            </a:r>
            <a:r>
              <a:rPr lang="en-US" dirty="0" err="1">
                <a:ea typeface="+mn-lt"/>
                <a:cs typeface="+mn-lt"/>
              </a:rPr>
              <a:t>участниците</a:t>
            </a:r>
            <a:endParaRPr lang="en-US" dirty="0">
              <a:ea typeface="+mn-lt"/>
              <a:cs typeface="+mn-lt"/>
            </a:endParaRPr>
          </a:p>
          <a:p>
            <a:r>
              <a:rPr lang="en-US" dirty="0" err="1"/>
              <a:t>Вече</a:t>
            </a:r>
            <a:r>
              <a:rPr lang="en-US" dirty="0"/>
              <a:t> </a:t>
            </a:r>
            <a:r>
              <a:rPr lang="en-US" dirty="0" err="1"/>
              <a:t>натрупан</a:t>
            </a:r>
            <a:r>
              <a:rPr lang="en-US" dirty="0"/>
              <a:t> </a:t>
            </a:r>
            <a:r>
              <a:rPr lang="en-US" dirty="0" err="1"/>
              <a:t>опит</a:t>
            </a:r>
            <a:r>
              <a:rPr lang="en-US" dirty="0"/>
              <a:t> в </a:t>
            </a:r>
            <a:r>
              <a:rPr lang="en-US" dirty="0" err="1"/>
              <a:t>предишно</a:t>
            </a:r>
            <a:r>
              <a:rPr lang="en-US" dirty="0"/>
              <a:t> </a:t>
            </a:r>
            <a:r>
              <a:rPr lang="en-US" dirty="0" err="1"/>
              <a:t>ползване</a:t>
            </a:r>
            <a:r>
              <a:rPr lang="en-US" dirty="0"/>
              <a:t> </a:t>
            </a:r>
            <a:r>
              <a:rPr lang="en-US" dirty="0" err="1"/>
              <a:t>на</a:t>
            </a:r>
            <a:r>
              <a:rPr lang="en-US" dirty="0"/>
              <a:t> </a:t>
            </a:r>
            <a:r>
              <a:rPr lang="en-US" dirty="0" err="1"/>
              <a:t>системата</a:t>
            </a:r>
          </a:p>
        </p:txBody>
      </p:sp>
    </p:spTree>
    <p:extLst>
      <p:ext uri="{BB962C8B-B14F-4D97-AF65-F5344CB8AC3E}">
        <p14:creationId xmlns:p14="http://schemas.microsoft.com/office/powerpoint/2010/main" val="1201749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91590"/>
            <a:ext cx="9905998" cy="914400"/>
          </a:xfrm>
        </p:spPr>
        <p:txBody>
          <a:bodyPr/>
          <a:lstStyle/>
          <a:p>
            <a:r>
              <a:rPr lang="bg-BG" dirty="0"/>
              <a:t>Методология на разработване</a:t>
            </a:r>
          </a:p>
        </p:txBody>
      </p:sp>
      <p:sp>
        <p:nvSpPr>
          <p:cNvPr id="3" name="Content Placeholder 2"/>
          <p:cNvSpPr>
            <a:spLocks noGrp="1"/>
          </p:cNvSpPr>
          <p:nvPr>
            <p:ph idx="1"/>
          </p:nvPr>
        </p:nvSpPr>
        <p:spPr>
          <a:xfrm>
            <a:off x="1141412" y="984069"/>
            <a:ext cx="9905999" cy="4807132"/>
          </a:xfrm>
        </p:spPr>
        <p:txBody>
          <a:bodyPr vert="horz" lIns="91440" tIns="45720" rIns="91440" bIns="45720" rtlCol="0" anchor="t">
            <a:normAutofit/>
          </a:bodyPr>
          <a:lstStyle/>
          <a:p>
            <a:pPr marL="0" indent="0" algn="ctr">
              <a:buNone/>
            </a:pPr>
            <a:r>
              <a:rPr lang="en-US" sz="2800" dirty="0" err="1"/>
              <a:t>Екстремно</a:t>
            </a:r>
            <a:r>
              <a:rPr lang="en-US" sz="2800" dirty="0"/>
              <a:t> </a:t>
            </a:r>
            <a:r>
              <a:rPr lang="en-US" sz="2800" dirty="0" err="1"/>
              <a:t>програмиране</a:t>
            </a:r>
            <a:endParaRPr lang="en-US" sz="2800" dirty="0"/>
          </a:p>
          <a:p>
            <a:pPr marL="342900" indent="-342900">
              <a:buFont typeface="Wingdings" panose="05000000000000000000" pitchFamily="2" charset="2"/>
              <a:buChar char="v"/>
            </a:pPr>
            <a:r>
              <a:rPr lang="bg-BG" dirty="0"/>
              <a:t>Причините, поради които избрахме тази </a:t>
            </a:r>
            <a:r>
              <a:rPr lang="bg-BG" dirty="0" err="1"/>
              <a:t>методолгия,са</a:t>
            </a:r>
            <a:r>
              <a:rPr lang="bg-BG" dirty="0"/>
              <a:t> :</a:t>
            </a:r>
          </a:p>
          <a:p>
            <a:pPr marL="0" indent="0">
              <a:buNone/>
            </a:pPr>
            <a:endParaRPr lang="bg-BG" dirty="0"/>
          </a:p>
          <a:p>
            <a:pPr marL="621665" lvl="1" indent="-342900">
              <a:buFont typeface="Wingdings" panose="05000000000000000000" pitchFamily="2" charset="2"/>
              <a:buChar char="Ø"/>
            </a:pPr>
            <a:r>
              <a:rPr lang="bg-BG" dirty="0"/>
              <a:t>Тествахме всеки готов етап от разработката с цел да избегнем бъдещи проблеми.</a:t>
            </a:r>
          </a:p>
          <a:p>
            <a:pPr marL="621665" lvl="1" indent="-342900">
              <a:buFont typeface="Wingdings" panose="05000000000000000000" pitchFamily="2" charset="2"/>
              <a:buChar char="Ø"/>
            </a:pPr>
            <a:r>
              <a:rPr lang="bg-BG" dirty="0">
                <a:ea typeface="+mn-lt"/>
                <a:cs typeface="+mn-lt"/>
              </a:rPr>
              <a:t>възможност да комуникираме и работим заедно.</a:t>
            </a:r>
          </a:p>
          <a:p>
            <a:pPr marL="621665" lvl="1" indent="-342900">
              <a:buFont typeface="Wingdings" panose="05000000000000000000" pitchFamily="2" charset="2"/>
              <a:buChar char="Ø"/>
            </a:pPr>
            <a:r>
              <a:rPr lang="bg-BG" dirty="0"/>
              <a:t>Вземахме заедно решенията за това как ще протече разработката</a:t>
            </a:r>
          </a:p>
          <a:p>
            <a:pPr marL="621665" lvl="1" indent="-342900">
              <a:buFont typeface="Wingdings" panose="05000000000000000000" pitchFamily="2" charset="2"/>
              <a:buChar char="Ø"/>
            </a:pPr>
            <a:r>
              <a:rPr lang="bg-BG" dirty="0">
                <a:ea typeface="+mn-lt"/>
                <a:cs typeface="+mn-lt"/>
              </a:rPr>
              <a:t> скоростното получаване на конкретен резултат.</a:t>
            </a:r>
          </a:p>
          <a:p>
            <a:pPr marL="621665" lvl="1" indent="-342900">
              <a:buFont typeface="Wingdings" panose="05000000000000000000" pitchFamily="2" charset="2"/>
              <a:buChar char="Ø"/>
            </a:pPr>
            <a:r>
              <a:rPr lang="bg-BG" sz="2000" dirty="0">
                <a:ea typeface="+mn-lt"/>
                <a:cs typeface="+mn-lt"/>
              </a:rPr>
              <a:t>непрекъсната интензивна комуникация</a:t>
            </a:r>
          </a:p>
          <a:p>
            <a:pPr marL="621665" lvl="1" indent="-342900">
              <a:buFont typeface="Wingdings" panose="05000000000000000000" pitchFamily="2" charset="2"/>
              <a:buChar char="Ø"/>
            </a:pPr>
            <a:endParaRPr lang="bg-BG" dirty="0"/>
          </a:p>
          <a:p>
            <a:pPr marL="621665" lvl="1" indent="-342900">
              <a:buFont typeface="Wingdings" panose="05000000000000000000" pitchFamily="2" charset="2"/>
              <a:buChar char="Ø"/>
            </a:pPr>
            <a:endParaRPr lang="bg-BG" dirty="0"/>
          </a:p>
          <a:p>
            <a:endParaRPr lang="bg-BG" dirty="0"/>
          </a:p>
        </p:txBody>
      </p:sp>
    </p:spTree>
    <p:extLst>
      <p:ext uri="{BB962C8B-B14F-4D97-AF65-F5344CB8AC3E}">
        <p14:creationId xmlns:p14="http://schemas.microsoft.com/office/powerpoint/2010/main" val="97569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Екип и роли		</a:t>
            </a:r>
          </a:p>
        </p:txBody>
      </p:sp>
      <p:sp>
        <p:nvSpPr>
          <p:cNvPr id="3" name="Content Placeholder 2"/>
          <p:cNvSpPr>
            <a:spLocks noGrp="1"/>
          </p:cNvSpPr>
          <p:nvPr>
            <p:ph idx="1"/>
          </p:nvPr>
        </p:nvSpPr>
        <p:spPr>
          <a:xfrm>
            <a:off x="1141412" y="1654629"/>
            <a:ext cx="9905999" cy="5033554"/>
          </a:xfrm>
        </p:spPr>
        <p:txBody>
          <a:bodyPr vert="horz" lIns="91440" tIns="45720" rIns="91440" bIns="45720" rtlCol="0" anchor="t">
            <a:normAutofit/>
          </a:bodyPr>
          <a:lstStyle/>
          <a:p>
            <a:r>
              <a:rPr lang="ru-RU" dirty="0"/>
              <a:t> Роли: </a:t>
            </a:r>
          </a:p>
          <a:p>
            <a:r>
              <a:rPr lang="ru-RU" dirty="0" err="1"/>
              <a:t>Мениджър</a:t>
            </a:r>
            <a:r>
              <a:rPr lang="ru-RU" dirty="0"/>
              <a:t> на проекта- </a:t>
            </a:r>
            <a:r>
              <a:rPr lang="ru-RU" dirty="0" err="1"/>
              <a:t>Синан</a:t>
            </a:r>
            <a:r>
              <a:rPr lang="ru-RU" dirty="0"/>
              <a:t>  </a:t>
            </a:r>
          </a:p>
          <a:p>
            <a:r>
              <a:rPr lang="ru-RU" dirty="0"/>
              <a:t> Софтуерен архитект – Мухаммед и Синан </a:t>
            </a:r>
          </a:p>
          <a:p>
            <a:r>
              <a:rPr lang="ru-RU" dirty="0"/>
              <a:t> Разработчици на бизнес логика – Мухаммед и Синан </a:t>
            </a:r>
          </a:p>
          <a:p>
            <a:r>
              <a:rPr lang="ru-RU" dirty="0"/>
              <a:t> Дизайнер на потребителския интерфейс – Мухаммед </a:t>
            </a:r>
          </a:p>
          <a:p>
            <a:r>
              <a:rPr lang="ru-RU" dirty="0"/>
              <a:t> Технически писатели – Тодор и Синан </a:t>
            </a:r>
          </a:p>
          <a:p>
            <a:r>
              <a:rPr lang="ru-RU" dirty="0"/>
              <a:t> Тестери – Тодор </a:t>
            </a:r>
            <a:endParaRPr lang="bg-BG" dirty="0"/>
          </a:p>
        </p:txBody>
      </p:sp>
    </p:spTree>
    <p:extLst>
      <p:ext uri="{BB962C8B-B14F-4D97-AF65-F5344CB8AC3E}">
        <p14:creationId xmlns:p14="http://schemas.microsoft.com/office/powerpoint/2010/main" val="975752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1920"/>
            <a:ext cx="9905998" cy="583474"/>
          </a:xfrm>
        </p:spPr>
        <p:txBody>
          <a:bodyPr>
            <a:normAutofit fontScale="90000"/>
          </a:bodyPr>
          <a:lstStyle/>
          <a:p>
            <a:r>
              <a:rPr lang="bg-BG" dirty="0"/>
              <a:t>Задачи</a:t>
            </a:r>
          </a:p>
        </p:txBody>
      </p:sp>
      <p:sp>
        <p:nvSpPr>
          <p:cNvPr id="3" name="Content Placeholder 2"/>
          <p:cNvSpPr>
            <a:spLocks noGrp="1"/>
          </p:cNvSpPr>
          <p:nvPr>
            <p:ph idx="1"/>
          </p:nvPr>
        </p:nvSpPr>
        <p:spPr>
          <a:xfrm>
            <a:off x="1141412" y="766354"/>
            <a:ext cx="9905999" cy="5024847"/>
          </a:xfrm>
        </p:spPr>
        <p:txBody>
          <a:bodyPr vert="horz" lIns="91440" tIns="45720" rIns="91440" bIns="45720" rtlCol="0" anchor="t">
            <a:noAutofit/>
          </a:bodyPr>
          <a:lstStyle/>
          <a:p>
            <a:r>
              <a:rPr lang="bg-BG" dirty="0"/>
              <a:t>1.Планиране на качество и комуникация-СБ,ТВ,МФ</a:t>
            </a:r>
          </a:p>
          <a:p>
            <a:r>
              <a:rPr lang="bg-BG" dirty="0"/>
              <a:t>2.Планиране на организация на хората-СБ,ТВ,МФ</a:t>
            </a:r>
          </a:p>
          <a:p>
            <a:r>
              <a:rPr lang="bg-BG" dirty="0"/>
              <a:t>3.Анализ на изискванията-Потребителски и функционални-СБ,МФ</a:t>
            </a:r>
          </a:p>
          <a:p>
            <a:r>
              <a:rPr lang="bg-BG" dirty="0"/>
              <a:t>4.Анализ и избор на дизайн-МФ,ТВ</a:t>
            </a:r>
          </a:p>
          <a:p>
            <a:r>
              <a:rPr lang="bg-BG" dirty="0"/>
              <a:t>5.Проектиране на бази данни, заявки и процедури-СБ,МФ</a:t>
            </a:r>
          </a:p>
          <a:p>
            <a:r>
              <a:rPr lang="bg-BG" dirty="0"/>
              <a:t>6.Структура на програмната система-СБ,МФ,ТВ</a:t>
            </a:r>
          </a:p>
          <a:p>
            <a:r>
              <a:rPr lang="bg-BG" dirty="0"/>
              <a:t>7.Реализация на програмен код-СБ,МФ</a:t>
            </a:r>
          </a:p>
          <a:p>
            <a:r>
              <a:rPr lang="bg-BG" dirty="0"/>
              <a:t>8.Тестове за бази данни и бизнес логика-СБ,МФ</a:t>
            </a:r>
          </a:p>
          <a:p>
            <a:r>
              <a:rPr lang="bg-BG" dirty="0"/>
              <a:t>9.Създаване на потребителска документация-СБ,ТВ</a:t>
            </a:r>
          </a:p>
        </p:txBody>
      </p:sp>
    </p:spTree>
    <p:extLst>
      <p:ext uri="{BB962C8B-B14F-4D97-AF65-F5344CB8AC3E}">
        <p14:creationId xmlns:p14="http://schemas.microsoft.com/office/powerpoint/2010/main" val="3667081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78376"/>
            <a:ext cx="9905998" cy="426720"/>
          </a:xfrm>
        </p:spPr>
        <p:txBody>
          <a:bodyPr>
            <a:normAutofit fontScale="90000"/>
          </a:bodyPr>
          <a:lstStyle/>
          <a:p>
            <a:r>
              <a:rPr lang="bg-BG" dirty="0"/>
              <a:t>Задачи </a:t>
            </a:r>
            <a:r>
              <a:rPr lang="bg-BG" dirty="0" err="1"/>
              <a:t>свъзани</a:t>
            </a:r>
            <a:r>
              <a:rPr lang="bg-BG" dirty="0"/>
              <a:t> с проекта</a:t>
            </a:r>
          </a:p>
        </p:txBody>
      </p:sp>
      <p:sp>
        <p:nvSpPr>
          <p:cNvPr id="3" name="Content Placeholder 2"/>
          <p:cNvSpPr>
            <a:spLocks noGrp="1"/>
          </p:cNvSpPr>
          <p:nvPr>
            <p:ph idx="1"/>
          </p:nvPr>
        </p:nvSpPr>
        <p:spPr>
          <a:xfrm>
            <a:off x="1611782" y="1332572"/>
            <a:ext cx="9435629" cy="4458629"/>
          </a:xfrm>
        </p:spPr>
        <p:txBody>
          <a:bodyPr vert="horz" lIns="91440" tIns="45720" rIns="91440" bIns="45720" rtlCol="0" anchor="t">
            <a:normAutofit/>
          </a:bodyPr>
          <a:lstStyle/>
          <a:p>
            <a:pPr marL="0" indent="0" fontAlgn="t">
              <a:buNone/>
            </a:pPr>
            <a:endParaRPr lang="bg-BG" dirty="0"/>
          </a:p>
          <a:p>
            <a:endParaRPr lang="bg-BG" dirty="0"/>
          </a:p>
        </p:txBody>
      </p:sp>
      <p:pic>
        <p:nvPicPr>
          <p:cNvPr id="4" name="Picture 4" descr="A screenshot of a cell phone&#10;&#10;Description generated with very high confidence">
            <a:extLst>
              <a:ext uri="{FF2B5EF4-FFF2-40B4-BE49-F238E27FC236}">
                <a16:creationId xmlns:a16="http://schemas.microsoft.com/office/drawing/2014/main" id="{6E59325C-6571-4F08-B208-C5F7A46D7784}"/>
              </a:ext>
            </a:extLst>
          </p:cNvPr>
          <p:cNvPicPr>
            <a:picLocks noChangeAspect="1"/>
          </p:cNvPicPr>
          <p:nvPr/>
        </p:nvPicPr>
        <p:blipFill>
          <a:blip r:embed="rId2"/>
          <a:stretch>
            <a:fillRect/>
          </a:stretch>
        </p:blipFill>
        <p:spPr>
          <a:xfrm>
            <a:off x="1226127" y="1138817"/>
            <a:ext cx="4674177" cy="4935388"/>
          </a:xfrm>
          <a:prstGeom prst="rect">
            <a:avLst/>
          </a:prstGeom>
        </p:spPr>
      </p:pic>
      <p:pic>
        <p:nvPicPr>
          <p:cNvPr id="6" name="Picture 6" descr="A screenshot of a cell phone&#10;&#10;Description generated with very high confidence">
            <a:extLst>
              <a:ext uri="{FF2B5EF4-FFF2-40B4-BE49-F238E27FC236}">
                <a16:creationId xmlns:a16="http://schemas.microsoft.com/office/drawing/2014/main" id="{7C466D6F-A69B-4D6A-AE4A-528158F4FEF7}"/>
              </a:ext>
            </a:extLst>
          </p:cNvPr>
          <p:cNvPicPr>
            <a:picLocks noChangeAspect="1"/>
          </p:cNvPicPr>
          <p:nvPr/>
        </p:nvPicPr>
        <p:blipFill>
          <a:blip r:embed="rId3"/>
          <a:stretch>
            <a:fillRect/>
          </a:stretch>
        </p:blipFill>
        <p:spPr>
          <a:xfrm>
            <a:off x="6092092" y="1104713"/>
            <a:ext cx="5478585" cy="1209804"/>
          </a:xfrm>
          <a:prstGeom prst="rect">
            <a:avLst/>
          </a:prstGeom>
        </p:spPr>
      </p:pic>
      <p:pic>
        <p:nvPicPr>
          <p:cNvPr id="8" name="Picture 8" descr="A picture containing light, clock&#10;&#10;Description generated with very high confidence">
            <a:extLst>
              <a:ext uri="{FF2B5EF4-FFF2-40B4-BE49-F238E27FC236}">
                <a16:creationId xmlns:a16="http://schemas.microsoft.com/office/drawing/2014/main" id="{4F118394-5B8F-4442-AA44-043B6BAA18A4}"/>
              </a:ext>
            </a:extLst>
          </p:cNvPr>
          <p:cNvPicPr>
            <a:picLocks noChangeAspect="1"/>
          </p:cNvPicPr>
          <p:nvPr/>
        </p:nvPicPr>
        <p:blipFill>
          <a:blip r:embed="rId4"/>
          <a:stretch>
            <a:fillRect/>
          </a:stretch>
        </p:blipFill>
        <p:spPr>
          <a:xfrm>
            <a:off x="6140939" y="2495292"/>
            <a:ext cx="5234353" cy="3508647"/>
          </a:xfrm>
          <a:prstGeom prst="rect">
            <a:avLst/>
          </a:prstGeom>
        </p:spPr>
      </p:pic>
    </p:spTree>
    <p:extLst>
      <p:ext uri="{BB962C8B-B14F-4D97-AF65-F5344CB8AC3E}">
        <p14:creationId xmlns:p14="http://schemas.microsoft.com/office/powerpoint/2010/main" val="3357648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9670"/>
            <a:ext cx="9905998" cy="714101"/>
          </a:xfrm>
        </p:spPr>
        <p:txBody>
          <a:bodyPr/>
          <a:lstStyle/>
          <a:p>
            <a:r>
              <a:rPr lang="bg-BG" dirty="0"/>
              <a:t>График за изпълнение на проекта</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783772"/>
            <a:ext cx="10327775" cy="5425440"/>
          </a:xfrm>
        </p:spPr>
      </p:pic>
    </p:spTree>
    <p:extLst>
      <p:ext uri="{BB962C8B-B14F-4D97-AF65-F5344CB8AC3E}">
        <p14:creationId xmlns:p14="http://schemas.microsoft.com/office/powerpoint/2010/main" val="2244308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1258"/>
            <a:ext cx="9905998" cy="609599"/>
          </a:xfrm>
        </p:spPr>
        <p:txBody>
          <a:bodyPr>
            <a:normAutofit/>
          </a:bodyPr>
          <a:lstStyle/>
          <a:p>
            <a:r>
              <a:rPr lang="bg-BG" dirty="0"/>
              <a:t>Диаграма на Гант</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9463" y="1114697"/>
            <a:ext cx="9109165" cy="4432663"/>
          </a:xfrm>
        </p:spPr>
      </p:pic>
    </p:spTree>
    <p:extLst>
      <p:ext uri="{BB962C8B-B14F-4D97-AF65-F5344CB8AC3E}">
        <p14:creationId xmlns:p14="http://schemas.microsoft.com/office/powerpoint/2010/main" val="2629656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87086"/>
            <a:ext cx="9905998" cy="818605"/>
          </a:xfrm>
        </p:spPr>
        <p:txBody>
          <a:bodyPr/>
          <a:lstStyle/>
          <a:p>
            <a:r>
              <a:rPr lang="bg-BG" dirty="0"/>
              <a:t>Диаграма на свършена работа</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4993" y="1188373"/>
            <a:ext cx="8856617" cy="4855375"/>
          </a:xfrm>
        </p:spPr>
      </p:pic>
    </p:spTree>
    <p:extLst>
      <p:ext uri="{BB962C8B-B14F-4D97-AF65-F5344CB8AC3E}">
        <p14:creationId xmlns:p14="http://schemas.microsoft.com/office/powerpoint/2010/main" val="3554587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Трудности при разработването	</a:t>
            </a:r>
          </a:p>
        </p:txBody>
      </p:sp>
      <p:sp>
        <p:nvSpPr>
          <p:cNvPr id="3" name="Content Placeholder 2"/>
          <p:cNvSpPr>
            <a:spLocks noGrp="1"/>
          </p:cNvSpPr>
          <p:nvPr>
            <p:ph idx="1"/>
          </p:nvPr>
        </p:nvSpPr>
        <p:spPr/>
        <p:txBody>
          <a:bodyPr vert="horz" lIns="91440" tIns="45720" rIns="91440" bIns="45720" rtlCol="0" anchor="t">
            <a:normAutofit/>
          </a:bodyPr>
          <a:lstStyle/>
          <a:p>
            <a:r>
              <a:rPr lang="bg-BG" dirty="0"/>
              <a:t>Срещнахме трудности с проектирането на заданието. </a:t>
            </a:r>
          </a:p>
          <a:p>
            <a:r>
              <a:rPr lang="bg-BG" dirty="0"/>
              <a:t>При изграждането на дизайн</a:t>
            </a:r>
          </a:p>
          <a:p>
            <a:r>
              <a:rPr lang="bg-BG" dirty="0"/>
              <a:t>При изграждането на JAR файл</a:t>
            </a:r>
          </a:p>
          <a:p>
            <a:endParaRPr lang="bg-BG" dirty="0"/>
          </a:p>
        </p:txBody>
      </p:sp>
    </p:spTree>
    <p:extLst>
      <p:ext uri="{BB962C8B-B14F-4D97-AF65-F5344CB8AC3E}">
        <p14:creationId xmlns:p14="http://schemas.microsoft.com/office/powerpoint/2010/main" val="1186035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Програмни средства за реализация</a:t>
            </a:r>
          </a:p>
        </p:txBody>
      </p:sp>
      <p:sp>
        <p:nvSpPr>
          <p:cNvPr id="3" name="Content Placeholder 2"/>
          <p:cNvSpPr>
            <a:spLocks noGrp="1"/>
          </p:cNvSpPr>
          <p:nvPr>
            <p:ph idx="1"/>
          </p:nvPr>
        </p:nvSpPr>
        <p:spPr/>
        <p:txBody>
          <a:bodyPr vert="horz" lIns="91440" tIns="45720" rIns="91440" bIns="45720" rtlCol="0" anchor="t">
            <a:normAutofit/>
          </a:bodyPr>
          <a:lstStyle/>
          <a:p>
            <a:pPr>
              <a:buFont typeface="Arial" panose="05000000000000000000" pitchFamily="2" charset="2"/>
              <a:buChar char="•"/>
            </a:pPr>
            <a:r>
              <a:rPr lang="bg-BG" dirty="0">
                <a:ea typeface="+mn-lt"/>
                <a:cs typeface="+mn-lt"/>
              </a:rPr>
              <a:t>Програмни средства за реализация:</a:t>
            </a:r>
            <a:endParaRPr lang="en-US" dirty="0"/>
          </a:p>
          <a:p>
            <a:pPr>
              <a:buFont typeface="Arial" panose="05000000000000000000" pitchFamily="2" charset="2"/>
              <a:buChar char="•"/>
            </a:pPr>
            <a:r>
              <a:rPr lang="bg-BG" dirty="0">
                <a:ea typeface="+mn-lt"/>
                <a:cs typeface="+mn-lt"/>
              </a:rPr>
              <a:t> Език за програмиране – </a:t>
            </a:r>
            <a:r>
              <a:rPr lang="bg-BG" dirty="0" err="1">
                <a:ea typeface="+mn-lt"/>
                <a:cs typeface="+mn-lt"/>
              </a:rPr>
              <a:t>Java,JAVA</a:t>
            </a:r>
            <a:r>
              <a:rPr lang="bg-BG" dirty="0">
                <a:ea typeface="+mn-lt"/>
                <a:cs typeface="+mn-lt"/>
              </a:rPr>
              <a:t> FX</a:t>
            </a:r>
          </a:p>
          <a:p>
            <a:pPr>
              <a:buFont typeface="Arial" panose="05000000000000000000" pitchFamily="2" charset="2"/>
              <a:buChar char="•"/>
            </a:pPr>
            <a:r>
              <a:rPr lang="bg-BG" dirty="0">
                <a:ea typeface="+mn-lt"/>
                <a:cs typeface="+mn-lt"/>
              </a:rPr>
              <a:t> База данни – </a:t>
            </a:r>
            <a:r>
              <a:rPr lang="bg-BG" dirty="0" err="1">
                <a:ea typeface="+mn-lt"/>
                <a:cs typeface="+mn-lt"/>
              </a:rPr>
              <a:t>MySQL</a:t>
            </a:r>
            <a:endParaRPr lang="en-US" dirty="0" err="1"/>
          </a:p>
          <a:p>
            <a:pPr>
              <a:buFont typeface="Arial" panose="05000000000000000000" pitchFamily="2" charset="2"/>
              <a:buChar char="•"/>
            </a:pPr>
            <a:r>
              <a:rPr lang="bg-BG" dirty="0">
                <a:ea typeface="+mn-lt"/>
                <a:cs typeface="+mn-lt"/>
              </a:rPr>
              <a:t> IDE – </a:t>
            </a:r>
            <a:r>
              <a:rPr lang="bg-BG" dirty="0" err="1">
                <a:ea typeface="+mn-lt"/>
                <a:cs typeface="+mn-lt"/>
              </a:rPr>
              <a:t>IntelliJ</a:t>
            </a:r>
            <a:r>
              <a:rPr lang="bg-BG" dirty="0">
                <a:ea typeface="+mn-lt"/>
                <a:cs typeface="+mn-lt"/>
              </a:rPr>
              <a:t> IDEA</a:t>
            </a:r>
            <a:endParaRPr lang="en-US" dirty="0"/>
          </a:p>
          <a:p>
            <a:pPr marL="342900" indent="-342900">
              <a:buFont typeface="Wingdings" panose="05000000000000000000" pitchFamily="2" charset="2"/>
              <a:buChar char="v"/>
            </a:pPr>
            <a:endParaRPr lang="bg-BG" dirty="0"/>
          </a:p>
        </p:txBody>
      </p:sp>
    </p:spTree>
    <p:extLst>
      <p:ext uri="{BB962C8B-B14F-4D97-AF65-F5344CB8AC3E}">
        <p14:creationId xmlns:p14="http://schemas.microsoft.com/office/powerpoint/2010/main" val="3008970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Описание на проекта</a:t>
            </a:r>
          </a:p>
        </p:txBody>
      </p:sp>
      <p:sp>
        <p:nvSpPr>
          <p:cNvPr id="3" name="Content Placeholder 2"/>
          <p:cNvSpPr>
            <a:spLocks noGrp="1"/>
          </p:cNvSpPr>
          <p:nvPr>
            <p:ph idx="1"/>
          </p:nvPr>
        </p:nvSpPr>
        <p:spPr>
          <a:xfrm>
            <a:off x="1141412" y="1882599"/>
            <a:ext cx="9905999" cy="3908602"/>
          </a:xfrm>
        </p:spPr>
        <p:txBody>
          <a:bodyPr vert="horz" lIns="91440" tIns="45720" rIns="91440" bIns="45720" rtlCol="0" anchor="t">
            <a:normAutofit/>
          </a:bodyPr>
          <a:lstStyle/>
          <a:p>
            <a:pPr marL="0" indent="0" algn="just">
              <a:buNone/>
            </a:pPr>
            <a:r>
              <a:rPr lang="bg-BG" dirty="0"/>
              <a:t>                                     </a:t>
            </a:r>
            <a:r>
              <a:rPr lang="bg-BG" b="1" i="1" dirty="0"/>
              <a:t>Система за избор на филм</a:t>
            </a:r>
          </a:p>
          <a:p>
            <a:pPr marL="0" indent="0" algn="just">
              <a:buNone/>
            </a:pPr>
            <a:r>
              <a:rPr lang="bg-BG" dirty="0"/>
              <a:t>                                Разработваната система предлага</a:t>
            </a:r>
            <a:r>
              <a:rPr lang="en-US" dirty="0"/>
              <a:t>:</a:t>
            </a:r>
          </a:p>
          <a:p>
            <a:pPr marL="0" indent="0" algn="just">
              <a:buNone/>
            </a:pPr>
            <a:r>
              <a:rPr lang="bg-BG" dirty="0"/>
              <a:t>1.Съхраняване на информация за филми, актьорите и жанрове в системата</a:t>
            </a:r>
          </a:p>
          <a:p>
            <a:pPr marL="0" indent="0" algn="just">
              <a:buNone/>
            </a:pPr>
            <a:r>
              <a:rPr lang="bg-BG" dirty="0">
                <a:ea typeface="+mn-lt"/>
                <a:cs typeface="+mn-lt"/>
              </a:rPr>
              <a:t>2.Тяхното извличане и визуализиция в удобен потребителски интерфейс</a:t>
            </a:r>
          </a:p>
          <a:p>
            <a:pPr marL="0" indent="0" algn="just">
              <a:buNone/>
            </a:pPr>
            <a:r>
              <a:rPr lang="bg-BG" dirty="0"/>
              <a:t>3.Възможност за търсене на </a:t>
            </a:r>
            <a:r>
              <a:rPr lang="bg-BG" dirty="0" err="1"/>
              <a:t>филм,актьор</a:t>
            </a:r>
            <a:r>
              <a:rPr lang="bg-BG" dirty="0"/>
              <a:t>.</a:t>
            </a:r>
          </a:p>
          <a:p>
            <a:pPr marL="0" indent="0" algn="just">
              <a:buNone/>
            </a:pPr>
            <a:endParaRPr lang="bg-BG" dirty="0"/>
          </a:p>
        </p:txBody>
      </p:sp>
    </p:spTree>
    <p:extLst>
      <p:ext uri="{BB962C8B-B14F-4D97-AF65-F5344CB8AC3E}">
        <p14:creationId xmlns:p14="http://schemas.microsoft.com/office/powerpoint/2010/main" val="351265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3028" y="73074"/>
            <a:ext cx="9905998" cy="907087"/>
          </a:xfrm>
        </p:spPr>
        <p:txBody>
          <a:bodyPr>
            <a:normAutofit/>
          </a:bodyPr>
          <a:lstStyle/>
          <a:p>
            <a:r>
              <a:rPr lang="bg-BG" sz="2400" dirty="0">
                <a:ea typeface="+mj-lt"/>
                <a:cs typeface="+mj-lt"/>
              </a:rPr>
              <a:t>Краен продукт и интерфейс на приложението</a:t>
            </a:r>
            <a:endParaRPr lang="en-US" sz="2400" dirty="0"/>
          </a:p>
          <a:p>
            <a:endParaRPr lang="bg-BG" dirty="0"/>
          </a:p>
        </p:txBody>
      </p:sp>
      <p:pic>
        <p:nvPicPr>
          <p:cNvPr id="3" name="Контейнер за съдържание 4" descr="Картина, която съдържа екранна снимка&#10;&#10;Описанието е генерирано автоматично">
            <a:extLst>
              <a:ext uri="{FF2B5EF4-FFF2-40B4-BE49-F238E27FC236}">
                <a16:creationId xmlns:a16="http://schemas.microsoft.com/office/drawing/2014/main" id="{F9308F5D-EA23-49D0-868C-51CD25EFB857}"/>
              </a:ext>
            </a:extLst>
          </p:cNvPr>
          <p:cNvPicPr>
            <a:picLocks noGrp="1" noChangeAspect="1"/>
          </p:cNvPicPr>
          <p:nvPr>
            <p:ph idx="1"/>
          </p:nvPr>
        </p:nvPicPr>
        <p:blipFill>
          <a:blip r:embed="rId2"/>
          <a:stretch>
            <a:fillRect/>
          </a:stretch>
        </p:blipFill>
        <p:spPr>
          <a:xfrm>
            <a:off x="381000" y="666749"/>
            <a:ext cx="11224260" cy="5968365"/>
          </a:xfrm>
        </p:spPr>
      </p:pic>
    </p:spTree>
    <p:extLst>
      <p:ext uri="{BB962C8B-B14F-4D97-AF65-F5344CB8AC3E}">
        <p14:creationId xmlns:p14="http://schemas.microsoft.com/office/powerpoint/2010/main" val="3741382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6B32882-E787-44E5-BA29-CDE24861B964}"/>
              </a:ext>
            </a:extLst>
          </p:cNvPr>
          <p:cNvSpPr>
            <a:spLocks noGrp="1"/>
          </p:cNvSpPr>
          <p:nvPr>
            <p:ph type="title"/>
          </p:nvPr>
        </p:nvSpPr>
        <p:spPr/>
        <p:txBody>
          <a:bodyPr/>
          <a:lstStyle/>
          <a:p>
            <a:endParaRPr lang="bg-BG"/>
          </a:p>
        </p:txBody>
      </p:sp>
      <p:pic>
        <p:nvPicPr>
          <p:cNvPr id="5" name="Контейнер за съдържание 4" descr="Картина, която съдържа екранна снимка&#10;&#10;Описанието е генерирано автоматично">
            <a:extLst>
              <a:ext uri="{FF2B5EF4-FFF2-40B4-BE49-F238E27FC236}">
                <a16:creationId xmlns:a16="http://schemas.microsoft.com/office/drawing/2014/main" id="{799AE864-1DE8-46A7-9A36-DDEB21C7C8D9}"/>
              </a:ext>
            </a:extLst>
          </p:cNvPr>
          <p:cNvPicPr>
            <a:picLocks noGrp="1" noChangeAspect="1"/>
          </p:cNvPicPr>
          <p:nvPr>
            <p:ph idx="1"/>
          </p:nvPr>
        </p:nvPicPr>
        <p:blipFill>
          <a:blip r:embed="rId2"/>
          <a:stretch>
            <a:fillRect/>
          </a:stretch>
        </p:blipFill>
        <p:spPr>
          <a:xfrm>
            <a:off x="542925" y="523875"/>
            <a:ext cx="11068050" cy="6139815"/>
          </a:xfrm>
        </p:spPr>
      </p:pic>
    </p:spTree>
    <p:extLst>
      <p:ext uri="{BB962C8B-B14F-4D97-AF65-F5344CB8AC3E}">
        <p14:creationId xmlns:p14="http://schemas.microsoft.com/office/powerpoint/2010/main" val="3002875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6B32882-E787-44E5-BA29-CDE24861B964}"/>
              </a:ext>
            </a:extLst>
          </p:cNvPr>
          <p:cNvSpPr>
            <a:spLocks noGrp="1"/>
          </p:cNvSpPr>
          <p:nvPr>
            <p:ph type="title"/>
          </p:nvPr>
        </p:nvSpPr>
        <p:spPr>
          <a:xfrm>
            <a:off x="1141413" y="618518"/>
            <a:ext cx="4459286" cy="1478570"/>
          </a:xfrm>
        </p:spPr>
        <p:txBody>
          <a:bodyPr>
            <a:normAutofit/>
          </a:bodyPr>
          <a:lstStyle/>
          <a:p>
            <a:endParaRPr lang="bg-BG" sz="3200"/>
          </a:p>
        </p:txBody>
      </p:sp>
      <p:pic>
        <p:nvPicPr>
          <p:cNvPr id="6" name="Контейнер за съдържание 5" descr="Картина, която съдържа екранна снимка, компютър&#10;&#10;Описанието е генерирано автоматично">
            <a:extLst>
              <a:ext uri="{FF2B5EF4-FFF2-40B4-BE49-F238E27FC236}">
                <a16:creationId xmlns:a16="http://schemas.microsoft.com/office/drawing/2014/main" id="{05ACAC61-C040-41FA-AAD8-0AE1D3D2DAD2}"/>
              </a:ext>
            </a:extLst>
          </p:cNvPr>
          <p:cNvPicPr>
            <a:picLocks noGrp="1" noChangeAspect="1"/>
          </p:cNvPicPr>
          <p:nvPr>
            <p:ph idx="1"/>
          </p:nvPr>
        </p:nvPicPr>
        <p:blipFill>
          <a:blip r:embed="rId2"/>
          <a:stretch>
            <a:fillRect/>
          </a:stretch>
        </p:blipFill>
        <p:spPr>
          <a:xfrm>
            <a:off x="114300" y="160020"/>
            <a:ext cx="11715749" cy="6572250"/>
          </a:xfrm>
        </p:spPr>
      </p:pic>
    </p:spTree>
    <p:extLst>
      <p:ext uri="{BB962C8B-B14F-4D97-AF65-F5344CB8AC3E}">
        <p14:creationId xmlns:p14="http://schemas.microsoft.com/office/powerpoint/2010/main" val="2646430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6B32882-E787-44E5-BA29-CDE24861B964}"/>
              </a:ext>
            </a:extLst>
          </p:cNvPr>
          <p:cNvSpPr>
            <a:spLocks noGrp="1"/>
          </p:cNvSpPr>
          <p:nvPr>
            <p:ph type="title"/>
          </p:nvPr>
        </p:nvSpPr>
        <p:spPr/>
        <p:txBody>
          <a:bodyPr/>
          <a:lstStyle/>
          <a:p>
            <a:endParaRPr lang="bg-BG"/>
          </a:p>
        </p:txBody>
      </p:sp>
      <p:pic>
        <p:nvPicPr>
          <p:cNvPr id="5" name="Контейнер за съдържание 4" descr="Картина, която съдържа екранна снимка, монитор, компютър, екран&#10;&#10;Описанието е генерирано автоматично">
            <a:extLst>
              <a:ext uri="{FF2B5EF4-FFF2-40B4-BE49-F238E27FC236}">
                <a16:creationId xmlns:a16="http://schemas.microsoft.com/office/drawing/2014/main" id="{3CB3E772-D793-4DD2-BC57-30D5BEBAA868}"/>
              </a:ext>
            </a:extLst>
          </p:cNvPr>
          <p:cNvPicPr>
            <a:picLocks noGrp="1" noChangeAspect="1"/>
          </p:cNvPicPr>
          <p:nvPr>
            <p:ph idx="1"/>
          </p:nvPr>
        </p:nvPicPr>
        <p:blipFill>
          <a:blip r:embed="rId2"/>
          <a:stretch>
            <a:fillRect/>
          </a:stretch>
        </p:blipFill>
        <p:spPr>
          <a:xfrm>
            <a:off x="594360" y="80010"/>
            <a:ext cx="10927080" cy="6652260"/>
          </a:xfrm>
        </p:spPr>
      </p:pic>
    </p:spTree>
    <p:extLst>
      <p:ext uri="{BB962C8B-B14F-4D97-AF65-F5344CB8AC3E}">
        <p14:creationId xmlns:p14="http://schemas.microsoft.com/office/powerpoint/2010/main" val="1039389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6B32882-E787-44E5-BA29-CDE24861B964}"/>
              </a:ext>
            </a:extLst>
          </p:cNvPr>
          <p:cNvSpPr>
            <a:spLocks noGrp="1"/>
          </p:cNvSpPr>
          <p:nvPr>
            <p:ph type="title"/>
          </p:nvPr>
        </p:nvSpPr>
        <p:spPr/>
        <p:txBody>
          <a:bodyPr/>
          <a:lstStyle/>
          <a:p>
            <a:endParaRPr lang="bg-BG"/>
          </a:p>
        </p:txBody>
      </p:sp>
      <p:pic>
        <p:nvPicPr>
          <p:cNvPr id="5" name="Контейнер за съдържание 4" descr="Картина, която съдържа екранна снимка, монитор, компютър, екран&#10;&#10;Описанието е генерирано автоматично">
            <a:extLst>
              <a:ext uri="{FF2B5EF4-FFF2-40B4-BE49-F238E27FC236}">
                <a16:creationId xmlns:a16="http://schemas.microsoft.com/office/drawing/2014/main" id="{72B85705-4CC3-452F-932F-835C46B72FED}"/>
              </a:ext>
            </a:extLst>
          </p:cNvPr>
          <p:cNvPicPr>
            <a:picLocks noGrp="1" noChangeAspect="1"/>
          </p:cNvPicPr>
          <p:nvPr>
            <p:ph idx="1"/>
          </p:nvPr>
        </p:nvPicPr>
        <p:blipFill>
          <a:blip r:embed="rId2"/>
          <a:stretch>
            <a:fillRect/>
          </a:stretch>
        </p:blipFill>
        <p:spPr>
          <a:xfrm>
            <a:off x="590180" y="0"/>
            <a:ext cx="11377029" cy="6720840"/>
          </a:xfrm>
        </p:spPr>
      </p:pic>
    </p:spTree>
    <p:extLst>
      <p:ext uri="{BB962C8B-B14F-4D97-AF65-F5344CB8AC3E}">
        <p14:creationId xmlns:p14="http://schemas.microsoft.com/office/powerpoint/2010/main" val="1322022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6B32882-E787-44E5-BA29-CDE24861B964}"/>
              </a:ext>
            </a:extLst>
          </p:cNvPr>
          <p:cNvSpPr>
            <a:spLocks noGrp="1"/>
          </p:cNvSpPr>
          <p:nvPr>
            <p:ph type="title"/>
          </p:nvPr>
        </p:nvSpPr>
        <p:spPr/>
        <p:txBody>
          <a:bodyPr/>
          <a:lstStyle/>
          <a:p>
            <a:endParaRPr lang="bg-BG"/>
          </a:p>
        </p:txBody>
      </p:sp>
      <p:pic>
        <p:nvPicPr>
          <p:cNvPr id="5" name="Контейнер за съдържание 4" descr="Картина, която съдържа екранна снимка&#10;&#10;Описанието е генерирано автоматично">
            <a:extLst>
              <a:ext uri="{FF2B5EF4-FFF2-40B4-BE49-F238E27FC236}">
                <a16:creationId xmlns:a16="http://schemas.microsoft.com/office/drawing/2014/main" id="{98FE377B-B137-4533-B419-82C91D87E007}"/>
              </a:ext>
            </a:extLst>
          </p:cNvPr>
          <p:cNvPicPr>
            <a:picLocks noGrp="1" noChangeAspect="1"/>
          </p:cNvPicPr>
          <p:nvPr>
            <p:ph idx="1"/>
          </p:nvPr>
        </p:nvPicPr>
        <p:blipFill>
          <a:blip r:embed="rId2"/>
          <a:stretch>
            <a:fillRect/>
          </a:stretch>
        </p:blipFill>
        <p:spPr>
          <a:xfrm>
            <a:off x="868680" y="114300"/>
            <a:ext cx="10641330" cy="6537960"/>
          </a:xfrm>
        </p:spPr>
      </p:pic>
    </p:spTree>
    <p:extLst>
      <p:ext uri="{BB962C8B-B14F-4D97-AF65-F5344CB8AC3E}">
        <p14:creationId xmlns:p14="http://schemas.microsoft.com/office/powerpoint/2010/main" val="2830645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6B32882-E787-44E5-BA29-CDE24861B964}"/>
              </a:ext>
            </a:extLst>
          </p:cNvPr>
          <p:cNvSpPr>
            <a:spLocks noGrp="1"/>
          </p:cNvSpPr>
          <p:nvPr>
            <p:ph type="title"/>
          </p:nvPr>
        </p:nvSpPr>
        <p:spPr/>
        <p:txBody>
          <a:bodyPr/>
          <a:lstStyle/>
          <a:p>
            <a:endParaRPr lang="bg-BG"/>
          </a:p>
        </p:txBody>
      </p:sp>
      <p:pic>
        <p:nvPicPr>
          <p:cNvPr id="9" name="Контейнер за съдържание 8" descr="Картина, която съдържа екранна снимка, монитор&#10;&#10;Описанието е генерирано автоматично">
            <a:extLst>
              <a:ext uri="{FF2B5EF4-FFF2-40B4-BE49-F238E27FC236}">
                <a16:creationId xmlns:a16="http://schemas.microsoft.com/office/drawing/2014/main" id="{FB6FC3CB-8CEC-4B67-B7AE-C20440945243}"/>
              </a:ext>
            </a:extLst>
          </p:cNvPr>
          <p:cNvPicPr>
            <a:picLocks noGrp="1" noChangeAspect="1"/>
          </p:cNvPicPr>
          <p:nvPr>
            <p:ph idx="1"/>
          </p:nvPr>
        </p:nvPicPr>
        <p:blipFill>
          <a:blip r:embed="rId2"/>
          <a:stretch>
            <a:fillRect/>
          </a:stretch>
        </p:blipFill>
        <p:spPr>
          <a:xfrm>
            <a:off x="765810" y="137160"/>
            <a:ext cx="10881360" cy="6628110"/>
          </a:xfrm>
        </p:spPr>
      </p:pic>
    </p:spTree>
    <p:extLst>
      <p:ext uri="{BB962C8B-B14F-4D97-AF65-F5344CB8AC3E}">
        <p14:creationId xmlns:p14="http://schemas.microsoft.com/office/powerpoint/2010/main" val="4294040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6B32882-E787-44E5-BA29-CDE24861B964}"/>
              </a:ext>
            </a:extLst>
          </p:cNvPr>
          <p:cNvSpPr>
            <a:spLocks noGrp="1"/>
          </p:cNvSpPr>
          <p:nvPr>
            <p:ph type="title"/>
          </p:nvPr>
        </p:nvSpPr>
        <p:spPr/>
        <p:txBody>
          <a:bodyPr/>
          <a:lstStyle/>
          <a:p>
            <a:endParaRPr lang="bg-BG"/>
          </a:p>
        </p:txBody>
      </p:sp>
      <p:pic>
        <p:nvPicPr>
          <p:cNvPr id="5" name="Контейнер за съдържание 4" descr="Картина, която съдържа екранна снимка&#10;&#10;Описанието е генерирано автоматично">
            <a:extLst>
              <a:ext uri="{FF2B5EF4-FFF2-40B4-BE49-F238E27FC236}">
                <a16:creationId xmlns:a16="http://schemas.microsoft.com/office/drawing/2014/main" id="{B6B4DC04-74B8-4CFF-A199-D94788048D52}"/>
              </a:ext>
            </a:extLst>
          </p:cNvPr>
          <p:cNvPicPr>
            <a:picLocks noGrp="1" noChangeAspect="1"/>
          </p:cNvPicPr>
          <p:nvPr>
            <p:ph idx="1"/>
          </p:nvPr>
        </p:nvPicPr>
        <p:blipFill>
          <a:blip r:embed="rId2"/>
          <a:stretch>
            <a:fillRect/>
          </a:stretch>
        </p:blipFill>
        <p:spPr>
          <a:xfrm>
            <a:off x="868681" y="0"/>
            <a:ext cx="10778490" cy="6858000"/>
          </a:xfrm>
        </p:spPr>
      </p:pic>
    </p:spTree>
    <p:extLst>
      <p:ext uri="{BB962C8B-B14F-4D97-AF65-F5344CB8AC3E}">
        <p14:creationId xmlns:p14="http://schemas.microsoft.com/office/powerpoint/2010/main" val="1433906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6B32882-E787-44E5-BA29-CDE24861B964}"/>
              </a:ext>
            </a:extLst>
          </p:cNvPr>
          <p:cNvSpPr>
            <a:spLocks noGrp="1"/>
          </p:cNvSpPr>
          <p:nvPr>
            <p:ph type="title"/>
          </p:nvPr>
        </p:nvSpPr>
        <p:spPr/>
        <p:txBody>
          <a:bodyPr/>
          <a:lstStyle/>
          <a:p>
            <a:endParaRPr lang="bg-BG"/>
          </a:p>
        </p:txBody>
      </p:sp>
      <p:pic>
        <p:nvPicPr>
          <p:cNvPr id="5" name="Контейнер за съдържание 4" descr="Картина, която съдържа екранна снимка, монитор, екран&#10;&#10;Описанието е генерирано автоматично">
            <a:extLst>
              <a:ext uri="{FF2B5EF4-FFF2-40B4-BE49-F238E27FC236}">
                <a16:creationId xmlns:a16="http://schemas.microsoft.com/office/drawing/2014/main" id="{536E549A-E49A-4DCC-AB49-92AFE2D5924C}"/>
              </a:ext>
            </a:extLst>
          </p:cNvPr>
          <p:cNvPicPr>
            <a:picLocks noGrp="1" noChangeAspect="1"/>
          </p:cNvPicPr>
          <p:nvPr>
            <p:ph idx="1"/>
          </p:nvPr>
        </p:nvPicPr>
        <p:blipFill>
          <a:blip r:embed="rId2"/>
          <a:stretch>
            <a:fillRect/>
          </a:stretch>
        </p:blipFill>
        <p:spPr>
          <a:xfrm>
            <a:off x="582931" y="200025"/>
            <a:ext cx="10801350" cy="6457950"/>
          </a:xfrm>
        </p:spPr>
      </p:pic>
    </p:spTree>
    <p:extLst>
      <p:ext uri="{BB962C8B-B14F-4D97-AF65-F5344CB8AC3E}">
        <p14:creationId xmlns:p14="http://schemas.microsoft.com/office/powerpoint/2010/main" val="1291184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6B32882-E787-44E5-BA29-CDE24861B964}"/>
              </a:ext>
            </a:extLst>
          </p:cNvPr>
          <p:cNvSpPr>
            <a:spLocks noGrp="1"/>
          </p:cNvSpPr>
          <p:nvPr>
            <p:ph type="title"/>
          </p:nvPr>
        </p:nvSpPr>
        <p:spPr/>
        <p:txBody>
          <a:bodyPr/>
          <a:lstStyle/>
          <a:p>
            <a:endParaRPr lang="bg-BG"/>
          </a:p>
        </p:txBody>
      </p:sp>
      <p:pic>
        <p:nvPicPr>
          <p:cNvPr id="5" name="Контейнер за съдържание 4" descr="Картина, която съдържа екранна снимка&#10;&#10;Описанието е генерирано автоматично">
            <a:extLst>
              <a:ext uri="{FF2B5EF4-FFF2-40B4-BE49-F238E27FC236}">
                <a16:creationId xmlns:a16="http://schemas.microsoft.com/office/drawing/2014/main" id="{1FE40765-C5CB-4662-B9E0-0FC82A20476A}"/>
              </a:ext>
            </a:extLst>
          </p:cNvPr>
          <p:cNvPicPr>
            <a:picLocks noGrp="1" noChangeAspect="1"/>
          </p:cNvPicPr>
          <p:nvPr>
            <p:ph idx="1"/>
          </p:nvPr>
        </p:nvPicPr>
        <p:blipFill>
          <a:blip r:embed="rId2"/>
          <a:stretch>
            <a:fillRect/>
          </a:stretch>
        </p:blipFill>
        <p:spPr>
          <a:xfrm>
            <a:off x="857250" y="114300"/>
            <a:ext cx="10561320" cy="6457950"/>
          </a:xfrm>
        </p:spPr>
      </p:pic>
    </p:spTree>
    <p:extLst>
      <p:ext uri="{BB962C8B-B14F-4D97-AF65-F5344CB8AC3E}">
        <p14:creationId xmlns:p14="http://schemas.microsoft.com/office/powerpoint/2010/main" val="919873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52933"/>
          </a:xfrm>
        </p:spPr>
        <p:txBody>
          <a:bodyPr/>
          <a:lstStyle/>
          <a:p>
            <a:r>
              <a:rPr lang="bg-BG" dirty="0">
                <a:ea typeface="+mj-lt"/>
                <a:cs typeface="+mj-lt"/>
              </a:rPr>
              <a:t>Функционалности на приложението</a:t>
            </a:r>
            <a:endParaRPr lang="en-US" dirty="0"/>
          </a:p>
        </p:txBody>
      </p:sp>
      <p:sp>
        <p:nvSpPr>
          <p:cNvPr id="3" name="Content Placeholder 2"/>
          <p:cNvSpPr>
            <a:spLocks noGrp="1"/>
          </p:cNvSpPr>
          <p:nvPr>
            <p:ph idx="1"/>
          </p:nvPr>
        </p:nvSpPr>
        <p:spPr>
          <a:xfrm>
            <a:off x="1141412" y="1454331"/>
            <a:ext cx="9905999" cy="4684943"/>
          </a:xfrm>
        </p:spPr>
        <p:txBody>
          <a:bodyPr vert="horz" lIns="91440" tIns="45720" rIns="91440" bIns="45720" rtlCol="0" anchor="t">
            <a:normAutofit/>
          </a:bodyPr>
          <a:lstStyle/>
          <a:p>
            <a:pPr marL="0" indent="0">
              <a:buNone/>
            </a:pPr>
            <a:r>
              <a:rPr lang="en-US" b="1" dirty="0" err="1"/>
              <a:t>Модул</a:t>
            </a:r>
            <a:r>
              <a:rPr lang="en-US" b="1" dirty="0"/>
              <a:t> </a:t>
            </a:r>
            <a:r>
              <a:rPr lang="en-US" b="1" dirty="0" err="1"/>
              <a:t>за</a:t>
            </a:r>
            <a:r>
              <a:rPr lang="en-US" b="1" dirty="0"/>
              <a:t> </a:t>
            </a:r>
            <a:r>
              <a:rPr lang="bg-BG" b="1" dirty="0"/>
              <a:t>въвеждане на информация за филм</a:t>
            </a:r>
          </a:p>
          <a:p>
            <a:pPr lvl="2">
              <a:buFont typeface="Wingdings" panose="05000000000000000000" pitchFamily="2" charset="2"/>
              <a:buChar char="Ø"/>
            </a:pPr>
            <a:r>
              <a:rPr lang="bg-BG" dirty="0"/>
              <a:t>Възможност за избиране на жанр </a:t>
            </a:r>
            <a:endParaRPr lang="en-US" dirty="0"/>
          </a:p>
          <a:p>
            <a:pPr lvl="2">
              <a:buFont typeface="Wingdings" panose="05000000000000000000" pitchFamily="2" charset="2"/>
              <a:buChar char="Ø"/>
            </a:pPr>
            <a:r>
              <a:rPr lang="bg-BG" dirty="0"/>
              <a:t>Възможност за избиране на заглавие</a:t>
            </a:r>
            <a:endParaRPr lang="bg-BG" b="1" dirty="0"/>
          </a:p>
          <a:p>
            <a:pPr lvl="2">
              <a:buFont typeface="Wingdings" panose="05000000000000000000" pitchFamily="2" charset="2"/>
              <a:buChar char="Ø"/>
            </a:pPr>
            <a:r>
              <a:rPr lang="bg-BG" dirty="0">
                <a:ea typeface="+mn-lt"/>
                <a:cs typeface="+mn-lt"/>
              </a:rPr>
              <a:t>Възможност за избиране на рейтинг</a:t>
            </a:r>
            <a:endParaRPr lang="bg-BG" dirty="0"/>
          </a:p>
          <a:p>
            <a:pPr lvl="2">
              <a:buFont typeface="Wingdings" panose="05000000000000000000" pitchFamily="2" charset="2"/>
              <a:buChar char="Ø"/>
            </a:pPr>
            <a:r>
              <a:rPr lang="bg-BG" dirty="0">
                <a:ea typeface="+mn-lt"/>
                <a:cs typeface="+mn-lt"/>
              </a:rPr>
              <a:t>Възможност за избиране на режисьор</a:t>
            </a:r>
            <a:endParaRPr lang="bg-BG" dirty="0"/>
          </a:p>
          <a:p>
            <a:pPr lvl="2">
              <a:buFont typeface="Wingdings" panose="05000000000000000000" pitchFamily="2" charset="2"/>
              <a:buChar char="Ø"/>
            </a:pPr>
            <a:endParaRPr lang="bg-BG" dirty="0"/>
          </a:p>
          <a:p>
            <a:pPr marL="0" indent="0">
              <a:buNone/>
            </a:pPr>
            <a:r>
              <a:rPr lang="bg-BG" dirty="0">
                <a:ea typeface="+mn-lt"/>
                <a:cs typeface="+mn-lt"/>
              </a:rPr>
              <a:t>Модул за търсене на филми, според определени критерии</a:t>
            </a:r>
            <a:endParaRPr lang="bg-BG" dirty="0"/>
          </a:p>
          <a:p>
            <a:pPr lvl="2">
              <a:buFont typeface="Wingdings" panose="05000000000000000000" pitchFamily="2" charset="2"/>
              <a:buChar char="Ø"/>
            </a:pPr>
            <a:r>
              <a:rPr lang="bg-BG" dirty="0"/>
              <a:t> Заглавие</a:t>
            </a:r>
          </a:p>
          <a:p>
            <a:pPr lvl="2">
              <a:buFont typeface="Wingdings" panose="05000000000000000000" pitchFamily="2" charset="2"/>
              <a:buChar char="Ø"/>
            </a:pPr>
            <a:r>
              <a:rPr lang="bg-BG" dirty="0" err="1"/>
              <a:t>id</a:t>
            </a:r>
            <a:endParaRPr lang="bg-BG" dirty="0"/>
          </a:p>
          <a:p>
            <a:pPr lvl="2">
              <a:buFont typeface="Wingdings" panose="05000000000000000000" pitchFamily="2" charset="2"/>
              <a:buChar char="Ø"/>
            </a:pPr>
            <a:r>
              <a:rPr lang="bg-BG" dirty="0"/>
              <a:t>Жанр</a:t>
            </a:r>
            <a:endParaRPr lang="en-US" dirty="0"/>
          </a:p>
          <a:p>
            <a:pPr lvl="2">
              <a:buFont typeface="Wingdings" panose="05000000000000000000" pitchFamily="2" charset="2"/>
              <a:buChar char="Ø"/>
            </a:pPr>
            <a:r>
              <a:rPr lang="bg-BG" dirty="0"/>
              <a:t>Режисьор</a:t>
            </a:r>
          </a:p>
        </p:txBody>
      </p:sp>
    </p:spTree>
    <p:extLst>
      <p:ext uri="{BB962C8B-B14F-4D97-AF65-F5344CB8AC3E}">
        <p14:creationId xmlns:p14="http://schemas.microsoft.com/office/powerpoint/2010/main" val="3873188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6B32882-E787-44E5-BA29-CDE24861B964}"/>
              </a:ext>
            </a:extLst>
          </p:cNvPr>
          <p:cNvSpPr>
            <a:spLocks noGrp="1"/>
          </p:cNvSpPr>
          <p:nvPr>
            <p:ph type="title"/>
          </p:nvPr>
        </p:nvSpPr>
        <p:spPr/>
        <p:txBody>
          <a:bodyPr/>
          <a:lstStyle/>
          <a:p>
            <a:endParaRPr lang="bg-BG"/>
          </a:p>
        </p:txBody>
      </p:sp>
      <p:pic>
        <p:nvPicPr>
          <p:cNvPr id="5" name="Контейнер за съдържание 4" descr="Картина, която съдържа екранна снимка&#10;&#10;Описанието е генерирано автоматично">
            <a:extLst>
              <a:ext uri="{FF2B5EF4-FFF2-40B4-BE49-F238E27FC236}">
                <a16:creationId xmlns:a16="http://schemas.microsoft.com/office/drawing/2014/main" id="{70F112E3-B6C0-463F-88AB-5EC43A43C176}"/>
              </a:ext>
            </a:extLst>
          </p:cNvPr>
          <p:cNvPicPr>
            <a:picLocks noGrp="1" noChangeAspect="1"/>
          </p:cNvPicPr>
          <p:nvPr>
            <p:ph idx="1"/>
          </p:nvPr>
        </p:nvPicPr>
        <p:blipFill>
          <a:blip r:embed="rId2"/>
          <a:stretch>
            <a:fillRect/>
          </a:stretch>
        </p:blipFill>
        <p:spPr>
          <a:xfrm>
            <a:off x="638493" y="0"/>
            <a:ext cx="10595112" cy="6675120"/>
          </a:xfrm>
        </p:spPr>
      </p:pic>
    </p:spTree>
    <p:extLst>
      <p:ext uri="{BB962C8B-B14F-4D97-AF65-F5344CB8AC3E}">
        <p14:creationId xmlns:p14="http://schemas.microsoft.com/office/powerpoint/2010/main" val="30220666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6B32882-E787-44E5-BA29-CDE24861B964}"/>
              </a:ext>
            </a:extLst>
          </p:cNvPr>
          <p:cNvSpPr>
            <a:spLocks noGrp="1"/>
          </p:cNvSpPr>
          <p:nvPr>
            <p:ph type="title"/>
          </p:nvPr>
        </p:nvSpPr>
        <p:spPr/>
        <p:txBody>
          <a:bodyPr/>
          <a:lstStyle/>
          <a:p>
            <a:endParaRPr lang="bg-BG"/>
          </a:p>
        </p:txBody>
      </p:sp>
      <p:sp>
        <p:nvSpPr>
          <p:cNvPr id="4" name="Контейнер за съдържание 3">
            <a:extLst>
              <a:ext uri="{FF2B5EF4-FFF2-40B4-BE49-F238E27FC236}">
                <a16:creationId xmlns:a16="http://schemas.microsoft.com/office/drawing/2014/main" id="{582FBF2E-3B45-4C41-A89C-BCC1325BB542}"/>
              </a:ext>
            </a:extLst>
          </p:cNvPr>
          <p:cNvSpPr>
            <a:spLocks noGrp="1"/>
          </p:cNvSpPr>
          <p:nvPr>
            <p:ph idx="1"/>
          </p:nvPr>
        </p:nvSpPr>
        <p:spPr/>
        <p:txBody>
          <a:bodyPr/>
          <a:lstStyle/>
          <a:p>
            <a:endParaRPr lang="bg-BG"/>
          </a:p>
        </p:txBody>
      </p:sp>
      <p:pic>
        <p:nvPicPr>
          <p:cNvPr id="6" name="Картина 5">
            <a:extLst>
              <a:ext uri="{FF2B5EF4-FFF2-40B4-BE49-F238E27FC236}">
                <a16:creationId xmlns:a16="http://schemas.microsoft.com/office/drawing/2014/main" id="{8669E2CF-F046-45AD-AD13-5571B8A52A9D}"/>
              </a:ext>
            </a:extLst>
          </p:cNvPr>
          <p:cNvPicPr>
            <a:picLocks noChangeAspect="1"/>
          </p:cNvPicPr>
          <p:nvPr/>
        </p:nvPicPr>
        <p:blipFill>
          <a:blip r:embed="rId2"/>
          <a:stretch>
            <a:fillRect/>
          </a:stretch>
        </p:blipFill>
        <p:spPr>
          <a:xfrm>
            <a:off x="105435" y="76200"/>
            <a:ext cx="11638230" cy="6858000"/>
          </a:xfrm>
          <a:prstGeom prst="rect">
            <a:avLst/>
          </a:prstGeom>
        </p:spPr>
      </p:pic>
    </p:spTree>
    <p:extLst>
      <p:ext uri="{BB962C8B-B14F-4D97-AF65-F5344CB8AC3E}">
        <p14:creationId xmlns:p14="http://schemas.microsoft.com/office/powerpoint/2010/main" val="12287656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6B32882-E787-44E5-BA29-CDE24861B964}"/>
              </a:ext>
            </a:extLst>
          </p:cNvPr>
          <p:cNvSpPr>
            <a:spLocks noGrp="1"/>
          </p:cNvSpPr>
          <p:nvPr>
            <p:ph type="title"/>
          </p:nvPr>
        </p:nvSpPr>
        <p:spPr/>
        <p:txBody>
          <a:bodyPr/>
          <a:lstStyle/>
          <a:p>
            <a:endParaRPr lang="bg-BG"/>
          </a:p>
        </p:txBody>
      </p:sp>
      <p:pic>
        <p:nvPicPr>
          <p:cNvPr id="5" name="Контейнер за съдържание 4" descr="Картина, която съдържа екранна снимка&#10;&#10;Описанието е генерирано автоматично">
            <a:extLst>
              <a:ext uri="{FF2B5EF4-FFF2-40B4-BE49-F238E27FC236}">
                <a16:creationId xmlns:a16="http://schemas.microsoft.com/office/drawing/2014/main" id="{FFB9421D-6626-4173-BA6A-D081778B8913}"/>
              </a:ext>
            </a:extLst>
          </p:cNvPr>
          <p:cNvPicPr>
            <a:picLocks noGrp="1" noChangeAspect="1"/>
          </p:cNvPicPr>
          <p:nvPr>
            <p:ph idx="1"/>
          </p:nvPr>
        </p:nvPicPr>
        <p:blipFill>
          <a:blip r:embed="rId2"/>
          <a:stretch>
            <a:fillRect/>
          </a:stretch>
        </p:blipFill>
        <p:spPr>
          <a:xfrm>
            <a:off x="695643" y="102870"/>
            <a:ext cx="11018888" cy="6355080"/>
          </a:xfrm>
        </p:spPr>
      </p:pic>
    </p:spTree>
    <p:extLst>
      <p:ext uri="{BB962C8B-B14F-4D97-AF65-F5344CB8AC3E}">
        <p14:creationId xmlns:p14="http://schemas.microsoft.com/office/powerpoint/2010/main" val="2391859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3545"/>
            <a:ext cx="9905998" cy="522514"/>
          </a:xfrm>
        </p:spPr>
        <p:txBody>
          <a:bodyPr>
            <a:normAutofit fontScale="90000"/>
          </a:bodyPr>
          <a:lstStyle/>
          <a:p>
            <a:r>
              <a:rPr lang="bg-BG" dirty="0" err="1"/>
              <a:t>ИНСталиране</a:t>
            </a:r>
            <a:r>
              <a:rPr lang="bg-BG" dirty="0"/>
              <a:t> тестване и поддръжка</a:t>
            </a:r>
          </a:p>
        </p:txBody>
      </p:sp>
      <p:sp>
        <p:nvSpPr>
          <p:cNvPr id="3" name="Content Placeholder 2"/>
          <p:cNvSpPr>
            <a:spLocks noGrp="1"/>
          </p:cNvSpPr>
          <p:nvPr>
            <p:ph idx="1"/>
          </p:nvPr>
        </p:nvSpPr>
        <p:spPr>
          <a:xfrm>
            <a:off x="1000301" y="1116847"/>
            <a:ext cx="9905999" cy="4937761"/>
          </a:xfrm>
        </p:spPr>
        <p:txBody>
          <a:bodyPr/>
          <a:lstStyle/>
          <a:p>
            <a:r>
              <a:rPr lang="ru-RU" dirty="0"/>
              <a:t> Инсталиране</a:t>
            </a:r>
            <a:r>
              <a:rPr lang="en-US" dirty="0"/>
              <a:t>, </a:t>
            </a:r>
            <a:r>
              <a:rPr lang="ru-RU" dirty="0"/>
              <a:t>тестване и поддръжка: </a:t>
            </a:r>
          </a:p>
          <a:p>
            <a:r>
              <a:rPr lang="ru-RU" dirty="0"/>
              <a:t>За инсталиране на приложението се използва предоставеният JAR файл,който стартира системата. JAR файлът трябва да отговаря на горепосочените минимални системни изисквания,за безпроблемната работа на приложението.Също така ще бъде предоставено   ръководство за употреба и инсталация. При възникване на грешки или неяснота в поведението на програмния продукт, екипът от разработчици ще  бъде на разположение и ще следи за отстраняването на грешки</a:t>
            </a:r>
            <a:endParaRPr lang="bg-BG" dirty="0"/>
          </a:p>
        </p:txBody>
      </p:sp>
    </p:spTree>
    <p:extLst>
      <p:ext uri="{BB962C8B-B14F-4D97-AF65-F5344CB8AC3E}">
        <p14:creationId xmlns:p14="http://schemas.microsoft.com/office/powerpoint/2010/main" val="403776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478570"/>
          </a:xfrm>
        </p:spPr>
        <p:txBody>
          <a:bodyPr>
            <a:normAutofit/>
          </a:bodyPr>
          <a:lstStyle/>
          <a:p>
            <a:pPr algn="ctr"/>
            <a:r>
              <a:rPr lang="bg-BG" dirty="0"/>
              <a:t>Система за управление на проекта	</a:t>
            </a:r>
            <a:endParaRPr lang="bg-BG"/>
          </a:p>
        </p:txBody>
      </p:sp>
      <p:sp>
        <p:nvSpPr>
          <p:cNvPr id="3" name="Content Placeholder 2"/>
          <p:cNvSpPr>
            <a:spLocks noGrp="1"/>
          </p:cNvSpPr>
          <p:nvPr>
            <p:ph idx="1"/>
          </p:nvPr>
        </p:nvSpPr>
        <p:spPr>
          <a:xfrm>
            <a:off x="1141412" y="2249487"/>
            <a:ext cx="4844521" cy="3541714"/>
          </a:xfrm>
        </p:spPr>
        <p:txBody>
          <a:bodyPr vert="horz" lIns="91440" tIns="45720" rIns="91440" bIns="45720" rtlCol="0" anchor="ctr">
            <a:normAutofit/>
          </a:bodyPr>
          <a:lstStyle/>
          <a:p>
            <a:r>
              <a:rPr lang="ru-RU" dirty="0"/>
              <a:t>В разработката на системата за избор на филми ,е използвана  системата за управление на проекта - </a:t>
            </a:r>
            <a:r>
              <a:rPr lang="ru-RU" dirty="0">
                <a:solidFill>
                  <a:schemeClr val="tx2">
                    <a:lumMod val="75000"/>
                  </a:schemeClr>
                </a:solidFill>
              </a:rPr>
              <a:t>MS Project. </a:t>
            </a:r>
          </a:p>
          <a:p>
            <a:pPr marL="0" indent="0">
              <a:buNone/>
            </a:pPr>
            <a:endParaRPr lang="ru-RU" dirty="0"/>
          </a:p>
        </p:txBody>
      </p:sp>
      <p:pic>
        <p:nvPicPr>
          <p:cNvPr id="4" name="Picture 4" descr="A screenshot of a cell phone&#10;&#10;Description generated with very high confidence">
            <a:extLst>
              <a:ext uri="{FF2B5EF4-FFF2-40B4-BE49-F238E27FC236}">
                <a16:creationId xmlns:a16="http://schemas.microsoft.com/office/drawing/2014/main" id="{7BE7B1F7-66B1-48D2-95CE-E6E79E2721B6}"/>
              </a:ext>
            </a:extLst>
          </p:cNvPr>
          <p:cNvPicPr>
            <a:picLocks noChangeAspect="1"/>
          </p:cNvPicPr>
          <p:nvPr/>
        </p:nvPicPr>
        <p:blipFill rotWithShape="1">
          <a:blip r:embed="rId3"/>
          <a:srcRect l="24673" r="19962"/>
          <a:stretch/>
        </p:blipFill>
        <p:spPr>
          <a:xfrm>
            <a:off x="5942952" y="2176935"/>
            <a:ext cx="5104459" cy="334096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641548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Бюджет на проекта</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110" y="184727"/>
            <a:ext cx="10723418" cy="6243782"/>
          </a:xfrm>
        </p:spPr>
      </p:pic>
    </p:spTree>
    <p:extLst>
      <p:ext uri="{BB962C8B-B14F-4D97-AF65-F5344CB8AC3E}">
        <p14:creationId xmlns:p14="http://schemas.microsoft.com/office/powerpoint/2010/main" val="2209358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17714"/>
            <a:ext cx="9905998" cy="618309"/>
          </a:xfrm>
        </p:spPr>
        <p:txBody>
          <a:bodyPr/>
          <a:lstStyle/>
          <a:p>
            <a:r>
              <a:rPr lang="bg-BG" dirty="0"/>
              <a:t>Бюджет на проекта</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1001713"/>
            <a:ext cx="10188438" cy="5947727"/>
          </a:xfrm>
        </p:spPr>
      </p:pic>
    </p:spTree>
    <p:extLst>
      <p:ext uri="{BB962C8B-B14F-4D97-AF65-F5344CB8AC3E}">
        <p14:creationId xmlns:p14="http://schemas.microsoft.com/office/powerpoint/2010/main" val="2965693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83090"/>
            <a:ext cx="9905998" cy="844522"/>
          </a:xfrm>
        </p:spPr>
        <p:txBody>
          <a:bodyPr/>
          <a:lstStyle/>
          <a:p>
            <a:r>
              <a:rPr lang="bg-BG" dirty="0"/>
              <a:t>Разработка и поддръжка на софтуер</a:t>
            </a:r>
          </a:p>
        </p:txBody>
      </p:sp>
      <p:sp>
        <p:nvSpPr>
          <p:cNvPr id="3" name="Content Placeholder 2"/>
          <p:cNvSpPr>
            <a:spLocks noGrp="1"/>
          </p:cNvSpPr>
          <p:nvPr>
            <p:ph idx="1"/>
          </p:nvPr>
        </p:nvSpPr>
        <p:spPr>
          <a:xfrm>
            <a:off x="1141412" y="1149531"/>
            <a:ext cx="9905999" cy="5120640"/>
          </a:xfrm>
        </p:spPr>
        <p:txBody>
          <a:bodyPr vert="horz" lIns="91440" tIns="45720" rIns="91440" bIns="45720" rtlCol="0" anchor="t">
            <a:normAutofit/>
          </a:bodyPr>
          <a:lstStyle/>
          <a:p>
            <a:pPr marL="342900" indent="-342900">
              <a:buFont typeface="Wingdings" panose="05000000000000000000" pitchFamily="2" charset="2"/>
              <a:buChar char="Ø"/>
            </a:pPr>
            <a:r>
              <a:rPr lang="bg-BG" dirty="0"/>
              <a:t>Със закупуване на софтуерния продукт клиентът получава право на достъп до програмния код, който при желание от негова страна, може да бъде променян от програмиста, включвайки нови функционалности и допълнителни модули или промяна на съществуващи такива – създаване на нови версии на програмния продукт.</a:t>
            </a:r>
          </a:p>
          <a:p>
            <a:pPr marL="342900" indent="-342900">
              <a:buFont typeface="Wingdings" panose="05000000000000000000" pitchFamily="2" charset="2"/>
              <a:buChar char="v"/>
            </a:pPr>
            <a:r>
              <a:rPr lang="bg-BG" dirty="0"/>
              <a:t>П</a:t>
            </a:r>
            <a:r>
              <a:rPr lang="en-US" dirty="0" err="1"/>
              <a:t>оддръжка</a:t>
            </a:r>
            <a:r>
              <a:rPr lang="en-US" dirty="0"/>
              <a:t> </a:t>
            </a:r>
            <a:r>
              <a:rPr lang="en-US" dirty="0" err="1"/>
              <a:t>на</a:t>
            </a:r>
            <a:r>
              <a:rPr lang="en-US" dirty="0"/>
              <a:t> </a:t>
            </a:r>
            <a:r>
              <a:rPr lang="en-US" dirty="0" err="1"/>
              <a:t>софтуер</a:t>
            </a:r>
            <a:endParaRPr lang="bg-BG" dirty="0" err="1"/>
          </a:p>
          <a:p>
            <a:r>
              <a:rPr lang="bg-BG" dirty="0"/>
              <a:t>Възможност за поддръжка от разработчиците на проекта.</a:t>
            </a:r>
          </a:p>
        </p:txBody>
      </p:sp>
    </p:spTree>
    <p:extLst>
      <p:ext uri="{BB962C8B-B14F-4D97-AF65-F5344CB8AC3E}">
        <p14:creationId xmlns:p14="http://schemas.microsoft.com/office/powerpoint/2010/main" val="90178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896983"/>
          </a:xfrm>
        </p:spPr>
        <p:txBody>
          <a:bodyPr/>
          <a:lstStyle/>
          <a:p>
            <a:r>
              <a:rPr lang="bg-BG" dirty="0"/>
              <a:t>Система за управление на проекта</a:t>
            </a:r>
          </a:p>
        </p:txBody>
      </p:sp>
      <p:pic>
        <p:nvPicPr>
          <p:cNvPr id="8" name="Picture 8" descr="A screenshot of a cell phone&#10;&#10;Description generated with very high confidence">
            <a:extLst>
              <a:ext uri="{FF2B5EF4-FFF2-40B4-BE49-F238E27FC236}">
                <a16:creationId xmlns:a16="http://schemas.microsoft.com/office/drawing/2014/main" id="{E900462A-D9A5-4FFF-8C4D-54C369DA9C27}"/>
              </a:ext>
            </a:extLst>
          </p:cNvPr>
          <p:cNvPicPr>
            <a:picLocks noGrp="1" noChangeAspect="1"/>
          </p:cNvPicPr>
          <p:nvPr>
            <p:ph idx="1"/>
          </p:nvPr>
        </p:nvPicPr>
        <p:blipFill>
          <a:blip r:embed="rId2"/>
          <a:stretch>
            <a:fillRect/>
          </a:stretch>
        </p:blipFill>
        <p:spPr>
          <a:xfrm>
            <a:off x="224771" y="1262795"/>
            <a:ext cx="11807664" cy="4333021"/>
          </a:xfrm>
        </p:spPr>
      </p:pic>
    </p:spTree>
    <p:extLst>
      <p:ext uri="{BB962C8B-B14F-4D97-AF65-F5344CB8AC3E}">
        <p14:creationId xmlns:p14="http://schemas.microsoft.com/office/powerpoint/2010/main" val="16295037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261</TotalTime>
  <Words>578</Words>
  <Application>Microsoft Office PowerPoint</Application>
  <PresentationFormat>Widescreen</PresentationFormat>
  <Paragraphs>80</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Tw Cen MT</vt:lpstr>
      <vt:lpstr>Wingdings</vt:lpstr>
      <vt:lpstr>Circuit</vt:lpstr>
      <vt:lpstr>Система за избор на филм</vt:lpstr>
      <vt:lpstr>Описание на проекта</vt:lpstr>
      <vt:lpstr>Функционалности на приложението</vt:lpstr>
      <vt:lpstr>ИНСталиране тестване и поддръжка</vt:lpstr>
      <vt:lpstr>Система за управление на проекта </vt:lpstr>
      <vt:lpstr>Бюджет на проекта</vt:lpstr>
      <vt:lpstr>Бюджет на проекта</vt:lpstr>
      <vt:lpstr>Разработка и поддръжка на софтуер</vt:lpstr>
      <vt:lpstr>Система за управление на проекта</vt:lpstr>
      <vt:lpstr>Използвана система за контрол на версиите - GITHUB</vt:lpstr>
      <vt:lpstr>Методология на разработване</vt:lpstr>
      <vt:lpstr>Екип и роли  </vt:lpstr>
      <vt:lpstr>Задачи</vt:lpstr>
      <vt:lpstr>Задачи свъзани с проекта</vt:lpstr>
      <vt:lpstr>График за изпълнение на проекта</vt:lpstr>
      <vt:lpstr>Диаграма на Гант</vt:lpstr>
      <vt:lpstr>Диаграма на свършена работа</vt:lpstr>
      <vt:lpstr>Трудности при разработването </vt:lpstr>
      <vt:lpstr>Програмни средства за реализация</vt:lpstr>
      <vt:lpstr>Краен продукт и интерфейс на приложението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Система за избор на филм</dc:title>
  <dc:creator>Todor</dc:creator>
  <cp:lastModifiedBy>Muhammed</cp:lastModifiedBy>
  <cp:revision>206</cp:revision>
  <dcterms:created xsi:type="dcterms:W3CDTF">2020-04-21T10:54:01Z</dcterms:created>
  <dcterms:modified xsi:type="dcterms:W3CDTF">2022-04-16T13:46:36Z</dcterms:modified>
</cp:coreProperties>
</file>