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gif" ContentType="image/gif"/>
  <Default Extension="wmf" ContentType="image/x-w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9" r:id="rId6"/>
    <p:sldId id="312" r:id="rId7"/>
    <p:sldId id="258" r:id="rId8"/>
    <p:sldId id="274" r:id="rId9"/>
    <p:sldId id="275" r:id="rId10"/>
    <p:sldId id="276" r:id="rId11"/>
    <p:sldId id="277" r:id="rId12"/>
    <p:sldId id="279" r:id="rId13"/>
    <p:sldId id="280" r:id="rId14"/>
    <p:sldId id="278" r:id="rId15"/>
    <p:sldId id="590" r:id="rId16"/>
    <p:sldId id="313" r:id="rId17"/>
    <p:sldId id="260" r:id="rId18"/>
    <p:sldId id="282" r:id="rId19"/>
    <p:sldId id="283" r:id="rId20"/>
    <p:sldId id="284" r:id="rId21"/>
    <p:sldId id="285" r:id="rId22"/>
    <p:sldId id="314" r:id="rId23"/>
    <p:sldId id="287" r:id="rId24"/>
    <p:sldId id="315" r:id="rId25"/>
    <p:sldId id="288" r:id="rId26"/>
    <p:sldId id="316" r:id="rId27"/>
    <p:sldId id="292" r:id="rId28"/>
    <p:sldId id="293" r:id="rId29"/>
    <p:sldId id="294" r:id="rId30"/>
    <p:sldId id="295" r:id="rId31"/>
    <p:sldId id="296" r:id="rId32"/>
    <p:sldId id="588" r:id="rId33"/>
    <p:sldId id="589" r:id="rId34"/>
    <p:sldId id="298" r:id="rId35"/>
    <p:sldId id="299" r:id="rId36"/>
    <p:sldId id="300" r:id="rId37"/>
    <p:sldId id="302" r:id="rId38"/>
    <p:sldId id="303" r:id="rId39"/>
    <p:sldId id="317" r:id="rId40"/>
    <p:sldId id="318" r:id="rId41"/>
    <p:sldId id="319" r:id="rId42"/>
    <p:sldId id="320" r:id="rId43"/>
    <p:sldId id="321" r:id="rId44"/>
    <p:sldId id="583" r:id="rId45"/>
    <p:sldId id="584" r:id="rId46"/>
    <p:sldId id="585" r:id="rId47"/>
    <p:sldId id="586" r:id="rId48"/>
    <p:sldId id="587" r:id="rId49"/>
    <p:sldId id="305" r:id="rId50"/>
    <p:sldId id="307" r:id="rId51"/>
    <p:sldId id="306" r:id="rId52"/>
    <p:sldId id="309" r:id="rId53"/>
    <p:sldId id="310" r:id="rId54"/>
    <p:sldId id="311" r:id="rId55"/>
    <p:sldId id="271" r:id="rId56"/>
  </p:sldIdLst>
  <p:sldSz cx="12192000" cy="6858000"/>
  <p:notesSz cx="6858000" cy="9144000"/>
  <p:custDataLst>
    <p:tags r:id="rId6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F3399"/>
    <a:srgbClr val="DEDFE7"/>
    <a:srgbClr val="A2A7BC"/>
    <a:srgbClr val="8087A4"/>
    <a:srgbClr val="E7E6E6"/>
    <a:srgbClr val="CC00FF"/>
    <a:srgbClr val="A5A5A5"/>
    <a:srgbClr val="8C8C8C"/>
    <a:srgbClr val="6B6B6B"/>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showGuides="1">
      <p:cViewPr varScale="1">
        <p:scale>
          <a:sx n="59" d="100"/>
          <a:sy n="59" d="100"/>
        </p:scale>
        <p:origin x="88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tags" Target="tags/tag4.xml"/><Relationship Id="rId6" Type="http://schemas.openxmlformats.org/officeDocument/2006/relationships/slide" Target="slides/slide3.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2.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image" Target="../media/image54.jpeg"/></Relationships>
</file>

<file path=ppt/diagrams/_rels/data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image" Target="../media/image56.png"/></Relationships>
</file>

<file path=ppt/diagrams/_rels/drawing2.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image" Target="../media/image54.jpeg"/></Relationships>
</file>

<file path=ppt/diagrams/_rels/drawing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image" Target="../media/image56.png"/></Relationships>
</file>

<file path=ppt/diagrams/colors1.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32FFD43-E59D-4733-8DF9-89E622286A19}" type="doc">
      <dgm:prSet loTypeId="urn:microsoft.com/office/officeart/2005/8/layout/hProcess9#1" loCatId="process" qsTypeId="urn:microsoft.com/office/officeart/2005/8/quickstyle/simple1#1" qsCatId="simple" csTypeId="urn:microsoft.com/office/officeart/2005/8/colors/colorful5#1" csCatId="colorful" phldr="1"/>
      <dgm:spPr/>
      <dgm:t>
        <a:bodyPr/>
        <a:lstStyle/>
        <a:p>
          <a:endParaRPr lang="zh-CN" altLang="en-US"/>
        </a:p>
      </dgm:t>
    </dgm:pt>
    <dgm:pt modelId="{1D74D4A0-C49F-4EE6-87B9-C4F292356E2E}">
      <dgm:prSet phldr="0" custT="1"/>
      <dgm:spPr>
        <a:solidFill>
          <a:schemeClr val="accent1">
            <a:lumMod val="50000"/>
          </a:schemeClr>
        </a:solidFill>
      </dgm:spPr>
      <dgm:t>
        <a:bodyPr vert="horz" wrap="square"/>
        <a:lstStyle/>
        <a:p>
          <a:pPr>
            <a:lnSpc>
              <a:spcPct val="100000"/>
            </a:lnSpc>
            <a:spcBef>
              <a:spcPct val="0"/>
            </a:spcBef>
            <a:spcAft>
              <a:spcPct val="35000"/>
            </a:spcAft>
          </a:pPr>
          <a:r>
            <a:rPr lang="zh-CN" sz="2000" b="0" i="0" baseline="0" dirty="0"/>
            <a:t>从单个网络</a:t>
          </a:r>
          <a:r>
            <a:rPr lang="en-US" sz="2000" b="0" i="0" baseline="0" dirty="0"/>
            <a:t>ARPANET</a:t>
          </a:r>
          <a:r>
            <a:rPr lang="zh-CN" sz="2000" b="0" i="0" baseline="0" dirty="0"/>
            <a:t>向互联网发展</a:t>
          </a:r>
        </a:p>
      </dgm:t>
    </dgm:pt>
    <dgm:pt modelId="{CC806462-745C-4AC7-835F-E754A38CF491}" cxnId="{4A7AAD3D-0B99-43DF-9B0D-97F89843EF4E}" type="parTrans">
      <dgm:prSet/>
      <dgm:spPr/>
      <dgm:t>
        <a:bodyPr/>
        <a:lstStyle/>
        <a:p>
          <a:endParaRPr lang="zh-CN" altLang="en-US"/>
        </a:p>
      </dgm:t>
    </dgm:pt>
    <dgm:pt modelId="{D016417D-8390-4EEC-8688-0168A18176BE}" cxnId="{4A7AAD3D-0B99-43DF-9B0D-97F89843EF4E}" type="sibTrans">
      <dgm:prSet/>
      <dgm:spPr/>
      <dgm:t>
        <a:bodyPr/>
        <a:lstStyle/>
        <a:p>
          <a:endParaRPr lang="zh-CN" altLang="en-US"/>
        </a:p>
      </dgm:t>
    </dgm:pt>
    <dgm:pt modelId="{F2EA81BE-B109-4776-B64A-E04EB7AD16FC}">
      <dgm:prSet phldr="0" custT="1"/>
      <dgm:spPr>
        <a:solidFill>
          <a:schemeClr val="accent1">
            <a:lumMod val="50000"/>
          </a:schemeClr>
        </a:solidFill>
      </dgm:spPr>
      <dgm:t>
        <a:bodyPr vert="horz" wrap="square"/>
        <a:lstStyle/>
        <a:p>
          <a:pPr>
            <a:lnSpc>
              <a:spcPct val="100000"/>
            </a:lnSpc>
            <a:spcBef>
              <a:spcPct val="0"/>
            </a:spcBef>
            <a:spcAft>
              <a:spcPct val="35000"/>
            </a:spcAft>
          </a:pPr>
          <a:r>
            <a:rPr lang="zh-CN" sz="2000" b="0" i="0" baseline="0" dirty="0"/>
            <a:t>逐步建成三级结构的因特网</a:t>
          </a:r>
        </a:p>
      </dgm:t>
    </dgm:pt>
    <dgm:pt modelId="{6AEA4619-46D1-4173-825D-5271340D8866}" cxnId="{8181DF2B-DBF7-4401-B41E-1201653B5361}" type="parTrans">
      <dgm:prSet/>
      <dgm:spPr/>
      <dgm:t>
        <a:bodyPr/>
        <a:lstStyle/>
        <a:p>
          <a:endParaRPr lang="zh-CN" altLang="en-US"/>
        </a:p>
      </dgm:t>
    </dgm:pt>
    <dgm:pt modelId="{B7F67F41-1C0A-4A6C-82C6-8DFE6BE7D920}" cxnId="{8181DF2B-DBF7-4401-B41E-1201653B5361}" type="sibTrans">
      <dgm:prSet/>
      <dgm:spPr/>
      <dgm:t>
        <a:bodyPr/>
        <a:lstStyle/>
        <a:p>
          <a:endParaRPr lang="zh-CN" altLang="en-US"/>
        </a:p>
      </dgm:t>
    </dgm:pt>
    <dgm:pt modelId="{2B8F2BED-4BF6-43F3-B353-DBC308CDE2E7}">
      <dgm:prSet phldr="0" custT="1"/>
      <dgm:spPr>
        <a:solidFill>
          <a:schemeClr val="accent1">
            <a:lumMod val="50000"/>
          </a:schemeClr>
        </a:solidFill>
      </dgm:spPr>
      <dgm:t>
        <a:bodyPr vert="horz" wrap="square"/>
        <a:lstStyle/>
        <a:p>
          <a:pPr>
            <a:lnSpc>
              <a:spcPct val="100000"/>
            </a:lnSpc>
            <a:spcBef>
              <a:spcPct val="0"/>
            </a:spcBef>
            <a:spcAft>
              <a:spcPct val="35000"/>
            </a:spcAft>
          </a:pPr>
          <a:r>
            <a:rPr lang="zh-CN" sz="2000" b="0" i="0" baseline="0" dirty="0"/>
            <a:t>逐步形成了多层次</a:t>
          </a:r>
          <a:r>
            <a:rPr lang="en-US" sz="2000" b="0" i="0" baseline="0" dirty="0"/>
            <a:t>ISP</a:t>
          </a:r>
          <a:r>
            <a:rPr lang="zh-CN" sz="2000" b="0" i="0" baseline="0" dirty="0"/>
            <a:t>结构的因特网</a:t>
          </a:r>
        </a:p>
      </dgm:t>
    </dgm:pt>
    <dgm:pt modelId="{BA221C34-E88A-42A0-9C67-8974826E53C9}" cxnId="{F75F8054-3D7D-41E7-B697-B746967EC9B6}" type="parTrans">
      <dgm:prSet/>
      <dgm:spPr/>
      <dgm:t>
        <a:bodyPr/>
        <a:lstStyle/>
        <a:p>
          <a:endParaRPr lang="zh-CN" altLang="en-US"/>
        </a:p>
      </dgm:t>
    </dgm:pt>
    <dgm:pt modelId="{3BB9F821-0395-4F77-B7AD-9FEA62062115}" cxnId="{F75F8054-3D7D-41E7-B697-B746967EC9B6}" type="sibTrans">
      <dgm:prSet/>
      <dgm:spPr/>
      <dgm:t>
        <a:bodyPr/>
        <a:lstStyle/>
        <a:p>
          <a:endParaRPr lang="zh-CN" altLang="en-US"/>
        </a:p>
      </dgm:t>
    </dgm:pt>
    <dgm:pt modelId="{A6CC4E22-CC69-453B-A451-97CD7A68A06E}" type="pres">
      <dgm:prSet presAssocID="{F32FFD43-E59D-4733-8DF9-89E622286A19}" presName="CompostProcess" presStyleCnt="0">
        <dgm:presLayoutVars>
          <dgm:dir/>
          <dgm:resizeHandles val="exact"/>
        </dgm:presLayoutVars>
      </dgm:prSet>
      <dgm:spPr/>
    </dgm:pt>
    <dgm:pt modelId="{5C390EA3-CA47-47F8-9FBC-D6751BD8E8A3}" type="pres">
      <dgm:prSet presAssocID="{F32FFD43-E59D-4733-8DF9-89E622286A19}" presName="arrow" presStyleLbl="bgShp" presStyleIdx="0" presStyleCnt="1" custScaleX="117646"/>
      <dgm:spPr>
        <a:solidFill>
          <a:srgbClr val="0070C0"/>
        </a:solidFill>
      </dgm:spPr>
    </dgm:pt>
    <dgm:pt modelId="{0F0FF837-9503-4673-ACE5-EBE273EDD8D9}" type="pres">
      <dgm:prSet presAssocID="{F32FFD43-E59D-4733-8DF9-89E622286A19}" presName="linearProcess" presStyleCnt="0"/>
      <dgm:spPr/>
    </dgm:pt>
    <dgm:pt modelId="{7A468956-2BBE-428E-9F36-9E2C2B362B77}" type="pres">
      <dgm:prSet presAssocID="{1D74D4A0-C49F-4EE6-87B9-C4F292356E2E}" presName="textNode" presStyleLbl="node1" presStyleIdx="0" presStyleCnt="3">
        <dgm:presLayoutVars>
          <dgm:bulletEnabled val="1"/>
        </dgm:presLayoutVars>
      </dgm:prSet>
      <dgm:spPr/>
    </dgm:pt>
    <dgm:pt modelId="{A1958E9F-A30F-45D7-B007-6FD9BCF43CBE}" type="pres">
      <dgm:prSet presAssocID="{D016417D-8390-4EEC-8688-0168A18176BE}" presName="sibTrans" presStyleCnt="0"/>
      <dgm:spPr/>
    </dgm:pt>
    <dgm:pt modelId="{F6A9317F-24F8-4E5D-9F5A-9B6BDE1E7A0D}" type="pres">
      <dgm:prSet presAssocID="{F2EA81BE-B109-4776-B64A-E04EB7AD16FC}" presName="textNode" presStyleLbl="node1" presStyleIdx="1" presStyleCnt="3">
        <dgm:presLayoutVars>
          <dgm:bulletEnabled val="1"/>
        </dgm:presLayoutVars>
      </dgm:prSet>
      <dgm:spPr/>
    </dgm:pt>
    <dgm:pt modelId="{7818A8EB-DE3F-4320-9021-0357204F8D62}" type="pres">
      <dgm:prSet presAssocID="{B7F67F41-1C0A-4A6C-82C6-8DFE6BE7D920}" presName="sibTrans" presStyleCnt="0"/>
      <dgm:spPr/>
    </dgm:pt>
    <dgm:pt modelId="{8FB18D32-31AE-496D-A57E-1D5785A5B6DC}" type="pres">
      <dgm:prSet presAssocID="{2B8F2BED-4BF6-43F3-B353-DBC308CDE2E7}" presName="textNode" presStyleLbl="node1" presStyleIdx="2" presStyleCnt="3">
        <dgm:presLayoutVars>
          <dgm:bulletEnabled val="1"/>
        </dgm:presLayoutVars>
      </dgm:prSet>
      <dgm:spPr/>
    </dgm:pt>
  </dgm:ptLst>
  <dgm:cxnLst>
    <dgm:cxn modelId="{94444514-93C8-48BF-B481-D0BE5426FA6F}" type="presOf" srcId="{F2EA81BE-B109-4776-B64A-E04EB7AD16FC}" destId="{F6A9317F-24F8-4E5D-9F5A-9B6BDE1E7A0D}" srcOrd="0" destOrd="0" presId="urn:microsoft.com/office/officeart/2005/8/layout/hProcess9#1"/>
    <dgm:cxn modelId="{8181DF2B-DBF7-4401-B41E-1201653B5361}" srcId="{F32FFD43-E59D-4733-8DF9-89E622286A19}" destId="{F2EA81BE-B109-4776-B64A-E04EB7AD16FC}" srcOrd="1" destOrd="0" parTransId="{6AEA4619-46D1-4173-825D-5271340D8866}" sibTransId="{B7F67F41-1C0A-4A6C-82C6-8DFE6BE7D920}"/>
    <dgm:cxn modelId="{4A7AAD3D-0B99-43DF-9B0D-97F89843EF4E}" srcId="{F32FFD43-E59D-4733-8DF9-89E622286A19}" destId="{1D74D4A0-C49F-4EE6-87B9-C4F292356E2E}" srcOrd="0" destOrd="0" parTransId="{CC806462-745C-4AC7-835F-E754A38CF491}" sibTransId="{D016417D-8390-4EEC-8688-0168A18176BE}"/>
    <dgm:cxn modelId="{453D2A40-7BFD-4091-9EDA-02D8F94750A8}" type="presOf" srcId="{F32FFD43-E59D-4733-8DF9-89E622286A19}" destId="{A6CC4E22-CC69-453B-A451-97CD7A68A06E}" srcOrd="0" destOrd="0" presId="urn:microsoft.com/office/officeart/2005/8/layout/hProcess9#1"/>
    <dgm:cxn modelId="{F75F8054-3D7D-41E7-B697-B746967EC9B6}" srcId="{F32FFD43-E59D-4733-8DF9-89E622286A19}" destId="{2B8F2BED-4BF6-43F3-B353-DBC308CDE2E7}" srcOrd="2" destOrd="0" parTransId="{BA221C34-E88A-42A0-9C67-8974826E53C9}" sibTransId="{3BB9F821-0395-4F77-B7AD-9FEA62062115}"/>
    <dgm:cxn modelId="{3610D58E-F554-4271-B086-83E22FB3D21F}" type="presOf" srcId="{1D74D4A0-C49F-4EE6-87B9-C4F292356E2E}" destId="{7A468956-2BBE-428E-9F36-9E2C2B362B77}" srcOrd="0" destOrd="0" presId="urn:microsoft.com/office/officeart/2005/8/layout/hProcess9#1"/>
    <dgm:cxn modelId="{8BC497CD-7F00-4D4A-BC9B-F08D890AF812}" type="presOf" srcId="{2B8F2BED-4BF6-43F3-B353-DBC308CDE2E7}" destId="{8FB18D32-31AE-496D-A57E-1D5785A5B6DC}" srcOrd="0" destOrd="0" presId="urn:microsoft.com/office/officeart/2005/8/layout/hProcess9#1"/>
    <dgm:cxn modelId="{275735F9-E31B-4FD7-823C-46DD5514EB51}" type="presParOf" srcId="{A6CC4E22-CC69-453B-A451-97CD7A68A06E}" destId="{5C390EA3-CA47-47F8-9FBC-D6751BD8E8A3}" srcOrd="0" destOrd="0" presId="urn:microsoft.com/office/officeart/2005/8/layout/hProcess9#1"/>
    <dgm:cxn modelId="{0C8558A0-A11A-4F00-AF3A-5F2AE7D19785}" type="presParOf" srcId="{A6CC4E22-CC69-453B-A451-97CD7A68A06E}" destId="{0F0FF837-9503-4673-ACE5-EBE273EDD8D9}" srcOrd="1" destOrd="0" presId="urn:microsoft.com/office/officeart/2005/8/layout/hProcess9#1"/>
    <dgm:cxn modelId="{DA9BED85-A587-4F63-8006-EB49D6F3C94D}" type="presParOf" srcId="{0F0FF837-9503-4673-ACE5-EBE273EDD8D9}" destId="{7A468956-2BBE-428E-9F36-9E2C2B362B77}" srcOrd="0" destOrd="0" presId="urn:microsoft.com/office/officeart/2005/8/layout/hProcess9#1"/>
    <dgm:cxn modelId="{2AF158B6-6F13-4EA2-A121-A1C1EEB482C2}" type="presParOf" srcId="{0F0FF837-9503-4673-ACE5-EBE273EDD8D9}" destId="{A1958E9F-A30F-45D7-B007-6FD9BCF43CBE}" srcOrd="1" destOrd="0" presId="urn:microsoft.com/office/officeart/2005/8/layout/hProcess9#1"/>
    <dgm:cxn modelId="{6F473709-A028-43A2-AEC2-997DDE363C73}" type="presParOf" srcId="{0F0FF837-9503-4673-ACE5-EBE273EDD8D9}" destId="{F6A9317F-24F8-4E5D-9F5A-9B6BDE1E7A0D}" srcOrd="2" destOrd="0" presId="urn:microsoft.com/office/officeart/2005/8/layout/hProcess9#1"/>
    <dgm:cxn modelId="{65302C41-108E-4FF9-A676-7277EC3AF23D}" type="presParOf" srcId="{0F0FF837-9503-4673-ACE5-EBE273EDD8D9}" destId="{7818A8EB-DE3F-4320-9021-0357204F8D62}" srcOrd="3" destOrd="0" presId="urn:microsoft.com/office/officeart/2005/8/layout/hProcess9#1"/>
    <dgm:cxn modelId="{515DA75A-7B74-45BD-B1E0-9C185D7BBEAD}" type="presParOf" srcId="{0F0FF837-9503-4673-ACE5-EBE273EDD8D9}" destId="{8FB18D32-31AE-496D-A57E-1D5785A5B6DC}" srcOrd="4" destOrd="0" presId="urn:microsoft.com/office/officeart/2005/8/layout/hProcess9#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A66482-6A4C-43B8-85A6-353E0FD26D96}" type="doc">
      <dgm:prSet loTypeId="urn:microsoft.com/office/officeart/2005/8/layout/bList2" loCatId="list" qsTypeId="urn:microsoft.com/office/officeart/2005/8/quickstyle/simple1" qsCatId="simple" csTypeId="urn:microsoft.com/office/officeart/2005/8/colors/colorful4" csCatId="colorful" phldr="1"/>
      <dgm:spPr/>
      <dgm:t>
        <a:bodyPr/>
        <a:lstStyle/>
        <a:p>
          <a:endParaRPr lang="zh-CN" altLang="en-US"/>
        </a:p>
      </dgm:t>
    </dgm:pt>
    <dgm:pt modelId="{53A6867C-C931-428E-9A4E-94798DEE1A5B}">
      <dgm:prSet phldrT="[文本]" custT="1"/>
      <dgm:spPr>
        <a:solidFill>
          <a:srgbClr val="66FF66"/>
        </a:solidFill>
        <a:ln>
          <a:solidFill>
            <a:srgbClr val="66FF66"/>
          </a:solidFill>
        </a:ln>
      </dgm:spPr>
      <dgm:t>
        <a:bodyPr/>
        <a:lstStyle/>
        <a:p>
          <a:r>
            <a:rPr lang="zh-CN" altLang="en-US" sz="2400" b="1" dirty="0"/>
            <a:t>发送方</a:t>
          </a:r>
        </a:p>
      </dgm:t>
    </dgm:pt>
    <dgm:pt modelId="{E1EAF45D-5350-4065-97FF-88BDF7FA0BD4}" cxnId="{96DB2CA3-2656-40BF-BD07-FC7A08176D77}" type="parTrans">
      <dgm:prSet/>
      <dgm:spPr/>
      <dgm:t>
        <a:bodyPr/>
        <a:lstStyle/>
        <a:p>
          <a:endParaRPr lang="zh-CN" altLang="en-US"/>
        </a:p>
      </dgm:t>
    </dgm:pt>
    <dgm:pt modelId="{4AF7BBB3-0D18-4A11-8F4C-E387E083FC73}" cxnId="{96DB2CA3-2656-40BF-BD07-FC7A08176D77}" type="sibTrans">
      <dgm:prSet/>
      <dgm:spPr/>
      <dgm:t>
        <a:bodyPr/>
        <a:lstStyle/>
        <a:p>
          <a:endParaRPr lang="zh-CN" altLang="en-US"/>
        </a:p>
      </dgm:t>
    </dgm:pt>
    <dgm:pt modelId="{2A2EEAD0-2039-40A6-ACD0-B0149CBEF07C}">
      <dgm:prSet phldrT="[文本]" custT="1"/>
      <dgm:spPr>
        <a:solidFill>
          <a:srgbClr val="B8F2A4">
            <a:alpha val="89804"/>
          </a:srgbClr>
        </a:solidFill>
      </dgm:spPr>
      <dgm:t>
        <a:bodyPr/>
        <a:lstStyle/>
        <a:p>
          <a:r>
            <a:rPr lang="zh-CN" altLang="en-US" sz="2400" dirty="0"/>
            <a:t>构造分组</a:t>
          </a:r>
        </a:p>
      </dgm:t>
    </dgm:pt>
    <dgm:pt modelId="{F720BFEA-E4CB-4B9C-AF4C-58746EB29217}" cxnId="{A59E6456-427F-4594-931D-36FA0A29DFBF}" type="parTrans">
      <dgm:prSet/>
      <dgm:spPr/>
      <dgm:t>
        <a:bodyPr/>
        <a:lstStyle/>
        <a:p>
          <a:endParaRPr lang="zh-CN" altLang="en-US"/>
        </a:p>
      </dgm:t>
    </dgm:pt>
    <dgm:pt modelId="{47CD5E73-8540-47E4-8E0D-E8E673DADDE1}" cxnId="{A59E6456-427F-4594-931D-36FA0A29DFBF}" type="sibTrans">
      <dgm:prSet/>
      <dgm:spPr/>
      <dgm:t>
        <a:bodyPr/>
        <a:lstStyle/>
        <a:p>
          <a:endParaRPr lang="zh-CN" altLang="en-US"/>
        </a:p>
      </dgm:t>
    </dgm:pt>
    <dgm:pt modelId="{45BB4B2A-86AF-4E8C-BBF5-894BBBA8DA07}">
      <dgm:prSet phldrT="[文本]" custT="1"/>
      <dgm:spPr>
        <a:solidFill>
          <a:srgbClr val="B8F2A4">
            <a:alpha val="89804"/>
          </a:srgbClr>
        </a:solidFill>
      </dgm:spPr>
      <dgm:t>
        <a:bodyPr/>
        <a:lstStyle/>
        <a:p>
          <a:r>
            <a:rPr lang="zh-CN" altLang="en-US" sz="2400" dirty="0"/>
            <a:t>发送分组</a:t>
          </a:r>
        </a:p>
      </dgm:t>
    </dgm:pt>
    <dgm:pt modelId="{5DAC1C32-49FC-47C2-BF8C-624250008D8E}" cxnId="{C4333D3B-30EA-49E8-83F2-F7048A8EC8B6}" type="parTrans">
      <dgm:prSet/>
      <dgm:spPr/>
      <dgm:t>
        <a:bodyPr/>
        <a:lstStyle/>
        <a:p>
          <a:endParaRPr lang="zh-CN" altLang="en-US"/>
        </a:p>
      </dgm:t>
    </dgm:pt>
    <dgm:pt modelId="{7F02BC03-087D-4BDD-90FC-C4CF01EB4C99}" cxnId="{C4333D3B-30EA-49E8-83F2-F7048A8EC8B6}" type="sibTrans">
      <dgm:prSet/>
      <dgm:spPr/>
      <dgm:t>
        <a:bodyPr/>
        <a:lstStyle/>
        <a:p>
          <a:endParaRPr lang="zh-CN" altLang="en-US"/>
        </a:p>
      </dgm:t>
    </dgm:pt>
    <dgm:pt modelId="{2D7C0CC6-BFED-4D85-B31E-426152BA23AF}">
      <dgm:prSet phldrT="[文本]" custT="1"/>
      <dgm:spPr>
        <a:solidFill>
          <a:srgbClr val="FF3399"/>
        </a:solidFill>
      </dgm:spPr>
      <dgm:t>
        <a:bodyPr/>
        <a:lstStyle/>
        <a:p>
          <a:r>
            <a:rPr lang="zh-CN" altLang="en-US" sz="2400" b="1" dirty="0"/>
            <a:t>路由器</a:t>
          </a:r>
        </a:p>
      </dgm:t>
    </dgm:pt>
    <dgm:pt modelId="{9A79924E-CC07-4E2D-8B84-42B30B6DAC43}" cxnId="{67A972D7-DE56-4F50-88C9-6140A3701156}" type="parTrans">
      <dgm:prSet/>
      <dgm:spPr/>
      <dgm:t>
        <a:bodyPr/>
        <a:lstStyle/>
        <a:p>
          <a:endParaRPr lang="zh-CN" altLang="en-US"/>
        </a:p>
      </dgm:t>
    </dgm:pt>
    <dgm:pt modelId="{199A7D5F-F618-4DC0-AC24-49B226DC6BB7}" cxnId="{67A972D7-DE56-4F50-88C9-6140A3701156}" type="sibTrans">
      <dgm:prSet/>
      <dgm:spPr/>
      <dgm:t>
        <a:bodyPr/>
        <a:lstStyle/>
        <a:p>
          <a:endParaRPr lang="zh-CN" altLang="en-US"/>
        </a:p>
      </dgm:t>
    </dgm:pt>
    <dgm:pt modelId="{1B925E6B-78C4-4F53-9C44-60876AC3EC0D}">
      <dgm:prSet phldrT="[文本]" custT="1"/>
      <dgm:spPr>
        <a:solidFill>
          <a:srgbClr val="FCA09E">
            <a:alpha val="89804"/>
          </a:srgbClr>
        </a:solidFill>
      </dgm:spPr>
      <dgm:t>
        <a:bodyPr/>
        <a:lstStyle/>
        <a:p>
          <a:r>
            <a:rPr lang="zh-CN" altLang="en-US" sz="2400" dirty="0"/>
            <a:t>缓存分组</a:t>
          </a:r>
        </a:p>
      </dgm:t>
    </dgm:pt>
    <dgm:pt modelId="{6CBBFD51-3BA6-43E2-A4C6-485E9B932EC1}" cxnId="{4A4A91E8-4A24-4EED-A1E0-EB298A792FF1}" type="parTrans">
      <dgm:prSet/>
      <dgm:spPr/>
      <dgm:t>
        <a:bodyPr/>
        <a:lstStyle/>
        <a:p>
          <a:endParaRPr lang="zh-CN" altLang="en-US"/>
        </a:p>
      </dgm:t>
    </dgm:pt>
    <dgm:pt modelId="{E648D3AC-BAAE-44CA-ABAA-8E1A2344C880}" cxnId="{4A4A91E8-4A24-4EED-A1E0-EB298A792FF1}" type="sibTrans">
      <dgm:prSet/>
      <dgm:spPr/>
      <dgm:t>
        <a:bodyPr/>
        <a:lstStyle/>
        <a:p>
          <a:endParaRPr lang="zh-CN" altLang="en-US"/>
        </a:p>
      </dgm:t>
    </dgm:pt>
    <dgm:pt modelId="{9C72E4C9-480E-43A6-9658-9351CA7EB6E6}">
      <dgm:prSet phldrT="[文本]" custT="1"/>
      <dgm:spPr>
        <a:solidFill>
          <a:srgbClr val="FCA09E">
            <a:alpha val="89804"/>
          </a:srgbClr>
        </a:solidFill>
      </dgm:spPr>
      <dgm:t>
        <a:bodyPr/>
        <a:lstStyle/>
        <a:p>
          <a:r>
            <a:rPr lang="zh-CN" altLang="en-US" sz="2400" dirty="0"/>
            <a:t>转发分组</a:t>
          </a:r>
        </a:p>
      </dgm:t>
    </dgm:pt>
    <dgm:pt modelId="{B47FE49B-2F26-415E-82BC-7A81A8BEAF61}" cxnId="{9E6FAC71-97C7-4704-8C59-228CF16A5A45}" type="parTrans">
      <dgm:prSet/>
      <dgm:spPr/>
      <dgm:t>
        <a:bodyPr/>
        <a:lstStyle/>
        <a:p>
          <a:endParaRPr lang="zh-CN" altLang="en-US"/>
        </a:p>
      </dgm:t>
    </dgm:pt>
    <dgm:pt modelId="{66CB9759-EA2D-4915-AA4B-50E35868D078}" cxnId="{9E6FAC71-97C7-4704-8C59-228CF16A5A45}" type="sibTrans">
      <dgm:prSet/>
      <dgm:spPr/>
      <dgm:t>
        <a:bodyPr/>
        <a:lstStyle/>
        <a:p>
          <a:endParaRPr lang="zh-CN" altLang="en-US"/>
        </a:p>
      </dgm:t>
    </dgm:pt>
    <dgm:pt modelId="{021A0074-2ABA-4F6D-B333-5860462DD4D5}">
      <dgm:prSet phldrT="[文本]" custT="1"/>
      <dgm:spPr>
        <a:solidFill>
          <a:schemeClr val="accent2">
            <a:lumMod val="60000"/>
            <a:lumOff val="40000"/>
          </a:schemeClr>
        </a:solidFill>
      </dgm:spPr>
      <dgm:t>
        <a:bodyPr/>
        <a:lstStyle/>
        <a:p>
          <a:r>
            <a:rPr lang="zh-CN" altLang="en-US" sz="2400" b="1" dirty="0"/>
            <a:t>接收方</a:t>
          </a:r>
        </a:p>
      </dgm:t>
    </dgm:pt>
    <dgm:pt modelId="{2D4F96EB-7FAA-483E-B853-3D642255924B}" cxnId="{AF45635E-1CB0-4CCC-AAAB-087D5911A464}" type="parTrans">
      <dgm:prSet/>
      <dgm:spPr/>
      <dgm:t>
        <a:bodyPr/>
        <a:lstStyle/>
        <a:p>
          <a:endParaRPr lang="zh-CN" altLang="en-US"/>
        </a:p>
      </dgm:t>
    </dgm:pt>
    <dgm:pt modelId="{4423D409-0B0C-4CEF-823F-A93037C1619F}" cxnId="{AF45635E-1CB0-4CCC-AAAB-087D5911A464}" type="sibTrans">
      <dgm:prSet/>
      <dgm:spPr/>
      <dgm:t>
        <a:bodyPr/>
        <a:lstStyle/>
        <a:p>
          <a:endParaRPr lang="zh-CN" altLang="en-US"/>
        </a:p>
      </dgm:t>
    </dgm:pt>
    <dgm:pt modelId="{3FBCD284-6DDB-4B65-9FCB-11F398B526BE}">
      <dgm:prSet phldrT="[文本]" custT="1"/>
      <dgm:spPr>
        <a:solidFill>
          <a:schemeClr val="accent2">
            <a:lumMod val="20000"/>
            <a:lumOff val="80000"/>
            <a:alpha val="90000"/>
          </a:schemeClr>
        </a:solidFill>
      </dgm:spPr>
      <dgm:t>
        <a:bodyPr/>
        <a:lstStyle/>
        <a:p>
          <a:r>
            <a:rPr lang="zh-CN" altLang="en-US" sz="2400" dirty="0"/>
            <a:t>接受分组</a:t>
          </a:r>
        </a:p>
      </dgm:t>
    </dgm:pt>
    <dgm:pt modelId="{3EB4882E-3F5C-4D33-B567-902E660ED3BF}" cxnId="{A0FABCCA-A412-45AD-8128-B75FF57C39FF}" type="parTrans">
      <dgm:prSet/>
      <dgm:spPr/>
      <dgm:t>
        <a:bodyPr/>
        <a:lstStyle/>
        <a:p>
          <a:endParaRPr lang="zh-CN" altLang="en-US"/>
        </a:p>
      </dgm:t>
    </dgm:pt>
    <dgm:pt modelId="{1FB4A035-6F9E-4424-A63B-4236A1E0EF92}" cxnId="{A0FABCCA-A412-45AD-8128-B75FF57C39FF}" type="sibTrans">
      <dgm:prSet/>
      <dgm:spPr/>
      <dgm:t>
        <a:bodyPr/>
        <a:lstStyle/>
        <a:p>
          <a:endParaRPr lang="zh-CN" altLang="en-US"/>
        </a:p>
      </dgm:t>
    </dgm:pt>
    <dgm:pt modelId="{429E3830-860A-4123-8E45-5D2D15B1A2C9}">
      <dgm:prSet phldrT="[文本]" custT="1"/>
      <dgm:spPr>
        <a:solidFill>
          <a:schemeClr val="accent2">
            <a:lumMod val="20000"/>
            <a:lumOff val="80000"/>
            <a:alpha val="90000"/>
          </a:schemeClr>
        </a:solidFill>
      </dgm:spPr>
      <dgm:t>
        <a:bodyPr/>
        <a:lstStyle/>
        <a:p>
          <a:r>
            <a:rPr lang="zh-CN" altLang="en-US" sz="2400" dirty="0"/>
            <a:t>还原报文</a:t>
          </a:r>
        </a:p>
      </dgm:t>
    </dgm:pt>
    <dgm:pt modelId="{0FF51A97-9F3A-459C-9ED5-A301F365E18E}" cxnId="{7EAE8CF7-8549-4E88-977D-BEEAA93D2C47}" type="parTrans">
      <dgm:prSet/>
      <dgm:spPr/>
      <dgm:t>
        <a:bodyPr/>
        <a:lstStyle/>
        <a:p>
          <a:endParaRPr lang="zh-CN" altLang="en-US"/>
        </a:p>
      </dgm:t>
    </dgm:pt>
    <dgm:pt modelId="{CA092641-DD2E-42F9-9C28-CB3310331BE0}" cxnId="{7EAE8CF7-8549-4E88-977D-BEEAA93D2C47}" type="sibTrans">
      <dgm:prSet/>
      <dgm:spPr/>
      <dgm:t>
        <a:bodyPr/>
        <a:lstStyle/>
        <a:p>
          <a:endParaRPr lang="zh-CN" altLang="en-US"/>
        </a:p>
      </dgm:t>
    </dgm:pt>
    <dgm:pt modelId="{787E5175-1C2F-48D5-A773-836526ACCD82}" type="pres">
      <dgm:prSet presAssocID="{63A66482-6A4C-43B8-85A6-353E0FD26D96}" presName="diagram" presStyleCnt="0">
        <dgm:presLayoutVars>
          <dgm:dir/>
          <dgm:animLvl val="lvl"/>
          <dgm:resizeHandles val="exact"/>
        </dgm:presLayoutVars>
      </dgm:prSet>
      <dgm:spPr/>
    </dgm:pt>
    <dgm:pt modelId="{2F074C0C-E248-4606-9B10-6839C4097DC2}" type="pres">
      <dgm:prSet presAssocID="{53A6867C-C931-428E-9A4E-94798DEE1A5B}" presName="compNode" presStyleCnt="0"/>
      <dgm:spPr/>
    </dgm:pt>
    <dgm:pt modelId="{1C7800E3-C319-4C6C-9818-8C1354B382F3}" type="pres">
      <dgm:prSet presAssocID="{53A6867C-C931-428E-9A4E-94798DEE1A5B}" presName="childRect" presStyleLbl="bgAcc1" presStyleIdx="0" presStyleCnt="3">
        <dgm:presLayoutVars>
          <dgm:bulletEnabled val="1"/>
        </dgm:presLayoutVars>
      </dgm:prSet>
      <dgm:spPr/>
    </dgm:pt>
    <dgm:pt modelId="{A19917DD-1A95-4D4F-9F77-4193AD9F97E8}" type="pres">
      <dgm:prSet presAssocID="{53A6867C-C931-428E-9A4E-94798DEE1A5B}" presName="parentText" presStyleLbl="node1" presStyleIdx="0" presStyleCnt="0">
        <dgm:presLayoutVars>
          <dgm:chMax val="0"/>
          <dgm:bulletEnabled val="1"/>
        </dgm:presLayoutVars>
      </dgm:prSet>
      <dgm:spPr/>
    </dgm:pt>
    <dgm:pt modelId="{48A5A72C-F8E8-4F6C-A2EF-541DB86212E7}" type="pres">
      <dgm:prSet presAssocID="{53A6867C-C931-428E-9A4E-94798DEE1A5B}" presName="parentRect" presStyleLbl="alignNode1" presStyleIdx="0" presStyleCnt="3"/>
      <dgm:spPr/>
    </dgm:pt>
    <dgm:pt modelId="{2822C908-004B-4432-A3DF-2AEB56DD55D3}" type="pres">
      <dgm:prSet presAssocID="{53A6867C-C931-428E-9A4E-94798DEE1A5B}" presName="adorn" presStyleLbl="fgAccFollowNod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pt>
    <dgm:pt modelId="{1496940B-B431-4785-BF42-50853A76ADD9}" type="pres">
      <dgm:prSet presAssocID="{4AF7BBB3-0D18-4A11-8F4C-E387E083FC73}" presName="sibTrans" presStyleLbl="sibTrans2D1" presStyleIdx="0" presStyleCnt="0"/>
      <dgm:spPr/>
    </dgm:pt>
    <dgm:pt modelId="{477C1D64-2C92-426D-84F6-24A1C035BFAC}" type="pres">
      <dgm:prSet presAssocID="{2D7C0CC6-BFED-4D85-B31E-426152BA23AF}" presName="compNode" presStyleCnt="0"/>
      <dgm:spPr/>
    </dgm:pt>
    <dgm:pt modelId="{2D756BFE-EC60-4CF2-AD68-40A27FED6BFC}" type="pres">
      <dgm:prSet presAssocID="{2D7C0CC6-BFED-4D85-B31E-426152BA23AF}" presName="childRect" presStyleLbl="bgAcc1" presStyleIdx="1" presStyleCnt="3">
        <dgm:presLayoutVars>
          <dgm:bulletEnabled val="1"/>
        </dgm:presLayoutVars>
      </dgm:prSet>
      <dgm:spPr/>
    </dgm:pt>
    <dgm:pt modelId="{07FF2696-716D-4748-9FAC-1ACF204BFC74}" type="pres">
      <dgm:prSet presAssocID="{2D7C0CC6-BFED-4D85-B31E-426152BA23AF}" presName="parentText" presStyleLbl="node1" presStyleIdx="0" presStyleCnt="0">
        <dgm:presLayoutVars>
          <dgm:chMax val="0"/>
          <dgm:bulletEnabled val="1"/>
        </dgm:presLayoutVars>
      </dgm:prSet>
      <dgm:spPr/>
    </dgm:pt>
    <dgm:pt modelId="{6301199C-3984-433A-9AB5-F8C28ACD1450}" type="pres">
      <dgm:prSet presAssocID="{2D7C0CC6-BFED-4D85-B31E-426152BA23AF}" presName="parentRect" presStyleLbl="alignNode1" presStyleIdx="1" presStyleCnt="3"/>
      <dgm:spPr/>
    </dgm:pt>
    <dgm:pt modelId="{5FDDC57F-433D-495B-819B-FEF348C556EE}" type="pres">
      <dgm:prSet presAssocID="{2D7C0CC6-BFED-4D85-B31E-426152BA23AF}" presName="adorn" presStyleLbl="fgAccFollow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20000" r="-20000"/>
          </a:stretch>
        </a:blipFill>
      </dgm:spPr>
    </dgm:pt>
    <dgm:pt modelId="{AADA597F-A6FF-4A44-8E30-4B5BD9F359D3}" type="pres">
      <dgm:prSet presAssocID="{199A7D5F-F618-4DC0-AC24-49B226DC6BB7}" presName="sibTrans" presStyleLbl="sibTrans2D1" presStyleIdx="0" presStyleCnt="0"/>
      <dgm:spPr/>
    </dgm:pt>
    <dgm:pt modelId="{2C801A43-6B2E-4B6F-B2AD-C1A1E31A06D7}" type="pres">
      <dgm:prSet presAssocID="{021A0074-2ABA-4F6D-B333-5860462DD4D5}" presName="compNode" presStyleCnt="0"/>
      <dgm:spPr/>
    </dgm:pt>
    <dgm:pt modelId="{2A43F5DE-AE37-4204-9E12-CB24585DF45A}" type="pres">
      <dgm:prSet presAssocID="{021A0074-2ABA-4F6D-B333-5860462DD4D5}" presName="childRect" presStyleLbl="bgAcc1" presStyleIdx="2" presStyleCnt="3">
        <dgm:presLayoutVars>
          <dgm:bulletEnabled val="1"/>
        </dgm:presLayoutVars>
      </dgm:prSet>
      <dgm:spPr/>
    </dgm:pt>
    <dgm:pt modelId="{E63FF87D-2A17-4E0D-84A7-221BFB78792C}" type="pres">
      <dgm:prSet presAssocID="{021A0074-2ABA-4F6D-B333-5860462DD4D5}" presName="parentText" presStyleLbl="node1" presStyleIdx="0" presStyleCnt="0">
        <dgm:presLayoutVars>
          <dgm:chMax val="0"/>
          <dgm:bulletEnabled val="1"/>
        </dgm:presLayoutVars>
      </dgm:prSet>
      <dgm:spPr/>
    </dgm:pt>
    <dgm:pt modelId="{0DD18B50-CA40-4AE0-A54A-BEEBAB1C935F}" type="pres">
      <dgm:prSet presAssocID="{021A0074-2ABA-4F6D-B333-5860462DD4D5}" presName="parentRect" presStyleLbl="alignNode1" presStyleIdx="2" presStyleCnt="3"/>
      <dgm:spPr/>
    </dgm:pt>
    <dgm:pt modelId="{99730185-FC5D-433D-887B-0268A8712EB6}" type="pres">
      <dgm:prSet presAssocID="{021A0074-2ABA-4F6D-B333-5860462DD4D5}" presName="adorn" presStyleLbl="fgAccFollowNode1" presStyleIdx="2"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pt>
  </dgm:ptLst>
  <dgm:cxnLst>
    <dgm:cxn modelId="{1BFF7407-FA62-4A11-9BF3-86B9726F534D}" type="presOf" srcId="{2A2EEAD0-2039-40A6-ACD0-B0149CBEF07C}" destId="{1C7800E3-C319-4C6C-9818-8C1354B382F3}" srcOrd="0" destOrd="0" presId="urn:microsoft.com/office/officeart/2005/8/layout/bList2"/>
    <dgm:cxn modelId="{2C7CFB1D-8C81-4748-90C7-A9FE26AD8328}" type="presOf" srcId="{021A0074-2ABA-4F6D-B333-5860462DD4D5}" destId="{0DD18B50-CA40-4AE0-A54A-BEEBAB1C935F}" srcOrd="1" destOrd="0" presId="urn:microsoft.com/office/officeart/2005/8/layout/bList2"/>
    <dgm:cxn modelId="{BA22EA27-BB80-489E-9E4B-6F398C5EFB8E}" type="presOf" srcId="{53A6867C-C931-428E-9A4E-94798DEE1A5B}" destId="{48A5A72C-F8E8-4F6C-A2EF-541DB86212E7}" srcOrd="1" destOrd="0" presId="urn:microsoft.com/office/officeart/2005/8/layout/bList2"/>
    <dgm:cxn modelId="{0041FA37-DE92-4F44-A87B-41022C53B143}" type="presOf" srcId="{2D7C0CC6-BFED-4D85-B31E-426152BA23AF}" destId="{6301199C-3984-433A-9AB5-F8C28ACD1450}" srcOrd="1" destOrd="0" presId="urn:microsoft.com/office/officeart/2005/8/layout/bList2"/>
    <dgm:cxn modelId="{C4333D3B-30EA-49E8-83F2-F7048A8EC8B6}" srcId="{53A6867C-C931-428E-9A4E-94798DEE1A5B}" destId="{45BB4B2A-86AF-4E8C-BBF5-894BBBA8DA07}" srcOrd="1" destOrd="0" parTransId="{5DAC1C32-49FC-47C2-BF8C-624250008D8E}" sibTransId="{7F02BC03-087D-4BDD-90FC-C4CF01EB4C99}"/>
    <dgm:cxn modelId="{90960340-2850-461C-A7A8-DDCA42ABBF38}" type="presOf" srcId="{2D7C0CC6-BFED-4D85-B31E-426152BA23AF}" destId="{07FF2696-716D-4748-9FAC-1ACF204BFC74}" srcOrd="0" destOrd="0" presId="urn:microsoft.com/office/officeart/2005/8/layout/bList2"/>
    <dgm:cxn modelId="{AF45635E-1CB0-4CCC-AAAB-087D5911A464}" srcId="{63A66482-6A4C-43B8-85A6-353E0FD26D96}" destId="{021A0074-2ABA-4F6D-B333-5860462DD4D5}" srcOrd="2" destOrd="0" parTransId="{2D4F96EB-7FAA-483E-B853-3D642255924B}" sibTransId="{4423D409-0B0C-4CEF-823F-A93037C1619F}"/>
    <dgm:cxn modelId="{A5CB504E-7DA3-4617-9883-06853E54C73D}" type="presOf" srcId="{53A6867C-C931-428E-9A4E-94798DEE1A5B}" destId="{A19917DD-1A95-4D4F-9F77-4193AD9F97E8}" srcOrd="0" destOrd="0" presId="urn:microsoft.com/office/officeart/2005/8/layout/bList2"/>
    <dgm:cxn modelId="{9E6FAC71-97C7-4704-8C59-228CF16A5A45}" srcId="{2D7C0CC6-BFED-4D85-B31E-426152BA23AF}" destId="{9C72E4C9-480E-43A6-9658-9351CA7EB6E6}" srcOrd="1" destOrd="0" parTransId="{B47FE49B-2F26-415E-82BC-7A81A8BEAF61}" sibTransId="{66CB9759-EA2D-4915-AA4B-50E35868D078}"/>
    <dgm:cxn modelId="{66A2A874-8276-46C8-B8D7-9C3515548AD3}" type="presOf" srcId="{021A0074-2ABA-4F6D-B333-5860462DD4D5}" destId="{E63FF87D-2A17-4E0D-84A7-221BFB78792C}" srcOrd="0" destOrd="0" presId="urn:microsoft.com/office/officeart/2005/8/layout/bList2"/>
    <dgm:cxn modelId="{A59E6456-427F-4594-931D-36FA0A29DFBF}" srcId="{53A6867C-C931-428E-9A4E-94798DEE1A5B}" destId="{2A2EEAD0-2039-40A6-ACD0-B0149CBEF07C}" srcOrd="0" destOrd="0" parTransId="{F720BFEA-E4CB-4B9C-AF4C-58746EB29217}" sibTransId="{47CD5E73-8540-47E4-8E0D-E8E673DADDE1}"/>
    <dgm:cxn modelId="{45F75B8C-FF55-43F2-AC3D-DD2BCE71E7B8}" type="presOf" srcId="{9C72E4C9-480E-43A6-9658-9351CA7EB6E6}" destId="{2D756BFE-EC60-4CF2-AD68-40A27FED6BFC}" srcOrd="0" destOrd="1" presId="urn:microsoft.com/office/officeart/2005/8/layout/bList2"/>
    <dgm:cxn modelId="{FDB44395-CF71-470E-9C29-27DE651D4328}" type="presOf" srcId="{429E3830-860A-4123-8E45-5D2D15B1A2C9}" destId="{2A43F5DE-AE37-4204-9E12-CB24585DF45A}" srcOrd="0" destOrd="1" presId="urn:microsoft.com/office/officeart/2005/8/layout/bList2"/>
    <dgm:cxn modelId="{21C62999-DA18-489F-B7C8-C113E5CA434E}" type="presOf" srcId="{4AF7BBB3-0D18-4A11-8F4C-E387E083FC73}" destId="{1496940B-B431-4785-BF42-50853A76ADD9}" srcOrd="0" destOrd="0" presId="urn:microsoft.com/office/officeart/2005/8/layout/bList2"/>
    <dgm:cxn modelId="{786D03A2-FF8C-4D8B-B09A-D7E775964464}" type="presOf" srcId="{3FBCD284-6DDB-4B65-9FCB-11F398B526BE}" destId="{2A43F5DE-AE37-4204-9E12-CB24585DF45A}" srcOrd="0" destOrd="0" presId="urn:microsoft.com/office/officeart/2005/8/layout/bList2"/>
    <dgm:cxn modelId="{96DB2CA3-2656-40BF-BD07-FC7A08176D77}" srcId="{63A66482-6A4C-43B8-85A6-353E0FD26D96}" destId="{53A6867C-C931-428E-9A4E-94798DEE1A5B}" srcOrd="0" destOrd="0" parTransId="{E1EAF45D-5350-4065-97FF-88BDF7FA0BD4}" sibTransId="{4AF7BBB3-0D18-4A11-8F4C-E387E083FC73}"/>
    <dgm:cxn modelId="{95C054A6-820C-4F84-B9D7-6619E351DD82}" type="presOf" srcId="{1B925E6B-78C4-4F53-9C44-60876AC3EC0D}" destId="{2D756BFE-EC60-4CF2-AD68-40A27FED6BFC}" srcOrd="0" destOrd="0" presId="urn:microsoft.com/office/officeart/2005/8/layout/bList2"/>
    <dgm:cxn modelId="{A0FABCCA-A412-45AD-8128-B75FF57C39FF}" srcId="{021A0074-2ABA-4F6D-B333-5860462DD4D5}" destId="{3FBCD284-6DDB-4B65-9FCB-11F398B526BE}" srcOrd="0" destOrd="0" parTransId="{3EB4882E-3F5C-4D33-B567-902E660ED3BF}" sibTransId="{1FB4A035-6F9E-4424-A63B-4236A1E0EF92}"/>
    <dgm:cxn modelId="{67A972D7-DE56-4F50-88C9-6140A3701156}" srcId="{63A66482-6A4C-43B8-85A6-353E0FD26D96}" destId="{2D7C0CC6-BFED-4D85-B31E-426152BA23AF}" srcOrd="1" destOrd="0" parTransId="{9A79924E-CC07-4E2D-8B84-42B30B6DAC43}" sibTransId="{199A7D5F-F618-4DC0-AC24-49B226DC6BB7}"/>
    <dgm:cxn modelId="{3F6FE1DC-93EF-48A9-892D-B30E9921A8B8}" type="presOf" srcId="{45BB4B2A-86AF-4E8C-BBF5-894BBBA8DA07}" destId="{1C7800E3-C319-4C6C-9818-8C1354B382F3}" srcOrd="0" destOrd="1" presId="urn:microsoft.com/office/officeart/2005/8/layout/bList2"/>
    <dgm:cxn modelId="{4A4A91E8-4A24-4EED-A1E0-EB298A792FF1}" srcId="{2D7C0CC6-BFED-4D85-B31E-426152BA23AF}" destId="{1B925E6B-78C4-4F53-9C44-60876AC3EC0D}" srcOrd="0" destOrd="0" parTransId="{6CBBFD51-3BA6-43E2-A4C6-485E9B932EC1}" sibTransId="{E648D3AC-BAAE-44CA-ABAA-8E1A2344C880}"/>
    <dgm:cxn modelId="{6DE687EF-A3F2-4BD1-917D-D012E723AF57}" type="presOf" srcId="{63A66482-6A4C-43B8-85A6-353E0FD26D96}" destId="{787E5175-1C2F-48D5-A773-836526ACCD82}" srcOrd="0" destOrd="0" presId="urn:microsoft.com/office/officeart/2005/8/layout/bList2"/>
    <dgm:cxn modelId="{7EAE8CF7-8549-4E88-977D-BEEAA93D2C47}" srcId="{021A0074-2ABA-4F6D-B333-5860462DD4D5}" destId="{429E3830-860A-4123-8E45-5D2D15B1A2C9}" srcOrd="1" destOrd="0" parTransId="{0FF51A97-9F3A-459C-9ED5-A301F365E18E}" sibTransId="{CA092641-DD2E-42F9-9C28-CB3310331BE0}"/>
    <dgm:cxn modelId="{667CA8FD-09B7-43DA-A9B4-CFB557961401}" type="presOf" srcId="{199A7D5F-F618-4DC0-AC24-49B226DC6BB7}" destId="{AADA597F-A6FF-4A44-8E30-4B5BD9F359D3}" srcOrd="0" destOrd="0" presId="urn:microsoft.com/office/officeart/2005/8/layout/bList2"/>
    <dgm:cxn modelId="{4C51332A-FBEE-4322-863C-76094DA90501}" type="presParOf" srcId="{787E5175-1C2F-48D5-A773-836526ACCD82}" destId="{2F074C0C-E248-4606-9B10-6839C4097DC2}" srcOrd="0" destOrd="0" presId="urn:microsoft.com/office/officeart/2005/8/layout/bList2"/>
    <dgm:cxn modelId="{5D67F2D9-72A0-471F-9AA3-9671DC9500B9}" type="presParOf" srcId="{2F074C0C-E248-4606-9B10-6839C4097DC2}" destId="{1C7800E3-C319-4C6C-9818-8C1354B382F3}" srcOrd="0" destOrd="0" presId="urn:microsoft.com/office/officeart/2005/8/layout/bList2"/>
    <dgm:cxn modelId="{99FA76E2-4EDF-45E2-A664-B5DE3F2BB3ED}" type="presParOf" srcId="{2F074C0C-E248-4606-9B10-6839C4097DC2}" destId="{A19917DD-1A95-4D4F-9F77-4193AD9F97E8}" srcOrd="1" destOrd="0" presId="urn:microsoft.com/office/officeart/2005/8/layout/bList2"/>
    <dgm:cxn modelId="{75C2D1E9-77A2-49DC-8774-154457402CCC}" type="presParOf" srcId="{2F074C0C-E248-4606-9B10-6839C4097DC2}" destId="{48A5A72C-F8E8-4F6C-A2EF-541DB86212E7}" srcOrd="2" destOrd="0" presId="urn:microsoft.com/office/officeart/2005/8/layout/bList2"/>
    <dgm:cxn modelId="{76DA2D29-DF8D-4CCA-8C14-C093B2DCC104}" type="presParOf" srcId="{2F074C0C-E248-4606-9B10-6839C4097DC2}" destId="{2822C908-004B-4432-A3DF-2AEB56DD55D3}" srcOrd="3" destOrd="0" presId="urn:microsoft.com/office/officeart/2005/8/layout/bList2"/>
    <dgm:cxn modelId="{A3B555D3-1577-4E1A-AAE0-B5BAEDFBC8F5}" type="presParOf" srcId="{787E5175-1C2F-48D5-A773-836526ACCD82}" destId="{1496940B-B431-4785-BF42-50853A76ADD9}" srcOrd="1" destOrd="0" presId="urn:microsoft.com/office/officeart/2005/8/layout/bList2"/>
    <dgm:cxn modelId="{196DC6D4-AEC7-4086-A7AB-B302C4F754BE}" type="presParOf" srcId="{787E5175-1C2F-48D5-A773-836526ACCD82}" destId="{477C1D64-2C92-426D-84F6-24A1C035BFAC}" srcOrd="2" destOrd="0" presId="urn:microsoft.com/office/officeart/2005/8/layout/bList2"/>
    <dgm:cxn modelId="{D2B3E190-758F-437C-B00C-70D2DD054D47}" type="presParOf" srcId="{477C1D64-2C92-426D-84F6-24A1C035BFAC}" destId="{2D756BFE-EC60-4CF2-AD68-40A27FED6BFC}" srcOrd="0" destOrd="0" presId="urn:microsoft.com/office/officeart/2005/8/layout/bList2"/>
    <dgm:cxn modelId="{552A27BA-90B0-4AD2-9F99-73FBD99D8D73}" type="presParOf" srcId="{477C1D64-2C92-426D-84F6-24A1C035BFAC}" destId="{07FF2696-716D-4748-9FAC-1ACF204BFC74}" srcOrd="1" destOrd="0" presId="urn:microsoft.com/office/officeart/2005/8/layout/bList2"/>
    <dgm:cxn modelId="{FCFD744D-B97F-4D83-99E7-4FEC37C1E656}" type="presParOf" srcId="{477C1D64-2C92-426D-84F6-24A1C035BFAC}" destId="{6301199C-3984-433A-9AB5-F8C28ACD1450}" srcOrd="2" destOrd="0" presId="urn:microsoft.com/office/officeart/2005/8/layout/bList2"/>
    <dgm:cxn modelId="{01813AAF-E821-4030-B1D8-64523D90321D}" type="presParOf" srcId="{477C1D64-2C92-426D-84F6-24A1C035BFAC}" destId="{5FDDC57F-433D-495B-819B-FEF348C556EE}" srcOrd="3" destOrd="0" presId="urn:microsoft.com/office/officeart/2005/8/layout/bList2"/>
    <dgm:cxn modelId="{5D815D60-CC0B-4907-9163-ED235FED6D19}" type="presParOf" srcId="{787E5175-1C2F-48D5-A773-836526ACCD82}" destId="{AADA597F-A6FF-4A44-8E30-4B5BD9F359D3}" srcOrd="3" destOrd="0" presId="urn:microsoft.com/office/officeart/2005/8/layout/bList2"/>
    <dgm:cxn modelId="{375E116A-318D-45AA-8FBD-D2B7FEA5F678}" type="presParOf" srcId="{787E5175-1C2F-48D5-A773-836526ACCD82}" destId="{2C801A43-6B2E-4B6F-B2AD-C1A1E31A06D7}" srcOrd="4" destOrd="0" presId="urn:microsoft.com/office/officeart/2005/8/layout/bList2"/>
    <dgm:cxn modelId="{D6C006BF-5FEA-4999-9DE5-701C98703988}" type="presParOf" srcId="{2C801A43-6B2E-4B6F-B2AD-C1A1E31A06D7}" destId="{2A43F5DE-AE37-4204-9E12-CB24585DF45A}" srcOrd="0" destOrd="0" presId="urn:microsoft.com/office/officeart/2005/8/layout/bList2"/>
    <dgm:cxn modelId="{7F1FF312-5581-4611-A834-BA68F87AE212}" type="presParOf" srcId="{2C801A43-6B2E-4B6F-B2AD-C1A1E31A06D7}" destId="{E63FF87D-2A17-4E0D-84A7-221BFB78792C}" srcOrd="1" destOrd="0" presId="urn:microsoft.com/office/officeart/2005/8/layout/bList2"/>
    <dgm:cxn modelId="{461FD21D-E2D2-442E-98B1-F062008DA20B}" type="presParOf" srcId="{2C801A43-6B2E-4B6F-B2AD-C1A1E31A06D7}" destId="{0DD18B50-CA40-4AE0-A54A-BEEBAB1C935F}" srcOrd="2" destOrd="0" presId="urn:microsoft.com/office/officeart/2005/8/layout/bList2"/>
    <dgm:cxn modelId="{D19093CE-45F9-4EF2-8928-05CBCAACDBE1}" type="presParOf" srcId="{2C801A43-6B2E-4B6F-B2AD-C1A1E31A06D7}" destId="{99730185-FC5D-433D-887B-0268A8712EB6}" srcOrd="3" destOrd="0" presId="urn:microsoft.com/office/officeart/2005/8/layout/b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0C43C8-D43F-400C-9BF3-BF0FE9146EB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9D57360D-F2F3-4207-A321-6B2E5BC465FD}">
      <dgm:prSet custT="1"/>
      <dgm:spPr/>
      <dgm:t>
        <a:bodyPr/>
        <a:lstStyle/>
        <a:p>
          <a:r>
            <a:rPr lang="zh-CN" altLang="en-US" sz="2400" dirty="0"/>
            <a:t>发送时延</a:t>
          </a:r>
        </a:p>
      </dgm:t>
    </dgm:pt>
    <dgm:pt modelId="{5A3BA79F-477E-4A5F-B1D0-C1B9C952D5A4}" cxnId="{1189FA7A-D9AF-43E8-9F4B-7E6BB703EE7B}" type="parTrans">
      <dgm:prSet/>
      <dgm:spPr/>
      <dgm:t>
        <a:bodyPr/>
        <a:lstStyle/>
        <a:p>
          <a:endParaRPr lang="zh-CN" altLang="en-US"/>
        </a:p>
      </dgm:t>
    </dgm:pt>
    <dgm:pt modelId="{1F75B2B9-A7CB-44DD-9C85-7BB52FAAEA84}" cxnId="{1189FA7A-D9AF-43E8-9F4B-7E6BB703EE7B}" type="sibTrans">
      <dgm:prSet/>
      <dgm:spPr/>
      <dgm:t>
        <a:bodyPr/>
        <a:lstStyle/>
        <a:p>
          <a:endParaRPr lang="zh-CN" altLang="en-US"/>
        </a:p>
      </dgm:t>
    </dgm:pt>
    <dgm:pt modelId="{6E7C53C7-6634-4C83-9046-D94ADB563F38}">
      <dgm:prSet custT="1"/>
      <dgm:spPr/>
      <dgm:t>
        <a:bodyPr/>
        <a:lstStyle/>
        <a:p>
          <a:r>
            <a:rPr lang="zh-CN" altLang="en-US" sz="2400" dirty="0"/>
            <a:t>传播时延</a:t>
          </a:r>
        </a:p>
      </dgm:t>
    </dgm:pt>
    <dgm:pt modelId="{A15DEB8B-3624-4DD8-83AA-57699B6EE42C}" cxnId="{1426A6D2-FC1E-4B36-8DE6-227E99F4AC6D}" type="parTrans">
      <dgm:prSet/>
      <dgm:spPr/>
      <dgm:t>
        <a:bodyPr/>
        <a:lstStyle/>
        <a:p>
          <a:endParaRPr lang="zh-CN" altLang="en-US"/>
        </a:p>
      </dgm:t>
    </dgm:pt>
    <dgm:pt modelId="{21653B53-B917-4946-AC5E-7C0AF6A4146B}" cxnId="{1426A6D2-FC1E-4B36-8DE6-227E99F4AC6D}" type="sibTrans">
      <dgm:prSet/>
      <dgm:spPr/>
      <dgm:t>
        <a:bodyPr/>
        <a:lstStyle/>
        <a:p>
          <a:endParaRPr lang="zh-CN" altLang="en-US"/>
        </a:p>
      </dgm:t>
    </dgm:pt>
    <dgm:pt modelId="{30D6C487-22B9-433D-BDE0-51DB2209A72F}">
      <dgm:prSet custT="1"/>
      <dgm:spPr/>
      <dgm:t>
        <a:bodyPr/>
        <a:lstStyle/>
        <a:p>
          <a:r>
            <a:rPr lang="zh-CN" altLang="en-US" sz="2400" dirty="0"/>
            <a:t>处理时延</a:t>
          </a:r>
        </a:p>
      </dgm:t>
    </dgm:pt>
    <dgm:pt modelId="{169646FF-1015-4908-81F5-D7DD2C3EA742}" cxnId="{829BB8E1-6A8F-4A64-9903-F050685976A7}" type="parTrans">
      <dgm:prSet/>
      <dgm:spPr/>
      <dgm:t>
        <a:bodyPr/>
        <a:lstStyle/>
        <a:p>
          <a:endParaRPr lang="zh-CN" altLang="en-US"/>
        </a:p>
      </dgm:t>
    </dgm:pt>
    <dgm:pt modelId="{C2B8BDAF-A402-40C9-83BF-9CF03A722BB2}" cxnId="{829BB8E1-6A8F-4A64-9903-F050685976A7}" type="sibTrans">
      <dgm:prSet/>
      <dgm:spPr/>
      <dgm:t>
        <a:bodyPr/>
        <a:lstStyle/>
        <a:p>
          <a:endParaRPr lang="zh-CN" altLang="en-US"/>
        </a:p>
      </dgm:t>
    </dgm:pt>
    <dgm:pt modelId="{8D13E210-A084-4BE6-A30D-774577C50E34}">
      <dgm:prSet custT="1"/>
      <dgm:spPr/>
      <dgm:t>
        <a:bodyPr/>
        <a:lstStyle/>
        <a:p>
          <a:r>
            <a:rPr lang="zh-CN" altLang="en-US" sz="2400" dirty="0"/>
            <a:t>排队时延</a:t>
          </a:r>
        </a:p>
      </dgm:t>
    </dgm:pt>
    <dgm:pt modelId="{D944F5A2-2D90-4E44-B5F9-6C35383B0F02}" cxnId="{F7F35DED-C7FB-412A-B5F0-ACD7931746C2}" type="parTrans">
      <dgm:prSet/>
      <dgm:spPr/>
      <dgm:t>
        <a:bodyPr/>
        <a:lstStyle/>
        <a:p>
          <a:endParaRPr lang="zh-CN" altLang="en-US"/>
        </a:p>
      </dgm:t>
    </dgm:pt>
    <dgm:pt modelId="{192C7E94-48F2-4274-BDF4-0C429E034415}" cxnId="{F7F35DED-C7FB-412A-B5F0-ACD7931746C2}" type="sibTrans">
      <dgm:prSet/>
      <dgm:spPr/>
      <dgm:t>
        <a:bodyPr/>
        <a:lstStyle/>
        <a:p>
          <a:endParaRPr lang="zh-CN" altLang="en-US"/>
        </a:p>
      </dgm:t>
    </dgm:pt>
    <dgm:pt modelId="{035E1BF0-F8E9-40A2-BED9-AA1ED3982AEF}">
      <dgm:prSet custT="1"/>
      <dgm:spPr>
        <a:blipFill>
          <a:blip xmlns:r="http://schemas.openxmlformats.org/officeDocument/2006/relationships" r:embed="rId1"/>
          <a:stretch>
            <a:fillRect/>
          </a:stretch>
        </a:blipFill>
      </dgm:spPr>
      <dgm:t>
        <a:bodyPr/>
        <a:lstStyle/>
        <a:p>
          <a:r>
            <a:rPr lang="zh-CN" altLang="en-US">
              <a:noFill/>
            </a:rPr>
            <a:t> </a:t>
          </a:r>
        </a:p>
      </dgm:t>
    </dgm:pt>
    <dgm:pt modelId="{9CD19481-1184-4AF7-AC02-176F7F6B8424}" cxnId="{2B2044C9-88F6-4D31-B722-D9C949C8DBAF}" type="parTrans">
      <dgm:prSet/>
      <dgm:spPr/>
      <dgm:t>
        <a:bodyPr/>
        <a:lstStyle/>
        <a:p>
          <a:endParaRPr lang="zh-CN" altLang="en-US"/>
        </a:p>
      </dgm:t>
    </dgm:pt>
    <dgm:pt modelId="{3EA545DD-DEDB-44B2-BBCA-9BC3939985C7}" cxnId="{2B2044C9-88F6-4D31-B722-D9C949C8DBAF}" type="sibTrans">
      <dgm:prSet/>
      <dgm:spPr/>
      <dgm:t>
        <a:bodyPr/>
        <a:lstStyle/>
        <a:p>
          <a:endParaRPr lang="zh-CN" altLang="en-US"/>
        </a:p>
      </dgm:t>
    </dgm:pt>
    <dgm:pt modelId="{26A681B7-9C87-4126-9390-49BC9858B328}">
      <dgm:prSet custT="1"/>
      <dgm:spPr/>
      <dgm:t>
        <a:bodyPr/>
        <a:lstStyle/>
        <a:p>
          <a:r>
            <a:rPr lang="zh-CN" altLang="en-US">
              <a:noFill/>
            </a:rPr>
            <a:t> </a:t>
          </a:r>
        </a:p>
      </dgm:t>
    </dgm:pt>
    <dgm:pt modelId="{FDEF7075-98AF-4F86-AA67-432346172036}" cxnId="{27DF02EA-23C6-4868-8389-07C0D67E9475}" type="parTrans">
      <dgm:prSet/>
      <dgm:spPr/>
      <dgm:t>
        <a:bodyPr/>
        <a:lstStyle/>
        <a:p>
          <a:endParaRPr lang="zh-CN" altLang="en-US"/>
        </a:p>
      </dgm:t>
    </dgm:pt>
    <dgm:pt modelId="{7C5121CA-7279-41FB-8D4F-CEAF65BFA430}" cxnId="{27DF02EA-23C6-4868-8389-07C0D67E9475}" type="sibTrans">
      <dgm:prSet/>
      <dgm:spPr/>
      <dgm:t>
        <a:bodyPr/>
        <a:lstStyle/>
        <a:p>
          <a:endParaRPr lang="zh-CN" altLang="en-US"/>
        </a:p>
      </dgm:t>
    </dgm:pt>
    <dgm:pt modelId="{0C2A2393-27FA-44C8-993D-0FAC827581D9}">
      <dgm:prSet custT="1"/>
      <dgm:spPr>
        <a:blipFill>
          <a:blip xmlns:r="http://schemas.openxmlformats.org/officeDocument/2006/relationships" r:embed="rId2"/>
          <a:stretch>
            <a:fillRect/>
          </a:stretch>
        </a:blipFill>
      </dgm:spPr>
      <dgm:t>
        <a:bodyPr/>
        <a:lstStyle/>
        <a:p>
          <a:r>
            <a:rPr lang="zh-CN" altLang="en-US">
              <a:noFill/>
            </a:rPr>
            <a:t> </a:t>
          </a:r>
        </a:p>
      </dgm:t>
    </dgm:pt>
    <dgm:pt modelId="{DF8ACBF7-C621-4F94-9785-51EBA2D9C528}" cxnId="{CA8161A4-CC16-4DDD-8B1D-31FDC1E56FB0}" type="parTrans">
      <dgm:prSet/>
      <dgm:spPr/>
      <dgm:t>
        <a:bodyPr/>
        <a:lstStyle/>
        <a:p>
          <a:endParaRPr lang="zh-CN" altLang="en-US"/>
        </a:p>
      </dgm:t>
    </dgm:pt>
    <dgm:pt modelId="{CB24E8AE-1113-4332-A42C-50029DF297B2}" cxnId="{CA8161A4-CC16-4DDD-8B1D-31FDC1E56FB0}" type="sibTrans">
      <dgm:prSet/>
      <dgm:spPr/>
      <dgm:t>
        <a:bodyPr/>
        <a:lstStyle/>
        <a:p>
          <a:endParaRPr lang="zh-CN" altLang="en-US"/>
        </a:p>
      </dgm:t>
    </dgm:pt>
    <dgm:pt modelId="{EA77FB44-1F1D-4D03-A94D-E4688316336C}">
      <dgm:prSet custT="1"/>
      <dgm:spPr/>
      <dgm:t>
        <a:bodyPr/>
        <a:lstStyle/>
        <a:p>
          <a:r>
            <a:rPr lang="zh-CN" altLang="en-US">
              <a:noFill/>
            </a:rPr>
            <a:t> </a:t>
          </a:r>
        </a:p>
      </dgm:t>
    </dgm:pt>
    <dgm:pt modelId="{7B7F0A3F-D2EB-4619-8D00-2F3DC669D6E7}" cxnId="{AEACF020-51B4-41CC-9637-25F9ACC5CE13}" type="parTrans">
      <dgm:prSet/>
      <dgm:spPr/>
      <dgm:t>
        <a:bodyPr/>
        <a:lstStyle/>
        <a:p>
          <a:endParaRPr lang="zh-CN" altLang="en-US"/>
        </a:p>
      </dgm:t>
    </dgm:pt>
    <dgm:pt modelId="{74E18F67-2E6B-403D-86B0-036DCC32E9AF}" cxnId="{AEACF020-51B4-41CC-9637-25F9ACC5CE13}" type="sibTrans">
      <dgm:prSet/>
      <dgm:spPr/>
      <dgm:t>
        <a:bodyPr/>
        <a:lstStyle/>
        <a:p>
          <a:endParaRPr lang="zh-CN" altLang="en-US"/>
        </a:p>
      </dgm:t>
    </dgm:pt>
    <dgm:pt modelId="{34379E06-9086-4CA8-88E3-305A7F997F65}">
      <dgm:prSet custT="1"/>
      <dgm:spPr/>
      <dgm:t>
        <a:bodyPr/>
        <a:lstStyle/>
        <a:p>
          <a:r>
            <a:rPr lang="zh-CN" altLang="en-US" sz="2000" dirty="0"/>
            <a:t>主机或路由器在收到分组时对分组的处理时间</a:t>
          </a:r>
        </a:p>
      </dgm:t>
    </dgm:pt>
    <dgm:pt modelId="{7FA282E2-9CC0-405C-A07F-F00B7DA545E9}" cxnId="{EFEBEAF2-0C1C-467B-9247-DEFEB49FE337}" type="parTrans">
      <dgm:prSet/>
      <dgm:spPr/>
      <dgm:t>
        <a:bodyPr/>
        <a:lstStyle/>
        <a:p>
          <a:endParaRPr lang="zh-CN" altLang="en-US"/>
        </a:p>
      </dgm:t>
    </dgm:pt>
    <dgm:pt modelId="{E9BEC9DA-B2C7-4B25-B03C-C2CB81453437}" cxnId="{EFEBEAF2-0C1C-467B-9247-DEFEB49FE337}" type="sibTrans">
      <dgm:prSet/>
      <dgm:spPr/>
      <dgm:t>
        <a:bodyPr/>
        <a:lstStyle/>
        <a:p>
          <a:endParaRPr lang="zh-CN" altLang="en-US"/>
        </a:p>
      </dgm:t>
    </dgm:pt>
    <dgm:pt modelId="{325E7299-DD78-4E12-A8BC-E9B01B84A147}">
      <dgm:prSet custT="1"/>
      <dgm:spPr/>
      <dgm:t>
        <a:bodyPr/>
        <a:lstStyle/>
        <a:p>
          <a:r>
            <a:rPr lang="zh-CN" altLang="en-US" sz="2000" dirty="0"/>
            <a:t>分组进入路由器后要先在输入队列中排队等待处理</a:t>
          </a:r>
        </a:p>
      </dgm:t>
    </dgm:pt>
    <dgm:pt modelId="{7F26371C-644E-4DE8-B214-2287FF3B511B}" cxnId="{C4882298-0209-4BB1-B5E7-65BAAC72D685}" type="parTrans">
      <dgm:prSet/>
      <dgm:spPr/>
      <dgm:t>
        <a:bodyPr/>
        <a:lstStyle/>
        <a:p>
          <a:endParaRPr lang="zh-CN" altLang="en-US"/>
        </a:p>
      </dgm:t>
    </dgm:pt>
    <dgm:pt modelId="{670AE865-F7CE-4B3F-B36A-825A028DE7A9}" cxnId="{C4882298-0209-4BB1-B5E7-65BAAC72D685}" type="sibTrans">
      <dgm:prSet/>
      <dgm:spPr/>
      <dgm:t>
        <a:bodyPr/>
        <a:lstStyle/>
        <a:p>
          <a:endParaRPr lang="zh-CN" altLang="en-US"/>
        </a:p>
      </dgm:t>
    </dgm:pt>
    <dgm:pt modelId="{B957D848-D5AE-44F0-A7FB-7DD280C09CD1}" type="pres">
      <dgm:prSet presAssocID="{440C43C8-D43F-400C-9BF3-BF0FE9146EBF}" presName="linear" presStyleCnt="0">
        <dgm:presLayoutVars>
          <dgm:dir/>
          <dgm:animLvl val="lvl"/>
          <dgm:resizeHandles val="exact"/>
        </dgm:presLayoutVars>
      </dgm:prSet>
      <dgm:spPr/>
    </dgm:pt>
    <dgm:pt modelId="{22C3E8A6-186B-48B9-BDC1-30BF1002E96A}" type="pres">
      <dgm:prSet presAssocID="{9D57360D-F2F3-4207-A321-6B2E5BC465FD}" presName="parentLin" presStyleCnt="0"/>
      <dgm:spPr/>
    </dgm:pt>
    <dgm:pt modelId="{87715CA1-0B09-4FA8-A2BA-3F0AC8FDBB68}" type="pres">
      <dgm:prSet presAssocID="{9D57360D-F2F3-4207-A321-6B2E5BC465FD}" presName="parentLeftMargin" presStyleLbl="node1" presStyleIdx="0" presStyleCnt="4"/>
      <dgm:spPr/>
    </dgm:pt>
    <dgm:pt modelId="{77891809-4F5D-4C3B-8D9B-BD6E7D6F16EF}" type="pres">
      <dgm:prSet presAssocID="{9D57360D-F2F3-4207-A321-6B2E5BC465FD}" presName="parentText" presStyleLbl="node1" presStyleIdx="0" presStyleCnt="4">
        <dgm:presLayoutVars>
          <dgm:chMax val="0"/>
          <dgm:bulletEnabled val="1"/>
        </dgm:presLayoutVars>
      </dgm:prSet>
      <dgm:spPr/>
    </dgm:pt>
    <dgm:pt modelId="{8A3D0EE7-5AB1-4B2D-9904-C9FEB8DB0FD9}" type="pres">
      <dgm:prSet presAssocID="{9D57360D-F2F3-4207-A321-6B2E5BC465FD}" presName="negativeSpace" presStyleCnt="0"/>
      <dgm:spPr/>
    </dgm:pt>
    <dgm:pt modelId="{D27BA6AC-59C6-4E96-9C03-3C13EDB021D6}" type="pres">
      <dgm:prSet presAssocID="{9D57360D-F2F3-4207-A321-6B2E5BC465FD}" presName="childText" presStyleLbl="conFgAcc1" presStyleIdx="0" presStyleCnt="4">
        <dgm:presLayoutVars>
          <dgm:bulletEnabled val="1"/>
        </dgm:presLayoutVars>
      </dgm:prSet>
      <dgm:spPr/>
    </dgm:pt>
    <dgm:pt modelId="{292C888C-BCF3-4761-83ED-A5369DB1D4BD}" type="pres">
      <dgm:prSet presAssocID="{1F75B2B9-A7CB-44DD-9C85-7BB52FAAEA84}" presName="spaceBetweenRectangles" presStyleCnt="0"/>
      <dgm:spPr/>
    </dgm:pt>
    <dgm:pt modelId="{DA456EA7-1800-4DF9-BBD1-03B527D28A68}" type="pres">
      <dgm:prSet presAssocID="{6E7C53C7-6634-4C83-9046-D94ADB563F38}" presName="parentLin" presStyleCnt="0"/>
      <dgm:spPr/>
    </dgm:pt>
    <dgm:pt modelId="{DD20F8E0-2C26-4BDC-BCBC-13D3E2FCD7D1}" type="pres">
      <dgm:prSet presAssocID="{6E7C53C7-6634-4C83-9046-D94ADB563F38}" presName="parentLeftMargin" presStyleLbl="node1" presStyleIdx="0" presStyleCnt="4"/>
      <dgm:spPr/>
    </dgm:pt>
    <dgm:pt modelId="{0726E258-9DD3-40B6-A9D5-BC70802EF868}" type="pres">
      <dgm:prSet presAssocID="{6E7C53C7-6634-4C83-9046-D94ADB563F38}" presName="parentText" presStyleLbl="node1" presStyleIdx="1" presStyleCnt="4">
        <dgm:presLayoutVars>
          <dgm:chMax val="0"/>
          <dgm:bulletEnabled val="1"/>
        </dgm:presLayoutVars>
      </dgm:prSet>
      <dgm:spPr/>
    </dgm:pt>
    <dgm:pt modelId="{AAE24E04-8821-4288-B30D-EED828A4ACBD}" type="pres">
      <dgm:prSet presAssocID="{6E7C53C7-6634-4C83-9046-D94ADB563F38}" presName="negativeSpace" presStyleCnt="0"/>
      <dgm:spPr/>
    </dgm:pt>
    <dgm:pt modelId="{8583518B-E126-4A7D-8B73-08D96F1A8334}" type="pres">
      <dgm:prSet presAssocID="{6E7C53C7-6634-4C83-9046-D94ADB563F38}" presName="childText" presStyleLbl="conFgAcc1" presStyleIdx="1" presStyleCnt="4">
        <dgm:presLayoutVars>
          <dgm:bulletEnabled val="1"/>
        </dgm:presLayoutVars>
      </dgm:prSet>
      <dgm:spPr/>
    </dgm:pt>
    <dgm:pt modelId="{0BBAC03B-A646-4889-BFA9-322DCB721C6B}" type="pres">
      <dgm:prSet presAssocID="{21653B53-B917-4946-AC5E-7C0AF6A4146B}" presName="spaceBetweenRectangles" presStyleCnt="0"/>
      <dgm:spPr/>
    </dgm:pt>
    <dgm:pt modelId="{8E41C8ED-7772-4C29-A2EC-8BB0E91A553D}" type="pres">
      <dgm:prSet presAssocID="{30D6C487-22B9-433D-BDE0-51DB2209A72F}" presName="parentLin" presStyleCnt="0"/>
      <dgm:spPr/>
    </dgm:pt>
    <dgm:pt modelId="{98C8B17B-60EA-4D96-A031-E5637851B163}" type="pres">
      <dgm:prSet presAssocID="{30D6C487-22B9-433D-BDE0-51DB2209A72F}" presName="parentLeftMargin" presStyleLbl="node1" presStyleIdx="1" presStyleCnt="4"/>
      <dgm:spPr/>
    </dgm:pt>
    <dgm:pt modelId="{1DBE5185-C3BC-4406-8AD5-342A7A421745}" type="pres">
      <dgm:prSet presAssocID="{30D6C487-22B9-433D-BDE0-51DB2209A72F}" presName="parentText" presStyleLbl="node1" presStyleIdx="2" presStyleCnt="4">
        <dgm:presLayoutVars>
          <dgm:chMax val="0"/>
          <dgm:bulletEnabled val="1"/>
        </dgm:presLayoutVars>
      </dgm:prSet>
      <dgm:spPr/>
    </dgm:pt>
    <dgm:pt modelId="{79A64CD5-9958-48AD-BBD6-488DE395FB03}" type="pres">
      <dgm:prSet presAssocID="{30D6C487-22B9-433D-BDE0-51DB2209A72F}" presName="negativeSpace" presStyleCnt="0"/>
      <dgm:spPr/>
    </dgm:pt>
    <dgm:pt modelId="{1D4B419E-9EC0-44C0-A017-EC9A5A7B4467}" type="pres">
      <dgm:prSet presAssocID="{30D6C487-22B9-433D-BDE0-51DB2209A72F}" presName="childText" presStyleLbl="conFgAcc1" presStyleIdx="2" presStyleCnt="4">
        <dgm:presLayoutVars>
          <dgm:bulletEnabled val="1"/>
        </dgm:presLayoutVars>
      </dgm:prSet>
      <dgm:spPr/>
    </dgm:pt>
    <dgm:pt modelId="{4E1D3C1C-6126-4814-BED9-405476FAA390}" type="pres">
      <dgm:prSet presAssocID="{C2B8BDAF-A402-40C9-83BF-9CF03A722BB2}" presName="spaceBetweenRectangles" presStyleCnt="0"/>
      <dgm:spPr/>
    </dgm:pt>
    <dgm:pt modelId="{30566DE5-F660-49F6-AA85-DE1170937EA2}" type="pres">
      <dgm:prSet presAssocID="{8D13E210-A084-4BE6-A30D-774577C50E34}" presName="parentLin" presStyleCnt="0"/>
      <dgm:spPr/>
    </dgm:pt>
    <dgm:pt modelId="{CC667643-F683-4A14-8BB7-5DBB02FE9B9C}" type="pres">
      <dgm:prSet presAssocID="{8D13E210-A084-4BE6-A30D-774577C50E34}" presName="parentLeftMargin" presStyleLbl="node1" presStyleIdx="2" presStyleCnt="4"/>
      <dgm:spPr/>
    </dgm:pt>
    <dgm:pt modelId="{B2FD8F62-0C66-427D-B011-68027788DB13}" type="pres">
      <dgm:prSet presAssocID="{8D13E210-A084-4BE6-A30D-774577C50E34}" presName="parentText" presStyleLbl="node1" presStyleIdx="3" presStyleCnt="4">
        <dgm:presLayoutVars>
          <dgm:chMax val="0"/>
          <dgm:bulletEnabled val="1"/>
        </dgm:presLayoutVars>
      </dgm:prSet>
      <dgm:spPr/>
    </dgm:pt>
    <dgm:pt modelId="{4BF89576-1FF8-40F2-BA14-DFB0164BCE78}" type="pres">
      <dgm:prSet presAssocID="{8D13E210-A084-4BE6-A30D-774577C50E34}" presName="negativeSpace" presStyleCnt="0"/>
      <dgm:spPr/>
    </dgm:pt>
    <dgm:pt modelId="{8F8BC43D-E40D-4E44-87E3-FA4DEED5768C}" type="pres">
      <dgm:prSet presAssocID="{8D13E210-A084-4BE6-A30D-774577C50E34}" presName="childText" presStyleLbl="conFgAcc1" presStyleIdx="3" presStyleCnt="4">
        <dgm:presLayoutVars>
          <dgm:bulletEnabled val="1"/>
        </dgm:presLayoutVars>
      </dgm:prSet>
      <dgm:spPr/>
    </dgm:pt>
  </dgm:ptLst>
  <dgm:cxnLst>
    <dgm:cxn modelId="{5321CC07-01C6-4973-911C-2959E945DC5D}" type="presOf" srcId="{9D57360D-F2F3-4207-A321-6B2E5BC465FD}" destId="{77891809-4F5D-4C3B-8D9B-BD6E7D6F16EF}" srcOrd="1" destOrd="0" presId="urn:microsoft.com/office/officeart/2005/8/layout/list1"/>
    <dgm:cxn modelId="{CF658C16-3722-43A8-B93E-36F76CCA062E}" type="presOf" srcId="{30D6C487-22B9-433D-BDE0-51DB2209A72F}" destId="{98C8B17B-60EA-4D96-A031-E5637851B163}" srcOrd="0" destOrd="0" presId="urn:microsoft.com/office/officeart/2005/8/layout/list1"/>
    <dgm:cxn modelId="{AEACF020-51B4-41CC-9637-25F9ACC5CE13}" srcId="{6E7C53C7-6634-4C83-9046-D94ADB563F38}" destId="{EA77FB44-1F1D-4D03-A94D-E4688316336C}" srcOrd="1" destOrd="0" parTransId="{7B7F0A3F-D2EB-4619-8D00-2F3DC669D6E7}" sibTransId="{74E18F67-2E6B-403D-86B0-036DCC32E9AF}"/>
    <dgm:cxn modelId="{2FE01234-5C68-4D26-AEED-19D7F49E3D46}" type="presOf" srcId="{26A681B7-9C87-4126-9390-49BC9858B328}" destId="{D27BA6AC-59C6-4E96-9C03-3C13EDB021D6}" srcOrd="0" destOrd="1" presId="urn:microsoft.com/office/officeart/2005/8/layout/list1"/>
    <dgm:cxn modelId="{4B460037-2362-46BB-810A-49AEA5879F78}" type="presOf" srcId="{035E1BF0-F8E9-40A2-BED9-AA1ED3982AEF}" destId="{D27BA6AC-59C6-4E96-9C03-3C13EDB021D6}" srcOrd="0" destOrd="0" presId="urn:microsoft.com/office/officeart/2005/8/layout/list1"/>
    <dgm:cxn modelId="{EE9C583B-27C7-4B99-9EEE-656AE675F839}" type="presOf" srcId="{0C2A2393-27FA-44C8-993D-0FAC827581D9}" destId="{8583518B-E126-4A7D-8B73-08D96F1A8334}" srcOrd="0" destOrd="0" presId="urn:microsoft.com/office/officeart/2005/8/layout/list1"/>
    <dgm:cxn modelId="{E3141640-063B-4B40-9F21-DEA968D41326}" type="presOf" srcId="{6E7C53C7-6634-4C83-9046-D94ADB563F38}" destId="{DD20F8E0-2C26-4BDC-BCBC-13D3E2FCD7D1}" srcOrd="0" destOrd="0" presId="urn:microsoft.com/office/officeart/2005/8/layout/list1"/>
    <dgm:cxn modelId="{21F4CD67-598F-46A6-9BD2-A2C6840DAA7B}" type="presOf" srcId="{8D13E210-A084-4BE6-A30D-774577C50E34}" destId="{B2FD8F62-0C66-427D-B011-68027788DB13}" srcOrd="1" destOrd="0" presId="urn:microsoft.com/office/officeart/2005/8/layout/list1"/>
    <dgm:cxn modelId="{59582A4F-C9E0-45EF-97EB-7CF7F545DCC0}" type="presOf" srcId="{9D57360D-F2F3-4207-A321-6B2E5BC465FD}" destId="{87715CA1-0B09-4FA8-A2BA-3F0AC8FDBB68}" srcOrd="0" destOrd="0" presId="urn:microsoft.com/office/officeart/2005/8/layout/list1"/>
    <dgm:cxn modelId="{1189FA7A-D9AF-43E8-9F4B-7E6BB703EE7B}" srcId="{440C43C8-D43F-400C-9BF3-BF0FE9146EBF}" destId="{9D57360D-F2F3-4207-A321-6B2E5BC465FD}" srcOrd="0" destOrd="0" parTransId="{5A3BA79F-477E-4A5F-B1D0-C1B9C952D5A4}" sibTransId="{1F75B2B9-A7CB-44DD-9C85-7BB52FAAEA84}"/>
    <dgm:cxn modelId="{9247FB7C-CAFB-4921-889C-E51B25B54F44}" type="presOf" srcId="{30D6C487-22B9-433D-BDE0-51DB2209A72F}" destId="{1DBE5185-C3BC-4406-8AD5-342A7A421745}" srcOrd="1" destOrd="0" presId="urn:microsoft.com/office/officeart/2005/8/layout/list1"/>
    <dgm:cxn modelId="{B6013D7E-ECAF-420F-9B13-3BAFC1709362}" type="presOf" srcId="{440C43C8-D43F-400C-9BF3-BF0FE9146EBF}" destId="{B957D848-D5AE-44F0-A7FB-7DD280C09CD1}" srcOrd="0" destOrd="0" presId="urn:microsoft.com/office/officeart/2005/8/layout/list1"/>
    <dgm:cxn modelId="{C4882298-0209-4BB1-B5E7-65BAAC72D685}" srcId="{8D13E210-A084-4BE6-A30D-774577C50E34}" destId="{325E7299-DD78-4E12-A8BC-E9B01B84A147}" srcOrd="0" destOrd="0" parTransId="{7F26371C-644E-4DE8-B214-2287FF3B511B}" sibTransId="{670AE865-F7CE-4B3F-B36A-825A028DE7A9}"/>
    <dgm:cxn modelId="{F0EF5FA1-4774-4003-B0B1-1F00186F633A}" type="presOf" srcId="{EA77FB44-1F1D-4D03-A94D-E4688316336C}" destId="{8583518B-E126-4A7D-8B73-08D96F1A8334}" srcOrd="0" destOrd="1" presId="urn:microsoft.com/office/officeart/2005/8/layout/list1"/>
    <dgm:cxn modelId="{CA8161A4-CC16-4DDD-8B1D-31FDC1E56FB0}" srcId="{6E7C53C7-6634-4C83-9046-D94ADB563F38}" destId="{0C2A2393-27FA-44C8-993D-0FAC827581D9}" srcOrd="0" destOrd="0" parTransId="{DF8ACBF7-C621-4F94-9785-51EBA2D9C528}" sibTransId="{CB24E8AE-1113-4332-A42C-50029DF297B2}"/>
    <dgm:cxn modelId="{1F05B1B3-2C99-48EB-B781-C30C35920A95}" type="presOf" srcId="{34379E06-9086-4CA8-88E3-305A7F997F65}" destId="{1D4B419E-9EC0-44C0-A017-EC9A5A7B4467}" srcOrd="0" destOrd="0" presId="urn:microsoft.com/office/officeart/2005/8/layout/list1"/>
    <dgm:cxn modelId="{4F92FDC6-2E7E-4B88-8186-9D422D992AB2}" type="presOf" srcId="{325E7299-DD78-4E12-A8BC-E9B01B84A147}" destId="{8F8BC43D-E40D-4E44-87E3-FA4DEED5768C}" srcOrd="0" destOrd="0" presId="urn:microsoft.com/office/officeart/2005/8/layout/list1"/>
    <dgm:cxn modelId="{2B2044C9-88F6-4D31-B722-D9C949C8DBAF}" srcId="{9D57360D-F2F3-4207-A321-6B2E5BC465FD}" destId="{035E1BF0-F8E9-40A2-BED9-AA1ED3982AEF}" srcOrd="0" destOrd="0" parTransId="{9CD19481-1184-4AF7-AC02-176F7F6B8424}" sibTransId="{3EA545DD-DEDB-44B2-BBCA-9BC3939985C7}"/>
    <dgm:cxn modelId="{49597ACF-4DE3-4A5C-9AF8-F4A90252D2B8}" type="presOf" srcId="{8D13E210-A084-4BE6-A30D-774577C50E34}" destId="{CC667643-F683-4A14-8BB7-5DBB02FE9B9C}" srcOrd="0" destOrd="0" presId="urn:microsoft.com/office/officeart/2005/8/layout/list1"/>
    <dgm:cxn modelId="{1426A6D2-FC1E-4B36-8DE6-227E99F4AC6D}" srcId="{440C43C8-D43F-400C-9BF3-BF0FE9146EBF}" destId="{6E7C53C7-6634-4C83-9046-D94ADB563F38}" srcOrd="1" destOrd="0" parTransId="{A15DEB8B-3624-4DD8-83AA-57699B6EE42C}" sibTransId="{21653B53-B917-4946-AC5E-7C0AF6A4146B}"/>
    <dgm:cxn modelId="{829BB8E1-6A8F-4A64-9903-F050685976A7}" srcId="{440C43C8-D43F-400C-9BF3-BF0FE9146EBF}" destId="{30D6C487-22B9-433D-BDE0-51DB2209A72F}" srcOrd="2" destOrd="0" parTransId="{169646FF-1015-4908-81F5-D7DD2C3EA742}" sibTransId="{C2B8BDAF-A402-40C9-83BF-9CF03A722BB2}"/>
    <dgm:cxn modelId="{27DF02EA-23C6-4868-8389-07C0D67E9475}" srcId="{9D57360D-F2F3-4207-A321-6B2E5BC465FD}" destId="{26A681B7-9C87-4126-9390-49BC9858B328}" srcOrd="1" destOrd="0" parTransId="{FDEF7075-98AF-4F86-AA67-432346172036}" sibTransId="{7C5121CA-7279-41FB-8D4F-CEAF65BFA430}"/>
    <dgm:cxn modelId="{F7F35DED-C7FB-412A-B5F0-ACD7931746C2}" srcId="{440C43C8-D43F-400C-9BF3-BF0FE9146EBF}" destId="{8D13E210-A084-4BE6-A30D-774577C50E34}" srcOrd="3" destOrd="0" parTransId="{D944F5A2-2D90-4E44-B5F9-6C35383B0F02}" sibTransId="{192C7E94-48F2-4274-BDF4-0C429E034415}"/>
    <dgm:cxn modelId="{EFEBEAF2-0C1C-467B-9247-DEFEB49FE337}" srcId="{30D6C487-22B9-433D-BDE0-51DB2209A72F}" destId="{34379E06-9086-4CA8-88E3-305A7F997F65}" srcOrd="0" destOrd="0" parTransId="{7FA282E2-9CC0-405C-A07F-F00B7DA545E9}" sibTransId="{E9BEC9DA-B2C7-4B25-B03C-C2CB81453437}"/>
    <dgm:cxn modelId="{C1D7F1F8-AF2C-4EB2-9200-7D26B70CF67C}" type="presOf" srcId="{6E7C53C7-6634-4C83-9046-D94ADB563F38}" destId="{0726E258-9DD3-40B6-A9D5-BC70802EF868}" srcOrd="1" destOrd="0" presId="urn:microsoft.com/office/officeart/2005/8/layout/list1"/>
    <dgm:cxn modelId="{0475FDCB-3B50-4B23-B18B-F09B2D9004C6}" type="presParOf" srcId="{B957D848-D5AE-44F0-A7FB-7DD280C09CD1}" destId="{22C3E8A6-186B-48B9-BDC1-30BF1002E96A}" srcOrd="0" destOrd="0" presId="urn:microsoft.com/office/officeart/2005/8/layout/list1"/>
    <dgm:cxn modelId="{D1DA6ED3-7AE5-4FE5-8473-C6F759F0E322}" type="presParOf" srcId="{22C3E8A6-186B-48B9-BDC1-30BF1002E96A}" destId="{87715CA1-0B09-4FA8-A2BA-3F0AC8FDBB68}" srcOrd="0" destOrd="0" presId="urn:microsoft.com/office/officeart/2005/8/layout/list1"/>
    <dgm:cxn modelId="{C07F39A7-39E9-4322-BBA0-8A17ECF7818E}" type="presParOf" srcId="{22C3E8A6-186B-48B9-BDC1-30BF1002E96A}" destId="{77891809-4F5D-4C3B-8D9B-BD6E7D6F16EF}" srcOrd="1" destOrd="0" presId="urn:microsoft.com/office/officeart/2005/8/layout/list1"/>
    <dgm:cxn modelId="{CC1043EC-FD6B-45DB-B7E1-357106C0FCBC}" type="presParOf" srcId="{B957D848-D5AE-44F0-A7FB-7DD280C09CD1}" destId="{8A3D0EE7-5AB1-4B2D-9904-C9FEB8DB0FD9}" srcOrd="1" destOrd="0" presId="urn:microsoft.com/office/officeart/2005/8/layout/list1"/>
    <dgm:cxn modelId="{F6BCC71E-0041-4BC3-8A7B-A44235ECE307}" type="presParOf" srcId="{B957D848-D5AE-44F0-A7FB-7DD280C09CD1}" destId="{D27BA6AC-59C6-4E96-9C03-3C13EDB021D6}" srcOrd="2" destOrd="0" presId="urn:microsoft.com/office/officeart/2005/8/layout/list1"/>
    <dgm:cxn modelId="{954D48C3-FC96-488E-8E39-33165C254F1A}" type="presParOf" srcId="{B957D848-D5AE-44F0-A7FB-7DD280C09CD1}" destId="{292C888C-BCF3-4761-83ED-A5369DB1D4BD}" srcOrd="3" destOrd="0" presId="urn:microsoft.com/office/officeart/2005/8/layout/list1"/>
    <dgm:cxn modelId="{FECE65EC-D68C-4C7F-BA70-89453B86F831}" type="presParOf" srcId="{B957D848-D5AE-44F0-A7FB-7DD280C09CD1}" destId="{DA456EA7-1800-4DF9-BBD1-03B527D28A68}" srcOrd="4" destOrd="0" presId="urn:microsoft.com/office/officeart/2005/8/layout/list1"/>
    <dgm:cxn modelId="{0CFC7EF1-4859-4D79-A1C1-AD233B6F9D6A}" type="presParOf" srcId="{DA456EA7-1800-4DF9-BBD1-03B527D28A68}" destId="{DD20F8E0-2C26-4BDC-BCBC-13D3E2FCD7D1}" srcOrd="0" destOrd="0" presId="urn:microsoft.com/office/officeart/2005/8/layout/list1"/>
    <dgm:cxn modelId="{E48CDB59-2D26-4734-85E7-6EEDA1F519FD}" type="presParOf" srcId="{DA456EA7-1800-4DF9-BBD1-03B527D28A68}" destId="{0726E258-9DD3-40B6-A9D5-BC70802EF868}" srcOrd="1" destOrd="0" presId="urn:microsoft.com/office/officeart/2005/8/layout/list1"/>
    <dgm:cxn modelId="{C4AEF31F-C5C8-44EE-80E3-8AE7FDAC896B}" type="presParOf" srcId="{B957D848-D5AE-44F0-A7FB-7DD280C09CD1}" destId="{AAE24E04-8821-4288-B30D-EED828A4ACBD}" srcOrd="5" destOrd="0" presId="urn:microsoft.com/office/officeart/2005/8/layout/list1"/>
    <dgm:cxn modelId="{D2CB6660-72F9-4D0C-8C1B-B5942B53ABB5}" type="presParOf" srcId="{B957D848-D5AE-44F0-A7FB-7DD280C09CD1}" destId="{8583518B-E126-4A7D-8B73-08D96F1A8334}" srcOrd="6" destOrd="0" presId="urn:microsoft.com/office/officeart/2005/8/layout/list1"/>
    <dgm:cxn modelId="{1A7043D4-006E-4428-AF1C-16601689B29F}" type="presParOf" srcId="{B957D848-D5AE-44F0-A7FB-7DD280C09CD1}" destId="{0BBAC03B-A646-4889-BFA9-322DCB721C6B}" srcOrd="7" destOrd="0" presId="urn:microsoft.com/office/officeart/2005/8/layout/list1"/>
    <dgm:cxn modelId="{F9E7E8E9-6B24-4966-9768-2865270FBA7B}" type="presParOf" srcId="{B957D848-D5AE-44F0-A7FB-7DD280C09CD1}" destId="{8E41C8ED-7772-4C29-A2EC-8BB0E91A553D}" srcOrd="8" destOrd="0" presId="urn:microsoft.com/office/officeart/2005/8/layout/list1"/>
    <dgm:cxn modelId="{DC64ABF1-CB40-4423-AC41-8A38254B30F9}" type="presParOf" srcId="{8E41C8ED-7772-4C29-A2EC-8BB0E91A553D}" destId="{98C8B17B-60EA-4D96-A031-E5637851B163}" srcOrd="0" destOrd="0" presId="urn:microsoft.com/office/officeart/2005/8/layout/list1"/>
    <dgm:cxn modelId="{551A47B5-D19C-45F8-9D87-E806B87FF1A1}" type="presParOf" srcId="{8E41C8ED-7772-4C29-A2EC-8BB0E91A553D}" destId="{1DBE5185-C3BC-4406-8AD5-342A7A421745}" srcOrd="1" destOrd="0" presId="urn:microsoft.com/office/officeart/2005/8/layout/list1"/>
    <dgm:cxn modelId="{487EAA9E-B999-4D2B-9917-563D86DFA7D2}" type="presParOf" srcId="{B957D848-D5AE-44F0-A7FB-7DD280C09CD1}" destId="{79A64CD5-9958-48AD-BBD6-488DE395FB03}" srcOrd="9" destOrd="0" presId="urn:microsoft.com/office/officeart/2005/8/layout/list1"/>
    <dgm:cxn modelId="{BFACC8CD-F413-45B4-96CF-555460185402}" type="presParOf" srcId="{B957D848-D5AE-44F0-A7FB-7DD280C09CD1}" destId="{1D4B419E-9EC0-44C0-A017-EC9A5A7B4467}" srcOrd="10" destOrd="0" presId="urn:microsoft.com/office/officeart/2005/8/layout/list1"/>
    <dgm:cxn modelId="{B8C22D12-AD87-4FFB-93C0-8B7C6D87ECFF}" type="presParOf" srcId="{B957D848-D5AE-44F0-A7FB-7DD280C09CD1}" destId="{4E1D3C1C-6126-4814-BED9-405476FAA390}" srcOrd="11" destOrd="0" presId="urn:microsoft.com/office/officeart/2005/8/layout/list1"/>
    <dgm:cxn modelId="{9C845271-EEEF-4D4D-9AB4-E10364412F71}" type="presParOf" srcId="{B957D848-D5AE-44F0-A7FB-7DD280C09CD1}" destId="{30566DE5-F660-49F6-AA85-DE1170937EA2}" srcOrd="12" destOrd="0" presId="urn:microsoft.com/office/officeart/2005/8/layout/list1"/>
    <dgm:cxn modelId="{781A68BF-5ABE-4F06-9875-558858FF7D9D}" type="presParOf" srcId="{30566DE5-F660-49F6-AA85-DE1170937EA2}" destId="{CC667643-F683-4A14-8BB7-5DBB02FE9B9C}" srcOrd="0" destOrd="0" presId="urn:microsoft.com/office/officeart/2005/8/layout/list1"/>
    <dgm:cxn modelId="{FDFDBBCF-51E9-48D4-902E-9DE145A5EF56}" type="presParOf" srcId="{30566DE5-F660-49F6-AA85-DE1170937EA2}" destId="{B2FD8F62-0C66-427D-B011-68027788DB13}" srcOrd="1" destOrd="0" presId="urn:microsoft.com/office/officeart/2005/8/layout/list1"/>
    <dgm:cxn modelId="{96EAFB5C-5A5C-4E37-95E7-18AB36C1CA2F}" type="presParOf" srcId="{B957D848-D5AE-44F0-A7FB-7DD280C09CD1}" destId="{4BF89576-1FF8-40F2-BA14-DFB0164BCE78}" srcOrd="13" destOrd="0" presId="urn:microsoft.com/office/officeart/2005/8/layout/list1"/>
    <dgm:cxn modelId="{81FAA2D8-C65A-49F0-8BEA-F2916F3BCDFD}" type="presParOf" srcId="{B957D848-D5AE-44F0-A7FB-7DD280C09CD1}" destId="{8F8BC43D-E40D-4E44-87E3-FA4DEED5768C}" srcOrd="14" destOrd="0" presId="urn:microsoft.com/office/officeart/2005/8/layout/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224637-A9C6-4B2E-91EC-31732622E89F}" type="doc">
      <dgm:prSet loTypeId="urn:microsoft.com/office/officeart/2005/8/layout/default" loCatId="list" qsTypeId="urn:microsoft.com/office/officeart/2005/8/quickstyle/simple1" qsCatId="simple" csTypeId="urn:microsoft.com/office/officeart/2005/8/colors/colorful4" csCatId="colorful"/>
      <dgm:spPr/>
      <dgm:t>
        <a:bodyPr/>
        <a:lstStyle/>
        <a:p>
          <a:endParaRPr lang="zh-CN" altLang="en-US"/>
        </a:p>
      </dgm:t>
    </dgm:pt>
    <dgm:pt modelId="{CBA2AF64-3424-4A5B-9356-3CCA722E6D55}">
      <dgm:prSet/>
      <dgm:spPr/>
      <dgm:t>
        <a:bodyPr/>
        <a:lstStyle/>
        <a:p>
          <a:r>
            <a:rPr lang="zh-CN" dirty="0"/>
            <a:t>实体</a:t>
          </a:r>
        </a:p>
      </dgm:t>
    </dgm:pt>
    <dgm:pt modelId="{B1ABB9FC-981E-4CF1-A476-E2C1338C13A2}" cxnId="{E7E699C4-B4DA-4A47-9371-507A6AFA85A5}" type="parTrans">
      <dgm:prSet/>
      <dgm:spPr/>
      <dgm:t>
        <a:bodyPr/>
        <a:lstStyle/>
        <a:p>
          <a:endParaRPr lang="zh-CN" altLang="en-US"/>
        </a:p>
      </dgm:t>
    </dgm:pt>
    <dgm:pt modelId="{6DCFBA67-9C55-423A-B4D9-AA173E0F8C04}" cxnId="{E7E699C4-B4DA-4A47-9371-507A6AFA85A5}" type="sibTrans">
      <dgm:prSet/>
      <dgm:spPr/>
      <dgm:t>
        <a:bodyPr/>
        <a:lstStyle/>
        <a:p>
          <a:endParaRPr lang="zh-CN" altLang="en-US"/>
        </a:p>
      </dgm:t>
    </dgm:pt>
    <dgm:pt modelId="{61203748-84FB-4EF4-BD23-A2793833A1F0}">
      <dgm:prSet/>
      <dgm:spPr/>
      <dgm:t>
        <a:bodyPr/>
        <a:lstStyle/>
        <a:p>
          <a:r>
            <a:rPr lang="zh-CN"/>
            <a:t>协议</a:t>
          </a:r>
        </a:p>
      </dgm:t>
    </dgm:pt>
    <dgm:pt modelId="{7C5E48EB-5D23-44EC-9DD3-BC612374B88F}" cxnId="{008E9F58-43F1-4EE3-B63E-EADE260E2ACC}" type="parTrans">
      <dgm:prSet/>
      <dgm:spPr/>
      <dgm:t>
        <a:bodyPr/>
        <a:lstStyle/>
        <a:p>
          <a:endParaRPr lang="zh-CN" altLang="en-US"/>
        </a:p>
      </dgm:t>
    </dgm:pt>
    <dgm:pt modelId="{ED5299DE-21D5-405B-9FFF-75913940814B}" cxnId="{008E9F58-43F1-4EE3-B63E-EADE260E2ACC}" type="sibTrans">
      <dgm:prSet/>
      <dgm:spPr/>
      <dgm:t>
        <a:bodyPr/>
        <a:lstStyle/>
        <a:p>
          <a:endParaRPr lang="zh-CN" altLang="en-US"/>
        </a:p>
      </dgm:t>
    </dgm:pt>
    <dgm:pt modelId="{3AA31022-CEB0-4B3D-A592-E144C5C0AFCE}">
      <dgm:prSet/>
      <dgm:spPr/>
      <dgm:t>
        <a:bodyPr/>
        <a:lstStyle/>
        <a:p>
          <a:r>
            <a:rPr lang="zh-CN"/>
            <a:t>服务</a:t>
          </a:r>
        </a:p>
      </dgm:t>
    </dgm:pt>
    <dgm:pt modelId="{49B49BC8-4562-4F6E-996A-C103A5AD4EB5}" cxnId="{A2E942B0-45B6-4821-BF23-FC85596265FD}" type="parTrans">
      <dgm:prSet/>
      <dgm:spPr/>
      <dgm:t>
        <a:bodyPr/>
        <a:lstStyle/>
        <a:p>
          <a:endParaRPr lang="zh-CN" altLang="en-US"/>
        </a:p>
      </dgm:t>
    </dgm:pt>
    <dgm:pt modelId="{C1781964-7F9D-4669-B5C6-BDDEFDA4648A}" cxnId="{A2E942B0-45B6-4821-BF23-FC85596265FD}" type="sibTrans">
      <dgm:prSet/>
      <dgm:spPr/>
      <dgm:t>
        <a:bodyPr/>
        <a:lstStyle/>
        <a:p>
          <a:endParaRPr lang="zh-CN" altLang="en-US"/>
        </a:p>
      </dgm:t>
    </dgm:pt>
    <dgm:pt modelId="{42D71231-CEB0-44FE-9B0B-4DDA440CA17A}" type="pres">
      <dgm:prSet presAssocID="{F6224637-A9C6-4B2E-91EC-31732622E89F}" presName="diagram" presStyleCnt="0">
        <dgm:presLayoutVars>
          <dgm:dir/>
          <dgm:resizeHandles val="exact"/>
        </dgm:presLayoutVars>
      </dgm:prSet>
      <dgm:spPr/>
    </dgm:pt>
    <dgm:pt modelId="{7FE72872-8F07-4F85-8321-5398022C45E9}" type="pres">
      <dgm:prSet presAssocID="{CBA2AF64-3424-4A5B-9356-3CCA722E6D55}" presName="node" presStyleLbl="node1" presStyleIdx="0" presStyleCnt="3">
        <dgm:presLayoutVars>
          <dgm:bulletEnabled val="1"/>
        </dgm:presLayoutVars>
      </dgm:prSet>
      <dgm:spPr/>
    </dgm:pt>
    <dgm:pt modelId="{3E288E48-4A91-4739-9EDA-1C9594623D73}" type="pres">
      <dgm:prSet presAssocID="{6DCFBA67-9C55-423A-B4D9-AA173E0F8C04}" presName="sibTrans" presStyleCnt="0"/>
      <dgm:spPr/>
    </dgm:pt>
    <dgm:pt modelId="{8895B4DF-2DCF-4AF5-91CE-5A4F24A69D75}" type="pres">
      <dgm:prSet presAssocID="{61203748-84FB-4EF4-BD23-A2793833A1F0}" presName="node" presStyleLbl="node1" presStyleIdx="1" presStyleCnt="3">
        <dgm:presLayoutVars>
          <dgm:bulletEnabled val="1"/>
        </dgm:presLayoutVars>
      </dgm:prSet>
      <dgm:spPr/>
    </dgm:pt>
    <dgm:pt modelId="{1FF50C6C-6996-4CD0-A1FE-BC4137E435EE}" type="pres">
      <dgm:prSet presAssocID="{ED5299DE-21D5-405B-9FFF-75913940814B}" presName="sibTrans" presStyleCnt="0"/>
      <dgm:spPr/>
    </dgm:pt>
    <dgm:pt modelId="{4632FF66-E686-4E08-8D0B-489E5CD165E8}" type="pres">
      <dgm:prSet presAssocID="{3AA31022-CEB0-4B3D-A592-E144C5C0AFCE}" presName="node" presStyleLbl="node1" presStyleIdx="2" presStyleCnt="3">
        <dgm:presLayoutVars>
          <dgm:bulletEnabled val="1"/>
        </dgm:presLayoutVars>
      </dgm:prSet>
      <dgm:spPr/>
    </dgm:pt>
  </dgm:ptLst>
  <dgm:cxnLst>
    <dgm:cxn modelId="{DF5C8D3E-3012-45F0-84AC-A53511A7DF11}" type="presOf" srcId="{3AA31022-CEB0-4B3D-A592-E144C5C0AFCE}" destId="{4632FF66-E686-4E08-8D0B-489E5CD165E8}" srcOrd="0" destOrd="0" presId="urn:microsoft.com/office/officeart/2005/8/layout/default"/>
    <dgm:cxn modelId="{39FB4850-22F2-48A8-921A-6918EFE4D3D9}" type="presOf" srcId="{CBA2AF64-3424-4A5B-9356-3CCA722E6D55}" destId="{7FE72872-8F07-4F85-8321-5398022C45E9}" srcOrd="0" destOrd="0" presId="urn:microsoft.com/office/officeart/2005/8/layout/default"/>
    <dgm:cxn modelId="{85730D53-B631-4475-A0AC-CAC5FE51DC16}" type="presOf" srcId="{61203748-84FB-4EF4-BD23-A2793833A1F0}" destId="{8895B4DF-2DCF-4AF5-91CE-5A4F24A69D75}" srcOrd="0" destOrd="0" presId="urn:microsoft.com/office/officeart/2005/8/layout/default"/>
    <dgm:cxn modelId="{008E9F58-43F1-4EE3-B63E-EADE260E2ACC}" srcId="{F6224637-A9C6-4B2E-91EC-31732622E89F}" destId="{61203748-84FB-4EF4-BD23-A2793833A1F0}" srcOrd="1" destOrd="0" parTransId="{7C5E48EB-5D23-44EC-9DD3-BC612374B88F}" sibTransId="{ED5299DE-21D5-405B-9FFF-75913940814B}"/>
    <dgm:cxn modelId="{72BB1DA4-57F0-4DBD-A1C6-4674E57E428D}" type="presOf" srcId="{F6224637-A9C6-4B2E-91EC-31732622E89F}" destId="{42D71231-CEB0-44FE-9B0B-4DDA440CA17A}" srcOrd="0" destOrd="0" presId="urn:microsoft.com/office/officeart/2005/8/layout/default"/>
    <dgm:cxn modelId="{A2E942B0-45B6-4821-BF23-FC85596265FD}" srcId="{F6224637-A9C6-4B2E-91EC-31732622E89F}" destId="{3AA31022-CEB0-4B3D-A592-E144C5C0AFCE}" srcOrd="2" destOrd="0" parTransId="{49B49BC8-4562-4F6E-996A-C103A5AD4EB5}" sibTransId="{C1781964-7F9D-4669-B5C6-BDDEFDA4648A}"/>
    <dgm:cxn modelId="{E7E699C4-B4DA-4A47-9371-507A6AFA85A5}" srcId="{F6224637-A9C6-4B2E-91EC-31732622E89F}" destId="{CBA2AF64-3424-4A5B-9356-3CCA722E6D55}" srcOrd="0" destOrd="0" parTransId="{B1ABB9FC-981E-4CF1-A476-E2C1338C13A2}" sibTransId="{6DCFBA67-9C55-423A-B4D9-AA173E0F8C04}"/>
    <dgm:cxn modelId="{0BD1C2AC-5278-4DBC-939F-A25B638969BA}" type="presParOf" srcId="{42D71231-CEB0-44FE-9B0B-4DDA440CA17A}" destId="{7FE72872-8F07-4F85-8321-5398022C45E9}" srcOrd="0" destOrd="0" presId="urn:microsoft.com/office/officeart/2005/8/layout/default"/>
    <dgm:cxn modelId="{42B7287A-8E12-4A84-BE5D-E79FF9F427D6}" type="presParOf" srcId="{42D71231-CEB0-44FE-9B0B-4DDA440CA17A}" destId="{3E288E48-4A91-4739-9EDA-1C9594623D73}" srcOrd="1" destOrd="0" presId="urn:microsoft.com/office/officeart/2005/8/layout/default"/>
    <dgm:cxn modelId="{DF8D56BF-E2FA-420F-8831-CABA071D9456}" type="presParOf" srcId="{42D71231-CEB0-44FE-9B0B-4DDA440CA17A}" destId="{8895B4DF-2DCF-4AF5-91CE-5A4F24A69D75}" srcOrd="2" destOrd="0" presId="urn:microsoft.com/office/officeart/2005/8/layout/default"/>
    <dgm:cxn modelId="{F8610749-1251-491F-9FF0-0D87D3717513}" type="presParOf" srcId="{42D71231-CEB0-44FE-9B0B-4DDA440CA17A}" destId="{1FF50C6C-6996-4CD0-A1FE-BC4137E435EE}" srcOrd="3" destOrd="0" presId="urn:microsoft.com/office/officeart/2005/8/layout/default"/>
    <dgm:cxn modelId="{B095B4C2-2C00-487C-8EC5-3AC01D64A166}" type="presParOf" srcId="{42D71231-CEB0-44FE-9B0B-4DDA440CA17A}" destId="{4632FF66-E686-4E08-8D0B-489E5CD165E8}" srcOrd="4" destOrd="0" presId="urn:microsoft.com/office/officeart/2005/8/layout/defaul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1809312" cy="2200919"/>
        <a:chOff x="0" y="0"/>
        <a:chExt cx="11809312" cy="2200919"/>
      </a:xfrm>
    </dsp:grpSpPr>
    <dsp:sp modelId="{5C390EA3-CA47-47F8-9FBC-D6751BD8E8A3}">
      <dsp:nvSpPr>
        <dsp:cNvPr id="3" name="右箭头 2"/>
        <dsp:cNvSpPr/>
      </dsp:nvSpPr>
      <dsp:spPr bwMode="white">
        <a:xfrm>
          <a:off x="885698" y="0"/>
          <a:ext cx="10037915" cy="2200919"/>
        </a:xfrm>
        <a:prstGeom prst="rightArrow">
          <a:avLst/>
        </a:prstGeom>
        <a:solidFill>
          <a:srgbClr val="0070C0"/>
        </a:solidFill>
      </dsp:spPr>
      <dsp:style>
        <a:lnRef idx="0">
          <a:schemeClr val="dk1"/>
        </a:lnRef>
        <a:fillRef idx="1">
          <a:schemeClr val="accent5">
            <a:tint val="40000"/>
          </a:schemeClr>
        </a:fillRef>
        <a:effectRef idx="0">
          <a:scrgbClr r="0" g="0" b="0"/>
        </a:effectRef>
        <a:fontRef idx="minor"/>
      </dsp:style>
      <dsp:txXfrm>
        <a:off x="885698" y="0"/>
        <a:ext cx="10037915" cy="2200919"/>
      </dsp:txXfrm>
    </dsp:sp>
    <dsp:sp modelId="{7A468956-2BBE-428E-9F36-9E2C2B362B77}">
      <dsp:nvSpPr>
        <dsp:cNvPr id="4" name="圆角矩形 3"/>
        <dsp:cNvSpPr/>
      </dsp:nvSpPr>
      <dsp:spPr bwMode="white">
        <a:xfrm>
          <a:off x="0" y="660276"/>
          <a:ext cx="3542794" cy="880368"/>
        </a:xfrm>
        <a:prstGeom prst="roundRect">
          <a:avLst/>
        </a:prstGeom>
        <a:solidFill>
          <a:schemeClr val="accent1">
            <a:lumMod val="50000"/>
          </a:schemeClr>
        </a:solidFill>
      </dsp:spPr>
      <dsp:style>
        <a:lnRef idx="2">
          <a:schemeClr val="lt1"/>
        </a:lnRef>
        <a:fillRef idx="1">
          <a:schemeClr val="accent5">
            <a:hueOff val="0"/>
            <a:satOff val="0"/>
            <a:lumOff val="0"/>
            <a:alpha val="100000"/>
          </a:schemeClr>
        </a:fillRef>
        <a:effectRef idx="0">
          <a:scrgbClr r="0" g="0" b="0"/>
        </a:effectRef>
        <a:fontRef idx="minor">
          <a:schemeClr val="lt1"/>
        </a:fontRef>
      </dsp:style>
      <dsp:txBody>
        <a:bodyPr vert="horz" wrap="square"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sz="2000" b="0" i="0" baseline="0" dirty="0"/>
            <a:t>从单个网络</a:t>
          </a:r>
          <a:r>
            <a:rPr lang="en-US" sz="2000" b="0" i="0" baseline="0" dirty="0"/>
            <a:t>ARPANET</a:t>
          </a:r>
          <a:r>
            <a:rPr lang="zh-CN" sz="2000" b="0" i="0" baseline="0" dirty="0"/>
            <a:t>向互联网发展</a:t>
          </a:r>
        </a:p>
      </dsp:txBody>
      <dsp:txXfrm>
        <a:off x="0" y="660276"/>
        <a:ext cx="3542794" cy="880368"/>
      </dsp:txXfrm>
    </dsp:sp>
    <dsp:sp modelId="{F6A9317F-24F8-4E5D-9F5A-9B6BDE1E7A0D}">
      <dsp:nvSpPr>
        <dsp:cNvPr id="5" name="圆角矩形 4"/>
        <dsp:cNvSpPr/>
      </dsp:nvSpPr>
      <dsp:spPr bwMode="white">
        <a:xfrm>
          <a:off x="4133259" y="660276"/>
          <a:ext cx="3542794" cy="880368"/>
        </a:xfrm>
        <a:prstGeom prst="roundRect">
          <a:avLst/>
        </a:prstGeom>
        <a:solidFill>
          <a:schemeClr val="accent1">
            <a:lumMod val="50000"/>
          </a:schemeClr>
        </a:solidFill>
      </dsp:spPr>
      <dsp:style>
        <a:lnRef idx="2">
          <a:schemeClr val="lt1"/>
        </a:lnRef>
        <a:fillRef idx="1">
          <a:schemeClr val="accent5">
            <a:hueOff val="-3390000"/>
            <a:satOff val="-8626"/>
            <a:lumOff val="-5881"/>
            <a:alpha val="100000"/>
          </a:schemeClr>
        </a:fillRef>
        <a:effectRef idx="0">
          <a:scrgbClr r="0" g="0" b="0"/>
        </a:effectRef>
        <a:fontRef idx="minor">
          <a:schemeClr val="lt1"/>
        </a:fontRef>
      </dsp:style>
      <dsp:txBody>
        <a:bodyPr vert="horz" wrap="square"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sz="2000" b="0" i="0" baseline="0" dirty="0"/>
            <a:t>逐步建成三级结构的因特网</a:t>
          </a:r>
        </a:p>
      </dsp:txBody>
      <dsp:txXfrm>
        <a:off x="4133259" y="660276"/>
        <a:ext cx="3542794" cy="880368"/>
      </dsp:txXfrm>
    </dsp:sp>
    <dsp:sp modelId="{8FB18D32-31AE-496D-A57E-1D5785A5B6DC}">
      <dsp:nvSpPr>
        <dsp:cNvPr id="6" name="圆角矩形 5"/>
        <dsp:cNvSpPr/>
      </dsp:nvSpPr>
      <dsp:spPr bwMode="white">
        <a:xfrm>
          <a:off x="8266518" y="660276"/>
          <a:ext cx="3542794" cy="880368"/>
        </a:xfrm>
        <a:prstGeom prst="roundRect">
          <a:avLst/>
        </a:prstGeom>
        <a:solidFill>
          <a:schemeClr val="accent1">
            <a:lumMod val="50000"/>
          </a:schemeClr>
        </a:solidFill>
      </dsp:spPr>
      <dsp:style>
        <a:lnRef idx="2">
          <a:schemeClr val="lt1"/>
        </a:lnRef>
        <a:fillRef idx="1">
          <a:schemeClr val="accent5">
            <a:hueOff val="-6780000"/>
            <a:satOff val="-17254"/>
            <a:lumOff val="-11764"/>
            <a:alpha val="100000"/>
          </a:schemeClr>
        </a:fillRef>
        <a:effectRef idx="0">
          <a:scrgbClr r="0" g="0" b="0"/>
        </a:effectRef>
        <a:fontRef idx="minor">
          <a:schemeClr val="lt1"/>
        </a:fontRef>
      </dsp:style>
      <dsp:txBody>
        <a:bodyPr vert="horz" wrap="square"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sz="2000" b="0" i="0" baseline="0" dirty="0"/>
            <a:t>逐步形成了多层次</a:t>
          </a:r>
          <a:r>
            <a:rPr lang="en-US" sz="2000" b="0" i="0" baseline="0" dirty="0"/>
            <a:t>ISP</a:t>
          </a:r>
          <a:r>
            <a:rPr lang="zh-CN" sz="2000" b="0" i="0" baseline="0" dirty="0"/>
            <a:t>结构的因特网</a:t>
          </a:r>
        </a:p>
      </dsp:txBody>
      <dsp:txXfrm>
        <a:off x="8266518" y="660276"/>
        <a:ext cx="3542794" cy="880368"/>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708115" cy="2156972"/>
        <a:chOff x="0" y="0"/>
        <a:chExt cx="5708115" cy="2156972"/>
      </a:xfrm>
    </dsp:grpSpPr>
    <dsp:sp modelId="{1C7800E3-C319-4C6C-9818-8C1354B382F3}">
      <dsp:nvSpPr>
        <dsp:cNvPr id="3" name="同侧圆角矩形 2"/>
        <dsp:cNvSpPr/>
      </dsp:nvSpPr>
      <dsp:spPr bwMode="white">
        <a:xfrm>
          <a:off x="483" y="120708"/>
          <a:ext cx="1667279" cy="1245112"/>
        </a:xfrm>
        <a:prstGeom prst="round2SameRect">
          <a:avLst>
            <a:gd name="adj1" fmla="val 8000"/>
            <a:gd name="adj2" fmla="val 0"/>
          </a:avLst>
        </a:prstGeom>
        <a:solidFill>
          <a:srgbClr val="B8F2A4">
            <a:alpha val="89804"/>
          </a:srgbClr>
        </a:solidFill>
      </dsp:spPr>
      <dsp:style>
        <a:lnRef idx="2">
          <a:schemeClr val="accent4">
            <a:hueOff val="0"/>
            <a:satOff val="0"/>
            <a:lumOff val="0"/>
            <a:alpha val="100000"/>
          </a:schemeClr>
        </a:lnRef>
        <a:fillRef idx="1">
          <a:schemeClr val="lt1">
            <a:alpha val="90000"/>
          </a:schemeClr>
        </a:fillRef>
        <a:effectRef idx="0">
          <a:scrgbClr r="0" g="0" b="0"/>
        </a:effectRef>
        <a:fontRef idx="minor"/>
      </dsp:style>
      <dsp:txBody>
        <a:bodyPr lIns="30480" tIns="91439" rIns="30480" bIns="3048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en-US" sz="2400" dirty="0">
              <a:solidFill>
                <a:schemeClr val="dk1"/>
              </a:solidFill>
            </a:rPr>
            <a:t>构造分组</a:t>
          </a:r>
          <a:endParaRPr lang="zh-CN" altLang="en-US" sz="2400" dirty="0">
            <a:solidFill>
              <a:schemeClr val="dk1"/>
            </a:solidFill>
          </a:endParaRPr>
        </a:p>
        <a:p>
          <a:pPr marL="228600" lvl="1" indent="-228600">
            <a:lnSpc>
              <a:spcPct val="100000"/>
            </a:lnSpc>
            <a:spcBef>
              <a:spcPct val="0"/>
            </a:spcBef>
            <a:spcAft>
              <a:spcPct val="15000"/>
            </a:spcAft>
            <a:buChar char="•"/>
          </a:pPr>
          <a:r>
            <a:rPr lang="zh-CN" altLang="en-US" sz="2400" dirty="0">
              <a:solidFill>
                <a:schemeClr val="dk1"/>
              </a:solidFill>
            </a:rPr>
            <a:t>发送分组</a:t>
          </a:r>
          <a:endParaRPr>
            <a:solidFill>
              <a:schemeClr val="dk1"/>
            </a:solidFill>
          </a:endParaRPr>
        </a:p>
      </dsp:txBody>
      <dsp:txXfrm>
        <a:off x="483" y="120708"/>
        <a:ext cx="1667279" cy="1245112"/>
      </dsp:txXfrm>
    </dsp:sp>
    <dsp:sp modelId="{48A5A72C-F8E8-4F6C-A2EF-541DB86212E7}">
      <dsp:nvSpPr>
        <dsp:cNvPr id="4" name="矩形 3"/>
        <dsp:cNvSpPr/>
      </dsp:nvSpPr>
      <dsp:spPr bwMode="white">
        <a:xfrm>
          <a:off x="483" y="1365819"/>
          <a:ext cx="1667279" cy="535398"/>
        </a:xfrm>
        <a:prstGeom prst="rect">
          <a:avLst/>
        </a:prstGeom>
        <a:solidFill>
          <a:srgbClr val="66FF66"/>
        </a:solidFill>
        <a:ln>
          <a:solidFill>
            <a:srgbClr val="66FF66"/>
          </a:solidFill>
        </a:ln>
      </dsp:spPr>
      <dsp:style>
        <a:lnRef idx="2">
          <a:schemeClr val="accent4">
            <a:hueOff val="0"/>
            <a:satOff val="0"/>
            <a:lumOff val="0"/>
            <a:alpha val="100000"/>
          </a:schemeClr>
        </a:lnRef>
        <a:fillRef idx="1">
          <a:schemeClr val="accent4">
            <a:hueOff val="0"/>
            <a:satOff val="0"/>
            <a:lumOff val="0"/>
            <a:alpha val="100000"/>
          </a:schemeClr>
        </a:fillRef>
        <a:effectRef idx="0">
          <a:scrgbClr r="0" g="0" b="0"/>
        </a:effectRef>
        <a:fontRef idx="minor">
          <a:schemeClr val="lt1"/>
        </a:fontRef>
      </dsp:style>
      <dsp:txBody>
        <a:bodyPr lIns="91439" tIns="0" rIns="30480" bIns="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400" b="1" dirty="0"/>
            <a:t>发送方</a:t>
          </a:r>
        </a:p>
      </dsp:txBody>
      <dsp:txXfrm>
        <a:off x="483" y="1365819"/>
        <a:ext cx="1667279" cy="535398"/>
      </dsp:txXfrm>
    </dsp:sp>
    <dsp:sp modelId="{2822C908-004B-4432-A3DF-2AEB56DD55D3}">
      <dsp:nvSpPr>
        <dsp:cNvPr id="5" name="椭圆 4"/>
        <dsp:cNvSpPr/>
      </dsp:nvSpPr>
      <dsp:spPr bwMode="white">
        <a:xfrm>
          <a:off x="1223305" y="1452716"/>
          <a:ext cx="583548" cy="583548"/>
        </a:xfrm>
        <a:prstGeom prst="ellipse">
          <a:avLst/>
        </a:prstGeom>
        <a:blipFill>
          <a:blip r:embed="rId1" cstate="print">
            <a:extLst>
              <a:ext uri="{28A0092B-C50C-407E-A947-70E740481C1C}">
                <a14:useLocalDpi xmlns:a14="http://schemas.microsoft.com/office/drawing/2010/main" val="0"/>
              </a:ext>
            </a:extLst>
          </a:blip>
          <a:srcRect/>
          <a:stretch>
            <a:fillRect l="-17000" r="-17000"/>
          </a:stretch>
        </a:blipFill>
      </dsp:spPr>
      <dsp:style>
        <a:lnRef idx="2">
          <a:schemeClr val="accent4">
            <a:tint val="40000"/>
            <a:alpha val="90000"/>
            <a:hueOff val="0"/>
            <a:satOff val="0"/>
            <a:lumOff val="0"/>
            <a:alpha val="90196"/>
          </a:schemeClr>
        </a:lnRef>
        <a:fillRef idx="1">
          <a:schemeClr val="accent4">
            <a:tint val="40000"/>
            <a:alpha val="90000"/>
            <a:hueOff val="0"/>
            <a:satOff val="0"/>
            <a:lumOff val="0"/>
            <a:alpha val="90196"/>
          </a:schemeClr>
        </a:fillRef>
        <a:effectRef idx="0">
          <a:scrgbClr r="0" g="0" b="0"/>
        </a:effectRef>
        <a:fontRef idx="minor"/>
      </dsp:style>
      <dsp:txXfrm>
        <a:off x="1223305" y="1452716"/>
        <a:ext cx="583548" cy="583548"/>
      </dsp:txXfrm>
    </dsp:sp>
    <dsp:sp modelId="{2D756BFE-EC60-4CF2-AD68-40A27FED6BFC}">
      <dsp:nvSpPr>
        <dsp:cNvPr id="6" name="同侧圆角矩形 5"/>
        <dsp:cNvSpPr/>
      </dsp:nvSpPr>
      <dsp:spPr bwMode="white">
        <a:xfrm>
          <a:off x="1951423" y="120708"/>
          <a:ext cx="1667279" cy="1245112"/>
        </a:xfrm>
        <a:prstGeom prst="round2SameRect">
          <a:avLst>
            <a:gd name="adj1" fmla="val 8000"/>
            <a:gd name="adj2" fmla="val 0"/>
          </a:avLst>
        </a:prstGeom>
        <a:solidFill>
          <a:srgbClr val="FCA09E">
            <a:alpha val="89804"/>
          </a:srgbClr>
        </a:solidFill>
      </dsp:spPr>
      <dsp:style>
        <a:lnRef idx="2">
          <a:schemeClr val="accent4">
            <a:hueOff val="4890000"/>
            <a:satOff val="-20391"/>
            <a:lumOff val="4706"/>
            <a:alpha val="100000"/>
          </a:schemeClr>
        </a:lnRef>
        <a:fillRef idx="1">
          <a:schemeClr val="lt1">
            <a:alpha val="90000"/>
          </a:schemeClr>
        </a:fillRef>
        <a:effectRef idx="0">
          <a:scrgbClr r="0" g="0" b="0"/>
        </a:effectRef>
        <a:fontRef idx="minor"/>
      </dsp:style>
      <dsp:txBody>
        <a:bodyPr lIns="30480" tIns="91439" rIns="30480" bIns="3048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en-US" sz="2400" dirty="0">
              <a:solidFill>
                <a:schemeClr val="dk1"/>
              </a:solidFill>
            </a:rPr>
            <a:t>缓存分组</a:t>
          </a:r>
          <a:endParaRPr lang="zh-CN" altLang="en-US" sz="2400" dirty="0">
            <a:solidFill>
              <a:schemeClr val="dk1"/>
            </a:solidFill>
          </a:endParaRPr>
        </a:p>
        <a:p>
          <a:pPr marL="228600" lvl="1" indent="-228600">
            <a:lnSpc>
              <a:spcPct val="100000"/>
            </a:lnSpc>
            <a:spcBef>
              <a:spcPct val="0"/>
            </a:spcBef>
            <a:spcAft>
              <a:spcPct val="15000"/>
            </a:spcAft>
            <a:buChar char="•"/>
          </a:pPr>
          <a:r>
            <a:rPr lang="zh-CN" altLang="en-US" sz="2400" dirty="0">
              <a:solidFill>
                <a:schemeClr val="dk1"/>
              </a:solidFill>
            </a:rPr>
            <a:t>转发分组</a:t>
          </a:r>
          <a:endParaRPr>
            <a:solidFill>
              <a:schemeClr val="dk1"/>
            </a:solidFill>
          </a:endParaRPr>
        </a:p>
      </dsp:txBody>
      <dsp:txXfrm>
        <a:off x="1951423" y="120708"/>
        <a:ext cx="1667279" cy="1245112"/>
      </dsp:txXfrm>
    </dsp:sp>
    <dsp:sp modelId="{6301199C-3984-433A-9AB5-F8C28ACD1450}">
      <dsp:nvSpPr>
        <dsp:cNvPr id="7" name="矩形 6"/>
        <dsp:cNvSpPr/>
      </dsp:nvSpPr>
      <dsp:spPr bwMode="white">
        <a:xfrm>
          <a:off x="1951423" y="1365819"/>
          <a:ext cx="1667279" cy="535398"/>
        </a:xfrm>
        <a:prstGeom prst="rect">
          <a:avLst/>
        </a:prstGeom>
        <a:solidFill>
          <a:srgbClr val="FF3399"/>
        </a:solidFill>
      </dsp:spPr>
      <dsp:style>
        <a:lnRef idx="2">
          <a:schemeClr val="accent4">
            <a:hueOff val="4890000"/>
            <a:satOff val="-20391"/>
            <a:lumOff val="4706"/>
            <a:alpha val="100000"/>
          </a:schemeClr>
        </a:lnRef>
        <a:fillRef idx="1">
          <a:schemeClr val="accent4">
            <a:hueOff val="4890000"/>
            <a:satOff val="-20391"/>
            <a:lumOff val="4706"/>
            <a:alpha val="100000"/>
          </a:schemeClr>
        </a:fillRef>
        <a:effectRef idx="0">
          <a:scrgbClr r="0" g="0" b="0"/>
        </a:effectRef>
        <a:fontRef idx="minor">
          <a:schemeClr val="lt1"/>
        </a:fontRef>
      </dsp:style>
      <dsp:txBody>
        <a:bodyPr lIns="91439" tIns="0" rIns="30480" bIns="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400" b="1" dirty="0"/>
            <a:t>路由器</a:t>
          </a:r>
        </a:p>
      </dsp:txBody>
      <dsp:txXfrm>
        <a:off x="1951423" y="1365819"/>
        <a:ext cx="1667279" cy="535398"/>
      </dsp:txXfrm>
    </dsp:sp>
    <dsp:sp modelId="{5FDDC57F-433D-495B-819B-FEF348C556EE}">
      <dsp:nvSpPr>
        <dsp:cNvPr id="8" name="椭圆 7"/>
        <dsp:cNvSpPr/>
      </dsp:nvSpPr>
      <dsp:spPr bwMode="white">
        <a:xfrm>
          <a:off x="3174245" y="1452716"/>
          <a:ext cx="583548" cy="583548"/>
        </a:xfrm>
        <a:prstGeom prst="ellipse">
          <a:avLst/>
        </a:prstGeom>
        <a:blipFill>
          <a:blip r:embed="rId2">
            <a:extLst>
              <a:ext uri="{28A0092B-C50C-407E-A947-70E740481C1C}">
                <a14:useLocalDpi xmlns:a14="http://schemas.microsoft.com/office/drawing/2010/main" val="0"/>
              </a:ext>
            </a:extLst>
          </a:blip>
          <a:srcRect/>
          <a:stretch>
            <a:fillRect l="-20000" r="-20000"/>
          </a:stretch>
        </a:blipFill>
      </dsp:spPr>
      <dsp:style>
        <a:lnRef idx="2">
          <a:schemeClr val="accent4">
            <a:tint val="40000"/>
            <a:alpha val="90000"/>
            <a:hueOff val="5460000"/>
            <a:satOff val="-26274"/>
            <a:lumOff val="-783"/>
            <a:alpha val="90196"/>
          </a:schemeClr>
        </a:lnRef>
        <a:fillRef idx="1">
          <a:schemeClr val="accent4">
            <a:tint val="40000"/>
            <a:alpha val="90000"/>
            <a:hueOff val="5460000"/>
            <a:satOff val="-26274"/>
            <a:lumOff val="-783"/>
            <a:alpha val="90196"/>
          </a:schemeClr>
        </a:fillRef>
        <a:effectRef idx="0">
          <a:scrgbClr r="0" g="0" b="0"/>
        </a:effectRef>
        <a:fontRef idx="minor"/>
      </dsp:style>
      <dsp:txXfrm>
        <a:off x="3174245" y="1452716"/>
        <a:ext cx="583548" cy="583548"/>
      </dsp:txXfrm>
    </dsp:sp>
    <dsp:sp modelId="{2A43F5DE-AE37-4204-9E12-CB24585DF45A}">
      <dsp:nvSpPr>
        <dsp:cNvPr id="9" name="同侧圆角矩形 8"/>
        <dsp:cNvSpPr/>
      </dsp:nvSpPr>
      <dsp:spPr bwMode="white">
        <a:xfrm>
          <a:off x="3902363" y="120708"/>
          <a:ext cx="1667279" cy="1245112"/>
        </a:xfrm>
        <a:prstGeom prst="round2SameRect">
          <a:avLst>
            <a:gd name="adj1" fmla="val 8000"/>
            <a:gd name="adj2" fmla="val 0"/>
          </a:avLst>
        </a:prstGeom>
        <a:solidFill>
          <a:schemeClr val="accent2">
            <a:lumMod val="20000"/>
            <a:lumOff val="80000"/>
            <a:alpha val="90000"/>
          </a:schemeClr>
        </a:solidFill>
      </dsp:spPr>
      <dsp:style>
        <a:lnRef idx="2">
          <a:schemeClr val="accent4">
            <a:hueOff val="9780000"/>
            <a:satOff val="-40783"/>
            <a:lumOff val="9412"/>
            <a:alpha val="100000"/>
          </a:schemeClr>
        </a:lnRef>
        <a:fillRef idx="1">
          <a:schemeClr val="lt1">
            <a:alpha val="90000"/>
          </a:schemeClr>
        </a:fillRef>
        <a:effectRef idx="0">
          <a:scrgbClr r="0" g="0" b="0"/>
        </a:effectRef>
        <a:fontRef idx="minor"/>
      </dsp:style>
      <dsp:txBody>
        <a:bodyPr lIns="30480" tIns="91439" rIns="30480" bIns="3048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en-US" sz="2400" dirty="0">
              <a:solidFill>
                <a:schemeClr val="dk1"/>
              </a:solidFill>
            </a:rPr>
            <a:t>接受分组</a:t>
          </a:r>
          <a:endParaRPr lang="zh-CN" altLang="en-US" sz="2400" dirty="0">
            <a:solidFill>
              <a:schemeClr val="dk1"/>
            </a:solidFill>
          </a:endParaRPr>
        </a:p>
        <a:p>
          <a:pPr marL="228600" lvl="1" indent="-228600">
            <a:lnSpc>
              <a:spcPct val="100000"/>
            </a:lnSpc>
            <a:spcBef>
              <a:spcPct val="0"/>
            </a:spcBef>
            <a:spcAft>
              <a:spcPct val="15000"/>
            </a:spcAft>
            <a:buChar char="•"/>
          </a:pPr>
          <a:r>
            <a:rPr lang="zh-CN" altLang="en-US" sz="2400" dirty="0">
              <a:solidFill>
                <a:schemeClr val="dk1"/>
              </a:solidFill>
            </a:rPr>
            <a:t>还原报文</a:t>
          </a:r>
          <a:endParaRPr>
            <a:solidFill>
              <a:schemeClr val="dk1"/>
            </a:solidFill>
          </a:endParaRPr>
        </a:p>
      </dsp:txBody>
      <dsp:txXfrm>
        <a:off x="3902363" y="120708"/>
        <a:ext cx="1667279" cy="1245112"/>
      </dsp:txXfrm>
    </dsp:sp>
    <dsp:sp modelId="{0DD18B50-CA40-4AE0-A54A-BEEBAB1C935F}">
      <dsp:nvSpPr>
        <dsp:cNvPr id="10" name="矩形 9"/>
        <dsp:cNvSpPr/>
      </dsp:nvSpPr>
      <dsp:spPr bwMode="white">
        <a:xfrm>
          <a:off x="3902363" y="1365819"/>
          <a:ext cx="1667279" cy="535398"/>
        </a:xfrm>
        <a:prstGeom prst="rect">
          <a:avLst/>
        </a:prstGeom>
        <a:solidFill>
          <a:schemeClr val="accent2">
            <a:lumMod val="60000"/>
            <a:lumOff val="40000"/>
          </a:schemeClr>
        </a:solidFill>
      </dsp:spPr>
      <dsp:style>
        <a:lnRef idx="2">
          <a:schemeClr val="accent4">
            <a:hueOff val="9780000"/>
            <a:satOff val="-40783"/>
            <a:lumOff val="9412"/>
            <a:alpha val="100000"/>
          </a:schemeClr>
        </a:lnRef>
        <a:fillRef idx="1">
          <a:schemeClr val="accent4">
            <a:hueOff val="9780000"/>
            <a:satOff val="-40783"/>
            <a:lumOff val="9412"/>
            <a:alpha val="100000"/>
          </a:schemeClr>
        </a:fillRef>
        <a:effectRef idx="0">
          <a:scrgbClr r="0" g="0" b="0"/>
        </a:effectRef>
        <a:fontRef idx="minor">
          <a:schemeClr val="lt1"/>
        </a:fontRef>
      </dsp:style>
      <dsp:txBody>
        <a:bodyPr lIns="91439" tIns="0" rIns="30480" bIns="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400" b="1" dirty="0"/>
            <a:t>接收方</a:t>
          </a:r>
        </a:p>
      </dsp:txBody>
      <dsp:txXfrm>
        <a:off x="3902363" y="1365819"/>
        <a:ext cx="1667279" cy="535398"/>
      </dsp:txXfrm>
    </dsp:sp>
    <dsp:sp modelId="{99730185-FC5D-433D-887B-0268A8712EB6}">
      <dsp:nvSpPr>
        <dsp:cNvPr id="11" name="椭圆 10"/>
        <dsp:cNvSpPr/>
      </dsp:nvSpPr>
      <dsp:spPr bwMode="white">
        <a:xfrm>
          <a:off x="5125185" y="1452716"/>
          <a:ext cx="583548" cy="583548"/>
        </a:xfrm>
        <a:prstGeom prst="ellipse">
          <a:avLst/>
        </a:prstGeom>
        <a:blipFill>
          <a:blip r:embed="rId1" cstate="print">
            <a:extLst>
              <a:ext uri="{28A0092B-C50C-407E-A947-70E740481C1C}">
                <a14:useLocalDpi xmlns:a14="http://schemas.microsoft.com/office/drawing/2010/main" val="0"/>
              </a:ext>
            </a:extLst>
          </a:blip>
          <a:srcRect/>
          <a:stretch>
            <a:fillRect l="-17000" r="-17000"/>
          </a:stretch>
        </a:blipFill>
      </dsp:spPr>
      <dsp:style>
        <a:lnRef idx="2">
          <a:schemeClr val="accent4">
            <a:tint val="40000"/>
            <a:alpha val="90000"/>
            <a:hueOff val="10920000"/>
            <a:satOff val="-52548"/>
            <a:lumOff val="-1568"/>
            <a:alpha val="90196"/>
          </a:schemeClr>
        </a:lnRef>
        <a:fillRef idx="1">
          <a:schemeClr val="accent4">
            <a:tint val="40000"/>
            <a:alpha val="90000"/>
            <a:hueOff val="10920000"/>
            <a:satOff val="-52548"/>
            <a:lumOff val="-1568"/>
            <a:alpha val="90196"/>
          </a:schemeClr>
        </a:fillRef>
        <a:effectRef idx="0">
          <a:scrgbClr r="0" g="0" b="0"/>
        </a:effectRef>
        <a:fontRef idx="minor"/>
      </dsp:style>
      <dsp:txXfrm>
        <a:off x="5125185" y="1452716"/>
        <a:ext cx="583548" cy="583548"/>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9881204" cy="5468310"/>
        <a:chOff x="0" y="0"/>
        <a:chExt cx="9881204" cy="5468310"/>
      </a:xfrm>
    </dsp:grpSpPr>
    <dsp:sp modelId="{D27BA6AC-59C6-4E96-9C03-3C13EDB021D6}">
      <dsp:nvSpPr>
        <dsp:cNvPr id="5" name="矩形 4"/>
        <dsp:cNvSpPr/>
      </dsp:nvSpPr>
      <dsp:spPr bwMode="white">
        <a:xfrm>
          <a:off x="0" y="298295"/>
          <a:ext cx="9881204" cy="1158240"/>
        </a:xfrm>
        <a:prstGeom prst="rect">
          <a:avLst/>
        </a:prstGeom>
        <a:blipFill>
          <a:blip r:embed="rId1"/>
          <a:stretch>
            <a:fillRect/>
          </a:stretch>
        </a:blipFill>
      </dsp:spPr>
      <dsp:style>
        <a:lnRef idx="2">
          <a:schemeClr val="accent2"/>
        </a:lnRef>
        <a:fillRef idx="1">
          <a:schemeClr val="lt1">
            <a:alpha val="90000"/>
          </a:schemeClr>
        </a:fillRef>
        <a:effectRef idx="0">
          <a:scrgbClr r="0" g="0" b="0"/>
        </a:effectRef>
        <a:fontRef idx="minor"/>
      </dsp:style>
      <dsp:txBody>
        <a:bodyPr lIns="766891" tIns="395731" rIns="766891" bIns="135128" anchor="t"/>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15000"/>
            </a:spcAft>
            <a:buChar char="•"/>
          </a:pPr>
          <a:r>
            <a:rPr lang="zh-CN" altLang="en-US">
              <a:noFill/>
            </a:rPr>
            <a:t> </a:t>
          </a:r>
          <a:endParaRPr lang="zh-CN" altLang="en-US">
            <a:noFill/>
          </a:endParaRPr>
        </a:p>
        <a:p>
          <a:pPr lvl="1">
            <a:lnSpc>
              <a:spcPct val="100000"/>
            </a:lnSpc>
            <a:spcBef>
              <a:spcPct val="0"/>
            </a:spcBef>
            <a:spcAft>
              <a:spcPct val="15000"/>
            </a:spcAft>
            <a:buChar char="•"/>
          </a:pPr>
          <a:r>
            <a:rPr lang="zh-CN" altLang="en-US">
              <a:noFill/>
            </a:rPr>
            <a:t> </a:t>
          </a:r>
          <a:endParaRPr>
            <a:solidFill>
              <a:schemeClr val="dk1"/>
            </a:solidFill>
          </a:endParaRPr>
        </a:p>
      </dsp:txBody>
      <dsp:txXfrm>
        <a:off x="0" y="298295"/>
        <a:ext cx="9881204" cy="1158240"/>
      </dsp:txXfrm>
    </dsp:sp>
    <dsp:sp modelId="{77891809-4F5D-4C3B-8D9B-BD6E7D6F16EF}">
      <dsp:nvSpPr>
        <dsp:cNvPr id="4" name="圆角矩形 3"/>
        <dsp:cNvSpPr/>
      </dsp:nvSpPr>
      <dsp:spPr bwMode="white">
        <a:xfrm>
          <a:off x="494060" y="17855"/>
          <a:ext cx="6916843" cy="560880"/>
        </a:xfrm>
        <a:prstGeom prst="roundRect">
          <a:avLst/>
        </a:prstGeom>
      </dsp:spPr>
      <dsp:style>
        <a:lnRef idx="2">
          <a:schemeClr val="lt1"/>
        </a:lnRef>
        <a:fillRef idx="1">
          <a:schemeClr val="accent2"/>
        </a:fillRef>
        <a:effectRef idx="0">
          <a:scrgbClr r="0" g="0" b="0"/>
        </a:effectRef>
        <a:fontRef idx="minor">
          <a:schemeClr val="lt1"/>
        </a:fontRef>
      </dsp:style>
      <dsp:txBody>
        <a:bodyPr lIns="261440" tIns="0" rIns="261440" bIns="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ltLang="en-US" sz="2400" dirty="0"/>
            <a:t>发送时延</a:t>
          </a:r>
        </a:p>
      </dsp:txBody>
      <dsp:txXfrm>
        <a:off x="494060" y="17855"/>
        <a:ext cx="6916843" cy="560880"/>
      </dsp:txXfrm>
    </dsp:sp>
    <dsp:sp modelId="{8583518B-E126-4A7D-8B73-08D96F1A8334}">
      <dsp:nvSpPr>
        <dsp:cNvPr id="8" name="矩形 7"/>
        <dsp:cNvSpPr/>
      </dsp:nvSpPr>
      <dsp:spPr bwMode="white">
        <a:xfrm>
          <a:off x="0" y="1839575"/>
          <a:ext cx="9881204" cy="1158240"/>
        </a:xfrm>
        <a:prstGeom prst="rect">
          <a:avLst/>
        </a:prstGeom>
        <a:blipFill>
          <a:blip r:embed="rId2"/>
          <a:stretch>
            <a:fillRect/>
          </a:stretch>
        </a:blipFill>
      </dsp:spPr>
      <dsp:style>
        <a:lnRef idx="2">
          <a:schemeClr val="accent3"/>
        </a:lnRef>
        <a:fillRef idx="1">
          <a:schemeClr val="lt1">
            <a:alpha val="90000"/>
          </a:schemeClr>
        </a:fillRef>
        <a:effectRef idx="0">
          <a:scrgbClr r="0" g="0" b="0"/>
        </a:effectRef>
        <a:fontRef idx="minor"/>
      </dsp:style>
      <dsp:txBody>
        <a:bodyPr lIns="766891" tIns="395731" rIns="766891" bIns="135128" anchor="t"/>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15000"/>
            </a:spcAft>
            <a:buChar char="•"/>
          </a:pPr>
          <a:r>
            <a:rPr lang="zh-CN" altLang="en-US">
              <a:noFill/>
            </a:rPr>
            <a:t> </a:t>
          </a:r>
          <a:endParaRPr lang="zh-CN" altLang="en-US">
            <a:noFill/>
          </a:endParaRPr>
        </a:p>
        <a:p>
          <a:pPr lvl="1">
            <a:lnSpc>
              <a:spcPct val="100000"/>
            </a:lnSpc>
            <a:spcBef>
              <a:spcPct val="0"/>
            </a:spcBef>
            <a:spcAft>
              <a:spcPct val="15000"/>
            </a:spcAft>
            <a:buChar char="•"/>
          </a:pPr>
          <a:r>
            <a:rPr lang="zh-CN" altLang="en-US">
              <a:noFill/>
            </a:rPr>
            <a:t> </a:t>
          </a:r>
          <a:endParaRPr>
            <a:solidFill>
              <a:schemeClr val="dk1"/>
            </a:solidFill>
          </a:endParaRPr>
        </a:p>
      </dsp:txBody>
      <dsp:txXfrm>
        <a:off x="0" y="1839575"/>
        <a:ext cx="9881204" cy="1158240"/>
      </dsp:txXfrm>
    </dsp:sp>
    <dsp:sp modelId="{0726E258-9DD3-40B6-A9D5-BC70802EF868}">
      <dsp:nvSpPr>
        <dsp:cNvPr id="7" name="圆角矩形 6"/>
        <dsp:cNvSpPr/>
      </dsp:nvSpPr>
      <dsp:spPr bwMode="white">
        <a:xfrm>
          <a:off x="494060" y="1559135"/>
          <a:ext cx="6916843" cy="560880"/>
        </a:xfrm>
        <a:prstGeom prst="roundRect">
          <a:avLst/>
        </a:prstGeom>
      </dsp:spPr>
      <dsp:style>
        <a:lnRef idx="2">
          <a:schemeClr val="lt1"/>
        </a:lnRef>
        <a:fillRef idx="1">
          <a:schemeClr val="accent3"/>
        </a:fillRef>
        <a:effectRef idx="0">
          <a:scrgbClr r="0" g="0" b="0"/>
        </a:effectRef>
        <a:fontRef idx="minor">
          <a:schemeClr val="lt1"/>
        </a:fontRef>
      </dsp:style>
      <dsp:txBody>
        <a:bodyPr lIns="261440" tIns="0" rIns="261440" bIns="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ltLang="en-US" sz="2400" dirty="0"/>
            <a:t>传播时延</a:t>
          </a:r>
        </a:p>
      </dsp:txBody>
      <dsp:txXfrm>
        <a:off x="494060" y="1559135"/>
        <a:ext cx="6916843" cy="560880"/>
      </dsp:txXfrm>
    </dsp:sp>
    <dsp:sp modelId="{1D4B419E-9EC0-44C0-A017-EC9A5A7B4467}">
      <dsp:nvSpPr>
        <dsp:cNvPr id="11" name="矩形 10"/>
        <dsp:cNvSpPr/>
      </dsp:nvSpPr>
      <dsp:spPr bwMode="white">
        <a:xfrm>
          <a:off x="0" y="3380855"/>
          <a:ext cx="9881204" cy="843280"/>
        </a:xfrm>
        <a:prstGeom prst="rect">
          <a:avLst/>
        </a:prstGeom>
      </dsp:spPr>
      <dsp:style>
        <a:lnRef idx="2">
          <a:schemeClr val="accent4"/>
        </a:lnRef>
        <a:fillRef idx="1">
          <a:schemeClr val="lt1">
            <a:alpha val="90000"/>
          </a:schemeClr>
        </a:fillRef>
        <a:effectRef idx="0">
          <a:scrgbClr r="0" g="0" b="0"/>
        </a:effectRef>
        <a:fontRef idx="minor"/>
      </dsp:style>
      <dsp:txBody>
        <a:bodyPr lIns="766891" tIns="395731" rIns="766891" bIns="142240" anchor="t"/>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marL="228600" lvl="1" indent="-228600">
            <a:lnSpc>
              <a:spcPct val="100000"/>
            </a:lnSpc>
            <a:spcBef>
              <a:spcPct val="0"/>
            </a:spcBef>
            <a:spcAft>
              <a:spcPct val="15000"/>
            </a:spcAft>
            <a:buChar char="•"/>
          </a:pPr>
          <a:r>
            <a:rPr lang="zh-CN" altLang="en-US" sz="2000" dirty="0">
              <a:solidFill>
                <a:schemeClr val="dk1"/>
              </a:solidFill>
            </a:rPr>
            <a:t>主机或路由器在收到分组时对分组的处理时间</a:t>
          </a:r>
          <a:endParaRPr>
            <a:solidFill>
              <a:schemeClr val="dk1"/>
            </a:solidFill>
          </a:endParaRPr>
        </a:p>
      </dsp:txBody>
      <dsp:txXfrm>
        <a:off x="0" y="3380855"/>
        <a:ext cx="9881204" cy="843280"/>
      </dsp:txXfrm>
    </dsp:sp>
    <dsp:sp modelId="{1DBE5185-C3BC-4406-8AD5-342A7A421745}">
      <dsp:nvSpPr>
        <dsp:cNvPr id="10" name="圆角矩形 9"/>
        <dsp:cNvSpPr/>
      </dsp:nvSpPr>
      <dsp:spPr bwMode="white">
        <a:xfrm>
          <a:off x="494060" y="3100415"/>
          <a:ext cx="6916843" cy="560880"/>
        </a:xfrm>
        <a:prstGeom prst="roundRect">
          <a:avLst/>
        </a:prstGeom>
      </dsp:spPr>
      <dsp:style>
        <a:lnRef idx="2">
          <a:schemeClr val="lt1"/>
        </a:lnRef>
        <a:fillRef idx="1">
          <a:schemeClr val="accent4"/>
        </a:fillRef>
        <a:effectRef idx="0">
          <a:scrgbClr r="0" g="0" b="0"/>
        </a:effectRef>
        <a:fontRef idx="minor">
          <a:schemeClr val="lt1"/>
        </a:fontRef>
      </dsp:style>
      <dsp:txBody>
        <a:bodyPr lIns="261440" tIns="0" rIns="261440" bIns="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ltLang="en-US" sz="2400" dirty="0"/>
            <a:t>处理时延</a:t>
          </a:r>
        </a:p>
      </dsp:txBody>
      <dsp:txXfrm>
        <a:off x="494060" y="3100415"/>
        <a:ext cx="6916843" cy="560880"/>
      </dsp:txXfrm>
    </dsp:sp>
    <dsp:sp modelId="{8F8BC43D-E40D-4E44-87E3-FA4DEED5768C}">
      <dsp:nvSpPr>
        <dsp:cNvPr id="14" name="矩形 13"/>
        <dsp:cNvSpPr/>
      </dsp:nvSpPr>
      <dsp:spPr bwMode="white">
        <a:xfrm>
          <a:off x="0" y="4607175"/>
          <a:ext cx="9881204" cy="843280"/>
        </a:xfrm>
        <a:prstGeom prst="rect">
          <a:avLst/>
        </a:prstGeom>
      </dsp:spPr>
      <dsp:style>
        <a:lnRef idx="2">
          <a:schemeClr val="accent5"/>
        </a:lnRef>
        <a:fillRef idx="1">
          <a:schemeClr val="lt1">
            <a:alpha val="90000"/>
          </a:schemeClr>
        </a:fillRef>
        <a:effectRef idx="0">
          <a:scrgbClr r="0" g="0" b="0"/>
        </a:effectRef>
        <a:fontRef idx="minor"/>
      </dsp:style>
      <dsp:txBody>
        <a:bodyPr lIns="766891" tIns="395731" rIns="766891" bIns="142240" anchor="t"/>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marL="228600" lvl="1" indent="-228600">
            <a:lnSpc>
              <a:spcPct val="100000"/>
            </a:lnSpc>
            <a:spcBef>
              <a:spcPct val="0"/>
            </a:spcBef>
            <a:spcAft>
              <a:spcPct val="15000"/>
            </a:spcAft>
            <a:buChar char="•"/>
          </a:pPr>
          <a:r>
            <a:rPr lang="zh-CN" altLang="en-US" sz="2000" dirty="0">
              <a:solidFill>
                <a:schemeClr val="dk1"/>
              </a:solidFill>
            </a:rPr>
            <a:t>分组进入路由器后要先在输入队列中排队等待处理</a:t>
          </a:r>
          <a:endParaRPr>
            <a:solidFill>
              <a:schemeClr val="dk1"/>
            </a:solidFill>
          </a:endParaRPr>
        </a:p>
      </dsp:txBody>
      <dsp:txXfrm>
        <a:off x="0" y="4607175"/>
        <a:ext cx="9881204" cy="843280"/>
      </dsp:txXfrm>
    </dsp:sp>
    <dsp:sp modelId="{B2FD8F62-0C66-427D-B011-68027788DB13}">
      <dsp:nvSpPr>
        <dsp:cNvPr id="13" name="圆角矩形 12"/>
        <dsp:cNvSpPr/>
      </dsp:nvSpPr>
      <dsp:spPr bwMode="white">
        <a:xfrm>
          <a:off x="494060" y="4326735"/>
          <a:ext cx="6916843" cy="560880"/>
        </a:xfrm>
        <a:prstGeom prst="roundRect">
          <a:avLst/>
        </a:prstGeom>
      </dsp:spPr>
      <dsp:style>
        <a:lnRef idx="2">
          <a:schemeClr val="lt1"/>
        </a:lnRef>
        <a:fillRef idx="1">
          <a:schemeClr val="accent5"/>
        </a:fillRef>
        <a:effectRef idx="0">
          <a:scrgbClr r="0" g="0" b="0"/>
        </a:effectRef>
        <a:fontRef idx="minor">
          <a:schemeClr val="lt1"/>
        </a:fontRef>
      </dsp:style>
      <dsp:txBody>
        <a:bodyPr lIns="261440" tIns="0" rIns="261440" bIns="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ltLang="en-US" sz="2400" dirty="0"/>
            <a:t>排队时延</a:t>
          </a:r>
        </a:p>
      </dsp:txBody>
      <dsp:txXfrm>
        <a:off x="494060" y="4326735"/>
        <a:ext cx="6916843" cy="560880"/>
      </dsp:txXfrm>
    </dsp:sp>
    <dsp:sp modelId="{87715CA1-0B09-4FA8-A2BA-3F0AC8FDBB68}">
      <dsp:nvSpPr>
        <dsp:cNvPr id="3" name="矩形 2" hidden="1"/>
        <dsp:cNvSpPr/>
      </dsp:nvSpPr>
      <dsp:spPr>
        <a:xfrm>
          <a:off x="0" y="17855"/>
          <a:ext cx="494060" cy="560880"/>
        </a:xfrm>
        <a:prstGeom prst="rect">
          <a:avLst/>
        </a:prstGeom>
      </dsp:spPr>
      <dsp:txXfrm>
        <a:off x="0" y="17855"/>
        <a:ext cx="494060" cy="560880"/>
      </dsp:txXfrm>
    </dsp:sp>
    <dsp:sp modelId="{DD20F8E0-2C26-4BDC-BCBC-13D3E2FCD7D1}">
      <dsp:nvSpPr>
        <dsp:cNvPr id="6" name="矩形 5" hidden="1"/>
        <dsp:cNvSpPr/>
      </dsp:nvSpPr>
      <dsp:spPr>
        <a:xfrm>
          <a:off x="0" y="1559135"/>
          <a:ext cx="494060" cy="560880"/>
        </a:xfrm>
        <a:prstGeom prst="rect">
          <a:avLst/>
        </a:prstGeom>
      </dsp:spPr>
      <dsp:txXfrm>
        <a:off x="0" y="1559135"/>
        <a:ext cx="494060" cy="560880"/>
      </dsp:txXfrm>
    </dsp:sp>
    <dsp:sp modelId="{98C8B17B-60EA-4D96-A031-E5637851B163}">
      <dsp:nvSpPr>
        <dsp:cNvPr id="9" name="矩形 8" hidden="1"/>
        <dsp:cNvSpPr/>
      </dsp:nvSpPr>
      <dsp:spPr>
        <a:xfrm>
          <a:off x="0" y="3100415"/>
          <a:ext cx="494060" cy="560880"/>
        </a:xfrm>
        <a:prstGeom prst="rect">
          <a:avLst/>
        </a:prstGeom>
      </dsp:spPr>
      <dsp:txXfrm>
        <a:off x="0" y="3100415"/>
        <a:ext cx="494060" cy="560880"/>
      </dsp:txXfrm>
    </dsp:sp>
    <dsp:sp modelId="{CC667643-F683-4A14-8BB7-5DBB02FE9B9C}">
      <dsp:nvSpPr>
        <dsp:cNvPr id="12" name="矩形 11" hidden="1"/>
        <dsp:cNvSpPr/>
      </dsp:nvSpPr>
      <dsp:spPr>
        <a:xfrm>
          <a:off x="0" y="4326735"/>
          <a:ext cx="494060" cy="560880"/>
        </a:xfrm>
        <a:prstGeom prst="rect">
          <a:avLst/>
        </a:prstGeom>
      </dsp:spPr>
      <dsp:txXfrm>
        <a:off x="0" y="4326735"/>
        <a:ext cx="494060" cy="56088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1">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26.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D2A48B96-639E-45A3-A0BA-2464DFDB1FAA}" type="datetimeFigureOut">
              <a:rPr kumimoji="0" lang="zh-CN" altLang="en-US" sz="1200" b="0" i="0" u="none" strike="noStrike" kern="1200" cap="none" spc="0" normalizeH="0" baseline="0" noProof="1" smtClean="0">
                <a:ln>
                  <a:noFill/>
                </a:ln>
                <a:solidFill>
                  <a:schemeClr val="tx1"/>
                </a:solidFill>
                <a:effectLst/>
                <a:uLnTx/>
                <a:uFillTx/>
                <a:latin typeface="Arial" panose="020B0604020202020204" pitchFamily="34" charset="0"/>
                <a:ea typeface="宋体"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itchFamily="2" charset="-122"/>
              <a:cs typeface="+mn-cs"/>
            </a:endParaRPr>
          </a:p>
        </p:txBody>
      </p:sp>
      <p:sp>
        <p:nvSpPr>
          <p:cNvPr id="205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2053" name="备注占位符 4"/>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xfrm>
            <a:off x="685800" y="1143000"/>
            <a:ext cx="5486400" cy="3086100"/>
          </a:xfrm>
          <a:ln>
            <a:miter lim="800000"/>
          </a:ln>
        </p:spPr>
      </p:sp>
      <p:sp>
        <p:nvSpPr>
          <p:cNvPr id="5123"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512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xfrm>
            <a:off x="685800" y="1143000"/>
            <a:ext cx="5486400" cy="3086100"/>
          </a:xfrm>
          <a:ln>
            <a:miter lim="800000"/>
          </a:ln>
        </p:spPr>
      </p:sp>
      <p:sp>
        <p:nvSpPr>
          <p:cNvPr id="5123"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512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xfrm>
            <a:off x="685800" y="1143000"/>
            <a:ext cx="5486400" cy="3086100"/>
          </a:xfrm>
          <a:ln>
            <a:miter lim="800000"/>
          </a:ln>
        </p:spPr>
      </p:sp>
      <p:sp>
        <p:nvSpPr>
          <p:cNvPr id="5123"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512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xfrm>
            <a:off x="685800" y="1143000"/>
            <a:ext cx="5486400" cy="3086100"/>
          </a:xfrm>
          <a:ln>
            <a:miter lim="800000"/>
          </a:ln>
        </p:spPr>
      </p:sp>
      <p:sp>
        <p:nvSpPr>
          <p:cNvPr id="5123"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512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xfrm>
            <a:off x="685800" y="1143000"/>
            <a:ext cx="5486400" cy="3086100"/>
          </a:xfrm>
          <a:ln>
            <a:miter lim="800000"/>
          </a:ln>
        </p:spPr>
      </p:sp>
      <p:sp>
        <p:nvSpPr>
          <p:cNvPr id="5123"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512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xfrm>
            <a:off x="685800" y="1143000"/>
            <a:ext cx="5486400" cy="3086100"/>
          </a:xfrm>
          <a:ln>
            <a:miter lim="800000"/>
          </a:ln>
        </p:spPr>
      </p:sp>
      <p:sp>
        <p:nvSpPr>
          <p:cNvPr id="5123"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512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xfrm>
            <a:off x="685800" y="1143000"/>
            <a:ext cx="5486400" cy="3086100"/>
          </a:xfrm>
          <a:ln>
            <a:miter lim="800000"/>
          </a:ln>
        </p:spPr>
      </p:sp>
      <p:sp>
        <p:nvSpPr>
          <p:cNvPr id="5123"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512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eaLnBrk="1" hangingPunct="1">
              <a:defRPr/>
            </a:pPr>
            <a:endParaRPr lang="zh-CN" altLang="en-US"/>
          </a:p>
        </p:txBody>
      </p:sp>
      <p:sp>
        <p:nvSpPr>
          <p:cNvPr id="5" name="Footer Placeholder 4"/>
          <p:cNvSpPr>
            <a:spLocks noGrp="1"/>
          </p:cNvSpPr>
          <p:nvPr>
            <p:ph type="ftr" sz="quarter" idx="11"/>
          </p:nvPr>
        </p:nvSpPr>
        <p:spPr/>
        <p:txBody>
          <a:bodyPr/>
          <a:lstStyle/>
          <a:p>
            <a:pPr eaLnBrk="1" hangingPunct="1">
              <a:defRPr/>
            </a:pPr>
            <a:endParaRPr lang="zh-CN" altLang="en-US"/>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zh-CN" altLang="en-US" smtClean="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pPr eaLnBrk="1" hangingPunct="1">
              <a:defRPr/>
            </a:pPr>
            <a:endParaRPr lang="zh-CN" altLang="en-US"/>
          </a:p>
        </p:txBody>
      </p:sp>
      <p:sp>
        <p:nvSpPr>
          <p:cNvPr id="5" name="Footer Placeholder 4"/>
          <p:cNvSpPr>
            <a:spLocks noGrp="1"/>
          </p:cNvSpPr>
          <p:nvPr>
            <p:ph type="ftr" sz="quarter" idx="11"/>
          </p:nvPr>
        </p:nvSpPr>
        <p:spPr/>
        <p:txBody>
          <a:bodyPr/>
          <a:lstStyle/>
          <a:p>
            <a:pPr eaLnBrk="1" hangingPunct="1">
              <a:defRPr/>
            </a:pPr>
            <a:endParaRPr lang="zh-CN" altLang="en-US"/>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zh-CN" altLang="en-US" smtClean="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pPr eaLnBrk="1" hangingPunct="1">
              <a:defRPr/>
            </a:pPr>
            <a:endParaRPr lang="zh-CN" altLang="en-US"/>
          </a:p>
        </p:txBody>
      </p:sp>
      <p:sp>
        <p:nvSpPr>
          <p:cNvPr id="5" name="Footer Placeholder 4"/>
          <p:cNvSpPr>
            <a:spLocks noGrp="1"/>
          </p:cNvSpPr>
          <p:nvPr>
            <p:ph type="ftr" sz="quarter" idx="11"/>
          </p:nvPr>
        </p:nvSpPr>
        <p:spPr/>
        <p:txBody>
          <a:bodyPr/>
          <a:lstStyle/>
          <a:p>
            <a:pPr eaLnBrk="1" hangingPunct="1">
              <a:defRPr/>
            </a:pPr>
            <a:endParaRPr lang="zh-CN" altLang="en-US"/>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zh-CN" altLang="en-US" smtClean="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pPr eaLnBrk="1" hangingPunct="1">
              <a:defRPr/>
            </a:pPr>
            <a:endParaRPr lang="zh-CN" altLang="en-US"/>
          </a:p>
        </p:txBody>
      </p:sp>
      <p:sp>
        <p:nvSpPr>
          <p:cNvPr id="5" name="Footer Placeholder 4"/>
          <p:cNvSpPr>
            <a:spLocks noGrp="1"/>
          </p:cNvSpPr>
          <p:nvPr>
            <p:ph type="ftr" sz="quarter" idx="11"/>
          </p:nvPr>
        </p:nvSpPr>
        <p:spPr/>
        <p:txBody>
          <a:bodyPr/>
          <a:lstStyle/>
          <a:p>
            <a:pPr eaLnBrk="1" hangingPunct="1">
              <a:defRPr/>
            </a:pPr>
            <a:endParaRPr lang="zh-CN" altLang="en-US"/>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zh-CN" altLang="en-US" smtClean="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pPr eaLnBrk="1" hangingPunct="1">
              <a:defRPr/>
            </a:pPr>
            <a:endParaRPr lang="zh-CN" altLang="en-US"/>
          </a:p>
        </p:txBody>
      </p:sp>
      <p:sp>
        <p:nvSpPr>
          <p:cNvPr id="5" name="Footer Placeholder 4"/>
          <p:cNvSpPr>
            <a:spLocks noGrp="1"/>
          </p:cNvSpPr>
          <p:nvPr>
            <p:ph type="ftr" sz="quarter" idx="11"/>
          </p:nvPr>
        </p:nvSpPr>
        <p:spPr/>
        <p:txBody>
          <a:bodyPr/>
          <a:lstStyle/>
          <a:p>
            <a:pPr eaLnBrk="1" hangingPunct="1">
              <a:defRPr/>
            </a:pPr>
            <a:endParaRPr lang="zh-CN" altLang="en-US"/>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zh-CN" altLang="en-US" smtClean="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pPr eaLnBrk="1" hangingPunct="1">
              <a:defRPr/>
            </a:pPr>
            <a:endParaRPr lang="zh-CN" altLang="en-US"/>
          </a:p>
        </p:txBody>
      </p:sp>
      <p:sp>
        <p:nvSpPr>
          <p:cNvPr id="6" name="Footer Placeholder 5"/>
          <p:cNvSpPr>
            <a:spLocks noGrp="1"/>
          </p:cNvSpPr>
          <p:nvPr>
            <p:ph type="ftr" sz="quarter" idx="11"/>
          </p:nvPr>
        </p:nvSpPr>
        <p:spPr/>
        <p:txBody>
          <a:bodyPr/>
          <a:lstStyle/>
          <a:p>
            <a:pPr eaLnBrk="1" hangingPunct="1">
              <a:defRPr/>
            </a:pPr>
            <a:endParaRPr lang="zh-CN" altLang="en-US"/>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zh-CN" altLang="en-US" smtClean="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pPr eaLnBrk="1" hangingPunct="1">
              <a:defRPr/>
            </a:pPr>
            <a:endParaRPr lang="zh-CN" altLang="en-US"/>
          </a:p>
        </p:txBody>
      </p:sp>
      <p:sp>
        <p:nvSpPr>
          <p:cNvPr id="8" name="Footer Placeholder 7"/>
          <p:cNvSpPr>
            <a:spLocks noGrp="1"/>
          </p:cNvSpPr>
          <p:nvPr>
            <p:ph type="ftr" sz="quarter" idx="11"/>
          </p:nvPr>
        </p:nvSpPr>
        <p:spPr/>
        <p:txBody>
          <a:bodyPr/>
          <a:lstStyle/>
          <a:p>
            <a:pPr eaLnBrk="1" hangingPunct="1">
              <a:defRPr/>
            </a:pPr>
            <a:endParaRPr lang="zh-CN" altLang="en-US"/>
          </a:p>
        </p:txBody>
      </p:sp>
      <p:sp>
        <p:nvSpPr>
          <p:cNvPr id="9" name="Slide Number Placeholder 8"/>
          <p:cNvSpPr>
            <a:spLocks noGrp="1"/>
          </p:cNvSpPr>
          <p:nvPr>
            <p:ph type="sldNum" sz="quarter" idx="12"/>
          </p:nvPr>
        </p:nvSpPr>
        <p:spPr/>
        <p:txBody>
          <a:bodyPr/>
          <a:lstStyle/>
          <a:p>
            <a:pPr lvl="0" eaLnBrk="1" hangingPunct="1"/>
            <a:fld id="{9A0DB2DC-4C9A-4742-B13C-FB6460FD3503}" type="slidenum">
              <a:rPr lang="zh-CN" altLang="en-US" smtClean="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eaLnBrk="1" hangingPunct="1">
              <a:defRPr/>
            </a:pPr>
            <a:endParaRPr lang="zh-CN" altLang="en-US"/>
          </a:p>
        </p:txBody>
      </p:sp>
      <p:sp>
        <p:nvSpPr>
          <p:cNvPr id="4" name="Footer Placeholder 3"/>
          <p:cNvSpPr>
            <a:spLocks noGrp="1"/>
          </p:cNvSpPr>
          <p:nvPr>
            <p:ph type="ftr" sz="quarter" idx="11"/>
          </p:nvPr>
        </p:nvSpPr>
        <p:spPr/>
        <p:txBody>
          <a:bodyPr/>
          <a:lstStyle/>
          <a:p>
            <a:pPr eaLnBrk="1" hangingPunct="1">
              <a:defRPr/>
            </a:pPr>
            <a:endParaRPr lang="zh-CN" altLang="en-US"/>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zh-CN" altLang="en-US" smtClean="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hangingPunct="1">
              <a:defRPr/>
            </a:pPr>
            <a:endParaRPr lang="zh-CN" altLang="en-US"/>
          </a:p>
        </p:txBody>
      </p:sp>
      <p:sp>
        <p:nvSpPr>
          <p:cNvPr id="3" name="Footer Placeholder 2"/>
          <p:cNvSpPr>
            <a:spLocks noGrp="1"/>
          </p:cNvSpPr>
          <p:nvPr>
            <p:ph type="ftr" sz="quarter" idx="11"/>
          </p:nvPr>
        </p:nvSpPr>
        <p:spPr/>
        <p:txBody>
          <a:bodyPr/>
          <a:lstStyle/>
          <a:p>
            <a:pPr eaLnBrk="1" hangingPunct="1">
              <a:defRPr/>
            </a:pPr>
            <a:endParaRPr lang="zh-CN" altLang="en-US"/>
          </a:p>
        </p:txBody>
      </p:sp>
      <p:sp>
        <p:nvSpPr>
          <p:cNvPr id="4" name="Slide Number Placeholder 3"/>
          <p:cNvSpPr>
            <a:spLocks noGrp="1"/>
          </p:cNvSpPr>
          <p:nvPr>
            <p:ph type="sldNum" sz="quarter" idx="12"/>
          </p:nvPr>
        </p:nvSpPr>
        <p:spPr/>
        <p:txBody>
          <a:bodyPr/>
          <a:lstStyle/>
          <a:p>
            <a:pPr lvl="0" eaLnBrk="1" hangingPunct="1"/>
            <a:fld id="{9A0DB2DC-4C9A-4742-B13C-FB6460FD3503}" type="slidenum">
              <a:rPr lang="zh-CN" altLang="en-US" smtClean="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eaLnBrk="1" hangingPunct="1">
              <a:defRPr/>
            </a:pPr>
            <a:endParaRPr lang="zh-CN" altLang="en-US"/>
          </a:p>
        </p:txBody>
      </p:sp>
      <p:sp>
        <p:nvSpPr>
          <p:cNvPr id="6" name="Footer Placeholder 5"/>
          <p:cNvSpPr>
            <a:spLocks noGrp="1"/>
          </p:cNvSpPr>
          <p:nvPr>
            <p:ph type="ftr" sz="quarter" idx="11"/>
          </p:nvPr>
        </p:nvSpPr>
        <p:spPr/>
        <p:txBody>
          <a:bodyPr/>
          <a:lstStyle/>
          <a:p>
            <a:pPr eaLnBrk="1" hangingPunct="1">
              <a:defRPr/>
            </a:pPr>
            <a:endParaRPr lang="zh-CN" altLang="en-US"/>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zh-CN" altLang="en-US" smtClean="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eaLnBrk="1" hangingPunct="1">
              <a:defRPr/>
            </a:pPr>
            <a:endParaRPr lang="zh-CN" altLang="en-US"/>
          </a:p>
        </p:txBody>
      </p:sp>
      <p:sp>
        <p:nvSpPr>
          <p:cNvPr id="6" name="Footer Placeholder 5"/>
          <p:cNvSpPr>
            <a:spLocks noGrp="1"/>
          </p:cNvSpPr>
          <p:nvPr>
            <p:ph type="ftr" sz="quarter" idx="11"/>
          </p:nvPr>
        </p:nvSpPr>
        <p:spPr/>
        <p:txBody>
          <a:bodyPr/>
          <a:lstStyle/>
          <a:p>
            <a:pPr eaLnBrk="1" hangingPunct="1">
              <a:defRPr/>
            </a:pPr>
            <a:endParaRPr lang="zh-CN" altLang="en-US"/>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zh-CN" altLang="en-US" smtClean="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hangingPunct="1">
              <a:defRPr/>
            </a:pPr>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1" hangingPunct="1">
              <a:defRPr/>
            </a:pP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lvl="0" eaLnBrk="1" hangingPunct="1"/>
            <a:fld id="{9A0DB2DC-4C9A-4742-B13C-FB6460FD3503}" type="slidenum">
              <a:rPr lang="zh-CN" altLang="en-US" smtClean="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6.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6.xml"/><Relationship Id="rId2" Type="http://schemas.openxmlformats.org/officeDocument/2006/relationships/image" Target="../media/image14.jpeg"/><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microsoft.com/office/2007/relationships/diagramDrawing" Target="../diagrams/drawing2.xml"/><Relationship Id="rId7" Type="http://schemas.openxmlformats.org/officeDocument/2006/relationships/diagramColors" Target="../diagrams/colors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3" Type="http://schemas.openxmlformats.org/officeDocument/2006/relationships/image" Target="../media/image17.png"/><Relationship Id="rId2" Type="http://schemas.openxmlformats.org/officeDocument/2006/relationships/image" Target="../media/image16.png"/><Relationship Id="rId10" Type="http://schemas.openxmlformats.org/officeDocument/2006/relationships/notesSlide" Target="../notesSlides/notesSlide17.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7.xml"/><Relationship Id="rId5" Type="http://schemas.openxmlformats.org/officeDocument/2006/relationships/image" Target="../media/image21.GIF"/><Relationship Id="rId4" Type="http://schemas.openxmlformats.org/officeDocument/2006/relationships/image" Target="../media/image20.GIF"/><Relationship Id="rId3" Type="http://schemas.openxmlformats.org/officeDocument/2006/relationships/image" Target="../media/image19.GIF"/><Relationship Id="rId2" Type="http://schemas.openxmlformats.org/officeDocument/2006/relationships/image" Target="../media/image18.GIF"/><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7.wmf"/><Relationship Id="rId7" Type="http://schemas.openxmlformats.org/officeDocument/2006/relationships/oleObject" Target="../embeddings/oleObject3.bin"/><Relationship Id="rId6" Type="http://schemas.openxmlformats.org/officeDocument/2006/relationships/image" Target="../media/image26.wmf"/><Relationship Id="rId5" Type="http://schemas.openxmlformats.org/officeDocument/2006/relationships/oleObject" Target="../embeddings/oleObject2.bin"/><Relationship Id="rId4" Type="http://schemas.openxmlformats.org/officeDocument/2006/relationships/image" Target="../media/image25.wmf"/><Relationship Id="rId3" Type="http://schemas.openxmlformats.org/officeDocument/2006/relationships/oleObject" Target="../embeddings/oleObject1.bin"/><Relationship Id="rId2" Type="http://schemas.openxmlformats.org/officeDocument/2006/relationships/image" Target="../media/image24.png"/><Relationship Id="rId11" Type="http://schemas.openxmlformats.org/officeDocument/2006/relationships/notesSlide" Target="../notesSlides/notesSlide26.xml"/><Relationship Id="rId10" Type="http://schemas.openxmlformats.org/officeDocument/2006/relationships/vmlDrawing" Target="../drawings/vmlDrawing1.v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7.xml"/><Relationship Id="rId7" Type="http://schemas.openxmlformats.org/officeDocument/2006/relationships/vmlDrawing" Target="../drawings/vmlDrawing2.vml"/><Relationship Id="rId6" Type="http://schemas.openxmlformats.org/officeDocument/2006/relationships/slideLayout" Target="../slideLayouts/slideLayout7.xml"/><Relationship Id="rId5" Type="http://schemas.openxmlformats.org/officeDocument/2006/relationships/image" Target="../media/image26.wmf"/><Relationship Id="rId4" Type="http://schemas.openxmlformats.org/officeDocument/2006/relationships/oleObject" Target="../embeddings/oleObject5.bin"/><Relationship Id="rId3" Type="http://schemas.openxmlformats.org/officeDocument/2006/relationships/image" Target="../media/image25.wmf"/><Relationship Id="rId2" Type="http://schemas.openxmlformats.org/officeDocument/2006/relationships/oleObject" Target="../embeddings/oleObject4.bin"/><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9" Type="http://schemas.openxmlformats.org/officeDocument/2006/relationships/notesSlide" Target="../notesSlides/notesSlide28.xml"/><Relationship Id="rId8" Type="http://schemas.openxmlformats.org/officeDocument/2006/relationships/vmlDrawing" Target="../drawings/vmlDrawing3.vml"/><Relationship Id="rId7"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6.wmf"/><Relationship Id="rId4" Type="http://schemas.openxmlformats.org/officeDocument/2006/relationships/oleObject" Target="../embeddings/oleObject7.bin"/><Relationship Id="rId3" Type="http://schemas.openxmlformats.org/officeDocument/2006/relationships/image" Target="../media/image25.wmf"/><Relationship Id="rId2" Type="http://schemas.openxmlformats.org/officeDocument/2006/relationships/oleObject" Target="../embeddings/oleObject6.bin"/><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9" Type="http://schemas.openxmlformats.org/officeDocument/2006/relationships/diagramColors" Target="../diagrams/colors3.xml"/><Relationship Id="rId8" Type="http://schemas.openxmlformats.org/officeDocument/2006/relationships/diagramQuickStyle" Target="../diagrams/quickStyle3.xml"/><Relationship Id="rId7" Type="http://schemas.openxmlformats.org/officeDocument/2006/relationships/diagramLayout" Target="../diagrams/layout3.xml"/><Relationship Id="rId6" Type="http://schemas.openxmlformats.org/officeDocument/2006/relationships/diagramData" Target="../diagrams/data3.xml"/><Relationship Id="rId5" Type="http://schemas.openxmlformats.org/officeDocument/2006/relationships/image" Target="../media/image26.wmf"/><Relationship Id="rId4" Type="http://schemas.openxmlformats.org/officeDocument/2006/relationships/oleObject" Target="../embeddings/oleObject9.bin"/><Relationship Id="rId3" Type="http://schemas.openxmlformats.org/officeDocument/2006/relationships/image" Target="../media/image25.wmf"/><Relationship Id="rId2" Type="http://schemas.openxmlformats.org/officeDocument/2006/relationships/oleObject" Target="../embeddings/oleObject8.bin"/><Relationship Id="rId13" Type="http://schemas.openxmlformats.org/officeDocument/2006/relationships/notesSlide" Target="../notesSlides/notesSlide29.xml"/><Relationship Id="rId12" Type="http://schemas.openxmlformats.org/officeDocument/2006/relationships/vmlDrawing" Target="../drawings/vmlDrawing4.vml"/><Relationship Id="rId11" Type="http://schemas.openxmlformats.org/officeDocument/2006/relationships/slideLayout" Target="../slideLayouts/slideLayout7.xml"/><Relationship Id="rId10" Type="http://schemas.microsoft.com/office/2007/relationships/diagramDrawing" Target="../diagrams/drawing3.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7.xml"/><Relationship Id="rId7" Type="http://schemas.openxmlformats.org/officeDocument/2006/relationships/image" Target="../media/image30.png"/><Relationship Id="rId6" Type="http://schemas.openxmlformats.org/officeDocument/2006/relationships/image" Target="../media/image26.wmf"/><Relationship Id="rId5" Type="http://schemas.openxmlformats.org/officeDocument/2006/relationships/oleObject" Target="../embeddings/oleObject11.bin"/><Relationship Id="rId4" Type="http://schemas.openxmlformats.org/officeDocument/2006/relationships/image" Target="../media/image25.wmf"/><Relationship Id="rId3" Type="http://schemas.openxmlformats.org/officeDocument/2006/relationships/oleObject" Target="../embeddings/oleObject10.bin"/><Relationship Id="rId2" Type="http://schemas.openxmlformats.org/officeDocument/2006/relationships/image" Target="../media/image29.png"/><Relationship Id="rId10" Type="http://schemas.openxmlformats.org/officeDocument/2006/relationships/notesSlide" Target="../notesSlides/notesSlide30.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9" Type="http://schemas.openxmlformats.org/officeDocument/2006/relationships/notesSlide" Target="../notesSlides/notesSlide31.xml"/><Relationship Id="rId8" Type="http://schemas.openxmlformats.org/officeDocument/2006/relationships/vmlDrawing" Target="../drawings/vmlDrawing6.vml"/><Relationship Id="rId7" Type="http://schemas.openxmlformats.org/officeDocument/2006/relationships/slideLayout" Target="../slideLayouts/slideLayout7.xml"/><Relationship Id="rId6" Type="http://schemas.openxmlformats.org/officeDocument/2006/relationships/image" Target="../media/image26.wmf"/><Relationship Id="rId5" Type="http://schemas.openxmlformats.org/officeDocument/2006/relationships/oleObject" Target="../embeddings/oleObject13.bin"/><Relationship Id="rId4" Type="http://schemas.openxmlformats.org/officeDocument/2006/relationships/image" Target="../media/image25.wmf"/><Relationship Id="rId3" Type="http://schemas.openxmlformats.org/officeDocument/2006/relationships/oleObject" Target="../embeddings/oleObject12.bin"/><Relationship Id="rId2" Type="http://schemas.openxmlformats.org/officeDocument/2006/relationships/image" Target="../media/image31.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9" Type="http://schemas.openxmlformats.org/officeDocument/2006/relationships/image" Target="../media/image33.wmf"/><Relationship Id="rId8" Type="http://schemas.openxmlformats.org/officeDocument/2006/relationships/oleObject" Target="../embeddings/oleObject17.bin"/><Relationship Id="rId7" Type="http://schemas.openxmlformats.org/officeDocument/2006/relationships/image" Target="../media/image32.wmf"/><Relationship Id="rId6" Type="http://schemas.openxmlformats.org/officeDocument/2006/relationships/oleObject" Target="../embeddings/oleObject16.bin"/><Relationship Id="rId5" Type="http://schemas.openxmlformats.org/officeDocument/2006/relationships/image" Target="../media/image26.wmf"/><Relationship Id="rId4" Type="http://schemas.openxmlformats.org/officeDocument/2006/relationships/oleObject" Target="../embeddings/oleObject15.bin"/><Relationship Id="rId3" Type="http://schemas.openxmlformats.org/officeDocument/2006/relationships/image" Target="../media/image25.wmf"/><Relationship Id="rId2" Type="http://schemas.openxmlformats.org/officeDocument/2006/relationships/oleObject" Target="../embeddings/oleObject14.bin"/><Relationship Id="rId16" Type="http://schemas.openxmlformats.org/officeDocument/2006/relationships/notesSlide" Target="../notesSlides/notesSlide32.xml"/><Relationship Id="rId15" Type="http://schemas.openxmlformats.org/officeDocument/2006/relationships/vmlDrawing" Target="../drawings/vmlDrawing7.vml"/><Relationship Id="rId14" Type="http://schemas.openxmlformats.org/officeDocument/2006/relationships/slideLayout" Target="../slideLayouts/slideLayout7.xml"/><Relationship Id="rId13" Type="http://schemas.openxmlformats.org/officeDocument/2006/relationships/image" Target="../media/image35.wmf"/><Relationship Id="rId12" Type="http://schemas.openxmlformats.org/officeDocument/2006/relationships/oleObject" Target="../embeddings/oleObject19.bin"/><Relationship Id="rId11" Type="http://schemas.openxmlformats.org/officeDocument/2006/relationships/image" Target="../media/image34.wmf"/><Relationship Id="rId10" Type="http://schemas.openxmlformats.org/officeDocument/2006/relationships/oleObject" Target="../embeddings/oleObject18.bin"/><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9" Type="http://schemas.openxmlformats.org/officeDocument/2006/relationships/notesSlide" Target="../notesSlides/notesSlide33.xml"/><Relationship Id="rId8" Type="http://schemas.openxmlformats.org/officeDocument/2006/relationships/vmlDrawing" Target="../drawings/vmlDrawing8.vml"/><Relationship Id="rId7"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26.wmf"/><Relationship Id="rId4" Type="http://schemas.openxmlformats.org/officeDocument/2006/relationships/oleObject" Target="../embeddings/oleObject21.bin"/><Relationship Id="rId3" Type="http://schemas.openxmlformats.org/officeDocument/2006/relationships/image" Target="../media/image25.wmf"/><Relationship Id="rId2" Type="http://schemas.openxmlformats.org/officeDocument/2006/relationships/oleObject" Target="../embeddings/oleObject20.bin"/><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34.xml"/><Relationship Id="rId7" Type="http://schemas.openxmlformats.org/officeDocument/2006/relationships/vmlDrawing" Target="../drawings/vmlDrawing9.vml"/><Relationship Id="rId6" Type="http://schemas.openxmlformats.org/officeDocument/2006/relationships/slideLayout" Target="../slideLayouts/slideLayout7.xml"/><Relationship Id="rId5" Type="http://schemas.openxmlformats.org/officeDocument/2006/relationships/image" Target="../media/image26.wmf"/><Relationship Id="rId4" Type="http://schemas.openxmlformats.org/officeDocument/2006/relationships/oleObject" Target="../embeddings/oleObject23.bin"/><Relationship Id="rId3" Type="http://schemas.openxmlformats.org/officeDocument/2006/relationships/image" Target="../media/image25.wmf"/><Relationship Id="rId2" Type="http://schemas.openxmlformats.org/officeDocument/2006/relationships/oleObject" Target="../embeddings/oleObject22.bin"/><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8.png"/><Relationship Id="rId7" Type="http://schemas.openxmlformats.org/officeDocument/2006/relationships/image" Target="../media/image37.wmf"/><Relationship Id="rId6" Type="http://schemas.openxmlformats.org/officeDocument/2006/relationships/oleObject" Target="../embeddings/oleObject26.bin"/><Relationship Id="rId5" Type="http://schemas.openxmlformats.org/officeDocument/2006/relationships/image" Target="../media/image26.wmf"/><Relationship Id="rId4" Type="http://schemas.openxmlformats.org/officeDocument/2006/relationships/oleObject" Target="../embeddings/oleObject25.bin"/><Relationship Id="rId3" Type="http://schemas.openxmlformats.org/officeDocument/2006/relationships/image" Target="../media/image25.wmf"/><Relationship Id="rId2" Type="http://schemas.openxmlformats.org/officeDocument/2006/relationships/oleObject" Target="../embeddings/oleObject24.bin"/><Relationship Id="rId11" Type="http://schemas.openxmlformats.org/officeDocument/2006/relationships/notesSlide" Target="../notesSlides/notesSlide35.xml"/><Relationship Id="rId10" Type="http://schemas.openxmlformats.org/officeDocument/2006/relationships/vmlDrawing" Target="../drawings/vmlDrawing10.vml"/><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36.xml"/><Relationship Id="rId7" Type="http://schemas.openxmlformats.org/officeDocument/2006/relationships/vmlDrawing" Target="../drawings/vmlDrawing11.vml"/><Relationship Id="rId6" Type="http://schemas.openxmlformats.org/officeDocument/2006/relationships/slideLayout" Target="../slideLayouts/slideLayout7.xml"/><Relationship Id="rId5" Type="http://schemas.openxmlformats.org/officeDocument/2006/relationships/image" Target="../media/image26.wmf"/><Relationship Id="rId4" Type="http://schemas.openxmlformats.org/officeDocument/2006/relationships/oleObject" Target="../embeddings/oleObject28.bin"/><Relationship Id="rId3" Type="http://schemas.openxmlformats.org/officeDocument/2006/relationships/image" Target="../media/image25.wmf"/><Relationship Id="rId2" Type="http://schemas.openxmlformats.org/officeDocument/2006/relationships/oleObject" Target="../embeddings/oleObject27.bin"/><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8" Type="http://schemas.openxmlformats.org/officeDocument/2006/relationships/notesSlide" Target="../notesSlides/notesSlide38.xml"/><Relationship Id="rId7" Type="http://schemas.openxmlformats.org/officeDocument/2006/relationships/vmlDrawing" Target="../drawings/vmlDrawing12.vml"/><Relationship Id="rId6" Type="http://schemas.openxmlformats.org/officeDocument/2006/relationships/slideLayout" Target="../slideLayouts/slideLayout7.xml"/><Relationship Id="rId5" Type="http://schemas.openxmlformats.org/officeDocument/2006/relationships/image" Target="../media/image26.wmf"/><Relationship Id="rId4" Type="http://schemas.openxmlformats.org/officeDocument/2006/relationships/oleObject" Target="../embeddings/oleObject30.bin"/><Relationship Id="rId3" Type="http://schemas.openxmlformats.org/officeDocument/2006/relationships/image" Target="../media/image25.wmf"/><Relationship Id="rId2" Type="http://schemas.openxmlformats.org/officeDocument/2006/relationships/oleObject" Target="../embeddings/oleObject29.bin"/><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9" Type="http://schemas.openxmlformats.org/officeDocument/2006/relationships/notesSlide" Target="../notesSlides/notesSlide39.xml"/><Relationship Id="rId8" Type="http://schemas.openxmlformats.org/officeDocument/2006/relationships/vmlDrawing" Target="../drawings/vmlDrawing13.vml"/><Relationship Id="rId7" Type="http://schemas.openxmlformats.org/officeDocument/2006/relationships/slideLayout" Target="../slideLayouts/slideLayout7.xml"/><Relationship Id="rId6" Type="http://schemas.openxmlformats.org/officeDocument/2006/relationships/image" Target="../media/image39.jpeg"/><Relationship Id="rId5" Type="http://schemas.openxmlformats.org/officeDocument/2006/relationships/image" Target="../media/image26.wmf"/><Relationship Id="rId4" Type="http://schemas.openxmlformats.org/officeDocument/2006/relationships/oleObject" Target="../embeddings/oleObject32.bin"/><Relationship Id="rId3" Type="http://schemas.openxmlformats.org/officeDocument/2006/relationships/image" Target="../media/image25.wmf"/><Relationship Id="rId2" Type="http://schemas.openxmlformats.org/officeDocument/2006/relationships/oleObject" Target="../embeddings/oleObject31.bin"/><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8" Type="http://schemas.openxmlformats.org/officeDocument/2006/relationships/notesSlide" Target="../notesSlides/notesSlide40.xml"/><Relationship Id="rId7" Type="http://schemas.openxmlformats.org/officeDocument/2006/relationships/vmlDrawing" Target="../drawings/vmlDrawing14.vml"/><Relationship Id="rId6" Type="http://schemas.openxmlformats.org/officeDocument/2006/relationships/slideLayout" Target="../slideLayouts/slideLayout7.xml"/><Relationship Id="rId5" Type="http://schemas.openxmlformats.org/officeDocument/2006/relationships/image" Target="../media/image26.wmf"/><Relationship Id="rId4" Type="http://schemas.openxmlformats.org/officeDocument/2006/relationships/oleObject" Target="../embeddings/oleObject34.bin"/><Relationship Id="rId3" Type="http://schemas.openxmlformats.org/officeDocument/2006/relationships/image" Target="../media/image25.wmf"/><Relationship Id="rId2" Type="http://schemas.openxmlformats.org/officeDocument/2006/relationships/oleObject" Target="../embeddings/oleObject33.bin"/><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7" Type="http://schemas.openxmlformats.org/officeDocument/2006/relationships/notesSlide" Target="../notesSlides/notesSlide42.xml"/><Relationship Id="rId6"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7.xml"/><Relationship Id="rId2" Type="http://schemas.openxmlformats.org/officeDocument/2006/relationships/image" Target="../media/image44.png"/><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7.xml"/><Relationship Id="rId2" Type="http://schemas.openxmlformats.org/officeDocument/2006/relationships/image" Target="../media/image45.png"/><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7.xml"/><Relationship Id="rId2" Type="http://schemas.openxmlformats.org/officeDocument/2006/relationships/image" Target="../media/image46.png"/><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7.xml"/><Relationship Id="rId2" Type="http://schemas.openxmlformats.org/officeDocument/2006/relationships/image" Target="../media/image47.png"/><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9" Type="http://schemas.openxmlformats.org/officeDocument/2006/relationships/diagramColors" Target="../diagrams/colors4.xml"/><Relationship Id="rId8" Type="http://schemas.openxmlformats.org/officeDocument/2006/relationships/diagramQuickStyle" Target="../diagrams/quickStyle4.xml"/><Relationship Id="rId7" Type="http://schemas.openxmlformats.org/officeDocument/2006/relationships/diagramLayout" Target="../diagrams/layout4.xml"/><Relationship Id="rId6" Type="http://schemas.openxmlformats.org/officeDocument/2006/relationships/diagramData" Target="../diagrams/data4.xml"/><Relationship Id="rId5" Type="http://schemas.openxmlformats.org/officeDocument/2006/relationships/image" Target="../media/image26.wmf"/><Relationship Id="rId4" Type="http://schemas.openxmlformats.org/officeDocument/2006/relationships/oleObject" Target="../embeddings/oleObject36.bin"/><Relationship Id="rId3" Type="http://schemas.openxmlformats.org/officeDocument/2006/relationships/image" Target="../media/image25.wmf"/><Relationship Id="rId2" Type="http://schemas.openxmlformats.org/officeDocument/2006/relationships/oleObject" Target="../embeddings/oleObject35.bin"/><Relationship Id="rId13" Type="http://schemas.openxmlformats.org/officeDocument/2006/relationships/notesSlide" Target="../notesSlides/notesSlide47.xml"/><Relationship Id="rId12" Type="http://schemas.openxmlformats.org/officeDocument/2006/relationships/vmlDrawing" Target="../drawings/vmlDrawing15.vml"/><Relationship Id="rId11" Type="http://schemas.openxmlformats.org/officeDocument/2006/relationships/slideLayout" Target="../slideLayouts/slideLayout7.xml"/><Relationship Id="rId10" Type="http://schemas.microsoft.com/office/2007/relationships/diagramDrawing" Target="../diagrams/drawing4.xml"/><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9" Type="http://schemas.openxmlformats.org/officeDocument/2006/relationships/notesSlide" Target="../notesSlides/notesSlide48.xml"/><Relationship Id="rId8" Type="http://schemas.openxmlformats.org/officeDocument/2006/relationships/vmlDrawing" Target="../drawings/vmlDrawing16.vml"/><Relationship Id="rId7"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26.wmf"/><Relationship Id="rId4" Type="http://schemas.openxmlformats.org/officeDocument/2006/relationships/oleObject" Target="../embeddings/oleObject38.bin"/><Relationship Id="rId3" Type="http://schemas.openxmlformats.org/officeDocument/2006/relationships/image" Target="../media/image25.wmf"/><Relationship Id="rId2" Type="http://schemas.openxmlformats.org/officeDocument/2006/relationships/oleObject" Target="../embeddings/oleObject37.bin"/><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9" Type="http://schemas.openxmlformats.org/officeDocument/2006/relationships/notesSlide" Target="../notesSlides/notesSlide49.xml"/><Relationship Id="rId8" Type="http://schemas.openxmlformats.org/officeDocument/2006/relationships/vmlDrawing" Target="../drawings/vmlDrawing17.vml"/><Relationship Id="rId7"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26.wmf"/><Relationship Id="rId4" Type="http://schemas.openxmlformats.org/officeDocument/2006/relationships/oleObject" Target="../embeddings/oleObject40.bin"/><Relationship Id="rId3" Type="http://schemas.openxmlformats.org/officeDocument/2006/relationships/image" Target="../media/image25.wmf"/><Relationship Id="rId2" Type="http://schemas.openxmlformats.org/officeDocument/2006/relationships/oleObject" Target="../embeddings/oleObject39.bin"/><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9" Type="http://schemas.openxmlformats.org/officeDocument/2006/relationships/notesSlide" Target="../notesSlides/notesSlide50.xml"/><Relationship Id="rId8" Type="http://schemas.openxmlformats.org/officeDocument/2006/relationships/vmlDrawing" Target="../drawings/vmlDrawing18.vml"/><Relationship Id="rId7"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26.wmf"/><Relationship Id="rId4" Type="http://schemas.openxmlformats.org/officeDocument/2006/relationships/oleObject" Target="../embeddings/oleObject42.bin"/><Relationship Id="rId3" Type="http://schemas.openxmlformats.org/officeDocument/2006/relationships/image" Target="../media/image25.wmf"/><Relationship Id="rId2" Type="http://schemas.openxmlformats.org/officeDocument/2006/relationships/oleObject" Target="../embeddings/oleObject41.bin"/><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9" Type="http://schemas.openxmlformats.org/officeDocument/2006/relationships/notesSlide" Target="../notesSlides/notesSlide51.xml"/><Relationship Id="rId8" Type="http://schemas.openxmlformats.org/officeDocument/2006/relationships/vmlDrawing" Target="../drawings/vmlDrawing19.vml"/><Relationship Id="rId7"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26.wmf"/><Relationship Id="rId4" Type="http://schemas.openxmlformats.org/officeDocument/2006/relationships/oleObject" Target="../embeddings/oleObject44.bin"/><Relationship Id="rId3" Type="http://schemas.openxmlformats.org/officeDocument/2006/relationships/image" Target="../media/image25.wmf"/><Relationship Id="rId2" Type="http://schemas.openxmlformats.org/officeDocument/2006/relationships/oleObject" Target="../embeddings/oleObject43.bin"/><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9" Type="http://schemas.openxmlformats.org/officeDocument/2006/relationships/notesSlide" Target="../notesSlides/notesSlide52.xml"/><Relationship Id="rId8" Type="http://schemas.openxmlformats.org/officeDocument/2006/relationships/vmlDrawing" Target="../drawings/vmlDrawing20.vml"/><Relationship Id="rId7"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26.wmf"/><Relationship Id="rId4" Type="http://schemas.openxmlformats.org/officeDocument/2006/relationships/oleObject" Target="../embeddings/oleObject46.bin"/><Relationship Id="rId3" Type="http://schemas.openxmlformats.org/officeDocument/2006/relationships/image" Target="../media/image25.wmf"/><Relationship Id="rId2" Type="http://schemas.openxmlformats.org/officeDocument/2006/relationships/oleObject" Target="../embeddings/oleObject45.bin"/><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6.xml"/><Relationship Id="rId2" Type="http://schemas.microsoft.com/office/2007/relationships/hdphoto" Target="../media/image53.wdp"/><Relationship Id="rId1" Type="http://schemas.openxmlformats.org/officeDocument/2006/relationships/image" Target="../media/image5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image" Target="../media/image3.jpe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6.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6.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H_Other_1"/>
          <p:cNvSpPr/>
          <p:nvPr>
            <p:custDataLst>
              <p:tags r:id="rId1"/>
            </p:custDataLst>
          </p:nvPr>
        </p:nvSpPr>
        <p:spPr>
          <a:xfrm>
            <a:off x="2279650" y="2420939"/>
            <a:ext cx="6980238" cy="1863725"/>
          </a:xfrm>
          <a:custGeom>
            <a:avLst/>
            <a:gdLst>
              <a:gd name="connsiteX0" fmla="*/ 0 w 3302000"/>
              <a:gd name="connsiteY0" fmla="*/ 304800 h 990600"/>
              <a:gd name="connsiteX1" fmla="*/ 397933 w 3302000"/>
              <a:gd name="connsiteY1" fmla="*/ 922867 h 990600"/>
              <a:gd name="connsiteX2" fmla="*/ 3090333 w 3302000"/>
              <a:gd name="connsiteY2" fmla="*/ 990600 h 990600"/>
              <a:gd name="connsiteX3" fmla="*/ 3302000 w 3302000"/>
              <a:gd name="connsiteY3" fmla="*/ 0 h 990600"/>
              <a:gd name="connsiteX4" fmla="*/ 0 w 3302000"/>
              <a:gd name="connsiteY4" fmla="*/ 304800 h 99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0" h="990600">
                <a:moveTo>
                  <a:pt x="0" y="304800"/>
                </a:moveTo>
                <a:lnTo>
                  <a:pt x="397933" y="922867"/>
                </a:lnTo>
                <a:lnTo>
                  <a:pt x="3090333" y="990600"/>
                </a:lnTo>
                <a:lnTo>
                  <a:pt x="3302000" y="0"/>
                </a:lnTo>
                <a:lnTo>
                  <a:pt x="0" y="304800"/>
                </a:lnTo>
                <a:close/>
              </a:path>
            </a:pathLst>
          </a:cu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9" name="MH_Other_2"/>
          <p:cNvSpPr/>
          <p:nvPr>
            <p:custDataLst>
              <p:tags r:id="rId2"/>
            </p:custDataLst>
          </p:nvPr>
        </p:nvSpPr>
        <p:spPr>
          <a:xfrm>
            <a:off x="4176714" y="2743201"/>
            <a:ext cx="6329363" cy="1541463"/>
          </a:xfrm>
          <a:custGeom>
            <a:avLst/>
            <a:gdLst>
              <a:gd name="connsiteX0" fmla="*/ 0 w 2836333"/>
              <a:gd name="connsiteY0" fmla="*/ 0 h 965200"/>
              <a:gd name="connsiteX1" fmla="*/ 245533 w 2836333"/>
              <a:gd name="connsiteY1" fmla="*/ 685800 h 965200"/>
              <a:gd name="connsiteX2" fmla="*/ 2658533 w 2836333"/>
              <a:gd name="connsiteY2" fmla="*/ 965200 h 965200"/>
              <a:gd name="connsiteX3" fmla="*/ 2836333 w 2836333"/>
              <a:gd name="connsiteY3" fmla="*/ 101600 h 965200"/>
              <a:gd name="connsiteX4" fmla="*/ 0 w 2836333"/>
              <a:gd name="connsiteY4" fmla="*/ 0 h 96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6333" h="965200">
                <a:moveTo>
                  <a:pt x="0" y="0"/>
                </a:moveTo>
                <a:lnTo>
                  <a:pt x="245533" y="685800"/>
                </a:lnTo>
                <a:lnTo>
                  <a:pt x="2658533" y="965200"/>
                </a:lnTo>
                <a:lnTo>
                  <a:pt x="2836333" y="101600"/>
                </a:lnTo>
                <a:lnTo>
                  <a:pt x="0" y="0"/>
                </a:lnTo>
                <a:close/>
              </a:path>
            </a:pathLst>
          </a:custGeom>
          <a:solidFill>
            <a:srgbClr val="34BF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3076" name="文本框 5"/>
          <p:cNvSpPr txBox="1"/>
          <p:nvPr>
            <p:custDataLst>
              <p:tags r:id="rId3"/>
            </p:custDataLst>
          </p:nvPr>
        </p:nvSpPr>
        <p:spPr>
          <a:xfrm>
            <a:off x="2557231" y="3052266"/>
            <a:ext cx="8086725" cy="923330"/>
          </a:xfrm>
          <a:prstGeom prst="rect">
            <a:avLst/>
          </a:prstGeom>
          <a:noFill/>
          <a:ln w="9525">
            <a:noFill/>
          </a:ln>
        </p:spPr>
        <p:txBody>
          <a:bodyPr>
            <a:spAutoFit/>
          </a:bodyPr>
          <a:lstStyle/>
          <a:p>
            <a:pPr algn="ctr" eaLnBrk="1" hangingPunct="1"/>
            <a:r>
              <a:rPr lang="zh-CN" altLang="en-US" sz="5400" dirty="0">
                <a:solidFill>
                  <a:schemeClr val="bg1"/>
                </a:solidFill>
                <a:latin typeface="微软雅黑" panose="020B0503020204020204" pitchFamily="34" charset="-122"/>
              </a:rPr>
              <a:t>第</a:t>
            </a:r>
            <a:r>
              <a:rPr lang="en-US" altLang="zh-CN" sz="5400" dirty="0">
                <a:solidFill>
                  <a:schemeClr val="bg1"/>
                </a:solidFill>
                <a:latin typeface="微软雅黑" panose="020B0503020204020204" pitchFamily="34" charset="-122"/>
              </a:rPr>
              <a:t>1</a:t>
            </a:r>
            <a:r>
              <a:rPr lang="zh-CN" altLang="en-US" sz="5400" dirty="0">
                <a:solidFill>
                  <a:schemeClr val="bg1"/>
                </a:solidFill>
                <a:latin typeface="微软雅黑" panose="020B0503020204020204" pitchFamily="34" charset="-122"/>
              </a:rPr>
              <a:t>章   概述</a:t>
            </a:r>
            <a:endParaRPr lang="en-US" altLang="zh-CN" sz="5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63352" y="586687"/>
            <a:ext cx="6192688" cy="461665"/>
          </a:xfrm>
          <a:prstGeom prst="rect">
            <a:avLst/>
          </a:prstGeom>
          <a:solidFill>
            <a:schemeClr val="bg1"/>
          </a:solidFill>
        </p:spPr>
        <p:txBody>
          <a:bodyPr wrap="square" rtlCol="0">
            <a:spAutoFit/>
          </a:bodyPr>
          <a:lstStyle/>
          <a:p>
            <a:pPr marL="285750" indent="-285750">
              <a:buFont typeface="Wingdings" panose="05000000000000000000" pitchFamily="2" charset="2"/>
              <a:buChar char="n"/>
            </a:pPr>
            <a:r>
              <a:rPr lang="zh-CN" altLang="en-US" sz="2400" dirty="0"/>
              <a:t>基于</a:t>
            </a:r>
            <a:r>
              <a:rPr lang="en-US" altLang="zh-CN" sz="2400" dirty="0"/>
              <a:t>ISP</a:t>
            </a:r>
            <a:r>
              <a:rPr lang="zh-CN" altLang="en-US" sz="2400" dirty="0"/>
              <a:t>的三层结构的因特网</a:t>
            </a:r>
            <a:endParaRPr lang="zh-CN" altLang="en-US" sz="2400" dirty="0"/>
          </a:p>
        </p:txBody>
      </p:sp>
      <p:pic>
        <p:nvPicPr>
          <p:cNvPr id="1026" name="Picture 2"/>
          <p:cNvPicPr>
            <a:picLocks noChangeAspect="1" noChangeArrowheads="1"/>
          </p:cNvPicPr>
          <p:nvPr/>
        </p:nvPicPr>
        <p:blipFill rotWithShape="1">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r="444" b="697"/>
          <a:stretch>
            <a:fillRect/>
          </a:stretch>
        </p:blipFill>
        <p:spPr bwMode="auto">
          <a:xfrm>
            <a:off x="2639616" y="1222376"/>
            <a:ext cx="7148274" cy="5031623"/>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0" y="116631"/>
            <a:ext cx="12192000" cy="369332"/>
          </a:xfrm>
          <a:prstGeom prst="rect">
            <a:avLst/>
          </a:prstGeom>
          <a:solidFill>
            <a:schemeClr val="bg1"/>
          </a:solidFill>
        </p:spPr>
        <p:txBody>
          <a:bodyPr wrap="square" rtlCol="0">
            <a:spAutoFit/>
          </a:bodyPr>
          <a:lstStyle/>
          <a:p>
            <a:pPr eaLnBrk="1" hangingPunct="1"/>
            <a:r>
              <a:rPr lang="zh-CN" altLang="en-US" b="1" dirty="0">
                <a:solidFill>
                  <a:schemeClr val="bg2">
                    <a:lumMod val="75000"/>
                  </a:schemeClr>
                </a:solidFill>
                <a:latin typeface="微软雅黑" panose="020B0503020204020204" pitchFamily="34" charset="-122"/>
                <a:ea typeface="微软雅黑" panose="020B0503020204020204" pitchFamily="34" charset="-122"/>
              </a:rPr>
              <a:t>网络、互连网（互联网）和因特网             </a:t>
            </a:r>
            <a:r>
              <a:rPr lang="zh-CN" altLang="en-US" b="1" dirty="0">
                <a:solidFill>
                  <a:srgbClr val="0070C0"/>
                </a:solidFill>
                <a:latin typeface="微软雅黑" panose="020B0503020204020204" pitchFamily="34" charset="-122"/>
                <a:ea typeface="微软雅黑" panose="020B0503020204020204" pitchFamily="34" charset="-122"/>
              </a:rPr>
              <a:t>因特网发展的三个阶段             </a:t>
            </a:r>
            <a:r>
              <a:rPr lang="zh-CN" altLang="en-US" b="1" dirty="0">
                <a:solidFill>
                  <a:schemeClr val="bg2">
                    <a:lumMod val="75000"/>
                  </a:schemeClr>
                </a:solidFill>
                <a:latin typeface="微软雅黑" panose="020B0503020204020204" pitchFamily="34" charset="-122"/>
                <a:ea typeface="微软雅黑" panose="020B0503020204020204" pitchFamily="34" charset="-122"/>
              </a:rPr>
              <a:t>因特网的标准化工作</a:t>
            </a:r>
            <a:r>
              <a:rPr lang="en-US" altLang="zh-CN" b="1" dirty="0">
                <a:solidFill>
                  <a:schemeClr val="bg2">
                    <a:lumMod val="75000"/>
                  </a:schemeClr>
                </a:solidFill>
                <a:latin typeface="微软雅黑" panose="020B0503020204020204" pitchFamily="34" charset="-122"/>
                <a:ea typeface="微软雅黑" panose="020B0503020204020204" pitchFamily="34" charset="-122"/>
              </a:rPr>
              <a:t>              </a:t>
            </a:r>
            <a:r>
              <a:rPr lang="zh-CN" altLang="en-US" b="1" dirty="0">
                <a:solidFill>
                  <a:schemeClr val="bg2">
                    <a:lumMod val="75000"/>
                  </a:schemeClr>
                </a:solidFill>
                <a:latin typeface="微软雅黑" panose="020B0503020204020204" pitchFamily="34" charset="-122"/>
                <a:ea typeface="微软雅黑" panose="020B0503020204020204" pitchFamily="34" charset="-122"/>
              </a:rPr>
              <a:t>因特网的组成</a:t>
            </a:r>
            <a:endParaRPr lang="zh-CN" altLang="en-US" b="1" dirty="0">
              <a:solidFill>
                <a:schemeClr val="bg2">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07368" y="764705"/>
            <a:ext cx="11665296" cy="5570756"/>
          </a:xfrm>
          <a:prstGeom prst="rect">
            <a:avLst/>
          </a:prstGeom>
          <a:solidFill>
            <a:schemeClr val="bg1"/>
          </a:solidFill>
        </p:spPr>
        <p:txBody>
          <a:bodyPr wrap="square" rtlCol="0">
            <a:spAutoFit/>
          </a:bodyPr>
          <a:lstStyle/>
          <a:p>
            <a:pPr marL="285750" indent="-285750" algn="just">
              <a:spcBef>
                <a:spcPts val="0"/>
              </a:spcBef>
              <a:spcAft>
                <a:spcPts val="0"/>
              </a:spcAft>
              <a:buFont typeface="Wingdings" panose="05000000000000000000" pitchFamily="2" charset="2"/>
              <a:buChar char="n"/>
            </a:pPr>
            <a:r>
              <a:rPr lang="zh-CN" altLang="en-US" sz="2400" b="1" kern="100" dirty="0">
                <a:latin typeface="宋体" pitchFamily="2" charset="-122"/>
                <a:cs typeface="Times New Roman" panose="02020603050405020304" pitchFamily="18" charset="0"/>
              </a:rPr>
              <a:t>因特网在制定其标准上的一个很大的特点是</a:t>
            </a:r>
            <a:r>
              <a:rPr lang="zh-CN" altLang="en-US" sz="2400" b="1" kern="100" dirty="0">
                <a:solidFill>
                  <a:srgbClr val="FF0000"/>
                </a:solidFill>
                <a:latin typeface="宋体" pitchFamily="2" charset="-122"/>
                <a:cs typeface="Times New Roman" panose="02020603050405020304" pitchFamily="18" charset="0"/>
              </a:rPr>
              <a:t>面向公众</a:t>
            </a:r>
            <a:r>
              <a:rPr lang="zh-CN" altLang="en-US" sz="2400" kern="100" dirty="0">
                <a:latin typeface="宋体" pitchFamily="2" charset="-122"/>
                <a:cs typeface="Times New Roman" panose="02020603050405020304" pitchFamily="18" charset="0"/>
              </a:rPr>
              <a:t>。</a:t>
            </a:r>
            <a:endParaRPr lang="en-US" altLang="zh-CN" sz="2400" kern="100" dirty="0">
              <a:latin typeface="宋体" pitchFamily="2" charset="-122"/>
              <a:cs typeface="Times New Roman" panose="02020603050405020304" pitchFamily="18" charset="0"/>
            </a:endParaRPr>
          </a:p>
          <a:p>
            <a:pPr marL="539750" algn="just">
              <a:spcBef>
                <a:spcPts val="0"/>
              </a:spcBef>
              <a:spcAft>
                <a:spcPts val="0"/>
              </a:spcAft>
              <a:buFont typeface="Wingdings" panose="05000000000000000000" pitchFamily="2" charset="2"/>
              <a:buChar char="Ø"/>
            </a:pPr>
            <a:r>
              <a:rPr lang="zh-CN" altLang="en-US" sz="2400" kern="100" dirty="0">
                <a:latin typeface="宋体" pitchFamily="2" charset="-122"/>
                <a:cs typeface="Times New Roman" panose="02020603050405020304" pitchFamily="18" charset="0"/>
              </a:rPr>
              <a:t>因特网所有的</a:t>
            </a:r>
            <a:r>
              <a:rPr lang="en-US" altLang="zh-CN" sz="2400" kern="100" dirty="0">
                <a:solidFill>
                  <a:srgbClr val="FF0000"/>
                </a:solidFill>
                <a:latin typeface="Calibri" panose="020F0502020204030204" pitchFamily="34" charset="0"/>
                <a:cs typeface="Times New Roman" panose="02020603050405020304" pitchFamily="18" charset="0"/>
              </a:rPr>
              <a:t>RFC</a:t>
            </a:r>
            <a:r>
              <a:rPr lang="en-US" altLang="zh-CN" sz="2400" kern="100" dirty="0">
                <a:latin typeface="Calibri" panose="020F0502020204030204" pitchFamily="34" charset="0"/>
                <a:cs typeface="Times New Roman" panose="02020603050405020304" pitchFamily="18" charset="0"/>
              </a:rPr>
              <a:t>(Request For Comments)</a:t>
            </a:r>
            <a:r>
              <a:rPr lang="zh-CN" altLang="en-US" sz="2400" kern="100" dirty="0">
                <a:latin typeface="宋体" pitchFamily="2" charset="-122"/>
                <a:cs typeface="Times New Roman" panose="02020603050405020304" pitchFamily="18" charset="0"/>
              </a:rPr>
              <a:t>技术文档都可从因特网上免费下载；</a:t>
            </a:r>
            <a:r>
              <a:rPr lang="en-US" altLang="zh-CN" sz="2400" kern="100" dirty="0">
                <a:latin typeface="Calibri" panose="020F0502020204030204" pitchFamily="34" charset="0"/>
                <a:cs typeface="Times New Roman" panose="02020603050405020304" pitchFamily="18" charset="0"/>
              </a:rPr>
              <a:t>(http://www.ietf.org/rfc.html)</a:t>
            </a:r>
            <a:endParaRPr lang="en-US" altLang="zh-CN" sz="2400" kern="100" dirty="0">
              <a:latin typeface="Calibri" panose="020F0502020204030204" pitchFamily="34" charset="0"/>
              <a:cs typeface="Times New Roman" panose="02020603050405020304" pitchFamily="18" charset="0"/>
            </a:endParaRPr>
          </a:p>
          <a:p>
            <a:pPr marL="539750" algn="just">
              <a:spcBef>
                <a:spcPts val="0"/>
              </a:spcBef>
              <a:spcAft>
                <a:spcPts val="0"/>
              </a:spcAft>
              <a:buFont typeface="Wingdings" panose="05000000000000000000" pitchFamily="2" charset="2"/>
              <a:buChar char="Ø"/>
            </a:pPr>
            <a:r>
              <a:rPr lang="zh-CN" altLang="en-US" sz="2400" kern="100" dirty="0">
                <a:latin typeface="宋体" pitchFamily="2" charset="-122"/>
                <a:cs typeface="Times New Roman" panose="02020603050405020304" pitchFamily="18" charset="0"/>
              </a:rPr>
              <a:t>任何人都可以随时用电子邮件发表对某个文档的意见或建议。</a:t>
            </a:r>
            <a:endParaRPr lang="zh-CN" altLang="en-US" sz="2400" kern="100" dirty="0">
              <a:latin typeface="Calibri" panose="020F0502020204030204" pitchFamily="34" charset="0"/>
              <a:cs typeface="Times New Roman" panose="02020603050405020304" pitchFamily="18" charset="0"/>
            </a:endParaRPr>
          </a:p>
          <a:p>
            <a:pPr marL="285750" indent="-285750" algn="just">
              <a:spcBef>
                <a:spcPts val="0"/>
              </a:spcBef>
              <a:spcAft>
                <a:spcPts val="0"/>
              </a:spcAft>
              <a:buFont typeface="Wingdings" panose="05000000000000000000" pitchFamily="2" charset="2"/>
              <a:buChar char="n"/>
            </a:pPr>
            <a:r>
              <a:rPr lang="zh-CN" altLang="en-US" sz="2400" b="1" kern="100" dirty="0">
                <a:solidFill>
                  <a:srgbClr val="FF0000"/>
                </a:solidFill>
                <a:latin typeface="宋体" pitchFamily="2" charset="-122"/>
                <a:cs typeface="Times New Roman" panose="02020603050405020304" pitchFamily="18" charset="0"/>
              </a:rPr>
              <a:t>因特网协会</a:t>
            </a:r>
            <a:r>
              <a:rPr lang="en-US" altLang="zh-CN" sz="2400" b="1" kern="100" dirty="0">
                <a:solidFill>
                  <a:srgbClr val="FF0000"/>
                </a:solidFill>
                <a:latin typeface="Calibri" panose="020F0502020204030204" pitchFamily="34" charset="0"/>
                <a:cs typeface="Times New Roman" panose="02020603050405020304" pitchFamily="18" charset="0"/>
              </a:rPr>
              <a:t>ISOC</a:t>
            </a:r>
            <a:r>
              <a:rPr lang="zh-CN" altLang="en-US" sz="2400" b="1" kern="100" dirty="0">
                <a:latin typeface="宋体" pitchFamily="2" charset="-122"/>
                <a:cs typeface="Times New Roman" panose="02020603050405020304" pitchFamily="18" charset="0"/>
              </a:rPr>
              <a:t>是一个国际性组织，它负责对因特网进行全面管理，以及在世界范围内促进其发展和使用。</a:t>
            </a:r>
            <a:endParaRPr lang="zh-CN" altLang="en-US" sz="2400" b="1" kern="100" dirty="0">
              <a:latin typeface="Calibri" panose="020F0502020204030204" pitchFamily="34" charset="0"/>
              <a:cs typeface="Times New Roman" panose="02020603050405020304" pitchFamily="18" charset="0"/>
            </a:endParaRPr>
          </a:p>
          <a:p>
            <a:pPr marL="539750" algn="just">
              <a:spcBef>
                <a:spcPts val="0"/>
              </a:spcBef>
              <a:spcAft>
                <a:spcPts val="0"/>
              </a:spcAft>
              <a:buFont typeface="Wingdings" panose="05000000000000000000" pitchFamily="2" charset="2"/>
              <a:buChar char="Ø"/>
            </a:pPr>
            <a:r>
              <a:rPr lang="zh-CN" altLang="en-US" sz="2400" kern="100" dirty="0">
                <a:latin typeface="宋体" pitchFamily="2" charset="-122"/>
                <a:cs typeface="Times New Roman" panose="02020603050405020304" pitchFamily="18" charset="0"/>
              </a:rPr>
              <a:t>因特网体系结构委员会</a:t>
            </a:r>
            <a:r>
              <a:rPr lang="en-US" altLang="zh-CN" sz="2400" kern="100" dirty="0">
                <a:latin typeface="Calibri" panose="020F0502020204030204" pitchFamily="34" charset="0"/>
                <a:cs typeface="Times New Roman" panose="02020603050405020304" pitchFamily="18" charset="0"/>
              </a:rPr>
              <a:t>IAB,</a:t>
            </a:r>
            <a:r>
              <a:rPr lang="zh-CN" altLang="en-US" sz="2400" kern="100" dirty="0">
                <a:latin typeface="宋体" pitchFamily="2" charset="-122"/>
                <a:cs typeface="Times New Roman" panose="02020603050405020304" pitchFamily="18" charset="0"/>
              </a:rPr>
              <a:t>负责管理因特网有关协议的开发；</a:t>
            </a:r>
            <a:endParaRPr lang="zh-CN" altLang="en-US" sz="2400" kern="100" dirty="0">
              <a:latin typeface="Calibri" panose="020F0502020204030204" pitchFamily="34" charset="0"/>
              <a:cs typeface="Times New Roman" panose="02020603050405020304" pitchFamily="18" charset="0"/>
            </a:endParaRPr>
          </a:p>
          <a:p>
            <a:pPr marL="539750" algn="just">
              <a:spcBef>
                <a:spcPts val="0"/>
              </a:spcBef>
              <a:spcAft>
                <a:spcPts val="0"/>
              </a:spcAft>
              <a:buFont typeface="Wingdings" panose="05000000000000000000" pitchFamily="2" charset="2"/>
              <a:buChar char="Ø"/>
            </a:pPr>
            <a:r>
              <a:rPr lang="zh-CN" altLang="en-US" sz="2400" kern="100" dirty="0">
                <a:latin typeface="宋体" pitchFamily="2" charset="-122"/>
                <a:cs typeface="Times New Roman" panose="02020603050405020304" pitchFamily="18" charset="0"/>
              </a:rPr>
              <a:t>因特网工程部</a:t>
            </a:r>
            <a:r>
              <a:rPr lang="en-US" altLang="zh-CN" sz="2400" kern="100" dirty="0">
                <a:latin typeface="Calibri" panose="020F0502020204030204" pitchFamily="34" charset="0"/>
                <a:cs typeface="Times New Roman" panose="02020603050405020304" pitchFamily="18" charset="0"/>
              </a:rPr>
              <a:t>IETF,</a:t>
            </a:r>
            <a:r>
              <a:rPr lang="zh-CN" altLang="en-US" sz="2400" kern="100" dirty="0">
                <a:latin typeface="宋体" pitchFamily="2" charset="-122"/>
                <a:cs typeface="Times New Roman" panose="02020603050405020304" pitchFamily="18" charset="0"/>
              </a:rPr>
              <a:t>负责研究中短期工程问题，主要针对协议的开发和标准化；</a:t>
            </a:r>
            <a:endParaRPr lang="zh-CN" altLang="en-US" sz="2400" kern="100" dirty="0">
              <a:latin typeface="Calibri" panose="020F0502020204030204" pitchFamily="34" charset="0"/>
              <a:cs typeface="Times New Roman" panose="02020603050405020304" pitchFamily="18" charset="0"/>
            </a:endParaRPr>
          </a:p>
          <a:p>
            <a:pPr marL="539750" algn="just">
              <a:spcBef>
                <a:spcPts val="0"/>
              </a:spcBef>
              <a:spcAft>
                <a:spcPts val="0"/>
              </a:spcAft>
              <a:buFont typeface="Wingdings" panose="05000000000000000000" pitchFamily="2" charset="2"/>
              <a:buChar char="Ø"/>
            </a:pPr>
            <a:r>
              <a:rPr lang="zh-CN" altLang="en-US" sz="2400" kern="100" dirty="0">
                <a:latin typeface="宋体" pitchFamily="2" charset="-122"/>
                <a:cs typeface="Times New Roman" panose="02020603050405020304" pitchFamily="18" charset="0"/>
              </a:rPr>
              <a:t>因特网研究部</a:t>
            </a:r>
            <a:r>
              <a:rPr lang="en-US" altLang="zh-CN" sz="2400" kern="100" dirty="0">
                <a:latin typeface="Calibri" panose="020F0502020204030204" pitchFamily="34" charset="0"/>
                <a:cs typeface="Times New Roman" panose="02020603050405020304" pitchFamily="18" charset="0"/>
              </a:rPr>
              <a:t>IRTF,</a:t>
            </a:r>
            <a:r>
              <a:rPr lang="zh-CN" altLang="en-US" sz="2400" kern="100" dirty="0">
                <a:latin typeface="宋体" pitchFamily="2" charset="-122"/>
                <a:cs typeface="Times New Roman" panose="02020603050405020304" pitchFamily="18" charset="0"/>
              </a:rPr>
              <a:t>从事理论方面的研究和开发一些需要长期考虑的问题。</a:t>
            </a:r>
            <a:endParaRPr lang="zh-CN" altLang="en-US" sz="2400" kern="100" dirty="0">
              <a:latin typeface="Calibri" panose="020F0502020204030204" pitchFamily="34" charset="0"/>
              <a:cs typeface="Times New Roman" panose="02020603050405020304" pitchFamily="18" charset="0"/>
            </a:endParaRPr>
          </a:p>
          <a:p>
            <a:pPr marL="285750" indent="-285750" algn="just">
              <a:spcBef>
                <a:spcPts val="0"/>
              </a:spcBef>
              <a:spcAft>
                <a:spcPts val="0"/>
              </a:spcAft>
              <a:buFont typeface="Wingdings" panose="05000000000000000000" pitchFamily="2" charset="2"/>
              <a:buChar char="n"/>
            </a:pPr>
            <a:r>
              <a:rPr lang="zh-CN" altLang="en-US" sz="2400" b="1" kern="100" dirty="0">
                <a:latin typeface="宋体" pitchFamily="2" charset="-122"/>
                <a:cs typeface="Times New Roman" panose="02020603050405020304" pitchFamily="18" charset="0"/>
              </a:rPr>
              <a:t>制订因特网的正式标准要经过以下</a:t>
            </a:r>
            <a:r>
              <a:rPr lang="en-US" altLang="zh-CN" sz="2400" b="1" kern="100" dirty="0">
                <a:solidFill>
                  <a:srgbClr val="FF0000"/>
                </a:solidFill>
                <a:latin typeface="Calibri" panose="020F0502020204030204" pitchFamily="34" charset="0"/>
                <a:cs typeface="Times New Roman" panose="02020603050405020304" pitchFamily="18" charset="0"/>
              </a:rPr>
              <a:t>4</a:t>
            </a:r>
            <a:r>
              <a:rPr lang="zh-CN" altLang="en-US" sz="2400" b="1" kern="100" dirty="0">
                <a:solidFill>
                  <a:srgbClr val="FF0000"/>
                </a:solidFill>
                <a:latin typeface="宋体" pitchFamily="2" charset="-122"/>
                <a:cs typeface="Times New Roman" panose="02020603050405020304" pitchFamily="18" charset="0"/>
              </a:rPr>
              <a:t>个阶段</a:t>
            </a:r>
            <a:r>
              <a:rPr lang="zh-CN" altLang="en-US" sz="2400" kern="100" dirty="0">
                <a:latin typeface="宋体" pitchFamily="2" charset="-122"/>
                <a:cs typeface="Times New Roman" panose="02020603050405020304" pitchFamily="18" charset="0"/>
              </a:rPr>
              <a:t>：</a:t>
            </a:r>
            <a:endParaRPr lang="zh-CN" altLang="en-US" sz="2400" kern="100" dirty="0">
              <a:latin typeface="Calibri" panose="020F0502020204030204" pitchFamily="34" charset="0"/>
              <a:cs typeface="Times New Roman" panose="02020603050405020304" pitchFamily="18" charset="0"/>
            </a:endParaRPr>
          </a:p>
          <a:p>
            <a:pPr algn="just">
              <a:spcBef>
                <a:spcPts val="0"/>
              </a:spcBef>
              <a:spcAft>
                <a:spcPts val="0"/>
              </a:spcAft>
            </a:pPr>
            <a:r>
              <a:rPr lang="en-US" altLang="zh-CN" sz="2400" kern="100" dirty="0">
                <a:latin typeface="Calibri" panose="020F0502020204030204" pitchFamily="34" charset="0"/>
                <a:cs typeface="Times New Roman" panose="02020603050405020304" pitchFamily="18" charset="0"/>
              </a:rPr>
              <a:t>         (1)</a:t>
            </a:r>
            <a:r>
              <a:rPr lang="zh-CN" altLang="en-US" sz="2400" kern="100" dirty="0">
                <a:latin typeface="宋体" pitchFamily="2" charset="-122"/>
                <a:cs typeface="Times New Roman" panose="02020603050405020304" pitchFamily="18" charset="0"/>
              </a:rPr>
              <a:t>因特网草案</a:t>
            </a:r>
            <a:r>
              <a:rPr lang="en-US" altLang="zh-CN" sz="2400" kern="100" dirty="0">
                <a:latin typeface="Calibri" panose="020F0502020204030204" pitchFamily="34" charset="0"/>
                <a:cs typeface="Times New Roman" panose="02020603050405020304" pitchFamily="18" charset="0"/>
              </a:rPr>
              <a:t>(</a:t>
            </a:r>
            <a:r>
              <a:rPr lang="zh-CN" altLang="en-US" sz="2400" kern="100" dirty="0">
                <a:latin typeface="宋体" pitchFamily="2" charset="-122"/>
                <a:cs typeface="Times New Roman" panose="02020603050405020304" pitchFamily="18" charset="0"/>
              </a:rPr>
              <a:t>在这个阶段还不是</a:t>
            </a:r>
            <a:r>
              <a:rPr lang="en-US" altLang="zh-CN" sz="2400" kern="100" dirty="0">
                <a:latin typeface="Calibri" panose="020F0502020204030204" pitchFamily="34" charset="0"/>
                <a:cs typeface="Times New Roman" panose="02020603050405020304" pitchFamily="18" charset="0"/>
              </a:rPr>
              <a:t>RFC</a:t>
            </a:r>
            <a:r>
              <a:rPr lang="zh-CN" altLang="en-US" sz="2400" kern="100" dirty="0">
                <a:latin typeface="宋体" pitchFamily="2" charset="-122"/>
                <a:cs typeface="Times New Roman" panose="02020603050405020304" pitchFamily="18" charset="0"/>
              </a:rPr>
              <a:t>文档</a:t>
            </a:r>
            <a:r>
              <a:rPr lang="en-US" altLang="zh-CN" sz="2400" kern="100" dirty="0">
                <a:latin typeface="Calibri" panose="020F0502020204030204" pitchFamily="34" charset="0"/>
                <a:cs typeface="Times New Roman" panose="02020603050405020304" pitchFamily="18" charset="0"/>
              </a:rPr>
              <a:t>)</a:t>
            </a:r>
            <a:endParaRPr lang="en-US" altLang="zh-CN" sz="2400" kern="100" dirty="0">
              <a:latin typeface="Calibri" panose="020F0502020204030204" pitchFamily="34" charset="0"/>
              <a:cs typeface="Times New Roman" panose="02020603050405020304" pitchFamily="18" charset="0"/>
            </a:endParaRPr>
          </a:p>
          <a:p>
            <a:pPr algn="just">
              <a:spcBef>
                <a:spcPts val="0"/>
              </a:spcBef>
              <a:spcAft>
                <a:spcPts val="0"/>
              </a:spcAft>
            </a:pPr>
            <a:r>
              <a:rPr lang="en-US" altLang="zh-CN" sz="2400" kern="100" dirty="0">
                <a:latin typeface="Calibri" panose="020F0502020204030204" pitchFamily="34" charset="0"/>
                <a:cs typeface="Times New Roman" panose="02020603050405020304" pitchFamily="18" charset="0"/>
              </a:rPr>
              <a:t>         (2)</a:t>
            </a:r>
            <a:r>
              <a:rPr lang="zh-CN" altLang="en-US" sz="2400" kern="100" dirty="0">
                <a:latin typeface="宋体" pitchFamily="2" charset="-122"/>
                <a:cs typeface="Times New Roman" panose="02020603050405020304" pitchFamily="18" charset="0"/>
              </a:rPr>
              <a:t>建议标准</a:t>
            </a:r>
            <a:r>
              <a:rPr lang="en-US" altLang="zh-CN" sz="2400" kern="100" dirty="0">
                <a:latin typeface="Calibri" panose="020F0502020204030204" pitchFamily="34" charset="0"/>
                <a:cs typeface="Times New Roman" panose="02020603050405020304" pitchFamily="18" charset="0"/>
              </a:rPr>
              <a:t>(</a:t>
            </a:r>
            <a:r>
              <a:rPr lang="zh-CN" altLang="en-US" sz="2400" kern="100" dirty="0">
                <a:latin typeface="宋体" pitchFamily="2" charset="-122"/>
                <a:cs typeface="Times New Roman" panose="02020603050405020304" pitchFamily="18" charset="0"/>
              </a:rPr>
              <a:t>从这个阶段开始就成为</a:t>
            </a:r>
            <a:r>
              <a:rPr lang="en-US" altLang="zh-CN" sz="2400" kern="100" dirty="0">
                <a:latin typeface="Calibri" panose="020F0502020204030204" pitchFamily="34" charset="0"/>
                <a:cs typeface="Times New Roman" panose="02020603050405020304" pitchFamily="18" charset="0"/>
              </a:rPr>
              <a:t>RFC</a:t>
            </a:r>
            <a:r>
              <a:rPr lang="zh-CN" altLang="en-US" sz="2400" kern="100" dirty="0">
                <a:latin typeface="宋体" pitchFamily="2" charset="-122"/>
                <a:cs typeface="Times New Roman" panose="02020603050405020304" pitchFamily="18" charset="0"/>
              </a:rPr>
              <a:t>文档</a:t>
            </a:r>
            <a:r>
              <a:rPr lang="en-US" altLang="zh-CN" sz="2400" kern="100" dirty="0">
                <a:latin typeface="Calibri" panose="020F0502020204030204" pitchFamily="34" charset="0"/>
                <a:cs typeface="Times New Roman" panose="02020603050405020304" pitchFamily="18" charset="0"/>
              </a:rPr>
              <a:t>)</a:t>
            </a:r>
            <a:endParaRPr lang="en-US" altLang="zh-CN" sz="2400" kern="100" dirty="0">
              <a:latin typeface="Calibri" panose="020F0502020204030204" pitchFamily="34" charset="0"/>
              <a:cs typeface="Times New Roman" panose="02020603050405020304" pitchFamily="18" charset="0"/>
            </a:endParaRPr>
          </a:p>
          <a:p>
            <a:pPr algn="just">
              <a:spcBef>
                <a:spcPts val="0"/>
              </a:spcBef>
              <a:spcAft>
                <a:spcPts val="0"/>
              </a:spcAft>
            </a:pPr>
            <a:r>
              <a:rPr lang="en-US" altLang="zh-CN" sz="2400" kern="100" dirty="0">
                <a:latin typeface="Calibri" panose="020F0502020204030204" pitchFamily="34" charset="0"/>
                <a:cs typeface="Times New Roman" panose="02020603050405020304" pitchFamily="18" charset="0"/>
              </a:rPr>
              <a:t>         (3)</a:t>
            </a:r>
            <a:r>
              <a:rPr lang="zh-CN" altLang="en-US" sz="2400" kern="100" dirty="0">
                <a:latin typeface="宋体" pitchFamily="2" charset="-122"/>
                <a:cs typeface="Times New Roman" panose="02020603050405020304" pitchFamily="18" charset="0"/>
              </a:rPr>
              <a:t>草案标准</a:t>
            </a:r>
            <a:endParaRPr lang="zh-CN" altLang="en-US" sz="2400" kern="100" dirty="0">
              <a:latin typeface="Calibri" panose="020F0502020204030204" pitchFamily="34" charset="0"/>
              <a:cs typeface="Times New Roman" panose="02020603050405020304" pitchFamily="18" charset="0"/>
            </a:endParaRPr>
          </a:p>
          <a:p>
            <a:pPr algn="just">
              <a:spcBef>
                <a:spcPts val="0"/>
              </a:spcBef>
              <a:spcAft>
                <a:spcPts val="0"/>
              </a:spcAft>
            </a:pPr>
            <a:r>
              <a:rPr lang="en-US" altLang="zh-CN" sz="2400" kern="100" dirty="0">
                <a:latin typeface="Calibri" panose="020F0502020204030204" pitchFamily="34" charset="0"/>
                <a:cs typeface="Times New Roman" panose="02020603050405020304" pitchFamily="18" charset="0"/>
              </a:rPr>
              <a:t>         (4)</a:t>
            </a:r>
            <a:r>
              <a:rPr lang="zh-CN" altLang="en-US" sz="2400" kern="100" dirty="0">
                <a:latin typeface="宋体" pitchFamily="2" charset="-122"/>
                <a:cs typeface="Times New Roman" panose="02020603050405020304" pitchFamily="18" charset="0"/>
              </a:rPr>
              <a:t>因特网标准</a:t>
            </a:r>
            <a:endParaRPr lang="zh-CN" altLang="en-US" sz="2400" kern="100" dirty="0">
              <a:latin typeface="Calibri" panose="020F0502020204030204" pitchFamily="34" charset="0"/>
              <a:cs typeface="Times New Roman" panose="02020603050405020304" pitchFamily="18" charset="0"/>
            </a:endParaRPr>
          </a:p>
          <a:p>
            <a:endParaRPr lang="zh-CN" altLang="en-US" sz="2000" dirty="0"/>
          </a:p>
        </p:txBody>
      </p:sp>
      <p:graphicFrame>
        <p:nvGraphicFramePr>
          <p:cNvPr id="4" name="表格 4"/>
          <p:cNvGraphicFramePr>
            <a:graphicFrameLocks noGrp="1"/>
          </p:cNvGraphicFramePr>
          <p:nvPr/>
        </p:nvGraphicFramePr>
        <p:xfrm>
          <a:off x="7104112" y="4581127"/>
          <a:ext cx="4654806" cy="1412050"/>
        </p:xfrm>
        <a:graphic>
          <a:graphicData uri="http://schemas.openxmlformats.org/drawingml/2006/table">
            <a:tbl>
              <a:tblPr firstRow="1" bandRow="1">
                <a:tableStyleId>{21E4AEA4-8DFA-4A89-87EB-49C32662AFE0}</a:tableStyleId>
              </a:tblPr>
              <a:tblGrid>
                <a:gridCol w="2327403"/>
                <a:gridCol w="2327403"/>
              </a:tblGrid>
              <a:tr h="338092">
                <a:tc gridSpan="2">
                  <a:txBody>
                    <a:bodyPr/>
                    <a:lstStyle/>
                    <a:p>
                      <a:pPr algn="ctr"/>
                      <a:r>
                        <a:rPr lang="zh-CN" altLang="en-US" sz="2000" dirty="0"/>
                        <a:t>因特网协会</a:t>
                      </a:r>
                      <a:r>
                        <a:rPr lang="en-US" altLang="zh-CN" sz="2000" dirty="0"/>
                        <a:t>ISOC</a:t>
                      </a:r>
                      <a:endParaRPr lang="zh-CN" altLang="en-US" sz="20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50"/>
                    </a:solidFill>
                  </a:tcPr>
                </a:tc>
                <a:tc hMerge="1">
                  <a:tcPr/>
                </a:tc>
              </a:tr>
              <a:tr h="467857">
                <a:tc gridSpan="2">
                  <a:txBody>
                    <a:bodyPr/>
                    <a:lstStyle/>
                    <a:p>
                      <a:pPr algn="ctr"/>
                      <a:r>
                        <a:rPr lang="zh-CN" altLang="en-US" sz="2000" dirty="0">
                          <a:solidFill>
                            <a:schemeClr val="bg1"/>
                          </a:solidFill>
                        </a:rPr>
                        <a:t>因特网体系结构委员会</a:t>
                      </a:r>
                      <a:r>
                        <a:rPr lang="en-US" altLang="zh-CN" sz="2000" dirty="0">
                          <a:solidFill>
                            <a:schemeClr val="bg1"/>
                          </a:solidFill>
                        </a:rPr>
                        <a:t>IAB</a:t>
                      </a:r>
                      <a:endParaRPr lang="zh-CN" altLang="en-US" sz="2000" dirty="0">
                        <a:solidFill>
                          <a:schemeClr val="bg1"/>
                        </a:solidFill>
                      </a:endParaRPr>
                    </a:p>
                  </a:txBody>
                  <a:tcPr>
                    <a:lnT w="38100" cmpd="sng">
                      <a:noFill/>
                    </a:lnT>
                    <a:solidFill>
                      <a:srgbClr val="0070C0"/>
                    </a:solidFill>
                  </a:tcPr>
                </a:tc>
                <a:tc hMerge="1">
                  <a:tcPr/>
                </a:tc>
              </a:tr>
              <a:tr h="547953">
                <a:tc>
                  <a:txBody>
                    <a:bodyPr/>
                    <a:lstStyle/>
                    <a:p>
                      <a:pPr algn="ctr"/>
                      <a:r>
                        <a:rPr lang="zh-CN" altLang="en-US" sz="2000" dirty="0">
                          <a:solidFill>
                            <a:schemeClr val="bg1"/>
                          </a:solidFill>
                        </a:rPr>
                        <a:t>因特网工程部</a:t>
                      </a:r>
                      <a:r>
                        <a:rPr lang="en-US" altLang="zh-CN" sz="2000" dirty="0">
                          <a:solidFill>
                            <a:schemeClr val="bg1"/>
                          </a:solidFill>
                        </a:rPr>
                        <a:t>IETF</a:t>
                      </a:r>
                      <a:endParaRPr lang="zh-CN" altLang="en-US" sz="2000" dirty="0">
                        <a:solidFill>
                          <a:schemeClr val="bg1"/>
                        </a:solidFill>
                      </a:endParaRPr>
                    </a:p>
                  </a:txBody>
                  <a:tcPr>
                    <a:solidFill>
                      <a:srgbClr val="FFC000"/>
                    </a:solidFill>
                  </a:tcPr>
                </a:tc>
                <a:tc>
                  <a:txBody>
                    <a:bodyPr/>
                    <a:lstStyle/>
                    <a:p>
                      <a:pPr algn="ctr"/>
                      <a:r>
                        <a:rPr lang="zh-CN" altLang="en-US" sz="2000" dirty="0">
                          <a:solidFill>
                            <a:schemeClr val="bg1"/>
                          </a:solidFill>
                        </a:rPr>
                        <a:t>因特网研究部</a:t>
                      </a:r>
                      <a:endParaRPr lang="zh-CN" altLang="en-US" sz="2000" dirty="0">
                        <a:solidFill>
                          <a:schemeClr val="bg1"/>
                        </a:solidFill>
                      </a:endParaRPr>
                    </a:p>
                  </a:txBody>
                  <a:tcPr>
                    <a:solidFill>
                      <a:srgbClr val="00B0F0"/>
                    </a:solidFill>
                  </a:tcPr>
                </a:tc>
              </a:tr>
            </a:tbl>
          </a:graphicData>
        </a:graphic>
      </p:graphicFrame>
      <p:sp>
        <p:nvSpPr>
          <p:cNvPr id="5" name="文本框 4"/>
          <p:cNvSpPr txBox="1"/>
          <p:nvPr/>
        </p:nvSpPr>
        <p:spPr>
          <a:xfrm>
            <a:off x="0" y="116631"/>
            <a:ext cx="12192000" cy="369332"/>
          </a:xfrm>
          <a:prstGeom prst="rect">
            <a:avLst/>
          </a:prstGeom>
          <a:solidFill>
            <a:schemeClr val="bg1"/>
          </a:solidFill>
        </p:spPr>
        <p:txBody>
          <a:bodyPr wrap="square" rtlCol="0">
            <a:spAutoFit/>
          </a:bodyPr>
          <a:lstStyle/>
          <a:p>
            <a:pPr eaLnBrk="1" hangingPunct="1"/>
            <a:r>
              <a:rPr lang="zh-CN" altLang="en-US" b="1" dirty="0">
                <a:solidFill>
                  <a:schemeClr val="bg2">
                    <a:lumMod val="75000"/>
                  </a:schemeClr>
                </a:solidFill>
                <a:latin typeface="微软雅黑" panose="020B0503020204020204" pitchFamily="34" charset="-122"/>
                <a:ea typeface="微软雅黑" panose="020B0503020204020204" pitchFamily="34" charset="-122"/>
              </a:rPr>
              <a:t>网络、互连网（互联网）和因特网             因特网发展的三个阶段             </a:t>
            </a:r>
            <a:r>
              <a:rPr lang="zh-CN" altLang="en-US" b="1" dirty="0">
                <a:solidFill>
                  <a:srgbClr val="0070C0"/>
                </a:solidFill>
                <a:latin typeface="微软雅黑" panose="020B0503020204020204" pitchFamily="34" charset="-122"/>
                <a:ea typeface="微软雅黑" panose="020B0503020204020204" pitchFamily="34" charset="-122"/>
              </a:rPr>
              <a:t>因特网的标准化工作</a:t>
            </a:r>
            <a:r>
              <a:rPr lang="en-US" altLang="zh-CN" b="1" dirty="0">
                <a:solidFill>
                  <a:srgbClr val="0070C0"/>
                </a:solidFill>
                <a:latin typeface="微软雅黑" panose="020B0503020204020204" pitchFamily="34" charset="-122"/>
                <a:ea typeface="微软雅黑" panose="020B0503020204020204" pitchFamily="34" charset="-122"/>
              </a:rPr>
              <a:t>              </a:t>
            </a:r>
            <a:r>
              <a:rPr lang="zh-CN" altLang="en-US" b="1" dirty="0">
                <a:solidFill>
                  <a:schemeClr val="bg2">
                    <a:lumMod val="75000"/>
                  </a:schemeClr>
                </a:solidFill>
                <a:latin typeface="微软雅黑" panose="020B0503020204020204" pitchFamily="34" charset="-122"/>
                <a:ea typeface="微软雅黑" panose="020B0503020204020204" pitchFamily="34" charset="-122"/>
              </a:rPr>
              <a:t>因特网的组成</a:t>
            </a:r>
            <a:endParaRPr lang="zh-CN" altLang="en-US" b="1" dirty="0">
              <a:solidFill>
                <a:schemeClr val="bg2">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9376" y="620688"/>
            <a:ext cx="11593288" cy="3785652"/>
          </a:xfrm>
          <a:prstGeom prst="rect">
            <a:avLst/>
          </a:prstGeom>
          <a:solidFill>
            <a:schemeClr val="bg1"/>
          </a:solidFill>
        </p:spPr>
        <p:txBody>
          <a:bodyPr wrap="square" rtlCol="0">
            <a:spAutoFit/>
          </a:bodyPr>
          <a:lstStyle/>
          <a:p>
            <a:pPr marL="285750" indent="-285750" algn="just">
              <a:lnSpc>
                <a:spcPct val="150000"/>
              </a:lnSpc>
              <a:spcBef>
                <a:spcPts val="0"/>
              </a:spcBef>
              <a:spcAft>
                <a:spcPts val="0"/>
              </a:spcAft>
              <a:buFont typeface="Wingdings" panose="05000000000000000000" pitchFamily="2" charset="2"/>
              <a:buChar char="n"/>
            </a:pPr>
            <a:r>
              <a:rPr lang="zh-CN" altLang="en-US" sz="2400" kern="100" dirty="0">
                <a:latin typeface="宋体" pitchFamily="2" charset="-122"/>
                <a:cs typeface="Times New Roman" panose="02020603050405020304" pitchFamily="18" charset="0"/>
              </a:rPr>
              <a:t>边缘部分</a:t>
            </a:r>
            <a:endParaRPr lang="zh-CN" altLang="en-US" sz="2400" kern="100" dirty="0">
              <a:latin typeface="Calibri" panose="020F0502020204030204" pitchFamily="34" charset="0"/>
              <a:cs typeface="Times New Roman" panose="02020603050405020304" pitchFamily="18" charset="0"/>
            </a:endParaRPr>
          </a:p>
          <a:p>
            <a:pPr algn="just">
              <a:lnSpc>
                <a:spcPct val="150000"/>
              </a:lnSpc>
              <a:spcBef>
                <a:spcPts val="0"/>
              </a:spcBef>
              <a:spcAft>
                <a:spcPts val="0"/>
              </a:spcAft>
            </a:pPr>
            <a:r>
              <a:rPr lang="zh-CN" altLang="en-US" sz="2300" kern="100" dirty="0">
                <a:latin typeface="宋体" pitchFamily="2" charset="-122"/>
                <a:cs typeface="Times New Roman" panose="02020603050405020304" pitchFamily="18" charset="0"/>
              </a:rPr>
              <a:t>   </a:t>
            </a:r>
            <a:r>
              <a:rPr lang="zh-CN" altLang="en-US" sz="2400" kern="100" dirty="0">
                <a:latin typeface="宋体" pitchFamily="2" charset="-122"/>
                <a:cs typeface="Times New Roman" panose="02020603050405020304" pitchFamily="18" charset="0"/>
              </a:rPr>
              <a:t>由所有连接在因特网上的</a:t>
            </a:r>
            <a:r>
              <a:rPr lang="zh-CN" altLang="en-US" sz="2400" b="1" kern="100" dirty="0">
                <a:solidFill>
                  <a:srgbClr val="FF0000"/>
                </a:solidFill>
                <a:latin typeface="宋体" pitchFamily="2" charset="-122"/>
                <a:cs typeface="Times New Roman" panose="02020603050405020304" pitchFamily="18" charset="0"/>
              </a:rPr>
              <a:t>主机</a:t>
            </a:r>
            <a:r>
              <a:rPr lang="zh-CN" altLang="en-US" sz="2400" kern="100" dirty="0">
                <a:latin typeface="宋体" pitchFamily="2" charset="-122"/>
                <a:cs typeface="Times New Roman" panose="02020603050405020304" pitchFamily="18" charset="0"/>
              </a:rPr>
              <a:t>组成。这部分是用户直接使用的，用来进行</a:t>
            </a:r>
            <a:r>
              <a:rPr lang="zh-CN" altLang="en-US" sz="2400" b="1" kern="100" dirty="0">
                <a:solidFill>
                  <a:srgbClr val="FF0000"/>
                </a:solidFill>
                <a:latin typeface="宋体" pitchFamily="2" charset="-122"/>
                <a:cs typeface="Times New Roman" panose="02020603050405020304" pitchFamily="18" charset="0"/>
              </a:rPr>
              <a:t>通信</a:t>
            </a:r>
            <a:r>
              <a:rPr lang="en-US" altLang="zh-CN" sz="2400" kern="100" dirty="0">
                <a:latin typeface="Calibri" panose="020F0502020204030204" pitchFamily="34" charset="0"/>
                <a:cs typeface="Times New Roman" panose="02020603050405020304" pitchFamily="18" charset="0"/>
              </a:rPr>
              <a:t>(</a:t>
            </a:r>
            <a:r>
              <a:rPr lang="zh-CN" altLang="en-US" sz="2400" kern="100" dirty="0">
                <a:latin typeface="宋体" pitchFamily="2" charset="-122"/>
                <a:cs typeface="Times New Roman" panose="02020603050405020304" pitchFamily="18" charset="0"/>
              </a:rPr>
              <a:t>传送数据、音频或视频</a:t>
            </a:r>
            <a:r>
              <a:rPr lang="en-US" altLang="zh-CN" sz="2400" kern="100" dirty="0">
                <a:latin typeface="Calibri" panose="020F0502020204030204" pitchFamily="34" charset="0"/>
                <a:cs typeface="Times New Roman" panose="02020603050405020304" pitchFamily="18" charset="0"/>
              </a:rPr>
              <a:t>)</a:t>
            </a:r>
            <a:r>
              <a:rPr lang="zh-CN" altLang="en-US" sz="2400" kern="100" dirty="0">
                <a:latin typeface="宋体" pitchFamily="2" charset="-122"/>
                <a:cs typeface="Times New Roman" panose="02020603050405020304" pitchFamily="18" charset="0"/>
              </a:rPr>
              <a:t>和</a:t>
            </a:r>
            <a:r>
              <a:rPr lang="zh-CN" altLang="en-US" sz="2400" b="1" kern="100" dirty="0">
                <a:solidFill>
                  <a:srgbClr val="FF0000"/>
                </a:solidFill>
                <a:latin typeface="宋体" pitchFamily="2" charset="-122"/>
                <a:cs typeface="Times New Roman" panose="02020603050405020304" pitchFamily="18" charset="0"/>
              </a:rPr>
              <a:t>资源共享</a:t>
            </a:r>
            <a:r>
              <a:rPr lang="zh-CN" altLang="en-US" sz="2300" kern="100" dirty="0">
                <a:latin typeface="宋体" pitchFamily="2" charset="-122"/>
                <a:cs typeface="Times New Roman" panose="02020603050405020304" pitchFamily="18" charset="0"/>
              </a:rPr>
              <a:t>。</a:t>
            </a:r>
            <a:endParaRPr lang="en-US" altLang="zh-CN" sz="2300" kern="100" dirty="0">
              <a:latin typeface="宋体" pitchFamily="2" charset="-122"/>
              <a:cs typeface="Times New Roman" panose="02020603050405020304" pitchFamily="18" charset="0"/>
            </a:endParaRPr>
          </a:p>
          <a:p>
            <a:pPr marL="285750" indent="-285750" algn="just">
              <a:lnSpc>
                <a:spcPct val="150000"/>
              </a:lnSpc>
              <a:spcBef>
                <a:spcPts val="0"/>
              </a:spcBef>
              <a:spcAft>
                <a:spcPts val="0"/>
              </a:spcAft>
              <a:buFont typeface="Wingdings" panose="05000000000000000000" pitchFamily="2" charset="2"/>
              <a:buChar char="n"/>
            </a:pPr>
            <a:r>
              <a:rPr lang="zh-CN" altLang="en-US" sz="2400" kern="100" dirty="0">
                <a:latin typeface="宋体" pitchFamily="2" charset="-122"/>
                <a:cs typeface="Times New Roman" panose="02020603050405020304" pitchFamily="18" charset="0"/>
              </a:rPr>
              <a:t>核心部分</a:t>
            </a:r>
            <a:endParaRPr lang="zh-CN" altLang="en-US" sz="2400" kern="100" dirty="0">
              <a:latin typeface="Calibri" panose="020F0502020204030204" pitchFamily="34" charset="0"/>
              <a:cs typeface="Times New Roman" panose="02020603050405020304" pitchFamily="18" charset="0"/>
            </a:endParaRPr>
          </a:p>
          <a:p>
            <a:pPr algn="just">
              <a:lnSpc>
                <a:spcPct val="150000"/>
              </a:lnSpc>
              <a:spcBef>
                <a:spcPts val="0"/>
              </a:spcBef>
              <a:spcAft>
                <a:spcPts val="0"/>
              </a:spcAft>
            </a:pPr>
            <a:r>
              <a:rPr lang="zh-CN" altLang="en-US" sz="2400" kern="100" dirty="0">
                <a:latin typeface="宋体" pitchFamily="2" charset="-122"/>
                <a:cs typeface="Times New Roman" panose="02020603050405020304" pitchFamily="18" charset="0"/>
              </a:rPr>
              <a:t>   由</a:t>
            </a:r>
            <a:r>
              <a:rPr lang="zh-CN" altLang="en-US" sz="2400" b="1" kern="100" dirty="0">
                <a:solidFill>
                  <a:srgbClr val="FF0000"/>
                </a:solidFill>
                <a:latin typeface="宋体" pitchFamily="2" charset="-122"/>
                <a:cs typeface="Times New Roman" panose="02020603050405020304" pitchFamily="18" charset="0"/>
              </a:rPr>
              <a:t>大量网络</a:t>
            </a:r>
            <a:r>
              <a:rPr lang="zh-CN" altLang="en-US" sz="2400" kern="100" dirty="0">
                <a:latin typeface="宋体" pitchFamily="2" charset="-122"/>
                <a:cs typeface="Times New Roman" panose="02020603050405020304" pitchFamily="18" charset="0"/>
              </a:rPr>
              <a:t>和连接这些网络的</a:t>
            </a:r>
            <a:r>
              <a:rPr lang="zh-CN" altLang="en-US" sz="2400" b="1" kern="100" dirty="0">
                <a:solidFill>
                  <a:srgbClr val="FF0000"/>
                </a:solidFill>
                <a:latin typeface="宋体" pitchFamily="2" charset="-122"/>
                <a:cs typeface="Times New Roman" panose="02020603050405020304" pitchFamily="18" charset="0"/>
              </a:rPr>
              <a:t>路由器</a:t>
            </a:r>
            <a:r>
              <a:rPr lang="zh-CN" altLang="en-US" sz="2400" kern="100" dirty="0">
                <a:latin typeface="宋体" pitchFamily="2" charset="-122"/>
                <a:cs typeface="Times New Roman" panose="02020603050405020304" pitchFamily="18" charset="0"/>
              </a:rPr>
              <a:t>组成。这部分是为</a:t>
            </a:r>
            <a:r>
              <a:rPr lang="zh-CN" altLang="en-US" sz="2400" b="1" kern="100" dirty="0">
                <a:solidFill>
                  <a:srgbClr val="FF0000"/>
                </a:solidFill>
                <a:latin typeface="宋体" pitchFamily="2" charset="-122"/>
                <a:cs typeface="Times New Roman" panose="02020603050405020304" pitchFamily="18" charset="0"/>
              </a:rPr>
              <a:t>边缘部分提供服务</a:t>
            </a:r>
            <a:r>
              <a:rPr lang="zh-CN" altLang="en-US" sz="2400" kern="100" dirty="0">
                <a:latin typeface="宋体" pitchFamily="2" charset="-122"/>
                <a:cs typeface="Times New Roman" panose="02020603050405020304" pitchFamily="18" charset="0"/>
              </a:rPr>
              <a:t>的</a:t>
            </a:r>
            <a:r>
              <a:rPr lang="en-US" altLang="zh-CN" sz="2400" kern="100" dirty="0">
                <a:latin typeface="Calibri" panose="020F0502020204030204" pitchFamily="34" charset="0"/>
                <a:cs typeface="Times New Roman" panose="02020603050405020304" pitchFamily="18" charset="0"/>
              </a:rPr>
              <a:t>(</a:t>
            </a:r>
            <a:r>
              <a:rPr lang="zh-CN" altLang="en-US" sz="2400" kern="100" dirty="0">
                <a:latin typeface="宋体" pitchFamily="2" charset="-122"/>
                <a:cs typeface="Times New Roman" panose="02020603050405020304" pitchFamily="18" charset="0"/>
              </a:rPr>
              <a:t>提供连通性和交换</a:t>
            </a:r>
            <a:r>
              <a:rPr lang="en-US" altLang="zh-CN" sz="2400" kern="100" dirty="0">
                <a:latin typeface="Calibri" panose="020F0502020204030204" pitchFamily="34" charset="0"/>
                <a:cs typeface="Times New Roman" panose="02020603050405020304" pitchFamily="18" charset="0"/>
              </a:rPr>
              <a:t>)</a:t>
            </a:r>
            <a:r>
              <a:rPr lang="zh-CN" altLang="en-US" sz="2400" kern="100" dirty="0">
                <a:latin typeface="宋体" pitchFamily="2" charset="-122"/>
                <a:cs typeface="Times New Roman" panose="02020603050405020304" pitchFamily="18" charset="0"/>
              </a:rPr>
              <a:t>。</a:t>
            </a:r>
            <a:endParaRPr lang="zh-CN" altLang="en-US" sz="2400" kern="100" dirty="0">
              <a:latin typeface="Calibri" panose="020F0502020204030204" pitchFamily="34" charset="0"/>
              <a:cs typeface="Times New Roman" panose="02020603050405020304" pitchFamily="18" charset="0"/>
            </a:endParaRPr>
          </a:p>
          <a:p>
            <a:r>
              <a:rPr lang="zh-CN" altLang="en-US" sz="2400" dirty="0">
                <a:solidFill>
                  <a:schemeClr val="tx1"/>
                </a:solidFill>
              </a:rPr>
              <a:t>  </a:t>
            </a:r>
            <a:endParaRPr lang="zh-CN" altLang="en-US" sz="2400" dirty="0">
              <a:solidFill>
                <a:schemeClr val="tx1"/>
              </a:solidFill>
            </a:endParaRPr>
          </a:p>
        </p:txBody>
      </p:sp>
      <p:pic>
        <p:nvPicPr>
          <p:cNvPr id="5" name="图片 4"/>
          <p:cNvPicPr>
            <a:picLocks noChangeAspect="1"/>
          </p:cNvPicPr>
          <p:nvPr/>
        </p:nvPicPr>
        <p:blipFill>
          <a:blip r:embed="rId1"/>
          <a:stretch>
            <a:fillRect/>
          </a:stretch>
        </p:blipFill>
        <p:spPr>
          <a:xfrm>
            <a:off x="3143672" y="3613266"/>
            <a:ext cx="6048672" cy="3102061"/>
          </a:xfrm>
          <a:prstGeom prst="rect">
            <a:avLst/>
          </a:prstGeom>
        </p:spPr>
      </p:pic>
      <p:sp>
        <p:nvSpPr>
          <p:cNvPr id="4" name="文本框 3"/>
          <p:cNvSpPr txBox="1"/>
          <p:nvPr/>
        </p:nvSpPr>
        <p:spPr>
          <a:xfrm>
            <a:off x="0" y="116631"/>
            <a:ext cx="12192000" cy="369332"/>
          </a:xfrm>
          <a:prstGeom prst="rect">
            <a:avLst/>
          </a:prstGeom>
          <a:solidFill>
            <a:schemeClr val="bg1"/>
          </a:solidFill>
        </p:spPr>
        <p:txBody>
          <a:bodyPr wrap="square" rtlCol="0">
            <a:spAutoFit/>
          </a:bodyPr>
          <a:lstStyle/>
          <a:p>
            <a:pPr eaLnBrk="1" hangingPunct="1"/>
            <a:r>
              <a:rPr lang="zh-CN" altLang="en-US" b="1" dirty="0">
                <a:solidFill>
                  <a:schemeClr val="bg2">
                    <a:lumMod val="75000"/>
                  </a:schemeClr>
                </a:solidFill>
                <a:latin typeface="微软雅黑" panose="020B0503020204020204" pitchFamily="34" charset="-122"/>
                <a:ea typeface="微软雅黑" panose="020B0503020204020204" pitchFamily="34" charset="-122"/>
              </a:rPr>
              <a:t>网络、互连网（互联网）和因特网             因特网发展的三个阶段             因特网的标准化工作</a:t>
            </a:r>
            <a:r>
              <a:rPr lang="en-US" altLang="zh-CN" b="1" dirty="0">
                <a:solidFill>
                  <a:schemeClr val="bg2">
                    <a:lumMod val="75000"/>
                  </a:schemeClr>
                </a:solidFill>
                <a:latin typeface="微软雅黑" panose="020B0503020204020204" pitchFamily="34" charset="-122"/>
                <a:ea typeface="微软雅黑" panose="020B0503020204020204" pitchFamily="34" charset="-122"/>
              </a:rPr>
              <a:t>              </a:t>
            </a:r>
            <a:r>
              <a:rPr lang="zh-CN" altLang="en-US" b="1" dirty="0">
                <a:solidFill>
                  <a:srgbClr val="0070C0"/>
                </a:solidFill>
                <a:latin typeface="微软雅黑" panose="020B0503020204020204" pitchFamily="34" charset="-122"/>
                <a:ea typeface="微软雅黑" panose="020B0503020204020204" pitchFamily="34" charset="-122"/>
              </a:rPr>
              <a:t>因特网的组成</a:t>
            </a:r>
            <a:endParaRPr lang="zh-CN" altLang="en-US"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16631"/>
            <a:ext cx="12192000" cy="369332"/>
          </a:xfrm>
          <a:prstGeom prst="rect">
            <a:avLst/>
          </a:prstGeom>
          <a:solidFill>
            <a:schemeClr val="bg1"/>
          </a:solidFill>
        </p:spPr>
        <p:txBody>
          <a:bodyPr wrap="square" rtlCol="0">
            <a:spAutoFit/>
          </a:bodyPr>
          <a:lstStyle/>
          <a:p>
            <a:pPr eaLnBrk="1" hangingPunct="1"/>
            <a:r>
              <a:rPr lang="zh-CN" altLang="en-US" b="1" dirty="0">
                <a:solidFill>
                  <a:schemeClr val="bg2">
                    <a:lumMod val="75000"/>
                  </a:schemeClr>
                </a:solidFill>
                <a:latin typeface="微软雅黑" panose="020B0503020204020204" pitchFamily="34" charset="-122"/>
                <a:ea typeface="微软雅黑" panose="020B0503020204020204" pitchFamily="34" charset="-122"/>
              </a:rPr>
              <a:t>网络、互连网（互联网）和因特网             因特网发展的三个阶段             因特网的标准化工作</a:t>
            </a:r>
            <a:r>
              <a:rPr lang="en-US" altLang="zh-CN" b="1" dirty="0">
                <a:solidFill>
                  <a:schemeClr val="bg2">
                    <a:lumMod val="75000"/>
                  </a:schemeClr>
                </a:solidFill>
                <a:latin typeface="微软雅黑" panose="020B0503020204020204" pitchFamily="34" charset="-122"/>
                <a:ea typeface="微软雅黑" panose="020B0503020204020204" pitchFamily="34" charset="-122"/>
              </a:rPr>
              <a:t>              </a:t>
            </a:r>
            <a:r>
              <a:rPr lang="zh-CN" altLang="en-US" b="1" dirty="0">
                <a:solidFill>
                  <a:srgbClr val="0070C0"/>
                </a:solidFill>
                <a:latin typeface="微软雅黑" panose="020B0503020204020204" pitchFamily="34" charset="-122"/>
                <a:ea typeface="微软雅黑" panose="020B0503020204020204" pitchFamily="34" charset="-122"/>
              </a:rPr>
              <a:t>因特网的组成</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98374" y="764704"/>
            <a:ext cx="10754209" cy="2067169"/>
          </a:xfrm>
          <a:prstGeom prst="rect">
            <a:avLst/>
          </a:prstGeom>
          <a:noFill/>
        </p:spPr>
        <p:txBody>
          <a:bodyPr wrap="square" rtlCol="0">
            <a:spAutoFit/>
          </a:bodyPr>
          <a:lstStyle/>
          <a:p>
            <a:r>
              <a:rPr lang="en-US" altLang="zh-CN" sz="2400" b="1" dirty="0">
                <a:solidFill>
                  <a:srgbClr val="FF0000"/>
                </a:solidFill>
              </a:rPr>
              <a:t>1.</a:t>
            </a:r>
            <a:r>
              <a:rPr lang="zh-CN" altLang="en-US" sz="2400" b="1" dirty="0">
                <a:solidFill>
                  <a:srgbClr val="FF0000"/>
                </a:solidFill>
              </a:rPr>
              <a:t>从物理角度来看：</a:t>
            </a:r>
            <a:endParaRPr lang="en-US" altLang="zh-CN" sz="2400" b="1" dirty="0">
              <a:solidFill>
                <a:srgbClr val="FF0000"/>
              </a:solidFill>
            </a:endParaRPr>
          </a:p>
          <a:p>
            <a:pPr>
              <a:lnSpc>
                <a:spcPct val="150000"/>
              </a:lnSpc>
            </a:pPr>
            <a:r>
              <a:rPr lang="zh-CN" altLang="en-US" sz="2400" dirty="0"/>
              <a:t>硬件：主机、通信处理机、通信线路、交换设备</a:t>
            </a:r>
            <a:endParaRPr lang="en-US" altLang="zh-CN" sz="2400" dirty="0"/>
          </a:p>
          <a:p>
            <a:pPr>
              <a:lnSpc>
                <a:spcPct val="150000"/>
              </a:lnSpc>
            </a:pPr>
            <a:r>
              <a:rPr lang="zh-CN" altLang="en-US" sz="2400" dirty="0"/>
              <a:t>软件：</a:t>
            </a:r>
            <a:r>
              <a:rPr lang="en-US" altLang="zh-CN" sz="2400" dirty="0"/>
              <a:t>QQ</a:t>
            </a:r>
            <a:r>
              <a:rPr lang="zh-CN" altLang="en-US" sz="2400" dirty="0"/>
              <a:t>、微信</a:t>
            </a:r>
            <a:endParaRPr lang="en-US" altLang="zh-CN" sz="2400" dirty="0"/>
          </a:p>
          <a:p>
            <a:pPr>
              <a:lnSpc>
                <a:spcPct val="150000"/>
              </a:lnSpc>
            </a:pPr>
            <a:r>
              <a:rPr lang="zh-CN" altLang="en-US" sz="2400" dirty="0"/>
              <a:t>协议：一种规则</a:t>
            </a:r>
            <a:endParaRPr lang="zh-CN" altLang="en-US" sz="2400" dirty="0"/>
          </a:p>
        </p:txBody>
      </p:sp>
      <p:sp>
        <p:nvSpPr>
          <p:cNvPr id="6" name="文本框 5"/>
          <p:cNvSpPr txBox="1"/>
          <p:nvPr/>
        </p:nvSpPr>
        <p:spPr>
          <a:xfrm>
            <a:off x="598372" y="3081864"/>
            <a:ext cx="10754209" cy="1513171"/>
          </a:xfrm>
          <a:prstGeom prst="rect">
            <a:avLst/>
          </a:prstGeom>
          <a:noFill/>
        </p:spPr>
        <p:txBody>
          <a:bodyPr wrap="square" rtlCol="0">
            <a:spAutoFit/>
          </a:bodyPr>
          <a:lstStyle/>
          <a:p>
            <a:r>
              <a:rPr lang="en-US" altLang="zh-CN" sz="2400" b="1" dirty="0">
                <a:solidFill>
                  <a:srgbClr val="FF0000"/>
                </a:solidFill>
              </a:rPr>
              <a:t>2.</a:t>
            </a:r>
            <a:r>
              <a:rPr lang="zh-CN" altLang="en-US" sz="2400" b="1" dirty="0">
                <a:solidFill>
                  <a:srgbClr val="FF0000"/>
                </a:solidFill>
              </a:rPr>
              <a:t>从工作方式来看：</a:t>
            </a:r>
            <a:endParaRPr lang="en-US" altLang="zh-CN" sz="2400" b="1" dirty="0">
              <a:solidFill>
                <a:srgbClr val="FF0000"/>
              </a:solidFill>
            </a:endParaRPr>
          </a:p>
          <a:p>
            <a:pPr>
              <a:lnSpc>
                <a:spcPct val="150000"/>
              </a:lnSpc>
            </a:pPr>
            <a:r>
              <a:rPr lang="zh-CN" altLang="en-US" sz="2400" dirty="0"/>
              <a:t>边缘：供用户直接使用的主机</a:t>
            </a:r>
            <a:endParaRPr lang="en-US" altLang="zh-CN" sz="2400" dirty="0"/>
          </a:p>
          <a:p>
            <a:pPr>
              <a:lnSpc>
                <a:spcPct val="150000"/>
              </a:lnSpc>
            </a:pPr>
            <a:r>
              <a:rPr lang="zh-CN" altLang="en-US" sz="2400" dirty="0"/>
              <a:t>核心：大量的网络和路由器</a:t>
            </a:r>
            <a:endParaRPr lang="en-US" altLang="zh-CN" sz="2400" dirty="0"/>
          </a:p>
        </p:txBody>
      </p:sp>
      <p:sp>
        <p:nvSpPr>
          <p:cNvPr id="7" name="文本框 6"/>
          <p:cNvSpPr txBox="1"/>
          <p:nvPr/>
        </p:nvSpPr>
        <p:spPr>
          <a:xfrm>
            <a:off x="598372" y="4885394"/>
            <a:ext cx="10754209" cy="1513171"/>
          </a:xfrm>
          <a:prstGeom prst="rect">
            <a:avLst/>
          </a:prstGeom>
          <a:noFill/>
        </p:spPr>
        <p:txBody>
          <a:bodyPr wrap="square" rtlCol="0">
            <a:spAutoFit/>
          </a:bodyPr>
          <a:lstStyle/>
          <a:p>
            <a:r>
              <a:rPr lang="en-US" altLang="zh-CN" sz="2400" b="1" dirty="0">
                <a:solidFill>
                  <a:srgbClr val="FF0000"/>
                </a:solidFill>
              </a:rPr>
              <a:t>3.</a:t>
            </a:r>
            <a:r>
              <a:rPr lang="zh-CN" altLang="en-US" sz="2400" b="1" dirty="0">
                <a:solidFill>
                  <a:srgbClr val="FF0000"/>
                </a:solidFill>
              </a:rPr>
              <a:t>从功能组成来看：</a:t>
            </a:r>
            <a:endParaRPr lang="en-US" altLang="zh-CN" sz="2400" b="1" dirty="0">
              <a:solidFill>
                <a:srgbClr val="FF0000"/>
              </a:solidFill>
            </a:endParaRPr>
          </a:p>
          <a:p>
            <a:pPr>
              <a:lnSpc>
                <a:spcPct val="150000"/>
              </a:lnSpc>
            </a:pPr>
            <a:r>
              <a:rPr lang="zh-CN" altLang="en-US" sz="2400" dirty="0"/>
              <a:t>通讯子网：传输介质、通信设备、相应的网络协议</a:t>
            </a:r>
            <a:endParaRPr lang="en-US" altLang="zh-CN" sz="2400" dirty="0"/>
          </a:p>
          <a:p>
            <a:pPr>
              <a:lnSpc>
                <a:spcPct val="150000"/>
              </a:lnSpc>
            </a:pPr>
            <a:r>
              <a:rPr lang="zh-CN" altLang="en-US" sz="2400" dirty="0"/>
              <a:t>资源子网：主机、终端、各种软件资源</a:t>
            </a:r>
            <a:endParaRPr lang="en-US" altLang="zh-C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4773613" y="2898860"/>
            <a:ext cx="4800600" cy="546100"/>
          </a:xfrm>
          <a:prstGeom prst="rect">
            <a:avLst/>
          </a:prstGeom>
          <a:solidFill>
            <a:srgbClr val="036EB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93" name="等腰三角形 92"/>
          <p:cNvSpPr/>
          <p:nvPr/>
        </p:nvSpPr>
        <p:spPr>
          <a:xfrm rot="5400000" flipV="1">
            <a:off x="9294783" y="3052387"/>
            <a:ext cx="293688" cy="217488"/>
          </a:xfrm>
          <a:prstGeom prst="triangle">
            <a:avLst/>
          </a:prstGeom>
          <a:solidFill>
            <a:srgbClr val="34BF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cxnSp>
        <p:nvCxnSpPr>
          <p:cNvPr id="86" name="直接连接符 85"/>
          <p:cNvCxnSpPr/>
          <p:nvPr/>
        </p:nvCxnSpPr>
        <p:spPr>
          <a:xfrm>
            <a:off x="4594225" y="1974851"/>
            <a:ext cx="0" cy="3154363"/>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481139" y="1141414"/>
            <a:ext cx="968375" cy="696913"/>
          </a:xfrm>
          <a:prstGeom prst="rect">
            <a:avLst/>
          </a:prstGeom>
          <a:solidFill>
            <a:srgbClr val="036E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4" name="矩形 3"/>
          <p:cNvSpPr/>
          <p:nvPr/>
        </p:nvSpPr>
        <p:spPr>
          <a:xfrm>
            <a:off x="2613026" y="1141414"/>
            <a:ext cx="130175" cy="696913"/>
          </a:xfrm>
          <a:prstGeom prst="rect">
            <a:avLst/>
          </a:prstGeom>
          <a:solidFill>
            <a:srgbClr val="036E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4103" name="TextBox 1"/>
          <p:cNvSpPr txBox="1"/>
          <p:nvPr/>
        </p:nvSpPr>
        <p:spPr>
          <a:xfrm>
            <a:off x="4928008" y="3023761"/>
            <a:ext cx="2237792" cy="353941"/>
          </a:xfrm>
          <a:prstGeom prst="rect">
            <a:avLst/>
          </a:prstGeom>
          <a:noFill/>
          <a:ln w="9525">
            <a:noFill/>
          </a:ln>
        </p:spPr>
        <p:txBody>
          <a:bodyPr wrap="none" lIns="0" tIns="0" rIns="0" bIns="45718">
            <a:spAutoFit/>
          </a:bodyPr>
          <a:lstStyle/>
          <a:p>
            <a:pPr eaLnBrk="1" hangingPunct="1">
              <a:lnSpc>
                <a:spcPts val="2400"/>
              </a:lnSpc>
            </a:pPr>
            <a:r>
              <a:rPr lang="en-US" altLang="zh-CN" sz="2000" b="1" dirty="0">
                <a:solidFill>
                  <a:schemeClr val="bg1"/>
                </a:solidFill>
                <a:latin typeface="微软雅黑" panose="020B0503020204020204" pitchFamily="34" charset="-122"/>
              </a:rPr>
              <a:t>1.3    </a:t>
            </a:r>
            <a:r>
              <a:rPr lang="zh-CN" altLang="en-US" sz="2000" b="1" dirty="0">
                <a:solidFill>
                  <a:schemeClr val="bg1"/>
                </a:solidFill>
                <a:latin typeface="微软雅黑" panose="020B0503020204020204" pitchFamily="34" charset="-122"/>
              </a:rPr>
              <a:t>三种交换方式</a:t>
            </a:r>
            <a:endParaRPr lang="zh-CN" altLang="en-US" sz="2000" b="1" dirty="0">
              <a:solidFill>
                <a:schemeClr val="bg1"/>
              </a:solidFill>
              <a:latin typeface="微软雅黑" panose="020B0503020204020204" pitchFamily="34" charset="-122"/>
            </a:endParaRPr>
          </a:p>
        </p:txBody>
      </p:sp>
      <p:sp>
        <p:nvSpPr>
          <p:cNvPr id="73" name="TextBox 1"/>
          <p:cNvSpPr txBox="1"/>
          <p:nvPr/>
        </p:nvSpPr>
        <p:spPr>
          <a:xfrm>
            <a:off x="3000375" y="836614"/>
            <a:ext cx="1128514" cy="844075"/>
          </a:xfrm>
          <a:prstGeom prst="rect">
            <a:avLst/>
          </a:prstGeom>
          <a:noFill/>
        </p:spPr>
        <p:txBody>
          <a:bodyPr wrap="none" lIns="0" tIns="0" rIns="0" bIns="45718">
            <a:spAutoFit/>
          </a:bodyPr>
          <a:lstStyle/>
          <a:p>
            <a:pPr eaLnBrk="1" hangingPunct="1">
              <a:lnSpc>
                <a:spcPts val="6935"/>
              </a:lnSpc>
              <a:defRPr/>
            </a:pPr>
            <a:r>
              <a:rPr lang="en-US" altLang="zh-CN" sz="4400" noProof="1">
                <a:solidFill>
                  <a:srgbClr val="036EB8"/>
                </a:solidFill>
                <a:latin typeface="微软雅黑" panose="020B0503020204020204" pitchFamily="34" charset="-122"/>
                <a:ea typeface="微软雅黑" panose="020B0503020204020204" pitchFamily="34" charset="-122"/>
                <a:cs typeface="Microsoft YaHei UI" panose="020B0503020204020204" pitchFamily="34" charset="-122"/>
              </a:rPr>
              <a:t>目录</a:t>
            </a:r>
            <a:endParaRPr lang="en-US" altLang="zh-CN" sz="4400" noProof="1">
              <a:solidFill>
                <a:srgbClr val="036EB8"/>
              </a:solidFill>
              <a:latin typeface="微软雅黑" panose="020B0503020204020204" pitchFamily="34" charset="-122"/>
              <a:ea typeface="微软雅黑" panose="020B0503020204020204" pitchFamily="34" charset="-122"/>
              <a:cs typeface="Microsoft YaHei UI" panose="020B0503020204020204" pitchFamily="34" charset="-122"/>
            </a:endParaRPr>
          </a:p>
        </p:txBody>
      </p:sp>
      <p:sp>
        <p:nvSpPr>
          <p:cNvPr id="4105" name="TextBox 1"/>
          <p:cNvSpPr txBox="1"/>
          <p:nvPr/>
        </p:nvSpPr>
        <p:spPr>
          <a:xfrm>
            <a:off x="4917105" y="2562164"/>
            <a:ext cx="1947649" cy="353941"/>
          </a:xfrm>
          <a:prstGeom prst="rect">
            <a:avLst/>
          </a:prstGeom>
          <a:noFill/>
          <a:ln w="9525">
            <a:noFill/>
          </a:ln>
        </p:spPr>
        <p:txBody>
          <a:bodyPr wrap="non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1.2    </a:t>
            </a:r>
            <a:r>
              <a:rPr lang="zh-CN" altLang="en-US" sz="2000" dirty="0">
                <a:solidFill>
                  <a:srgbClr val="8087A4"/>
                </a:solidFill>
                <a:latin typeface="微软雅黑" panose="020B0503020204020204" pitchFamily="34" charset="-122"/>
              </a:rPr>
              <a:t>互联网概述</a:t>
            </a:r>
            <a:endParaRPr lang="zh-CN" altLang="en-US" sz="2000" dirty="0">
              <a:solidFill>
                <a:srgbClr val="8087A4"/>
              </a:solidFill>
              <a:latin typeface="微软雅黑" panose="020B0503020204020204" pitchFamily="34" charset="-122"/>
              <a:ea typeface="微软雅黑" panose="020B0503020204020204" pitchFamily="34" charset="-122"/>
            </a:endParaRPr>
          </a:p>
        </p:txBody>
      </p:sp>
      <p:sp>
        <p:nvSpPr>
          <p:cNvPr id="75" name="TextBox 1"/>
          <p:cNvSpPr txBox="1"/>
          <p:nvPr/>
        </p:nvSpPr>
        <p:spPr>
          <a:xfrm>
            <a:off x="3032125" y="1874839"/>
            <a:ext cx="1269578" cy="252631"/>
          </a:xfrm>
          <a:prstGeom prst="rect">
            <a:avLst/>
          </a:prstGeom>
          <a:noFill/>
        </p:spPr>
        <p:txBody>
          <a:bodyPr wrap="none" lIns="0" tIns="0" rIns="0" bIns="45718">
            <a:spAutoFit/>
          </a:bodyPr>
          <a:lstStyle/>
          <a:p>
            <a:pPr eaLnBrk="1" hangingPunct="1">
              <a:lnSpc>
                <a:spcPts val="1600"/>
              </a:lnSpc>
              <a:defRPr/>
            </a:pPr>
            <a:r>
              <a:rPr lang="en-US" altLang="zh-CN" noProof="1">
                <a:solidFill>
                  <a:srgbClr val="036EB8"/>
                </a:solidFill>
                <a:cs typeface="Arial" panose="020B0604020202020204" pitchFamily="34" charset="0"/>
              </a:rPr>
              <a:t>CONTENTS</a:t>
            </a:r>
            <a:endParaRPr lang="en-US" altLang="zh-CN" noProof="1">
              <a:solidFill>
                <a:srgbClr val="036EB8"/>
              </a:solidFill>
              <a:cs typeface="Arial" panose="020B0604020202020204" pitchFamily="34" charset="0"/>
            </a:endParaRPr>
          </a:p>
        </p:txBody>
      </p:sp>
      <p:sp>
        <p:nvSpPr>
          <p:cNvPr id="4107" name="TextBox 1"/>
          <p:cNvSpPr txBox="1"/>
          <p:nvPr/>
        </p:nvSpPr>
        <p:spPr>
          <a:xfrm>
            <a:off x="4919664" y="2073276"/>
            <a:ext cx="4255973" cy="353941"/>
          </a:xfrm>
          <a:prstGeom prst="rect">
            <a:avLst/>
          </a:prstGeom>
          <a:noFill/>
          <a:ln w="9525">
            <a:noFill/>
          </a:ln>
        </p:spPr>
        <p:txBody>
          <a:bodyPr wrap="non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1.1    </a:t>
            </a:r>
            <a:r>
              <a:rPr lang="zh-CN" altLang="en-US" sz="2000" dirty="0">
                <a:solidFill>
                  <a:schemeClr val="bg1">
                    <a:lumMod val="50000"/>
                  </a:schemeClr>
                </a:solidFill>
                <a:latin typeface="微软雅黑" panose="020B0503020204020204" pitchFamily="34" charset="-122"/>
              </a:rPr>
              <a:t>计算机网络在信息时代中的作用</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4108" name="组合 76"/>
          <p:cNvGrpSpPr/>
          <p:nvPr/>
        </p:nvGrpSpPr>
        <p:grpSpPr>
          <a:xfrm>
            <a:off x="1524000" y="5741989"/>
            <a:ext cx="9144000" cy="287337"/>
            <a:chOff x="0" y="6513463"/>
            <a:chExt cx="12192000" cy="382357"/>
          </a:xfrm>
        </p:grpSpPr>
        <p:sp>
          <p:nvSpPr>
            <p:cNvPr id="78" name="矩形 77"/>
            <p:cNvSpPr/>
            <p:nvPr/>
          </p:nvSpPr>
          <p:spPr>
            <a:xfrm>
              <a:off x="0" y="6513463"/>
              <a:ext cx="12192000" cy="198572"/>
            </a:xfrm>
            <a:prstGeom prst="rect">
              <a:avLst/>
            </a:prstGeom>
            <a:solidFill>
              <a:srgbClr val="34BF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79" name="矩形 78"/>
            <p:cNvSpPr/>
            <p:nvPr/>
          </p:nvSpPr>
          <p:spPr>
            <a:xfrm>
              <a:off x="0" y="6553599"/>
              <a:ext cx="12192000" cy="308421"/>
            </a:xfrm>
            <a:prstGeom prst="rect">
              <a:avLst/>
            </a:prstGeom>
            <a:solidFill>
              <a:srgbClr val="036E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4115" name="文本框 17"/>
            <p:cNvSpPr txBox="1"/>
            <p:nvPr/>
          </p:nvSpPr>
          <p:spPr>
            <a:xfrm>
              <a:off x="239697" y="6528367"/>
              <a:ext cx="5952097" cy="367453"/>
            </a:xfrm>
            <a:prstGeom prst="rect">
              <a:avLst/>
            </a:prstGeom>
            <a:noFill/>
            <a:ln w="9525">
              <a:noFill/>
            </a:ln>
          </p:spPr>
          <p:txBody>
            <a:bodyPr>
              <a:spAutoFit/>
            </a:bodyPr>
            <a:lstStyle/>
            <a:p>
              <a:pPr eaLnBrk="1" hangingPunct="1"/>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sp>
        <p:nvSpPr>
          <p:cNvPr id="58" name="Freeform 3"/>
          <p:cNvSpPr/>
          <p:nvPr/>
        </p:nvSpPr>
        <p:spPr>
          <a:xfrm>
            <a:off x="4537076" y="2105025"/>
            <a:ext cx="106363" cy="107950"/>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59" name="Freeform 3"/>
          <p:cNvSpPr/>
          <p:nvPr/>
        </p:nvSpPr>
        <p:spPr>
          <a:xfrm>
            <a:off x="4537076" y="2647950"/>
            <a:ext cx="106363" cy="106363"/>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60" name="Freeform 3"/>
          <p:cNvSpPr/>
          <p:nvPr/>
        </p:nvSpPr>
        <p:spPr>
          <a:xfrm>
            <a:off x="4543609" y="3108744"/>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21" name="Freeform 3"/>
          <p:cNvSpPr/>
          <p:nvPr/>
        </p:nvSpPr>
        <p:spPr>
          <a:xfrm>
            <a:off x="4543609" y="3567950"/>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2" name="TextBox 1"/>
          <p:cNvSpPr txBox="1"/>
          <p:nvPr/>
        </p:nvSpPr>
        <p:spPr>
          <a:xfrm>
            <a:off x="4945148" y="3470360"/>
            <a:ext cx="2460610" cy="353941"/>
          </a:xfrm>
          <a:prstGeom prst="rect">
            <a:avLst/>
          </a:prstGeom>
          <a:noFill/>
          <a:ln w="9525">
            <a:noFill/>
          </a:ln>
        </p:spPr>
        <p:txBody>
          <a:bodyPr wrap="non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1.4    </a:t>
            </a:r>
            <a:r>
              <a:rPr lang="zh-CN" altLang="en-US" sz="2000" dirty="0">
                <a:solidFill>
                  <a:srgbClr val="8087A4"/>
                </a:solidFill>
                <a:latin typeface="微软雅黑" panose="020B0503020204020204" pitchFamily="34" charset="-122"/>
              </a:rPr>
              <a:t>计算机网络定义</a:t>
            </a:r>
            <a:endParaRPr lang="zh-CN" altLang="en-US" sz="2000" dirty="0">
              <a:solidFill>
                <a:srgbClr val="8087A4"/>
              </a:solidFill>
              <a:latin typeface="微软雅黑" panose="020B0503020204020204" pitchFamily="34" charset="-122"/>
            </a:endParaRPr>
          </a:p>
        </p:txBody>
      </p:sp>
      <p:sp>
        <p:nvSpPr>
          <p:cNvPr id="5" name="Freeform 3"/>
          <p:cNvSpPr/>
          <p:nvPr/>
        </p:nvSpPr>
        <p:spPr>
          <a:xfrm>
            <a:off x="4537210" y="4027156"/>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6" name="TextBox 1"/>
          <p:cNvSpPr txBox="1"/>
          <p:nvPr/>
        </p:nvSpPr>
        <p:spPr>
          <a:xfrm>
            <a:off x="4945148" y="3917166"/>
            <a:ext cx="2717090" cy="353941"/>
          </a:xfrm>
          <a:prstGeom prst="rect">
            <a:avLst/>
          </a:prstGeom>
          <a:noFill/>
          <a:ln w="9525">
            <a:noFill/>
          </a:ln>
        </p:spPr>
        <p:txBody>
          <a:bodyPr wrap="non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1.5    </a:t>
            </a:r>
            <a:r>
              <a:rPr lang="zh-CN" altLang="en-US" sz="2000" dirty="0">
                <a:solidFill>
                  <a:srgbClr val="8087A4"/>
                </a:solidFill>
                <a:latin typeface="微软雅黑" panose="020B0503020204020204" pitchFamily="34" charset="-122"/>
              </a:rPr>
              <a:t>计算机网络的类别</a:t>
            </a:r>
            <a:endParaRPr lang="zh-CN" altLang="en-US" sz="2000" dirty="0">
              <a:solidFill>
                <a:srgbClr val="8087A4"/>
              </a:solidFill>
              <a:latin typeface="微软雅黑" panose="020B0503020204020204" pitchFamily="34" charset="-122"/>
            </a:endParaRPr>
          </a:p>
        </p:txBody>
      </p:sp>
      <p:sp>
        <p:nvSpPr>
          <p:cNvPr id="7" name="Freeform 3"/>
          <p:cNvSpPr/>
          <p:nvPr/>
        </p:nvSpPr>
        <p:spPr>
          <a:xfrm>
            <a:off x="4537075" y="4481209"/>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8" name="Freeform 3"/>
          <p:cNvSpPr/>
          <p:nvPr/>
        </p:nvSpPr>
        <p:spPr>
          <a:xfrm>
            <a:off x="4537074" y="5024439"/>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9" name="TextBox 1"/>
          <p:cNvSpPr txBox="1"/>
          <p:nvPr/>
        </p:nvSpPr>
        <p:spPr>
          <a:xfrm>
            <a:off x="4943953" y="4398559"/>
            <a:ext cx="3672327" cy="353941"/>
          </a:xfrm>
          <a:prstGeom prst="rect">
            <a:avLst/>
          </a:prstGeom>
          <a:noFill/>
          <a:ln w="9525">
            <a:noFill/>
          </a:ln>
        </p:spPr>
        <p:txBody>
          <a:bodyPr wrap="squar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1.6    </a:t>
            </a:r>
            <a:r>
              <a:rPr lang="zh-CN" altLang="en-US" sz="2000" dirty="0">
                <a:solidFill>
                  <a:srgbClr val="8087A4"/>
                </a:solidFill>
                <a:latin typeface="微软雅黑" panose="020B0503020204020204" pitchFamily="34" charset="-122"/>
              </a:rPr>
              <a:t>计算机网络的性能</a:t>
            </a:r>
            <a:endParaRPr lang="zh-CN" altLang="en-US" sz="2000" dirty="0">
              <a:solidFill>
                <a:srgbClr val="8087A4"/>
              </a:solidFill>
              <a:latin typeface="微软雅黑" panose="020B0503020204020204" pitchFamily="34" charset="-122"/>
            </a:endParaRPr>
          </a:p>
        </p:txBody>
      </p:sp>
      <p:sp>
        <p:nvSpPr>
          <p:cNvPr id="10" name="TextBox 1"/>
          <p:cNvSpPr txBox="1"/>
          <p:nvPr/>
        </p:nvSpPr>
        <p:spPr>
          <a:xfrm>
            <a:off x="4943954" y="4912359"/>
            <a:ext cx="2973571" cy="353941"/>
          </a:xfrm>
          <a:prstGeom prst="rect">
            <a:avLst/>
          </a:prstGeom>
          <a:noFill/>
          <a:ln w="9525">
            <a:noFill/>
          </a:ln>
        </p:spPr>
        <p:txBody>
          <a:bodyPr wrap="non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1.7    </a:t>
            </a:r>
            <a:r>
              <a:rPr lang="zh-CN" altLang="en-US" sz="2000" dirty="0">
                <a:solidFill>
                  <a:srgbClr val="8087A4"/>
                </a:solidFill>
                <a:latin typeface="微软雅黑" panose="020B0503020204020204" pitchFamily="34" charset="-122"/>
              </a:rPr>
              <a:t>计算机网络体系结构</a:t>
            </a:r>
            <a:endParaRPr lang="zh-CN" altLang="en-US" sz="2000" dirty="0">
              <a:solidFill>
                <a:srgbClr val="8087A4"/>
              </a:solidFill>
              <a:latin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3"/>
          <p:cNvGraphicFramePr>
            <a:graphicFrameLocks noGrp="1"/>
          </p:cNvGraphicFramePr>
          <p:nvPr/>
        </p:nvGraphicFramePr>
        <p:xfrm>
          <a:off x="1" y="0"/>
          <a:ext cx="12192000" cy="476672"/>
        </p:xfrm>
        <a:graphic>
          <a:graphicData uri="http://schemas.openxmlformats.org/drawingml/2006/table">
            <a:tbl>
              <a:tblPr firstRow="1" bandRow="1">
                <a:tableStyleId>{5C22544A-7EE6-4342-B048-85BDC9FD1C3A}</a:tableStyleId>
              </a:tblPr>
              <a:tblGrid>
                <a:gridCol w="4064000"/>
                <a:gridCol w="4064000"/>
                <a:gridCol w="4064000"/>
              </a:tblGrid>
              <a:tr h="476672">
                <a:tc>
                  <a:txBody>
                    <a:bodyPr/>
                    <a:lstStyle/>
                    <a:p>
                      <a:pPr algn="ctr"/>
                      <a:r>
                        <a:rPr lang="zh-CN" altLang="en-US" sz="2000" dirty="0">
                          <a:solidFill>
                            <a:schemeClr val="bg1"/>
                          </a:solidFill>
                        </a:rPr>
                        <a:t>电路交换</a:t>
                      </a:r>
                      <a:endParaRPr lang="zh-CN" altLang="en-US" sz="2000" dirty="0">
                        <a:solidFill>
                          <a:schemeClr val="bg1"/>
                        </a:solidFill>
                      </a:endParaRPr>
                    </a:p>
                  </a:txBody>
                  <a:tcPr>
                    <a:solidFill>
                      <a:srgbClr val="0070C0"/>
                    </a:solidFill>
                  </a:tcPr>
                </a:tc>
                <a:tc>
                  <a:txBody>
                    <a:bodyPr/>
                    <a:lstStyle/>
                    <a:p>
                      <a:pPr algn="ctr"/>
                      <a:r>
                        <a:rPr lang="zh-CN" altLang="en-US" sz="2000" dirty="0">
                          <a:solidFill>
                            <a:schemeClr val="accent3">
                              <a:lumMod val="65000"/>
                            </a:schemeClr>
                          </a:solidFill>
                        </a:rPr>
                        <a:t>分组交换</a:t>
                      </a:r>
                      <a:endParaRPr lang="zh-CN" altLang="en-US" sz="2000" dirty="0">
                        <a:solidFill>
                          <a:schemeClr val="accent3">
                            <a:lumMod val="65000"/>
                          </a:schemeClr>
                        </a:solidFill>
                      </a:endParaRPr>
                    </a:p>
                  </a:txBody>
                  <a:tcPr>
                    <a:solidFill>
                      <a:schemeClr val="accent3">
                        <a:lumMod val="85000"/>
                      </a:schemeClr>
                    </a:solidFill>
                  </a:tcPr>
                </a:tc>
                <a:tc>
                  <a:txBody>
                    <a:bodyPr/>
                    <a:lstStyle/>
                    <a:p>
                      <a:pPr marL="0" marR="0" lvl="0" indent="0" algn="ctr" defTabSz="914400" eaLnBrk="1" fontAlgn="base" latinLnBrk="0" hangingPunct="1">
                        <a:lnSpc>
                          <a:spcPct val="100000"/>
                        </a:lnSpc>
                        <a:spcBef>
                          <a:spcPct val="0"/>
                        </a:spcBef>
                        <a:spcAft>
                          <a:spcPct val="0"/>
                        </a:spcAft>
                        <a:buClrTx/>
                        <a:buSzTx/>
                        <a:buFontTx/>
                        <a:buNone/>
                        <a:defRPr/>
                      </a:pPr>
                      <a:r>
                        <a:rPr lang="zh-CN" altLang="en-US" sz="2000" dirty="0">
                          <a:solidFill>
                            <a:schemeClr val="accent3">
                              <a:lumMod val="65000"/>
                            </a:schemeClr>
                          </a:solidFill>
                        </a:rPr>
                        <a:t>报文交换</a:t>
                      </a:r>
                      <a:endParaRPr lang="zh-CN" altLang="en-US" sz="2000" dirty="0">
                        <a:solidFill>
                          <a:schemeClr val="accent3">
                            <a:lumMod val="65000"/>
                          </a:schemeClr>
                        </a:solidFill>
                      </a:endParaRPr>
                    </a:p>
                  </a:txBody>
                  <a:tcPr>
                    <a:solidFill>
                      <a:schemeClr val="accent3">
                        <a:lumMod val="85000"/>
                      </a:schemeClr>
                    </a:solidFill>
                  </a:tcPr>
                </a:tc>
              </a:tr>
            </a:tbl>
          </a:graphicData>
        </a:graphic>
      </p:graphicFrame>
      <p:pic>
        <p:nvPicPr>
          <p:cNvPr id="4" name="图片 3"/>
          <p:cNvPicPr>
            <a:picLocks noChangeAspect="1"/>
          </p:cNvPicPr>
          <p:nvPr/>
        </p:nvPicPr>
        <p:blipFill>
          <a:blip r:embed="rId1"/>
          <a:stretch>
            <a:fillRect/>
          </a:stretch>
        </p:blipFill>
        <p:spPr>
          <a:xfrm>
            <a:off x="1847530" y="1107926"/>
            <a:ext cx="2232247" cy="1428823"/>
          </a:xfrm>
          <a:prstGeom prst="rect">
            <a:avLst/>
          </a:prstGeom>
        </p:spPr>
      </p:pic>
      <p:pic>
        <p:nvPicPr>
          <p:cNvPr id="5" name="图片 4"/>
          <p:cNvPicPr>
            <a:picLocks noChangeAspect="1"/>
          </p:cNvPicPr>
          <p:nvPr/>
        </p:nvPicPr>
        <p:blipFill>
          <a:blip r:embed="rId2"/>
          <a:stretch>
            <a:fillRect/>
          </a:stretch>
        </p:blipFill>
        <p:spPr>
          <a:xfrm>
            <a:off x="4983059" y="975060"/>
            <a:ext cx="2318307" cy="1728192"/>
          </a:xfrm>
          <a:prstGeom prst="rect">
            <a:avLst/>
          </a:prstGeom>
        </p:spPr>
      </p:pic>
      <p:pic>
        <p:nvPicPr>
          <p:cNvPr id="6" name="图片 5"/>
          <p:cNvPicPr>
            <a:picLocks noChangeAspect="1"/>
          </p:cNvPicPr>
          <p:nvPr/>
        </p:nvPicPr>
        <p:blipFill>
          <a:blip r:embed="rId3"/>
          <a:stretch>
            <a:fillRect/>
          </a:stretch>
        </p:blipFill>
        <p:spPr>
          <a:xfrm>
            <a:off x="8204648" y="1118977"/>
            <a:ext cx="2318307" cy="1428823"/>
          </a:xfrm>
          <a:prstGeom prst="rect">
            <a:avLst/>
          </a:prstGeom>
        </p:spPr>
      </p:pic>
      <p:sp>
        <p:nvSpPr>
          <p:cNvPr id="7" name="文本框 6"/>
          <p:cNvSpPr txBox="1"/>
          <p:nvPr/>
        </p:nvSpPr>
        <p:spPr>
          <a:xfrm>
            <a:off x="3647728" y="3680169"/>
            <a:ext cx="6696742" cy="369332"/>
          </a:xfrm>
          <a:prstGeom prst="rect">
            <a:avLst/>
          </a:prstGeom>
          <a:solidFill>
            <a:schemeClr val="bg1"/>
          </a:solidFill>
        </p:spPr>
        <p:txBody>
          <a:bodyPr wrap="square" rtlCol="0">
            <a:spAutoFit/>
          </a:bodyPr>
          <a:lstStyle/>
          <a:p>
            <a:endParaRPr lang="zh-CN" altLang="en-US" dirty="0">
              <a:solidFill>
                <a:schemeClr val="tx1"/>
              </a:solidFill>
            </a:endParaRPr>
          </a:p>
        </p:txBody>
      </p:sp>
      <p:sp>
        <p:nvSpPr>
          <p:cNvPr id="8" name="文本框 7"/>
          <p:cNvSpPr txBox="1"/>
          <p:nvPr/>
        </p:nvSpPr>
        <p:spPr>
          <a:xfrm>
            <a:off x="1055440" y="2954420"/>
            <a:ext cx="10153128" cy="1697837"/>
          </a:xfrm>
          <a:prstGeom prst="rect">
            <a:avLst/>
          </a:prstGeom>
          <a:solidFill>
            <a:schemeClr val="bg1"/>
          </a:solidFill>
        </p:spPr>
        <p:txBody>
          <a:bodyPr wrap="square">
            <a:spAutoFit/>
          </a:bodyPr>
          <a:lstStyle/>
          <a:p>
            <a:pPr marL="342900" indent="-342900" algn="just">
              <a:lnSpc>
                <a:spcPct val="150000"/>
              </a:lnSpc>
              <a:buFont typeface="Wingdings" panose="05000000000000000000" pitchFamily="2" charset="2"/>
              <a:buChar char="n"/>
            </a:pPr>
            <a:r>
              <a:rPr lang="zh-CN" altLang="zh-CN" sz="2400" kern="100" dirty="0">
                <a:latin typeface="Calibri" panose="020F0502020204030204" pitchFamily="34" charset="0"/>
                <a:cs typeface="Times New Roman" panose="02020603050405020304" pitchFamily="18" charset="0"/>
              </a:rPr>
              <a:t>从通信资源的分配角度来看，交换</a:t>
            </a:r>
            <a:r>
              <a:rPr lang="en-US" altLang="zh-CN" sz="2400" kern="100" dirty="0">
                <a:latin typeface="Calibri" panose="020F0502020204030204" pitchFamily="34" charset="0"/>
                <a:cs typeface="Times New Roman" panose="02020603050405020304" pitchFamily="18" charset="0"/>
              </a:rPr>
              <a:t>(Switching)</a:t>
            </a:r>
            <a:r>
              <a:rPr lang="zh-CN" altLang="zh-CN" sz="2400" kern="100" dirty="0">
                <a:latin typeface="Calibri" panose="020F0502020204030204" pitchFamily="34" charset="0"/>
                <a:cs typeface="Times New Roman" panose="02020603050405020304" pitchFamily="18" charset="0"/>
              </a:rPr>
              <a:t>就是按照某种方式动态地分配传输线路的资源；</a:t>
            </a:r>
            <a:endParaRPr lang="zh-CN" altLang="zh-CN" sz="2400" kern="100" dirty="0">
              <a:latin typeface="Calibri" panose="020F0502020204030204" pitchFamily="34" charset="0"/>
              <a:cs typeface="Times New Roman" panose="02020603050405020304" pitchFamily="18" charset="0"/>
            </a:endParaRPr>
          </a:p>
          <a:p>
            <a:pPr marL="342900" indent="-342900" algn="just">
              <a:lnSpc>
                <a:spcPct val="150000"/>
              </a:lnSpc>
              <a:buFont typeface="Wingdings" panose="05000000000000000000" pitchFamily="2" charset="2"/>
              <a:buChar char="n"/>
            </a:pPr>
            <a:r>
              <a:rPr lang="zh-CN" altLang="zh-CN" sz="2400" kern="100" dirty="0">
                <a:latin typeface="Calibri" panose="020F0502020204030204" pitchFamily="34" charset="0"/>
                <a:cs typeface="Times New Roman" panose="02020603050405020304" pitchFamily="18" charset="0"/>
              </a:rPr>
              <a:t>电话交换机接通电话线的方式称为电路交换；</a:t>
            </a:r>
            <a:endParaRPr lang="zh-CN" altLang="zh-CN" sz="2400" kern="100" dirty="0">
              <a:latin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 calcmode="lin" valueType="num">
                                      <p:cBhvr additive="base">
                                        <p:cTn id="2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additive="base">
                                        <p:cTn id="3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cstate="print">
            <a:clrChange>
              <a:clrFrom>
                <a:srgbClr val="E3E3E3"/>
              </a:clrFrom>
              <a:clrTo>
                <a:srgbClr val="E3E3E3">
                  <a:alpha val="0"/>
                </a:srgbClr>
              </a:clrTo>
            </a:clrChange>
            <a:biLevel thresh="75000"/>
            <a:extLst>
              <a:ext uri="{28A0092B-C50C-407E-A947-70E740481C1C}">
                <a14:useLocalDpi xmlns:a14="http://schemas.microsoft.com/office/drawing/2010/main" val="0"/>
              </a:ext>
            </a:extLst>
          </a:blip>
          <a:stretch>
            <a:fillRect/>
          </a:stretch>
        </p:blipFill>
        <p:spPr>
          <a:xfrm>
            <a:off x="9194154" y="2778472"/>
            <a:ext cx="913456" cy="764104"/>
          </a:xfrm>
          <a:prstGeom prst="rect">
            <a:avLst/>
          </a:prstGeom>
        </p:spPr>
      </p:pic>
      <p:pic>
        <p:nvPicPr>
          <p:cNvPr id="11" name="图片 10"/>
          <p:cNvPicPr>
            <a:picLocks noChangeAspect="1"/>
          </p:cNvPicPr>
          <p:nvPr/>
        </p:nvPicPr>
        <p:blipFill>
          <a:blip r:embed="rId1" cstate="print">
            <a:clrChange>
              <a:clrFrom>
                <a:srgbClr val="E3E3E3"/>
              </a:clrFrom>
              <a:clrTo>
                <a:srgbClr val="E3E3E3">
                  <a:alpha val="0"/>
                </a:srgbClr>
              </a:clrTo>
            </a:clrChange>
            <a:biLevel thresh="75000"/>
            <a:extLst>
              <a:ext uri="{28A0092B-C50C-407E-A947-70E740481C1C}">
                <a14:useLocalDpi xmlns:a14="http://schemas.microsoft.com/office/drawing/2010/main" val="0"/>
              </a:ext>
            </a:extLst>
          </a:blip>
          <a:stretch>
            <a:fillRect/>
          </a:stretch>
        </p:blipFill>
        <p:spPr>
          <a:xfrm>
            <a:off x="2304691" y="3148396"/>
            <a:ext cx="913456" cy="764104"/>
          </a:xfrm>
          <a:prstGeom prst="rect">
            <a:avLst/>
          </a:prstGeom>
        </p:spPr>
      </p:pic>
      <p:grpSp>
        <p:nvGrpSpPr>
          <p:cNvPr id="7" name="组合 6"/>
          <p:cNvGrpSpPr/>
          <p:nvPr/>
        </p:nvGrpSpPr>
        <p:grpSpPr>
          <a:xfrm>
            <a:off x="2387669" y="2924917"/>
            <a:ext cx="5759566" cy="2831523"/>
            <a:chOff x="2275214" y="2943990"/>
            <a:chExt cx="5759566" cy="2831523"/>
          </a:xfrm>
        </p:grpSpPr>
        <p:pic>
          <p:nvPicPr>
            <p:cNvPr id="12" name="图片 11"/>
            <p:cNvPicPr>
              <a:picLocks noChangeAspect="1"/>
            </p:cNvPicPr>
            <p:nvPr/>
          </p:nvPicPr>
          <p:blipFill>
            <a:blip r:embed="rId1" cstate="print">
              <a:clrChange>
                <a:clrFrom>
                  <a:srgbClr val="E3E3E3"/>
                </a:clrFrom>
                <a:clrTo>
                  <a:srgbClr val="E3E3E3">
                    <a:alpha val="0"/>
                  </a:srgbClr>
                </a:clrTo>
              </a:clrChange>
              <a:biLevel thresh="75000"/>
              <a:extLst>
                <a:ext uri="{28A0092B-C50C-407E-A947-70E740481C1C}">
                  <a14:useLocalDpi xmlns:a14="http://schemas.microsoft.com/office/drawing/2010/main" val="0"/>
                </a:ext>
              </a:extLst>
            </a:blip>
            <a:stretch>
              <a:fillRect/>
            </a:stretch>
          </p:blipFill>
          <p:spPr>
            <a:xfrm>
              <a:off x="2275214" y="4094979"/>
              <a:ext cx="913456" cy="764104"/>
            </a:xfrm>
            <a:prstGeom prst="rect">
              <a:avLst/>
            </a:prstGeom>
          </p:spPr>
        </p:pic>
        <p:pic>
          <p:nvPicPr>
            <p:cNvPr id="13" name="图片 12"/>
            <p:cNvPicPr>
              <a:picLocks noChangeAspect="1"/>
            </p:cNvPicPr>
            <p:nvPr/>
          </p:nvPicPr>
          <p:blipFill>
            <a:blip r:embed="rId1" cstate="print">
              <a:clrChange>
                <a:clrFrom>
                  <a:srgbClr val="E3E3E3"/>
                </a:clrFrom>
                <a:clrTo>
                  <a:srgbClr val="E3E3E3">
                    <a:alpha val="0"/>
                  </a:srgbClr>
                </a:clrTo>
              </a:clrChange>
              <a:biLevel thresh="75000"/>
              <a:extLst>
                <a:ext uri="{28A0092B-C50C-407E-A947-70E740481C1C}">
                  <a14:useLocalDpi xmlns:a14="http://schemas.microsoft.com/office/drawing/2010/main" val="0"/>
                </a:ext>
              </a:extLst>
            </a:blip>
            <a:stretch>
              <a:fillRect/>
            </a:stretch>
          </p:blipFill>
          <p:spPr>
            <a:xfrm>
              <a:off x="2304691" y="5011409"/>
              <a:ext cx="913456" cy="764104"/>
            </a:xfrm>
            <a:prstGeom prst="rect">
              <a:avLst/>
            </a:prstGeom>
          </p:spPr>
        </p:pic>
        <p:grpSp>
          <p:nvGrpSpPr>
            <p:cNvPr id="27" name="组合 26"/>
            <p:cNvGrpSpPr/>
            <p:nvPr/>
          </p:nvGrpSpPr>
          <p:grpSpPr>
            <a:xfrm>
              <a:off x="4596419" y="3442672"/>
              <a:ext cx="1138262" cy="1801143"/>
              <a:chOff x="2843808" y="2966392"/>
              <a:chExt cx="1180053" cy="2232248"/>
            </a:xfrm>
          </p:grpSpPr>
          <p:sp>
            <p:nvSpPr>
              <p:cNvPr id="21" name="椭圆 20"/>
              <p:cNvSpPr/>
              <p:nvPr/>
            </p:nvSpPr>
            <p:spPr>
              <a:xfrm>
                <a:off x="2843808" y="3900087"/>
                <a:ext cx="221318" cy="2213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3802543" y="3900087"/>
                <a:ext cx="221318" cy="2213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2843808" y="2966392"/>
                <a:ext cx="1153441" cy="2232248"/>
                <a:chOff x="2843808" y="2966392"/>
                <a:chExt cx="1153441" cy="2232248"/>
              </a:xfrm>
            </p:grpSpPr>
            <p:sp>
              <p:nvSpPr>
                <p:cNvPr id="20" name="椭圆 19"/>
                <p:cNvSpPr/>
                <p:nvPr/>
              </p:nvSpPr>
              <p:spPr>
                <a:xfrm>
                  <a:off x="2843808" y="3196570"/>
                  <a:ext cx="221318" cy="2213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2843808" y="4614485"/>
                  <a:ext cx="221318" cy="2213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775931" y="3191255"/>
                  <a:ext cx="221318" cy="2213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775931" y="4614485"/>
                  <a:ext cx="221318" cy="2213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957263" y="2966392"/>
                  <a:ext cx="946993" cy="22322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nvGrpSpPr>
            <p:cNvPr id="28" name="组合 27"/>
            <p:cNvGrpSpPr/>
            <p:nvPr/>
          </p:nvGrpSpPr>
          <p:grpSpPr>
            <a:xfrm>
              <a:off x="6896518" y="2943990"/>
              <a:ext cx="1138262" cy="1801143"/>
              <a:chOff x="2843808" y="2966392"/>
              <a:chExt cx="1180053" cy="2232248"/>
            </a:xfrm>
          </p:grpSpPr>
          <p:sp>
            <p:nvSpPr>
              <p:cNvPr id="29" name="椭圆 28"/>
              <p:cNvSpPr/>
              <p:nvPr/>
            </p:nvSpPr>
            <p:spPr>
              <a:xfrm>
                <a:off x="2843808" y="3900087"/>
                <a:ext cx="221318" cy="2213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802543" y="3900087"/>
                <a:ext cx="221318" cy="2213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2843808" y="2966392"/>
                <a:ext cx="1153441" cy="2232248"/>
                <a:chOff x="2843808" y="2966392"/>
                <a:chExt cx="1153441" cy="2232248"/>
              </a:xfrm>
            </p:grpSpPr>
            <p:sp>
              <p:nvSpPr>
                <p:cNvPr id="32" name="椭圆 31"/>
                <p:cNvSpPr/>
                <p:nvPr/>
              </p:nvSpPr>
              <p:spPr>
                <a:xfrm>
                  <a:off x="2843808" y="3196570"/>
                  <a:ext cx="221318" cy="2213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2843808" y="4614485"/>
                  <a:ext cx="221318" cy="2213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3775931" y="3191255"/>
                  <a:ext cx="221318" cy="2213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775931" y="4614485"/>
                  <a:ext cx="221318" cy="2213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957263" y="2966392"/>
                  <a:ext cx="946993" cy="22322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pic>
        <p:nvPicPr>
          <p:cNvPr id="63" name="图片 62"/>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9102" t="19953" r="19143" b="19144"/>
          <a:stretch>
            <a:fillRect/>
          </a:stretch>
        </p:blipFill>
        <p:spPr>
          <a:xfrm>
            <a:off x="9164678" y="2842482"/>
            <a:ext cx="939043" cy="581014"/>
          </a:xfrm>
          <a:prstGeom prst="rect">
            <a:avLst/>
          </a:prstGeom>
        </p:spPr>
      </p:pic>
      <p:cxnSp>
        <p:nvCxnSpPr>
          <p:cNvPr id="55" name="直接连接符 54"/>
          <p:cNvCxnSpPr>
            <a:stCxn id="12" idx="3"/>
            <a:endCxn id="21" idx="2"/>
          </p:cNvCxnSpPr>
          <p:nvPr/>
        </p:nvCxnSpPr>
        <p:spPr>
          <a:xfrm flipV="1">
            <a:off x="3301125" y="4266261"/>
            <a:ext cx="1407749" cy="191697"/>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3" idx="3"/>
            <a:endCxn id="22" idx="3"/>
          </p:cNvCxnSpPr>
          <p:nvPr/>
        </p:nvCxnSpPr>
        <p:spPr>
          <a:xfrm flipV="1">
            <a:off x="3330602" y="4905826"/>
            <a:ext cx="1409535" cy="468562"/>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56307" y="651552"/>
            <a:ext cx="7416824" cy="2251835"/>
          </a:xfrm>
          <a:prstGeom prst="rect">
            <a:avLst/>
          </a:prstGeom>
          <a:solidFill>
            <a:schemeClr val="bg1"/>
          </a:solidFill>
        </p:spPr>
        <p:txBody>
          <a:bodyPr wrap="square" rtlCol="0">
            <a:spAutoFit/>
          </a:bodyPr>
          <a:lstStyle/>
          <a:p>
            <a:pPr marL="342900" indent="-342900" algn="just">
              <a:lnSpc>
                <a:spcPct val="150000"/>
              </a:lnSpc>
              <a:buFont typeface="Wingdings" panose="05000000000000000000" pitchFamily="2" charset="2"/>
              <a:buChar char="n"/>
            </a:pPr>
            <a:r>
              <a:rPr lang="zh-CN" altLang="zh-CN" sz="2400" kern="100" dirty="0">
                <a:latin typeface="Calibri" panose="020F0502020204030204" pitchFamily="34" charset="0"/>
                <a:cs typeface="Times New Roman" panose="02020603050405020304" pitchFamily="18" charset="0"/>
              </a:rPr>
              <a:t>电路交换的三个步骤：</a:t>
            </a:r>
            <a:endParaRPr lang="zh-CN" altLang="zh-CN" sz="2400" kern="100" dirty="0">
              <a:latin typeface="Calibri" panose="020F0502020204030204" pitchFamily="34" charset="0"/>
              <a:cs typeface="Times New Roman" panose="02020603050405020304" pitchFamily="18" charset="0"/>
            </a:endParaRPr>
          </a:p>
          <a:p>
            <a:pPr algn="just">
              <a:lnSpc>
                <a:spcPct val="150000"/>
              </a:lnSpc>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①建立连接</a:t>
            </a:r>
            <a:r>
              <a:rPr lang="en-US" altLang="zh-CN" sz="2400" kern="100" dirty="0">
                <a:latin typeface="Calibri" panose="020F0502020204030204" pitchFamily="34" charset="0"/>
                <a:cs typeface="Times New Roman" panose="02020603050405020304" pitchFamily="18" charset="0"/>
              </a:rPr>
              <a:t>(</a:t>
            </a:r>
            <a:r>
              <a:rPr lang="zh-CN" altLang="zh-CN" sz="2400" kern="100" dirty="0">
                <a:latin typeface="Calibri" panose="020F0502020204030204" pitchFamily="34" charset="0"/>
                <a:cs typeface="Times New Roman" panose="02020603050405020304" pitchFamily="18" charset="0"/>
              </a:rPr>
              <a:t>分配通信资源</a:t>
            </a:r>
            <a:r>
              <a:rPr lang="en-US" altLang="zh-CN" sz="2400" kern="100" dirty="0">
                <a:latin typeface="Calibri" panose="020F0502020204030204" pitchFamily="34" charset="0"/>
                <a:cs typeface="Times New Roman" panose="02020603050405020304" pitchFamily="18" charset="0"/>
              </a:rPr>
              <a:t>)</a:t>
            </a:r>
            <a:endParaRPr lang="zh-CN" altLang="zh-CN" sz="2400" kern="100" dirty="0">
              <a:latin typeface="Calibri" panose="020F0502020204030204" pitchFamily="34" charset="0"/>
              <a:cs typeface="Times New Roman" panose="02020603050405020304" pitchFamily="18" charset="0"/>
            </a:endParaRPr>
          </a:p>
          <a:p>
            <a:pPr algn="just">
              <a:lnSpc>
                <a:spcPct val="150000"/>
              </a:lnSpc>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②通话</a:t>
            </a:r>
            <a:r>
              <a:rPr lang="en-US" altLang="zh-CN" sz="2400" kern="100" dirty="0">
                <a:latin typeface="Calibri" panose="020F0502020204030204" pitchFamily="34" charset="0"/>
                <a:cs typeface="Times New Roman" panose="02020603050405020304" pitchFamily="18" charset="0"/>
              </a:rPr>
              <a:t>(</a:t>
            </a:r>
            <a:r>
              <a:rPr lang="zh-CN" altLang="zh-CN" sz="2400" kern="100" dirty="0">
                <a:latin typeface="Calibri" panose="020F0502020204030204" pitchFamily="34" charset="0"/>
                <a:cs typeface="Times New Roman" panose="02020603050405020304" pitchFamily="18" charset="0"/>
              </a:rPr>
              <a:t>一直占用通信资源</a:t>
            </a:r>
            <a:r>
              <a:rPr lang="en-US" altLang="zh-CN" sz="2400" kern="100" dirty="0">
                <a:latin typeface="Calibri" panose="020F0502020204030204" pitchFamily="34" charset="0"/>
                <a:cs typeface="Times New Roman" panose="02020603050405020304" pitchFamily="18" charset="0"/>
              </a:rPr>
              <a:t>)</a:t>
            </a:r>
            <a:endParaRPr lang="zh-CN" altLang="zh-CN" sz="2400" kern="100" dirty="0">
              <a:latin typeface="Calibri" panose="020F0502020204030204" pitchFamily="34" charset="0"/>
              <a:cs typeface="Times New Roman" panose="02020603050405020304" pitchFamily="18" charset="0"/>
            </a:endParaRPr>
          </a:p>
          <a:p>
            <a:pPr algn="just">
              <a:lnSpc>
                <a:spcPct val="150000"/>
              </a:lnSpc>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③释放连接</a:t>
            </a:r>
            <a:r>
              <a:rPr lang="en-US" altLang="zh-CN" sz="2400" kern="100" dirty="0">
                <a:latin typeface="Calibri" panose="020F0502020204030204" pitchFamily="34" charset="0"/>
                <a:cs typeface="Times New Roman" panose="02020603050405020304" pitchFamily="18" charset="0"/>
              </a:rPr>
              <a:t>(</a:t>
            </a:r>
            <a:r>
              <a:rPr lang="zh-CN" altLang="zh-CN" sz="2400" kern="100" dirty="0">
                <a:latin typeface="Calibri" panose="020F0502020204030204" pitchFamily="34" charset="0"/>
                <a:cs typeface="Times New Roman" panose="02020603050405020304" pitchFamily="18" charset="0"/>
              </a:rPr>
              <a:t>归还通信资源</a:t>
            </a:r>
            <a:r>
              <a:rPr lang="en-US" altLang="zh-CN" sz="2000" kern="100" dirty="0">
                <a:latin typeface="Calibri" panose="020F0502020204030204" pitchFamily="34"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
        <p:nvSpPr>
          <p:cNvPr id="53" name="文本框 52"/>
          <p:cNvSpPr txBox="1"/>
          <p:nvPr/>
        </p:nvSpPr>
        <p:spPr>
          <a:xfrm rot="19520163">
            <a:off x="8070940" y="3154488"/>
            <a:ext cx="915684" cy="368333"/>
          </a:xfrm>
          <a:prstGeom prst="rect">
            <a:avLst/>
          </a:prstGeom>
          <a:solidFill>
            <a:schemeClr val="bg1"/>
          </a:solidFill>
        </p:spPr>
        <p:txBody>
          <a:bodyPr wrap="square" rtlCol="0">
            <a:spAutoFit/>
          </a:bodyPr>
          <a:lstStyle/>
          <a:p>
            <a:r>
              <a:rPr lang="zh-CN" altLang="en-US" dirty="0">
                <a:solidFill>
                  <a:schemeClr val="tx1"/>
                </a:solidFill>
              </a:rPr>
              <a:t>用户线</a:t>
            </a:r>
            <a:endParaRPr lang="zh-CN" altLang="en-US" dirty="0">
              <a:solidFill>
                <a:schemeClr val="tx1"/>
              </a:solidFill>
            </a:endParaRPr>
          </a:p>
        </p:txBody>
      </p:sp>
      <p:cxnSp>
        <p:nvCxnSpPr>
          <p:cNvPr id="38" name="直接连接符 37"/>
          <p:cNvCxnSpPr/>
          <p:nvPr/>
        </p:nvCxnSpPr>
        <p:spPr>
          <a:xfrm>
            <a:off x="3131147" y="3586902"/>
            <a:ext cx="1449575" cy="143118"/>
          </a:xfrm>
          <a:prstGeom prst="line">
            <a:avLst/>
          </a:prstGeom>
          <a:ln w="66675">
            <a:solidFill>
              <a:srgbClr val="FF0000"/>
            </a:solidFill>
          </a:ln>
        </p:spPr>
        <p:style>
          <a:lnRef idx="1">
            <a:schemeClr val="dk1"/>
          </a:lnRef>
          <a:fillRef idx="0">
            <a:schemeClr val="dk1"/>
          </a:fillRef>
          <a:effectRef idx="0">
            <a:schemeClr val="dk1"/>
          </a:effectRef>
          <a:fontRef idx="minor">
            <a:schemeClr val="tx1"/>
          </a:fontRef>
        </p:style>
      </p:cxnSp>
      <p:cxnSp>
        <p:nvCxnSpPr>
          <p:cNvPr id="40" name="直接连接符 39"/>
          <p:cNvCxnSpPr>
            <a:endCxn id="15" idx="3"/>
          </p:cNvCxnSpPr>
          <p:nvPr/>
        </p:nvCxnSpPr>
        <p:spPr>
          <a:xfrm>
            <a:off x="4829921" y="3712052"/>
            <a:ext cx="901845" cy="612119"/>
          </a:xfrm>
          <a:prstGeom prst="line">
            <a:avLst/>
          </a:prstGeom>
          <a:ln w="66675">
            <a:solidFill>
              <a:srgbClr val="FF0000"/>
            </a:solidFill>
          </a:ln>
        </p:spPr>
        <p:style>
          <a:lnRef idx="1">
            <a:schemeClr val="dk1"/>
          </a:lnRef>
          <a:fillRef idx="0">
            <a:schemeClr val="dk1"/>
          </a:fillRef>
          <a:effectRef idx="0">
            <a:schemeClr val="dk1"/>
          </a:effectRef>
          <a:fontRef idx="minor">
            <a:schemeClr val="tx1"/>
          </a:fontRef>
        </p:style>
      </p:cxnSp>
      <p:cxnSp>
        <p:nvCxnSpPr>
          <p:cNvPr id="42" name="直接连接符 41"/>
          <p:cNvCxnSpPr>
            <a:stCxn id="24" idx="6"/>
            <a:endCxn id="32" idx="3"/>
          </p:cNvCxnSpPr>
          <p:nvPr/>
        </p:nvCxnSpPr>
        <p:spPr>
          <a:xfrm flipV="1">
            <a:off x="5847136" y="3263066"/>
            <a:ext cx="1193100" cy="1003195"/>
          </a:xfrm>
          <a:prstGeom prst="line">
            <a:avLst/>
          </a:prstGeom>
          <a:ln w="66675">
            <a:solidFill>
              <a:srgbClr val="FF0000"/>
            </a:solidFill>
          </a:ln>
        </p:spPr>
        <p:style>
          <a:lnRef idx="1">
            <a:schemeClr val="dk1"/>
          </a:lnRef>
          <a:fillRef idx="0">
            <a:schemeClr val="dk1"/>
          </a:fillRef>
          <a:effectRef idx="0">
            <a:schemeClr val="dk1"/>
          </a:effectRef>
          <a:fontRef idx="minor">
            <a:schemeClr val="tx1"/>
          </a:fontRef>
        </p:style>
      </p:cxnSp>
      <p:cxnSp>
        <p:nvCxnSpPr>
          <p:cNvPr id="45" name="直接连接符 44"/>
          <p:cNvCxnSpPr>
            <a:stCxn id="32" idx="2"/>
            <a:endCxn id="36" idx="3"/>
          </p:cNvCxnSpPr>
          <p:nvPr/>
        </p:nvCxnSpPr>
        <p:spPr>
          <a:xfrm>
            <a:off x="7008973" y="3199930"/>
            <a:ext cx="1022892" cy="625559"/>
          </a:xfrm>
          <a:prstGeom prst="line">
            <a:avLst/>
          </a:prstGeom>
          <a:ln w="66675">
            <a:solidFill>
              <a:srgbClr val="FF0000"/>
            </a:solidFill>
          </a:ln>
        </p:spPr>
        <p:style>
          <a:lnRef idx="1">
            <a:schemeClr val="dk1"/>
          </a:lnRef>
          <a:fillRef idx="0">
            <a:schemeClr val="dk1"/>
          </a:fillRef>
          <a:effectRef idx="0">
            <a:schemeClr val="dk1"/>
          </a:effectRef>
          <a:fontRef idx="minor">
            <a:schemeClr val="tx1"/>
          </a:fontRef>
        </p:style>
      </p:cxnSp>
      <p:cxnSp>
        <p:nvCxnSpPr>
          <p:cNvPr id="48" name="直接连接符 47"/>
          <p:cNvCxnSpPr>
            <a:stCxn id="30" idx="5"/>
            <a:endCxn id="17" idx="1"/>
          </p:cNvCxnSpPr>
          <p:nvPr/>
        </p:nvCxnSpPr>
        <p:spPr>
          <a:xfrm flipV="1">
            <a:off x="8115972" y="3160524"/>
            <a:ext cx="1078182" cy="670191"/>
          </a:xfrm>
          <a:prstGeom prst="line">
            <a:avLst/>
          </a:prstGeom>
          <a:ln w="66675">
            <a:solidFill>
              <a:srgbClr val="FF0000"/>
            </a:solidFill>
          </a:ln>
        </p:spPr>
        <p:style>
          <a:lnRef idx="1">
            <a:schemeClr val="dk1"/>
          </a:lnRef>
          <a:fillRef idx="0">
            <a:schemeClr val="dk1"/>
          </a:fillRef>
          <a:effectRef idx="0">
            <a:schemeClr val="dk1"/>
          </a:effectRef>
          <a:fontRef idx="minor">
            <a:schemeClr val="tx1"/>
          </a:fontRef>
        </p:style>
      </p:cxnSp>
      <p:sp>
        <p:nvSpPr>
          <p:cNvPr id="51" name="文本框 50"/>
          <p:cNvSpPr txBox="1"/>
          <p:nvPr/>
        </p:nvSpPr>
        <p:spPr>
          <a:xfrm>
            <a:off x="3444166" y="3243433"/>
            <a:ext cx="883256" cy="297198"/>
          </a:xfrm>
          <a:prstGeom prst="rect">
            <a:avLst/>
          </a:prstGeom>
          <a:solidFill>
            <a:schemeClr val="bg1"/>
          </a:solidFill>
        </p:spPr>
        <p:txBody>
          <a:bodyPr wrap="square" rtlCol="0">
            <a:spAutoFit/>
          </a:bodyPr>
          <a:lstStyle/>
          <a:p>
            <a:r>
              <a:rPr lang="zh-CN" altLang="en-US" dirty="0">
                <a:solidFill>
                  <a:schemeClr val="tx1"/>
                </a:solidFill>
              </a:rPr>
              <a:t>用户线</a:t>
            </a:r>
            <a:endParaRPr lang="zh-CN" altLang="en-US" dirty="0">
              <a:solidFill>
                <a:schemeClr val="tx1"/>
              </a:solidFill>
            </a:endParaRPr>
          </a:p>
        </p:txBody>
      </p:sp>
      <p:sp>
        <p:nvSpPr>
          <p:cNvPr id="52" name="文本框 51"/>
          <p:cNvSpPr txBox="1"/>
          <p:nvPr/>
        </p:nvSpPr>
        <p:spPr>
          <a:xfrm rot="18953832">
            <a:off x="5729538" y="3391629"/>
            <a:ext cx="923749" cy="298004"/>
          </a:xfrm>
          <a:prstGeom prst="rect">
            <a:avLst/>
          </a:prstGeom>
          <a:solidFill>
            <a:schemeClr val="bg1"/>
          </a:solidFill>
        </p:spPr>
        <p:txBody>
          <a:bodyPr wrap="square" rtlCol="0">
            <a:spAutoFit/>
          </a:bodyPr>
          <a:lstStyle/>
          <a:p>
            <a:r>
              <a:rPr lang="zh-CN" altLang="en-US" dirty="0">
                <a:solidFill>
                  <a:schemeClr val="tx1"/>
                </a:solidFill>
              </a:rPr>
              <a:t>中继线</a:t>
            </a:r>
            <a:endParaRPr lang="zh-CN" altLang="en-US" dirty="0">
              <a:solidFill>
                <a:schemeClr val="tx1"/>
              </a:solidFill>
            </a:endParaRPr>
          </a:p>
        </p:txBody>
      </p:sp>
      <p:sp>
        <p:nvSpPr>
          <p:cNvPr id="66" name="文本框 65"/>
          <p:cNvSpPr txBox="1"/>
          <p:nvPr/>
        </p:nvSpPr>
        <p:spPr>
          <a:xfrm>
            <a:off x="1522112" y="5777970"/>
            <a:ext cx="9145887" cy="461665"/>
          </a:xfrm>
          <a:prstGeom prst="rect">
            <a:avLst/>
          </a:prstGeom>
          <a:solidFill>
            <a:schemeClr val="bg1"/>
          </a:solidFill>
        </p:spPr>
        <p:txBody>
          <a:bodyPr wrap="square">
            <a:spAutoFit/>
          </a:bodyPr>
          <a:lstStyle/>
          <a:p>
            <a:pPr algn="ctr"/>
            <a:r>
              <a:rPr lang="zh-CN" altLang="en-US" sz="2400" b="1" dirty="0">
                <a:ln w="22225">
                  <a:solidFill>
                    <a:srgbClr val="FF0000"/>
                  </a:solidFill>
                  <a:prstDash val="solid"/>
                </a:ln>
                <a:solidFill>
                  <a:srgbClr val="FF0000"/>
                </a:solidFill>
              </a:rPr>
              <a:t>当使用电路交换来传送计算机数据时，其线路的传输效率往往很低</a:t>
            </a:r>
            <a:endParaRPr lang="zh-CN" altLang="en-US" sz="2400" b="1" dirty="0">
              <a:ln w="22225">
                <a:solidFill>
                  <a:srgbClr val="FF0000"/>
                </a:solidFill>
                <a:prstDash val="solid"/>
              </a:ln>
              <a:solidFill>
                <a:srgbClr val="FF0000"/>
              </a:solidFill>
            </a:endParaRPr>
          </a:p>
        </p:txBody>
      </p:sp>
      <p:graphicFrame>
        <p:nvGraphicFramePr>
          <p:cNvPr id="70" name="表格 3"/>
          <p:cNvGraphicFramePr>
            <a:graphicFrameLocks noGrp="1"/>
          </p:cNvGraphicFramePr>
          <p:nvPr/>
        </p:nvGraphicFramePr>
        <p:xfrm>
          <a:off x="1" y="0"/>
          <a:ext cx="12192000" cy="476672"/>
        </p:xfrm>
        <a:graphic>
          <a:graphicData uri="http://schemas.openxmlformats.org/drawingml/2006/table">
            <a:tbl>
              <a:tblPr firstRow="1" bandRow="1">
                <a:tableStyleId>{5C22544A-7EE6-4342-B048-85BDC9FD1C3A}</a:tableStyleId>
              </a:tblPr>
              <a:tblGrid>
                <a:gridCol w="4064000"/>
                <a:gridCol w="4064000"/>
                <a:gridCol w="4064000"/>
              </a:tblGrid>
              <a:tr h="476672">
                <a:tc>
                  <a:txBody>
                    <a:bodyPr/>
                    <a:lstStyle/>
                    <a:p>
                      <a:pPr algn="ctr"/>
                      <a:r>
                        <a:rPr lang="zh-CN" altLang="en-US" sz="2000" dirty="0">
                          <a:solidFill>
                            <a:schemeClr val="bg1"/>
                          </a:solidFill>
                        </a:rPr>
                        <a:t>电路交换</a:t>
                      </a:r>
                      <a:endParaRPr lang="zh-CN" altLang="en-US" sz="2000" dirty="0">
                        <a:solidFill>
                          <a:schemeClr val="bg1"/>
                        </a:solidFill>
                      </a:endParaRPr>
                    </a:p>
                  </a:txBody>
                  <a:tcPr>
                    <a:solidFill>
                      <a:srgbClr val="0070C0"/>
                    </a:solidFill>
                  </a:tcPr>
                </a:tc>
                <a:tc>
                  <a:txBody>
                    <a:bodyPr/>
                    <a:lstStyle/>
                    <a:p>
                      <a:pPr algn="ctr"/>
                      <a:r>
                        <a:rPr lang="zh-CN" altLang="en-US" sz="2000" dirty="0">
                          <a:solidFill>
                            <a:schemeClr val="accent3">
                              <a:lumMod val="65000"/>
                            </a:schemeClr>
                          </a:solidFill>
                        </a:rPr>
                        <a:t>分组交换</a:t>
                      </a:r>
                      <a:endParaRPr lang="zh-CN" altLang="en-US" sz="2000" dirty="0">
                        <a:solidFill>
                          <a:schemeClr val="accent3">
                            <a:lumMod val="65000"/>
                          </a:schemeClr>
                        </a:solidFill>
                      </a:endParaRPr>
                    </a:p>
                  </a:txBody>
                  <a:tcPr>
                    <a:solidFill>
                      <a:schemeClr val="accent3">
                        <a:lumMod val="85000"/>
                      </a:schemeClr>
                    </a:solidFill>
                  </a:tcPr>
                </a:tc>
                <a:tc>
                  <a:txBody>
                    <a:bodyPr/>
                    <a:lstStyle/>
                    <a:p>
                      <a:pPr marL="0" marR="0" lvl="0" indent="0" algn="ctr" defTabSz="914400" eaLnBrk="1" fontAlgn="base" latinLnBrk="0" hangingPunct="1">
                        <a:lnSpc>
                          <a:spcPct val="100000"/>
                        </a:lnSpc>
                        <a:spcBef>
                          <a:spcPct val="0"/>
                        </a:spcBef>
                        <a:spcAft>
                          <a:spcPct val="0"/>
                        </a:spcAft>
                        <a:buClrTx/>
                        <a:buSzTx/>
                        <a:buFontTx/>
                        <a:buNone/>
                        <a:defRPr/>
                      </a:pPr>
                      <a:r>
                        <a:rPr lang="zh-CN" altLang="en-US" sz="2000" dirty="0">
                          <a:solidFill>
                            <a:schemeClr val="accent3">
                              <a:lumMod val="65000"/>
                            </a:schemeClr>
                          </a:solidFill>
                        </a:rPr>
                        <a:t>报文交换</a:t>
                      </a:r>
                      <a:endParaRPr lang="zh-CN" altLang="en-US" sz="2000" dirty="0">
                        <a:solidFill>
                          <a:schemeClr val="accent3">
                            <a:lumMod val="65000"/>
                          </a:schemeClr>
                        </a:solidFill>
                      </a:endParaRPr>
                    </a:p>
                  </a:txBody>
                  <a:tcPr>
                    <a:solidFill>
                      <a:schemeClr val="accent3">
                        <a:lumMod val="85000"/>
                      </a:schemeClr>
                    </a:solidFill>
                  </a:tcPr>
                </a:tc>
              </a:tr>
            </a:tbl>
          </a:graphicData>
        </a:graphic>
      </p:graphicFrame>
      <p:pic>
        <p:nvPicPr>
          <p:cNvPr id="62" name="图片 61"/>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9102" t="19953" r="19143" b="19144"/>
          <a:stretch>
            <a:fillRect/>
          </a:stretch>
        </p:blipFill>
        <p:spPr>
          <a:xfrm>
            <a:off x="2274990" y="3132989"/>
            <a:ext cx="939043" cy="5810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par>
                                <p:cTn id="42" presetID="10" presetClass="entr" presetSubtype="0" fill="hold" nodeType="with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fade">
                                      <p:cBhvr>
                                        <p:cTn id="44" dur="500"/>
                                        <p:tgtEl>
                                          <p:spTgt spid="58"/>
                                        </p:tgtEl>
                                      </p:cBhvr>
                                    </p:animEffect>
                                  </p:childTnLst>
                                </p:cTn>
                              </p:par>
                              <p:par>
                                <p:cTn id="45" presetID="10" presetClass="entr" presetSubtype="0" fill="hold" nodeType="with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fade">
                                      <p:cBhvr>
                                        <p:cTn id="47" dur="500"/>
                                        <p:tgtEl>
                                          <p:spTgt spid="5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5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2"/>
                                        </p:tgtEl>
                                        <p:attrNameLst>
                                          <p:attrName>style.visibility</p:attrName>
                                        </p:attrNameLst>
                                      </p:cBhvr>
                                      <p:to>
                                        <p:strVal val="visible"/>
                                      </p:to>
                                    </p:set>
                                    <p:animEffect transition="in" filter="fade">
                                      <p:cBhvr>
                                        <p:cTn id="63" dur="500"/>
                                        <p:tgtEl>
                                          <p:spTgt spid="5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fade">
                                      <p:cBhvr>
                                        <p:cTn id="68" dur="500"/>
                                        <p:tgtEl>
                                          <p:spTgt spid="4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fade">
                                      <p:cBhvr>
                                        <p:cTn id="73" dur="500"/>
                                        <p:tgtEl>
                                          <p:spTgt spid="4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fade">
                                      <p:cBhvr>
                                        <p:cTn id="76" dur="500"/>
                                        <p:tgtEl>
                                          <p:spTgt spid="53"/>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11"/>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1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62"/>
                                        </p:tgtEl>
                                        <p:attrNameLst>
                                          <p:attrName>style.visibility</p:attrName>
                                        </p:attrNameLst>
                                      </p:cBhvr>
                                      <p:to>
                                        <p:strVal val="visible"/>
                                      </p:to>
                                    </p:set>
                                    <p:anim calcmode="lin" valueType="num">
                                      <p:cBhvr additive="base">
                                        <p:cTn id="87" dur="500" fill="hold"/>
                                        <p:tgtEl>
                                          <p:spTgt spid="62"/>
                                        </p:tgtEl>
                                        <p:attrNameLst>
                                          <p:attrName>ppt_x</p:attrName>
                                        </p:attrNameLst>
                                      </p:cBhvr>
                                      <p:tavLst>
                                        <p:tav tm="0">
                                          <p:val>
                                            <p:strVal val="#ppt_x"/>
                                          </p:val>
                                        </p:tav>
                                        <p:tav tm="100000">
                                          <p:val>
                                            <p:strVal val="#ppt_x"/>
                                          </p:val>
                                        </p:tav>
                                      </p:tavLst>
                                    </p:anim>
                                    <p:anim calcmode="lin" valueType="num">
                                      <p:cBhvr additive="base">
                                        <p:cTn id="88" dur="500" fill="hold"/>
                                        <p:tgtEl>
                                          <p:spTgt spid="62"/>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63"/>
                                        </p:tgtEl>
                                        <p:attrNameLst>
                                          <p:attrName>style.visibility</p:attrName>
                                        </p:attrNameLst>
                                      </p:cBhvr>
                                      <p:to>
                                        <p:strVal val="visible"/>
                                      </p:to>
                                    </p:set>
                                    <p:anim calcmode="lin" valueType="num">
                                      <p:cBhvr additive="base">
                                        <p:cTn id="91" dur="500" fill="hold"/>
                                        <p:tgtEl>
                                          <p:spTgt spid="63"/>
                                        </p:tgtEl>
                                        <p:attrNameLst>
                                          <p:attrName>ppt_x</p:attrName>
                                        </p:attrNameLst>
                                      </p:cBhvr>
                                      <p:tavLst>
                                        <p:tav tm="0">
                                          <p:val>
                                            <p:strVal val="#ppt_x"/>
                                          </p:val>
                                        </p:tav>
                                        <p:tav tm="100000">
                                          <p:val>
                                            <p:strVal val="#ppt_x"/>
                                          </p:val>
                                        </p:tav>
                                      </p:tavLst>
                                    </p:anim>
                                    <p:anim calcmode="lin" valueType="num">
                                      <p:cBhvr additive="base">
                                        <p:cTn id="9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66"/>
                                        </p:tgtEl>
                                        <p:attrNameLst>
                                          <p:attrName>style.visibility</p:attrName>
                                        </p:attrNameLst>
                                      </p:cBhvr>
                                      <p:to>
                                        <p:strVal val="visible"/>
                                      </p:to>
                                    </p:set>
                                    <p:anim calcmode="lin" valueType="num">
                                      <p:cBhvr additive="base">
                                        <p:cTn id="97" dur="500" fill="hold"/>
                                        <p:tgtEl>
                                          <p:spTgt spid="66"/>
                                        </p:tgtEl>
                                        <p:attrNameLst>
                                          <p:attrName>ppt_x</p:attrName>
                                        </p:attrNameLst>
                                      </p:cBhvr>
                                      <p:tavLst>
                                        <p:tav tm="0">
                                          <p:val>
                                            <p:strVal val="#ppt_x"/>
                                          </p:val>
                                        </p:tav>
                                        <p:tav tm="100000">
                                          <p:val>
                                            <p:strVal val="#ppt_x"/>
                                          </p:val>
                                        </p:tav>
                                      </p:tavLst>
                                    </p:anim>
                                    <p:anim calcmode="lin" valueType="num">
                                      <p:cBhvr additive="base">
                                        <p:cTn id="9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1" grpId="0" animBg="1"/>
      <p:bldP spid="52" grpId="0" animBg="1"/>
      <p:bldP spid="6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表格 25"/>
          <p:cNvGraphicFramePr>
            <a:graphicFrameLocks noGrp="1"/>
          </p:cNvGraphicFramePr>
          <p:nvPr/>
        </p:nvGraphicFramePr>
        <p:xfrm>
          <a:off x="6212986" y="1442425"/>
          <a:ext cx="4168872" cy="370840"/>
        </p:xfrm>
        <a:graphic>
          <a:graphicData uri="http://schemas.openxmlformats.org/drawingml/2006/table">
            <a:tbl>
              <a:tblPr firstRow="1" bandRow="1">
                <a:tableStyleId>{5C22544A-7EE6-4342-B048-85BDC9FD1C3A}</a:tableStyleId>
              </a:tblPr>
              <a:tblGrid>
                <a:gridCol w="1389624"/>
                <a:gridCol w="1389624"/>
                <a:gridCol w="1389624"/>
              </a:tblGrid>
              <a:tr h="370840">
                <a:tc>
                  <a:txBody>
                    <a:bodyPr/>
                    <a:lstStyle/>
                    <a:p>
                      <a:r>
                        <a:rPr lang="en-US" altLang="zh-CN" dirty="0"/>
                        <a:t>10001111</a:t>
                      </a:r>
                      <a:endParaRPr lang="zh-CN" altLang="en-US" dirty="0"/>
                    </a:p>
                  </a:txBody>
                  <a:tcPr/>
                </a:tc>
                <a:tc>
                  <a:txBody>
                    <a:bodyPr/>
                    <a:lstStyle/>
                    <a:p>
                      <a:r>
                        <a:rPr lang="en-US" altLang="zh-CN" dirty="0"/>
                        <a:t>…….</a:t>
                      </a:r>
                      <a:endParaRPr lang="zh-CN" altLang="en-US" dirty="0"/>
                    </a:p>
                  </a:txBody>
                  <a:tcPr/>
                </a:tc>
                <a:tc>
                  <a:txBody>
                    <a:bodyPr/>
                    <a:lstStyle/>
                    <a:p>
                      <a:r>
                        <a:rPr lang="en-US" altLang="zh-CN" dirty="0"/>
                        <a:t>11010110</a:t>
                      </a:r>
                      <a:endParaRPr lang="zh-CN" altLang="en-US" dirty="0"/>
                    </a:p>
                  </a:txBody>
                  <a:tcPr/>
                </a:tc>
              </a:tr>
            </a:tbl>
          </a:graphicData>
        </a:graphic>
      </p:graphicFrame>
      <p:grpSp>
        <p:nvGrpSpPr>
          <p:cNvPr id="18" name="组合 17"/>
          <p:cNvGrpSpPr/>
          <p:nvPr/>
        </p:nvGrpSpPr>
        <p:grpSpPr>
          <a:xfrm>
            <a:off x="3359696" y="1772817"/>
            <a:ext cx="7102610" cy="4057859"/>
            <a:chOff x="1907704" y="620688"/>
            <a:chExt cx="7102610" cy="4057859"/>
          </a:xfrm>
        </p:grpSpPr>
        <p:pic>
          <p:nvPicPr>
            <p:cNvPr id="9" name="图片 8"/>
            <p:cNvPicPr>
              <a:picLocks noChangeAspect="1"/>
            </p:cNvPicPr>
            <p:nvPr/>
          </p:nvPicPr>
          <p:blipFill>
            <a:blip r:embed="rId1"/>
            <a:stretch>
              <a:fillRect/>
            </a:stretch>
          </p:blipFill>
          <p:spPr>
            <a:xfrm>
              <a:off x="1907704" y="3861048"/>
              <a:ext cx="635033" cy="584230"/>
            </a:xfrm>
            <a:prstGeom prst="rect">
              <a:avLst/>
            </a:prstGeom>
          </p:spPr>
        </p:pic>
        <p:grpSp>
          <p:nvGrpSpPr>
            <p:cNvPr id="12" name="组合 11"/>
            <p:cNvGrpSpPr/>
            <p:nvPr/>
          </p:nvGrpSpPr>
          <p:grpSpPr>
            <a:xfrm>
              <a:off x="2915816" y="620688"/>
              <a:ext cx="6094498" cy="4057859"/>
              <a:chOff x="2915816" y="620688"/>
              <a:chExt cx="6094498" cy="4057859"/>
            </a:xfrm>
          </p:grpSpPr>
          <p:pic>
            <p:nvPicPr>
              <p:cNvPr id="10" name="图片 9"/>
              <p:cNvPicPr>
                <a:picLocks noChangeAspect="1"/>
              </p:cNvPicPr>
              <p:nvPr/>
            </p:nvPicPr>
            <p:blipFill>
              <a:blip r:embed="rId2"/>
              <a:stretch>
                <a:fillRect/>
              </a:stretch>
            </p:blipFill>
            <p:spPr>
              <a:xfrm>
                <a:off x="3491880" y="620688"/>
                <a:ext cx="5518434" cy="4057859"/>
              </a:xfrm>
              <a:prstGeom prst="rect">
                <a:avLst/>
              </a:prstGeom>
            </p:spPr>
          </p:pic>
          <p:pic>
            <p:nvPicPr>
              <p:cNvPr id="11" name="图片 10"/>
              <p:cNvPicPr>
                <a:picLocks noChangeAspect="1"/>
              </p:cNvPicPr>
              <p:nvPr/>
            </p:nvPicPr>
            <p:blipFill>
              <a:blip r:embed="rId3"/>
              <a:stretch>
                <a:fillRect/>
              </a:stretch>
            </p:blipFill>
            <p:spPr>
              <a:xfrm>
                <a:off x="2915816" y="3130534"/>
                <a:ext cx="635033" cy="596931"/>
              </a:xfrm>
              <a:prstGeom prst="rect">
                <a:avLst/>
              </a:prstGeom>
            </p:spPr>
          </p:pic>
        </p:grpSp>
        <p:cxnSp>
          <p:nvCxnSpPr>
            <p:cNvPr id="14" name="直接连接符 13"/>
            <p:cNvCxnSpPr>
              <a:stCxn id="11" idx="2"/>
              <a:endCxn id="9" idx="0"/>
            </p:cNvCxnSpPr>
            <p:nvPr/>
          </p:nvCxnSpPr>
          <p:spPr>
            <a:xfrm flipH="1">
              <a:off x="2225221" y="3727465"/>
              <a:ext cx="1008112" cy="133583"/>
            </a:xfrm>
            <a:prstGeom prst="line">
              <a:avLst/>
            </a:prstGeom>
          </p:spPr>
          <p:style>
            <a:lnRef idx="1">
              <a:schemeClr val="dk1"/>
            </a:lnRef>
            <a:fillRef idx="0">
              <a:schemeClr val="dk1"/>
            </a:fillRef>
            <a:effectRef idx="0">
              <a:schemeClr val="dk1"/>
            </a:effectRef>
            <a:fontRef idx="minor">
              <a:schemeClr val="tx1"/>
            </a:fontRef>
          </p:style>
        </p:cxnSp>
      </p:grpSp>
      <p:graphicFrame>
        <p:nvGraphicFramePr>
          <p:cNvPr id="19" name="表格 19"/>
          <p:cNvGraphicFramePr>
            <a:graphicFrameLocks noGrp="1"/>
          </p:cNvGraphicFramePr>
          <p:nvPr/>
        </p:nvGraphicFramePr>
        <p:xfrm>
          <a:off x="1594118" y="4411756"/>
          <a:ext cx="2485658" cy="370840"/>
        </p:xfrm>
        <a:graphic>
          <a:graphicData uri="http://schemas.openxmlformats.org/drawingml/2006/table">
            <a:tbl>
              <a:tblPr firstRow="1" bandRow="1">
                <a:tableStyleId>{5C22544A-7EE6-4342-B048-85BDC9FD1C3A}</a:tableStyleId>
              </a:tblPr>
              <a:tblGrid>
                <a:gridCol w="1242829"/>
                <a:gridCol w="1242829"/>
              </a:tblGrid>
              <a:tr h="370840">
                <a:tc>
                  <a:txBody>
                    <a:bodyPr/>
                    <a:lstStyle/>
                    <a:p>
                      <a:r>
                        <a:rPr lang="en-US" altLang="zh-CN" dirty="0"/>
                        <a:t>10001111</a:t>
                      </a:r>
                      <a:endParaRPr lang="zh-CN" altLang="en-US" dirty="0"/>
                    </a:p>
                  </a:txBody>
                  <a:tcPr>
                    <a:solidFill>
                      <a:srgbClr val="92D050"/>
                    </a:solidFill>
                  </a:tcPr>
                </a:tc>
                <a:tc>
                  <a:txBody>
                    <a:bodyPr/>
                    <a:lstStyle/>
                    <a:p>
                      <a:r>
                        <a:rPr lang="zh-CN" altLang="en-US" dirty="0">
                          <a:solidFill>
                            <a:schemeClr val="tx1"/>
                          </a:solidFill>
                        </a:rPr>
                        <a:t>首部</a:t>
                      </a:r>
                      <a:endParaRPr lang="zh-CN" altLang="en-US" dirty="0">
                        <a:solidFill>
                          <a:schemeClr val="tx1"/>
                        </a:solidFill>
                      </a:endParaRPr>
                    </a:p>
                  </a:txBody>
                  <a:tcPr>
                    <a:solidFill>
                      <a:srgbClr val="FFFF00"/>
                    </a:solidFill>
                  </a:tcPr>
                </a:tc>
              </a:tr>
            </a:tbl>
          </a:graphicData>
        </a:graphic>
      </p:graphicFrame>
      <p:graphicFrame>
        <p:nvGraphicFramePr>
          <p:cNvPr id="20" name="表格 19"/>
          <p:cNvGraphicFramePr>
            <a:graphicFrameLocks noGrp="1"/>
          </p:cNvGraphicFramePr>
          <p:nvPr/>
        </p:nvGraphicFramePr>
        <p:xfrm>
          <a:off x="1559821" y="5472460"/>
          <a:ext cx="1944216" cy="370840"/>
        </p:xfrm>
        <a:graphic>
          <a:graphicData uri="http://schemas.openxmlformats.org/drawingml/2006/table">
            <a:tbl>
              <a:tblPr firstRow="1" bandRow="1">
                <a:tableStyleId>{5C22544A-7EE6-4342-B048-85BDC9FD1C3A}</a:tableStyleId>
              </a:tblPr>
              <a:tblGrid>
                <a:gridCol w="972108"/>
                <a:gridCol w="972108"/>
              </a:tblGrid>
              <a:tr h="370840">
                <a:tc>
                  <a:txBody>
                    <a:bodyPr/>
                    <a:lstStyle/>
                    <a:p>
                      <a:r>
                        <a:rPr lang="en-US" altLang="zh-CN" dirty="0"/>
                        <a:t>……..</a:t>
                      </a:r>
                      <a:endParaRPr lang="zh-CN" altLang="en-US" dirty="0"/>
                    </a:p>
                  </a:txBody>
                  <a:tcPr>
                    <a:solidFill>
                      <a:srgbClr val="92D050"/>
                    </a:solidFill>
                  </a:tcPr>
                </a:tc>
                <a:tc>
                  <a:txBody>
                    <a:bodyPr/>
                    <a:lstStyle/>
                    <a:p>
                      <a:r>
                        <a:rPr lang="zh-CN" altLang="en-US" dirty="0">
                          <a:solidFill>
                            <a:schemeClr val="tx1"/>
                          </a:solidFill>
                        </a:rPr>
                        <a:t>首部</a:t>
                      </a:r>
                      <a:endParaRPr lang="zh-CN" altLang="en-US" dirty="0">
                        <a:solidFill>
                          <a:schemeClr val="tx1"/>
                        </a:solidFill>
                      </a:endParaRPr>
                    </a:p>
                  </a:txBody>
                  <a:tcPr>
                    <a:solidFill>
                      <a:srgbClr val="FFFF00"/>
                    </a:solidFill>
                  </a:tcPr>
                </a:tc>
              </a:tr>
            </a:tbl>
          </a:graphicData>
        </a:graphic>
      </p:graphicFrame>
      <p:graphicFrame>
        <p:nvGraphicFramePr>
          <p:cNvPr id="21" name="表格 20"/>
          <p:cNvGraphicFramePr>
            <a:graphicFrameLocks noGrp="1"/>
          </p:cNvGraphicFramePr>
          <p:nvPr/>
        </p:nvGraphicFramePr>
        <p:xfrm>
          <a:off x="3644819" y="5888481"/>
          <a:ext cx="2365654" cy="370840"/>
        </p:xfrm>
        <a:graphic>
          <a:graphicData uri="http://schemas.openxmlformats.org/drawingml/2006/table">
            <a:tbl>
              <a:tblPr firstRow="1" bandRow="1">
                <a:tableStyleId>{5C22544A-7EE6-4342-B048-85BDC9FD1C3A}</a:tableStyleId>
              </a:tblPr>
              <a:tblGrid>
                <a:gridCol w="1182827"/>
                <a:gridCol w="1182827"/>
              </a:tblGrid>
              <a:tr h="370840">
                <a:tc>
                  <a:txBody>
                    <a:bodyPr/>
                    <a:lstStyle/>
                    <a:p>
                      <a:r>
                        <a:rPr lang="en-US" altLang="zh-CN" dirty="0"/>
                        <a:t>11010110</a:t>
                      </a:r>
                      <a:endParaRPr lang="zh-CN" altLang="en-US" dirty="0"/>
                    </a:p>
                  </a:txBody>
                  <a:tcPr>
                    <a:solidFill>
                      <a:srgbClr val="92D050"/>
                    </a:solidFill>
                  </a:tcPr>
                </a:tc>
                <a:tc>
                  <a:txBody>
                    <a:bodyPr/>
                    <a:lstStyle/>
                    <a:p>
                      <a:r>
                        <a:rPr lang="zh-CN" altLang="en-US" dirty="0">
                          <a:solidFill>
                            <a:schemeClr val="tx1"/>
                          </a:solidFill>
                        </a:rPr>
                        <a:t>首部</a:t>
                      </a:r>
                      <a:endParaRPr lang="zh-CN" altLang="en-US" dirty="0">
                        <a:solidFill>
                          <a:schemeClr val="tx1"/>
                        </a:solidFill>
                      </a:endParaRPr>
                    </a:p>
                  </a:txBody>
                  <a:tcPr>
                    <a:solidFill>
                      <a:srgbClr val="FFFF00"/>
                    </a:solidFill>
                  </a:tcPr>
                </a:tc>
              </a:tr>
            </a:tbl>
          </a:graphicData>
        </a:graphic>
      </p:graphicFrame>
      <p:graphicFrame>
        <p:nvGraphicFramePr>
          <p:cNvPr id="22" name="表格 19"/>
          <p:cNvGraphicFramePr>
            <a:graphicFrameLocks noGrp="1"/>
          </p:cNvGraphicFramePr>
          <p:nvPr/>
        </p:nvGraphicFramePr>
        <p:xfrm>
          <a:off x="7896200" y="515568"/>
          <a:ext cx="2485658" cy="370840"/>
        </p:xfrm>
        <a:graphic>
          <a:graphicData uri="http://schemas.openxmlformats.org/drawingml/2006/table">
            <a:tbl>
              <a:tblPr firstRow="1" bandRow="1">
                <a:tableStyleId>{5C22544A-7EE6-4342-B048-85BDC9FD1C3A}</a:tableStyleId>
              </a:tblPr>
              <a:tblGrid>
                <a:gridCol w="1242829"/>
                <a:gridCol w="1242829"/>
              </a:tblGrid>
              <a:tr h="370840">
                <a:tc>
                  <a:txBody>
                    <a:bodyPr/>
                    <a:lstStyle/>
                    <a:p>
                      <a:r>
                        <a:rPr lang="en-US" altLang="zh-CN" dirty="0"/>
                        <a:t>10001111</a:t>
                      </a:r>
                      <a:endParaRPr lang="zh-CN" altLang="en-US" dirty="0"/>
                    </a:p>
                  </a:txBody>
                  <a:tcPr>
                    <a:solidFill>
                      <a:srgbClr val="92D050"/>
                    </a:solidFill>
                  </a:tcPr>
                </a:tc>
                <a:tc>
                  <a:txBody>
                    <a:bodyPr/>
                    <a:lstStyle/>
                    <a:p>
                      <a:r>
                        <a:rPr lang="zh-CN" altLang="en-US" dirty="0">
                          <a:solidFill>
                            <a:schemeClr val="tx1"/>
                          </a:solidFill>
                        </a:rPr>
                        <a:t>首部</a:t>
                      </a:r>
                      <a:endParaRPr lang="zh-CN" altLang="en-US" dirty="0">
                        <a:solidFill>
                          <a:schemeClr val="tx1"/>
                        </a:solidFill>
                      </a:endParaRPr>
                    </a:p>
                  </a:txBody>
                  <a:tcPr>
                    <a:solidFill>
                      <a:srgbClr val="FFFF00"/>
                    </a:solidFill>
                  </a:tcPr>
                </a:tc>
              </a:tr>
            </a:tbl>
          </a:graphicData>
        </a:graphic>
      </p:graphicFrame>
      <p:graphicFrame>
        <p:nvGraphicFramePr>
          <p:cNvPr id="23" name="表格 22"/>
          <p:cNvGraphicFramePr>
            <a:graphicFrameLocks noGrp="1"/>
          </p:cNvGraphicFramePr>
          <p:nvPr/>
        </p:nvGraphicFramePr>
        <p:xfrm>
          <a:off x="7896200" y="963852"/>
          <a:ext cx="2485658" cy="365760"/>
        </p:xfrm>
        <a:graphic>
          <a:graphicData uri="http://schemas.openxmlformats.org/drawingml/2006/table">
            <a:tbl>
              <a:tblPr firstRow="1" bandRow="1">
                <a:tableStyleId>{5C22544A-7EE6-4342-B048-85BDC9FD1C3A}</a:tableStyleId>
              </a:tblPr>
              <a:tblGrid>
                <a:gridCol w="1242829"/>
                <a:gridCol w="1242829"/>
              </a:tblGrid>
              <a:tr h="252412">
                <a:tc>
                  <a:txBody>
                    <a:bodyPr/>
                    <a:lstStyle/>
                    <a:p>
                      <a:r>
                        <a:rPr lang="en-US" altLang="zh-CN" dirty="0"/>
                        <a:t>……..</a:t>
                      </a:r>
                      <a:endParaRPr lang="zh-CN" altLang="en-US" dirty="0"/>
                    </a:p>
                  </a:txBody>
                  <a:tcPr>
                    <a:solidFill>
                      <a:srgbClr val="92D050"/>
                    </a:solidFill>
                  </a:tcPr>
                </a:tc>
                <a:tc>
                  <a:txBody>
                    <a:bodyPr/>
                    <a:lstStyle/>
                    <a:p>
                      <a:r>
                        <a:rPr lang="zh-CN" altLang="en-US" dirty="0">
                          <a:solidFill>
                            <a:schemeClr val="tx1"/>
                          </a:solidFill>
                        </a:rPr>
                        <a:t>首部</a:t>
                      </a:r>
                      <a:endParaRPr lang="zh-CN" altLang="en-US" dirty="0">
                        <a:solidFill>
                          <a:schemeClr val="tx1"/>
                        </a:solidFill>
                      </a:endParaRPr>
                    </a:p>
                  </a:txBody>
                  <a:tcPr>
                    <a:solidFill>
                      <a:srgbClr val="FFFF00"/>
                    </a:solidFill>
                  </a:tcPr>
                </a:tc>
              </a:tr>
            </a:tbl>
          </a:graphicData>
        </a:graphic>
      </p:graphicFrame>
      <p:graphicFrame>
        <p:nvGraphicFramePr>
          <p:cNvPr id="24" name="表格 23"/>
          <p:cNvGraphicFramePr>
            <a:graphicFrameLocks noGrp="1"/>
          </p:cNvGraphicFramePr>
          <p:nvPr/>
        </p:nvGraphicFramePr>
        <p:xfrm>
          <a:off x="7896200" y="1437642"/>
          <a:ext cx="2485658" cy="370840"/>
        </p:xfrm>
        <a:graphic>
          <a:graphicData uri="http://schemas.openxmlformats.org/drawingml/2006/table">
            <a:tbl>
              <a:tblPr firstRow="1" bandRow="1">
                <a:tableStyleId>{5C22544A-7EE6-4342-B048-85BDC9FD1C3A}</a:tableStyleId>
              </a:tblPr>
              <a:tblGrid>
                <a:gridCol w="1242829"/>
                <a:gridCol w="1242829"/>
              </a:tblGrid>
              <a:tr h="370840">
                <a:tc>
                  <a:txBody>
                    <a:bodyPr/>
                    <a:lstStyle/>
                    <a:p>
                      <a:r>
                        <a:rPr lang="en-US" altLang="zh-CN" dirty="0"/>
                        <a:t>11010110</a:t>
                      </a:r>
                      <a:endParaRPr lang="zh-CN" altLang="en-US" dirty="0"/>
                    </a:p>
                  </a:txBody>
                  <a:tcPr>
                    <a:solidFill>
                      <a:srgbClr val="92D050"/>
                    </a:solidFill>
                  </a:tcPr>
                </a:tc>
                <a:tc>
                  <a:txBody>
                    <a:bodyPr/>
                    <a:lstStyle/>
                    <a:p>
                      <a:r>
                        <a:rPr lang="zh-CN" altLang="en-US" dirty="0">
                          <a:solidFill>
                            <a:schemeClr val="tx1"/>
                          </a:solidFill>
                        </a:rPr>
                        <a:t>首部</a:t>
                      </a:r>
                      <a:endParaRPr lang="zh-CN" altLang="en-US" dirty="0">
                        <a:solidFill>
                          <a:schemeClr val="tx1"/>
                        </a:solidFill>
                      </a:endParaRPr>
                    </a:p>
                  </a:txBody>
                  <a:tcPr>
                    <a:solidFill>
                      <a:srgbClr val="FFFF00"/>
                    </a:solidFill>
                  </a:tcPr>
                </a:tc>
              </a:tr>
            </a:tbl>
          </a:graphicData>
        </a:graphic>
      </p:graphicFrame>
      <p:graphicFrame>
        <p:nvGraphicFramePr>
          <p:cNvPr id="26" name="图示 25"/>
          <p:cNvGraphicFramePr/>
          <p:nvPr/>
        </p:nvGraphicFramePr>
        <p:xfrm>
          <a:off x="362485" y="623956"/>
          <a:ext cx="5708115" cy="21569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7" name="表格 3"/>
          <p:cNvGraphicFramePr>
            <a:graphicFrameLocks noGrp="1"/>
          </p:cNvGraphicFramePr>
          <p:nvPr/>
        </p:nvGraphicFramePr>
        <p:xfrm>
          <a:off x="1" y="0"/>
          <a:ext cx="12192000" cy="476672"/>
        </p:xfrm>
        <a:graphic>
          <a:graphicData uri="http://schemas.openxmlformats.org/drawingml/2006/table">
            <a:tbl>
              <a:tblPr firstRow="1" bandRow="1">
                <a:tableStyleId>{5C22544A-7EE6-4342-B048-85BDC9FD1C3A}</a:tableStyleId>
              </a:tblPr>
              <a:tblGrid>
                <a:gridCol w="4064000"/>
                <a:gridCol w="4064000"/>
                <a:gridCol w="4064000"/>
              </a:tblGrid>
              <a:tr h="476672">
                <a:tc>
                  <a:txBody>
                    <a:bodyPr/>
                    <a:lstStyle/>
                    <a:p>
                      <a:pPr algn="ctr"/>
                      <a:r>
                        <a:rPr lang="zh-CN" altLang="en-US" sz="2000" dirty="0">
                          <a:solidFill>
                            <a:srgbClr val="6B6B6B"/>
                          </a:solidFill>
                        </a:rPr>
                        <a:t>电路交换</a:t>
                      </a:r>
                      <a:endParaRPr lang="zh-CN" altLang="en-US" sz="2000" dirty="0">
                        <a:solidFill>
                          <a:srgbClr val="6B6B6B"/>
                        </a:solidFill>
                      </a:endParaRPr>
                    </a:p>
                  </a:txBody>
                  <a:tcPr>
                    <a:solidFill>
                      <a:srgbClr val="8C8C8C"/>
                    </a:solidFill>
                  </a:tcPr>
                </a:tc>
                <a:tc>
                  <a:txBody>
                    <a:bodyPr/>
                    <a:lstStyle/>
                    <a:p>
                      <a:pPr algn="ctr"/>
                      <a:r>
                        <a:rPr lang="zh-CN" altLang="en-US" sz="2000" dirty="0">
                          <a:solidFill>
                            <a:schemeClr val="bg1"/>
                          </a:solidFill>
                        </a:rPr>
                        <a:t>分组交换</a:t>
                      </a:r>
                      <a:endParaRPr lang="zh-CN" altLang="en-US" sz="2000" dirty="0">
                        <a:solidFill>
                          <a:schemeClr val="bg1"/>
                        </a:solidFill>
                      </a:endParaRPr>
                    </a:p>
                  </a:txBody>
                  <a:tcPr>
                    <a:solidFill>
                      <a:srgbClr val="0070C0"/>
                    </a:solidFill>
                  </a:tcPr>
                </a:tc>
                <a:tc>
                  <a:txBody>
                    <a:bodyPr/>
                    <a:lstStyle/>
                    <a:p>
                      <a:pPr marL="0" marR="0" lvl="0" indent="0" algn="ctr" defTabSz="914400" eaLnBrk="1" fontAlgn="base" latinLnBrk="0" hangingPunct="1">
                        <a:lnSpc>
                          <a:spcPct val="100000"/>
                        </a:lnSpc>
                        <a:spcBef>
                          <a:spcPct val="0"/>
                        </a:spcBef>
                        <a:spcAft>
                          <a:spcPct val="0"/>
                        </a:spcAft>
                        <a:buClrTx/>
                        <a:buSzTx/>
                        <a:buFontTx/>
                        <a:buNone/>
                        <a:defRPr/>
                      </a:pPr>
                      <a:r>
                        <a:rPr lang="zh-CN" altLang="en-US" sz="2000" dirty="0">
                          <a:solidFill>
                            <a:schemeClr val="accent3">
                              <a:lumMod val="65000"/>
                            </a:schemeClr>
                          </a:solidFill>
                        </a:rPr>
                        <a:t>报文交换</a:t>
                      </a:r>
                      <a:endParaRPr lang="zh-CN" altLang="en-US" sz="2000" dirty="0">
                        <a:solidFill>
                          <a:schemeClr val="accent3">
                            <a:lumMod val="65000"/>
                          </a:schemeClr>
                        </a:solidFill>
                      </a:endParaRPr>
                    </a:p>
                  </a:txBody>
                  <a:tcPr>
                    <a:solidFill>
                      <a:schemeClr val="accent3">
                        <a:lumMod val="85000"/>
                      </a:schemeClr>
                    </a:solidFill>
                  </a:tcPr>
                </a:tc>
              </a:tr>
            </a:tbl>
          </a:graphicData>
        </a:graphic>
      </p:graphicFrame>
      <p:graphicFrame>
        <p:nvGraphicFramePr>
          <p:cNvPr id="28" name="表格 25"/>
          <p:cNvGraphicFramePr>
            <a:graphicFrameLocks noGrp="1"/>
          </p:cNvGraphicFramePr>
          <p:nvPr/>
        </p:nvGraphicFramePr>
        <p:xfrm>
          <a:off x="173784" y="3834355"/>
          <a:ext cx="4168872" cy="370840"/>
        </p:xfrm>
        <a:graphic>
          <a:graphicData uri="http://schemas.openxmlformats.org/drawingml/2006/table">
            <a:tbl>
              <a:tblPr firstRow="1" bandRow="1">
                <a:tableStyleId>{5C22544A-7EE6-4342-B048-85BDC9FD1C3A}</a:tableStyleId>
              </a:tblPr>
              <a:tblGrid>
                <a:gridCol w="1389624"/>
                <a:gridCol w="1389624"/>
                <a:gridCol w="1389624"/>
              </a:tblGrid>
              <a:tr h="370840">
                <a:tc>
                  <a:txBody>
                    <a:bodyPr/>
                    <a:lstStyle/>
                    <a:p>
                      <a:r>
                        <a:rPr lang="en-US" altLang="zh-CN" dirty="0"/>
                        <a:t>10001111</a:t>
                      </a:r>
                      <a:endParaRPr lang="zh-CN" altLang="en-US" dirty="0"/>
                    </a:p>
                  </a:txBody>
                  <a:tcPr/>
                </a:tc>
                <a:tc>
                  <a:txBody>
                    <a:bodyPr/>
                    <a:lstStyle/>
                    <a:p>
                      <a:r>
                        <a:rPr lang="en-US" altLang="zh-CN" dirty="0"/>
                        <a:t>…….</a:t>
                      </a:r>
                      <a:endParaRPr lang="zh-CN" altLang="en-US" dirty="0"/>
                    </a:p>
                  </a:txBody>
                  <a:tcPr/>
                </a:tc>
                <a:tc>
                  <a:txBody>
                    <a:bodyPr/>
                    <a:lstStyle/>
                    <a:p>
                      <a:r>
                        <a:rPr lang="en-US" altLang="zh-CN" dirty="0"/>
                        <a:t>11010110</a:t>
                      </a:r>
                      <a:endParaRPr lang="zh-CN" alt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28"/>
                                        </p:tgtEl>
                                      </p:cBhvr>
                                    </p:animEffect>
                                    <p:set>
                                      <p:cBhvr>
                                        <p:cTn id="14" dur="1" fill="hold">
                                          <p:stCondLst>
                                            <p:cond delay="499"/>
                                          </p:stCondLst>
                                        </p:cTn>
                                        <p:tgtEl>
                                          <p:spTgt spid="2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1000"/>
                                        <p:tgtEl>
                                          <p:spTgt spid="22"/>
                                        </p:tgtEl>
                                      </p:cBhvr>
                                    </p:animEffect>
                                    <p:anim calcmode="lin" valueType="num">
                                      <p:cBhvr>
                                        <p:cTn id="34" dur="1000" fill="hold"/>
                                        <p:tgtEl>
                                          <p:spTgt spid="22"/>
                                        </p:tgtEl>
                                        <p:attrNameLst>
                                          <p:attrName>ppt_x</p:attrName>
                                        </p:attrNameLst>
                                      </p:cBhvr>
                                      <p:tavLst>
                                        <p:tav tm="0">
                                          <p:val>
                                            <p:strVal val="#ppt_x"/>
                                          </p:val>
                                        </p:tav>
                                        <p:tav tm="100000">
                                          <p:val>
                                            <p:strVal val="#ppt_x"/>
                                          </p:val>
                                        </p:tav>
                                      </p:tavLst>
                                    </p:anim>
                                    <p:anim calcmode="lin" valueType="num">
                                      <p:cBhvr>
                                        <p:cTn id="35" dur="1000" fill="hold"/>
                                        <p:tgtEl>
                                          <p:spTgt spid="22"/>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1000"/>
                                        <p:tgtEl>
                                          <p:spTgt spid="23"/>
                                        </p:tgtEl>
                                      </p:cBhvr>
                                    </p:animEffect>
                                    <p:anim calcmode="lin" valueType="num">
                                      <p:cBhvr>
                                        <p:cTn id="39" dur="1000" fill="hold"/>
                                        <p:tgtEl>
                                          <p:spTgt spid="23"/>
                                        </p:tgtEl>
                                        <p:attrNameLst>
                                          <p:attrName>ppt_x</p:attrName>
                                        </p:attrNameLst>
                                      </p:cBhvr>
                                      <p:tavLst>
                                        <p:tav tm="0">
                                          <p:val>
                                            <p:strVal val="#ppt_x"/>
                                          </p:val>
                                        </p:tav>
                                        <p:tav tm="100000">
                                          <p:val>
                                            <p:strVal val="#ppt_x"/>
                                          </p:val>
                                        </p:tav>
                                      </p:tavLst>
                                    </p:anim>
                                    <p:anim calcmode="lin" valueType="num">
                                      <p:cBhvr>
                                        <p:cTn id="40" dur="1000" fill="hold"/>
                                        <p:tgtEl>
                                          <p:spTgt spid="23"/>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1000"/>
                                        <p:tgtEl>
                                          <p:spTgt spid="24"/>
                                        </p:tgtEl>
                                      </p:cBhvr>
                                    </p:animEffect>
                                    <p:anim calcmode="lin" valueType="num">
                                      <p:cBhvr>
                                        <p:cTn id="44" dur="1000" fill="hold"/>
                                        <p:tgtEl>
                                          <p:spTgt spid="24"/>
                                        </p:tgtEl>
                                        <p:attrNameLst>
                                          <p:attrName>ppt_x</p:attrName>
                                        </p:attrNameLst>
                                      </p:cBhvr>
                                      <p:tavLst>
                                        <p:tav tm="0">
                                          <p:val>
                                            <p:strVal val="#ppt_x"/>
                                          </p:val>
                                        </p:tav>
                                        <p:tav tm="100000">
                                          <p:val>
                                            <p:strVal val="#ppt_x"/>
                                          </p:val>
                                        </p:tav>
                                      </p:tavLst>
                                    </p:anim>
                                    <p:anim calcmode="lin" valueType="num">
                                      <p:cBhvr>
                                        <p:cTn id="4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22"/>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23"/>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24"/>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1000"/>
                                        <p:tgtEl>
                                          <p:spTgt spid="25"/>
                                        </p:tgtEl>
                                      </p:cBhvr>
                                    </p:animEffect>
                                    <p:anim calcmode="lin" valueType="num">
                                      <p:cBhvr>
                                        <p:cTn id="59" dur="1000" fill="hold"/>
                                        <p:tgtEl>
                                          <p:spTgt spid="25"/>
                                        </p:tgtEl>
                                        <p:attrNameLst>
                                          <p:attrName>ppt_x</p:attrName>
                                        </p:attrNameLst>
                                      </p:cBhvr>
                                      <p:tavLst>
                                        <p:tav tm="0">
                                          <p:val>
                                            <p:strVal val="#ppt_x"/>
                                          </p:val>
                                        </p:tav>
                                        <p:tav tm="100000">
                                          <p:val>
                                            <p:strVal val="#ppt_x"/>
                                          </p:val>
                                        </p:tav>
                                      </p:tavLst>
                                    </p:anim>
                                    <p:anim calcmode="lin" valueType="num">
                                      <p:cBhvr>
                                        <p:cTn id="6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1000"/>
                                        <p:tgtEl>
                                          <p:spTgt spid="26"/>
                                        </p:tgtEl>
                                      </p:cBhvr>
                                    </p:animEffect>
                                    <p:anim calcmode="lin" valueType="num">
                                      <p:cBhvr>
                                        <p:cTn id="66" dur="1000" fill="hold"/>
                                        <p:tgtEl>
                                          <p:spTgt spid="26"/>
                                        </p:tgtEl>
                                        <p:attrNameLst>
                                          <p:attrName>ppt_x</p:attrName>
                                        </p:attrNameLst>
                                      </p:cBhvr>
                                      <p:tavLst>
                                        <p:tav tm="0">
                                          <p:val>
                                            <p:strVal val="#ppt_x"/>
                                          </p:val>
                                        </p:tav>
                                        <p:tav tm="100000">
                                          <p:val>
                                            <p:strVal val="#ppt_x"/>
                                          </p:val>
                                        </p:tav>
                                      </p:tavLst>
                                    </p:anim>
                                    <p:anim calcmode="lin" valueType="num">
                                      <p:cBhvr>
                                        <p:cTn id="6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6"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3"/>
          <p:cNvGraphicFramePr>
            <a:graphicFrameLocks noGrp="1"/>
          </p:cNvGraphicFramePr>
          <p:nvPr/>
        </p:nvGraphicFramePr>
        <p:xfrm>
          <a:off x="1" y="0"/>
          <a:ext cx="12192000" cy="476672"/>
        </p:xfrm>
        <a:graphic>
          <a:graphicData uri="http://schemas.openxmlformats.org/drawingml/2006/table">
            <a:tbl>
              <a:tblPr firstRow="1" bandRow="1">
                <a:tableStyleId>{5C22544A-7EE6-4342-B048-85BDC9FD1C3A}</a:tableStyleId>
              </a:tblPr>
              <a:tblGrid>
                <a:gridCol w="4064000"/>
                <a:gridCol w="4064000"/>
                <a:gridCol w="4064000"/>
              </a:tblGrid>
              <a:tr h="476672">
                <a:tc>
                  <a:txBody>
                    <a:bodyPr/>
                    <a:lstStyle/>
                    <a:p>
                      <a:pPr algn="ctr"/>
                      <a:r>
                        <a:rPr lang="zh-CN" altLang="en-US" sz="2000" dirty="0">
                          <a:solidFill>
                            <a:schemeClr val="bg2">
                              <a:lumMod val="50000"/>
                            </a:schemeClr>
                          </a:solidFill>
                        </a:rPr>
                        <a:t>电路交换</a:t>
                      </a:r>
                      <a:endParaRPr lang="zh-CN" altLang="en-US" sz="2000" dirty="0">
                        <a:solidFill>
                          <a:schemeClr val="bg2">
                            <a:lumMod val="50000"/>
                          </a:schemeClr>
                        </a:solidFill>
                      </a:endParaRPr>
                    </a:p>
                  </a:txBody>
                  <a:tcPr>
                    <a:solidFill>
                      <a:srgbClr val="8C8C8C"/>
                    </a:solidFill>
                  </a:tcPr>
                </a:tc>
                <a:tc>
                  <a:txBody>
                    <a:bodyPr/>
                    <a:lstStyle/>
                    <a:p>
                      <a:pPr algn="ctr"/>
                      <a:r>
                        <a:rPr lang="zh-CN" altLang="en-US" sz="2000" dirty="0">
                          <a:solidFill>
                            <a:schemeClr val="accent3">
                              <a:lumMod val="65000"/>
                            </a:schemeClr>
                          </a:solidFill>
                        </a:rPr>
                        <a:t>分组交换</a:t>
                      </a:r>
                      <a:endParaRPr lang="zh-CN" altLang="en-US" sz="2000" dirty="0">
                        <a:solidFill>
                          <a:schemeClr val="accent3">
                            <a:lumMod val="65000"/>
                          </a:schemeClr>
                        </a:solidFill>
                      </a:endParaRPr>
                    </a:p>
                  </a:txBody>
                  <a:tcPr>
                    <a:solidFill>
                      <a:schemeClr val="accent3">
                        <a:lumMod val="85000"/>
                      </a:schemeClr>
                    </a:solidFill>
                  </a:tcPr>
                </a:tc>
                <a:tc>
                  <a:txBody>
                    <a:bodyPr/>
                    <a:lstStyle/>
                    <a:p>
                      <a:pPr marL="0" marR="0" lvl="0" indent="0" algn="ctr" defTabSz="914400" eaLnBrk="1" fontAlgn="base" latinLnBrk="0" hangingPunct="1">
                        <a:lnSpc>
                          <a:spcPct val="100000"/>
                        </a:lnSpc>
                        <a:spcBef>
                          <a:spcPct val="0"/>
                        </a:spcBef>
                        <a:spcAft>
                          <a:spcPct val="0"/>
                        </a:spcAft>
                        <a:buClrTx/>
                        <a:buSzTx/>
                        <a:buFontTx/>
                        <a:buNone/>
                        <a:defRPr/>
                      </a:pPr>
                      <a:r>
                        <a:rPr lang="zh-CN" altLang="en-US" sz="2000" dirty="0">
                          <a:solidFill>
                            <a:schemeClr val="bg1"/>
                          </a:solidFill>
                        </a:rPr>
                        <a:t>报文交换</a:t>
                      </a:r>
                      <a:endParaRPr lang="zh-CN" altLang="en-US" sz="2000" dirty="0">
                        <a:solidFill>
                          <a:schemeClr val="bg1"/>
                        </a:solidFill>
                      </a:endParaRPr>
                    </a:p>
                  </a:txBody>
                  <a:tcPr>
                    <a:solidFill>
                      <a:srgbClr val="0070C0"/>
                    </a:solidFill>
                  </a:tcPr>
                </a:tc>
              </a:tr>
            </a:tbl>
          </a:graphicData>
        </a:graphic>
      </p:graphicFrame>
      <p:graphicFrame>
        <p:nvGraphicFramePr>
          <p:cNvPr id="6" name="表格 6"/>
          <p:cNvGraphicFramePr>
            <a:graphicFrameLocks noGrp="1"/>
          </p:cNvGraphicFramePr>
          <p:nvPr/>
        </p:nvGraphicFramePr>
        <p:xfrm>
          <a:off x="883584" y="1252271"/>
          <a:ext cx="2832417" cy="4268071"/>
        </p:xfrm>
        <a:graphic>
          <a:graphicData uri="http://schemas.openxmlformats.org/drawingml/2006/table">
            <a:tbl>
              <a:tblPr firstRow="1" bandRow="1">
                <a:tableStyleId>{5C22544A-7EE6-4342-B048-85BDC9FD1C3A}</a:tableStyleId>
              </a:tblPr>
              <a:tblGrid>
                <a:gridCol w="944139"/>
                <a:gridCol w="944139"/>
                <a:gridCol w="944139"/>
              </a:tblGrid>
              <a:tr h="1554125">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1356973">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1356973">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bl>
          </a:graphicData>
        </a:graphic>
      </p:graphicFrame>
      <p:grpSp>
        <p:nvGrpSpPr>
          <p:cNvPr id="18" name="组合 17"/>
          <p:cNvGrpSpPr/>
          <p:nvPr/>
        </p:nvGrpSpPr>
        <p:grpSpPr>
          <a:xfrm>
            <a:off x="804037" y="5589960"/>
            <a:ext cx="3168351" cy="521246"/>
            <a:chOff x="293251" y="6243335"/>
            <a:chExt cx="3534496" cy="477952"/>
          </a:xfrm>
        </p:grpSpPr>
        <p:sp>
          <p:nvSpPr>
            <p:cNvPr id="8" name="文本框 7"/>
            <p:cNvSpPr txBox="1"/>
            <p:nvPr/>
          </p:nvSpPr>
          <p:spPr>
            <a:xfrm>
              <a:off x="293251" y="6259622"/>
              <a:ext cx="504056" cy="461665"/>
            </a:xfrm>
            <a:prstGeom prst="rect">
              <a:avLst/>
            </a:prstGeom>
            <a:noFill/>
          </p:spPr>
          <p:txBody>
            <a:bodyPr wrap="square" rtlCol="0">
              <a:spAutoFit/>
            </a:bodyPr>
            <a:lstStyle/>
            <a:p>
              <a:r>
                <a:rPr lang="en-US" altLang="zh-CN" sz="2400" dirty="0"/>
                <a:t>A</a:t>
              </a:r>
              <a:endParaRPr lang="zh-CN" altLang="en-US" sz="2400" dirty="0"/>
            </a:p>
          </p:txBody>
        </p:sp>
        <p:sp>
          <p:nvSpPr>
            <p:cNvPr id="10" name="文本框 9"/>
            <p:cNvSpPr txBox="1"/>
            <p:nvPr/>
          </p:nvSpPr>
          <p:spPr>
            <a:xfrm>
              <a:off x="1271464" y="6243335"/>
              <a:ext cx="504056" cy="423320"/>
            </a:xfrm>
            <a:prstGeom prst="rect">
              <a:avLst/>
            </a:prstGeom>
            <a:noFill/>
          </p:spPr>
          <p:txBody>
            <a:bodyPr wrap="square" rtlCol="0">
              <a:spAutoFit/>
            </a:bodyPr>
            <a:lstStyle/>
            <a:p>
              <a:r>
                <a:rPr lang="en-US" altLang="zh-CN" sz="2400" dirty="0"/>
                <a:t>B</a:t>
              </a:r>
              <a:endParaRPr lang="zh-CN" altLang="en-US" sz="2400" dirty="0"/>
            </a:p>
          </p:txBody>
        </p:sp>
        <p:sp>
          <p:nvSpPr>
            <p:cNvPr id="14" name="文本框 13"/>
            <p:cNvSpPr txBox="1"/>
            <p:nvPr/>
          </p:nvSpPr>
          <p:spPr>
            <a:xfrm>
              <a:off x="2290239" y="6243335"/>
              <a:ext cx="504056" cy="423320"/>
            </a:xfrm>
            <a:prstGeom prst="rect">
              <a:avLst/>
            </a:prstGeom>
            <a:noFill/>
          </p:spPr>
          <p:txBody>
            <a:bodyPr wrap="square" rtlCol="0">
              <a:spAutoFit/>
            </a:bodyPr>
            <a:lstStyle/>
            <a:p>
              <a:r>
                <a:rPr lang="en-US" altLang="zh-CN" sz="2400" dirty="0"/>
                <a:t>C</a:t>
              </a:r>
              <a:endParaRPr lang="zh-CN" altLang="en-US" sz="2400" dirty="0"/>
            </a:p>
          </p:txBody>
        </p:sp>
        <p:sp>
          <p:nvSpPr>
            <p:cNvPr id="16" name="文本框 15"/>
            <p:cNvSpPr txBox="1"/>
            <p:nvPr/>
          </p:nvSpPr>
          <p:spPr>
            <a:xfrm>
              <a:off x="3323691" y="6243335"/>
              <a:ext cx="504056" cy="461665"/>
            </a:xfrm>
            <a:prstGeom prst="rect">
              <a:avLst/>
            </a:prstGeom>
            <a:noFill/>
          </p:spPr>
          <p:txBody>
            <a:bodyPr wrap="square" rtlCol="0">
              <a:spAutoFit/>
            </a:bodyPr>
            <a:lstStyle/>
            <a:p>
              <a:r>
                <a:rPr lang="en-US" altLang="zh-CN" sz="2400" dirty="0"/>
                <a:t> D</a:t>
              </a:r>
              <a:endParaRPr lang="zh-CN" altLang="en-US" sz="2400" dirty="0"/>
            </a:p>
          </p:txBody>
        </p:sp>
      </p:grpSp>
      <p:cxnSp>
        <p:nvCxnSpPr>
          <p:cNvPr id="37" name="直接箭头连接符 36"/>
          <p:cNvCxnSpPr/>
          <p:nvPr/>
        </p:nvCxnSpPr>
        <p:spPr>
          <a:xfrm flipH="1">
            <a:off x="451205" y="1333399"/>
            <a:ext cx="7003" cy="151478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p:nvPr/>
        </p:nvCxnSpPr>
        <p:spPr>
          <a:xfrm>
            <a:off x="437817" y="2924944"/>
            <a:ext cx="13388" cy="1377708"/>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p:cNvCxnSpPr/>
          <p:nvPr/>
        </p:nvCxnSpPr>
        <p:spPr>
          <a:xfrm>
            <a:off x="437816" y="4343534"/>
            <a:ext cx="20392" cy="1173698"/>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47" name="文本框 46"/>
          <p:cNvSpPr txBox="1"/>
          <p:nvPr/>
        </p:nvSpPr>
        <p:spPr>
          <a:xfrm>
            <a:off x="0" y="1340768"/>
            <a:ext cx="437816" cy="1323439"/>
          </a:xfrm>
          <a:prstGeom prst="rect">
            <a:avLst/>
          </a:prstGeom>
          <a:noFill/>
        </p:spPr>
        <p:txBody>
          <a:bodyPr wrap="square" rtlCol="0">
            <a:spAutoFit/>
          </a:bodyPr>
          <a:lstStyle/>
          <a:p>
            <a:r>
              <a:rPr lang="zh-CN" altLang="en-US" sz="2000" b="1" dirty="0"/>
              <a:t>连接建立</a:t>
            </a:r>
            <a:endParaRPr lang="zh-CN" altLang="en-US" sz="2000" b="1" dirty="0"/>
          </a:p>
        </p:txBody>
      </p:sp>
      <p:sp>
        <p:nvSpPr>
          <p:cNvPr id="54" name="文本框 53"/>
          <p:cNvSpPr txBox="1"/>
          <p:nvPr/>
        </p:nvSpPr>
        <p:spPr>
          <a:xfrm>
            <a:off x="-10533" y="2947300"/>
            <a:ext cx="437816" cy="1323439"/>
          </a:xfrm>
          <a:prstGeom prst="rect">
            <a:avLst/>
          </a:prstGeom>
          <a:noFill/>
        </p:spPr>
        <p:txBody>
          <a:bodyPr wrap="square" rtlCol="0">
            <a:spAutoFit/>
          </a:bodyPr>
          <a:lstStyle/>
          <a:p>
            <a:r>
              <a:rPr lang="zh-CN" altLang="en-US" sz="2000" b="1" dirty="0"/>
              <a:t>数据传送</a:t>
            </a:r>
            <a:endParaRPr lang="zh-CN" altLang="en-US" sz="2000" b="1" dirty="0"/>
          </a:p>
        </p:txBody>
      </p:sp>
      <p:sp>
        <p:nvSpPr>
          <p:cNvPr id="56" name="文本框 55"/>
          <p:cNvSpPr txBox="1"/>
          <p:nvPr/>
        </p:nvSpPr>
        <p:spPr>
          <a:xfrm>
            <a:off x="0" y="4343534"/>
            <a:ext cx="437816" cy="1323439"/>
          </a:xfrm>
          <a:prstGeom prst="rect">
            <a:avLst/>
          </a:prstGeom>
          <a:noFill/>
        </p:spPr>
        <p:txBody>
          <a:bodyPr wrap="square" rtlCol="0">
            <a:spAutoFit/>
          </a:bodyPr>
          <a:lstStyle/>
          <a:p>
            <a:r>
              <a:rPr lang="zh-CN" altLang="en-US" sz="2000" b="1" dirty="0"/>
              <a:t>连接释放</a:t>
            </a:r>
            <a:endParaRPr lang="zh-CN" altLang="en-US" sz="2000" b="1" dirty="0"/>
          </a:p>
        </p:txBody>
      </p:sp>
      <p:sp>
        <p:nvSpPr>
          <p:cNvPr id="57" name="文本框 56"/>
          <p:cNvSpPr txBox="1"/>
          <p:nvPr/>
        </p:nvSpPr>
        <p:spPr>
          <a:xfrm>
            <a:off x="1413274" y="616042"/>
            <a:ext cx="1331807" cy="400110"/>
          </a:xfrm>
          <a:prstGeom prst="rect">
            <a:avLst/>
          </a:prstGeom>
          <a:noFill/>
        </p:spPr>
        <p:txBody>
          <a:bodyPr wrap="square" rtlCol="0">
            <a:spAutoFit/>
          </a:bodyPr>
          <a:lstStyle/>
          <a:p>
            <a:r>
              <a:rPr lang="zh-CN" altLang="en-US" sz="2000" b="1" dirty="0"/>
              <a:t>电路交换</a:t>
            </a:r>
            <a:endParaRPr lang="zh-CN" altLang="en-US" sz="2000" b="1" dirty="0"/>
          </a:p>
        </p:txBody>
      </p:sp>
      <p:cxnSp>
        <p:nvCxnSpPr>
          <p:cNvPr id="61" name="直接箭头连接符 60"/>
          <p:cNvCxnSpPr/>
          <p:nvPr/>
        </p:nvCxnSpPr>
        <p:spPr>
          <a:xfrm>
            <a:off x="909322" y="1399310"/>
            <a:ext cx="920199" cy="205244"/>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1814427" y="1709775"/>
            <a:ext cx="945647" cy="215116"/>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2751075" y="2090790"/>
            <a:ext cx="959066" cy="212489"/>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nvGrpSpPr>
          <p:cNvPr id="168" name="组合 167"/>
          <p:cNvGrpSpPr/>
          <p:nvPr/>
        </p:nvGrpSpPr>
        <p:grpSpPr>
          <a:xfrm>
            <a:off x="847825" y="2894806"/>
            <a:ext cx="2860310" cy="1572741"/>
            <a:chOff x="895924" y="2852749"/>
            <a:chExt cx="2860310" cy="1572741"/>
          </a:xfrm>
        </p:grpSpPr>
        <p:cxnSp>
          <p:nvCxnSpPr>
            <p:cNvPr id="75" name="直接连接符 74"/>
            <p:cNvCxnSpPr/>
            <p:nvPr/>
          </p:nvCxnSpPr>
          <p:spPr>
            <a:xfrm>
              <a:off x="895924" y="2852749"/>
              <a:ext cx="2860310" cy="492486"/>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67" name="组合 166"/>
            <p:cNvGrpSpPr/>
            <p:nvPr/>
          </p:nvGrpSpPr>
          <p:grpSpPr>
            <a:xfrm>
              <a:off x="971772" y="3301089"/>
              <a:ext cx="2784462" cy="1124401"/>
              <a:chOff x="962769" y="3341865"/>
              <a:chExt cx="2784462" cy="1124401"/>
            </a:xfrm>
          </p:grpSpPr>
          <p:cxnSp>
            <p:nvCxnSpPr>
              <p:cNvPr id="76" name="直接连接符 75"/>
              <p:cNvCxnSpPr/>
              <p:nvPr/>
            </p:nvCxnSpPr>
            <p:spPr>
              <a:xfrm>
                <a:off x="962769" y="4057532"/>
                <a:ext cx="2784462" cy="40873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7" name="文本框 76"/>
              <p:cNvSpPr txBox="1"/>
              <p:nvPr/>
            </p:nvSpPr>
            <p:spPr>
              <a:xfrm>
                <a:off x="1759021" y="3341865"/>
                <a:ext cx="921983" cy="461665"/>
              </a:xfrm>
              <a:prstGeom prst="rect">
                <a:avLst/>
              </a:prstGeom>
              <a:noFill/>
            </p:spPr>
            <p:txBody>
              <a:bodyPr wrap="square" rtlCol="0">
                <a:spAutoFit/>
              </a:bodyPr>
              <a:lstStyle/>
              <a:p>
                <a:r>
                  <a:rPr lang="zh-CN" altLang="en-US" sz="2400" b="1" dirty="0"/>
                  <a:t>报文</a:t>
                </a:r>
                <a:endParaRPr lang="zh-CN" altLang="en-US" sz="2400" b="1" dirty="0"/>
              </a:p>
            </p:txBody>
          </p:sp>
          <p:sp>
            <p:nvSpPr>
              <p:cNvPr id="78" name="箭头: 右 77"/>
              <p:cNvSpPr/>
              <p:nvPr/>
            </p:nvSpPr>
            <p:spPr>
              <a:xfrm rot="816500">
                <a:off x="1666318" y="3733614"/>
                <a:ext cx="1018775" cy="432048"/>
              </a:xfrm>
              <a:prstGeom prst="rightArrow">
                <a:avLst>
                  <a:gd name="adj1" fmla="val 4513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79" name="直接箭头连接符 78"/>
          <p:cNvCxnSpPr/>
          <p:nvPr/>
        </p:nvCxnSpPr>
        <p:spPr>
          <a:xfrm>
            <a:off x="909322" y="4537165"/>
            <a:ext cx="920199" cy="17873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a:off x="1848494" y="4874686"/>
            <a:ext cx="911580" cy="17758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a:off x="2745081" y="5178294"/>
            <a:ext cx="965060" cy="20816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aphicFrame>
        <p:nvGraphicFramePr>
          <p:cNvPr id="83" name="表格 6"/>
          <p:cNvGraphicFramePr>
            <a:graphicFrameLocks noGrp="1"/>
          </p:cNvGraphicFramePr>
          <p:nvPr/>
        </p:nvGraphicFramePr>
        <p:xfrm>
          <a:off x="4687568" y="1252272"/>
          <a:ext cx="2910273" cy="4278108"/>
        </p:xfrm>
        <a:graphic>
          <a:graphicData uri="http://schemas.openxmlformats.org/drawingml/2006/table">
            <a:tbl>
              <a:tblPr firstRow="1" bandRow="1">
                <a:tableStyleId>{5C22544A-7EE6-4342-B048-85BDC9FD1C3A}</a:tableStyleId>
              </a:tblPr>
              <a:tblGrid>
                <a:gridCol w="970091"/>
                <a:gridCol w="970091"/>
                <a:gridCol w="970091"/>
              </a:tblGrid>
              <a:tr h="155778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1360164">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1360164">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bl>
          </a:graphicData>
        </a:graphic>
      </p:graphicFrame>
      <p:sp>
        <p:nvSpPr>
          <p:cNvPr id="89" name="文本框 88"/>
          <p:cNvSpPr txBox="1"/>
          <p:nvPr/>
        </p:nvSpPr>
        <p:spPr>
          <a:xfrm>
            <a:off x="5404696" y="611465"/>
            <a:ext cx="1331807" cy="400110"/>
          </a:xfrm>
          <a:prstGeom prst="rect">
            <a:avLst/>
          </a:prstGeom>
          <a:noFill/>
        </p:spPr>
        <p:txBody>
          <a:bodyPr wrap="square" rtlCol="0">
            <a:spAutoFit/>
          </a:bodyPr>
          <a:lstStyle/>
          <a:p>
            <a:r>
              <a:rPr lang="zh-CN" altLang="en-US" sz="2000" b="1" dirty="0"/>
              <a:t>报文交换</a:t>
            </a:r>
            <a:endParaRPr lang="zh-CN" altLang="en-US" sz="2000" b="1" dirty="0"/>
          </a:p>
        </p:txBody>
      </p:sp>
      <p:grpSp>
        <p:nvGrpSpPr>
          <p:cNvPr id="96" name="组合 95"/>
          <p:cNvGrpSpPr/>
          <p:nvPr/>
        </p:nvGrpSpPr>
        <p:grpSpPr>
          <a:xfrm>
            <a:off x="4667176" y="1490003"/>
            <a:ext cx="1000342" cy="840987"/>
            <a:chOff x="4511824" y="1349631"/>
            <a:chExt cx="1081903" cy="802979"/>
          </a:xfrm>
        </p:grpSpPr>
        <p:cxnSp>
          <p:nvCxnSpPr>
            <p:cNvPr id="91" name="直接连接符 90"/>
            <p:cNvCxnSpPr/>
            <p:nvPr/>
          </p:nvCxnSpPr>
          <p:spPr>
            <a:xfrm>
              <a:off x="4511824" y="1349631"/>
              <a:ext cx="1081903" cy="1080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4511824" y="2044598"/>
              <a:ext cx="1081903" cy="10801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4" name="文本框 93"/>
            <p:cNvSpPr txBox="1"/>
            <p:nvPr/>
          </p:nvSpPr>
          <p:spPr>
            <a:xfrm>
              <a:off x="4591783" y="1481512"/>
              <a:ext cx="921983" cy="461665"/>
            </a:xfrm>
            <a:prstGeom prst="rect">
              <a:avLst/>
            </a:prstGeom>
            <a:noFill/>
          </p:spPr>
          <p:txBody>
            <a:bodyPr wrap="square" rtlCol="0">
              <a:spAutoFit/>
            </a:bodyPr>
            <a:lstStyle/>
            <a:p>
              <a:r>
                <a:rPr lang="zh-CN" altLang="en-US" sz="2400" b="1" dirty="0"/>
                <a:t>报文</a:t>
              </a:r>
              <a:endParaRPr lang="zh-CN" altLang="en-US" sz="2400" b="1" dirty="0"/>
            </a:p>
          </p:txBody>
        </p:sp>
        <p:sp>
          <p:nvSpPr>
            <p:cNvPr id="95" name="箭头: 右 94"/>
            <p:cNvSpPr/>
            <p:nvPr/>
          </p:nvSpPr>
          <p:spPr>
            <a:xfrm rot="403568">
              <a:off x="4763661" y="1887081"/>
              <a:ext cx="394261" cy="1815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7" name="组合 96"/>
          <p:cNvGrpSpPr/>
          <p:nvPr/>
        </p:nvGrpSpPr>
        <p:grpSpPr>
          <a:xfrm>
            <a:off x="5647197" y="3007674"/>
            <a:ext cx="952860" cy="812188"/>
            <a:chOff x="4511824" y="1349631"/>
            <a:chExt cx="1081903" cy="802979"/>
          </a:xfrm>
        </p:grpSpPr>
        <p:cxnSp>
          <p:nvCxnSpPr>
            <p:cNvPr id="98" name="直接连接符 97"/>
            <p:cNvCxnSpPr/>
            <p:nvPr/>
          </p:nvCxnSpPr>
          <p:spPr>
            <a:xfrm>
              <a:off x="4511824" y="1349631"/>
              <a:ext cx="1081903" cy="1080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4511824" y="2044598"/>
              <a:ext cx="1081903" cy="10801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4591783" y="1481512"/>
              <a:ext cx="921983" cy="461665"/>
            </a:xfrm>
            <a:prstGeom prst="rect">
              <a:avLst/>
            </a:prstGeom>
            <a:noFill/>
          </p:spPr>
          <p:txBody>
            <a:bodyPr wrap="square" rtlCol="0">
              <a:spAutoFit/>
            </a:bodyPr>
            <a:lstStyle/>
            <a:p>
              <a:r>
                <a:rPr lang="zh-CN" altLang="en-US" sz="2400" b="1" dirty="0"/>
                <a:t>报文</a:t>
              </a:r>
              <a:endParaRPr lang="zh-CN" altLang="en-US" sz="2400" b="1" dirty="0"/>
            </a:p>
          </p:txBody>
        </p:sp>
        <p:sp>
          <p:nvSpPr>
            <p:cNvPr id="101" name="箭头: 右 100"/>
            <p:cNvSpPr/>
            <p:nvPr/>
          </p:nvSpPr>
          <p:spPr>
            <a:xfrm rot="403568">
              <a:off x="4763661" y="1887081"/>
              <a:ext cx="394261" cy="1815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2" name="组合 101"/>
          <p:cNvGrpSpPr/>
          <p:nvPr/>
        </p:nvGrpSpPr>
        <p:grpSpPr>
          <a:xfrm>
            <a:off x="6654368" y="4431648"/>
            <a:ext cx="935451" cy="719569"/>
            <a:chOff x="4511824" y="1349631"/>
            <a:chExt cx="1081903" cy="802979"/>
          </a:xfrm>
        </p:grpSpPr>
        <p:cxnSp>
          <p:nvCxnSpPr>
            <p:cNvPr id="103" name="直接连接符 102"/>
            <p:cNvCxnSpPr/>
            <p:nvPr/>
          </p:nvCxnSpPr>
          <p:spPr>
            <a:xfrm>
              <a:off x="4511824" y="1349631"/>
              <a:ext cx="1081903" cy="1080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4511824" y="2044598"/>
              <a:ext cx="1081903" cy="10801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5" name="文本框 104"/>
            <p:cNvSpPr txBox="1"/>
            <p:nvPr/>
          </p:nvSpPr>
          <p:spPr>
            <a:xfrm>
              <a:off x="4591783" y="1481512"/>
              <a:ext cx="921983" cy="461665"/>
            </a:xfrm>
            <a:prstGeom prst="rect">
              <a:avLst/>
            </a:prstGeom>
            <a:noFill/>
          </p:spPr>
          <p:txBody>
            <a:bodyPr wrap="square" rtlCol="0">
              <a:spAutoFit/>
            </a:bodyPr>
            <a:lstStyle/>
            <a:p>
              <a:r>
                <a:rPr lang="zh-CN" altLang="en-US" sz="2400" b="1" dirty="0"/>
                <a:t>报文</a:t>
              </a:r>
              <a:endParaRPr lang="zh-CN" altLang="en-US" sz="2400" b="1" dirty="0"/>
            </a:p>
          </p:txBody>
        </p:sp>
        <p:sp>
          <p:nvSpPr>
            <p:cNvPr id="106" name="箭头: 右 105"/>
            <p:cNvSpPr/>
            <p:nvPr/>
          </p:nvSpPr>
          <p:spPr>
            <a:xfrm rot="403568">
              <a:off x="4763661" y="1887081"/>
              <a:ext cx="394261" cy="1815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112" name="表格 6"/>
          <p:cNvGraphicFramePr>
            <a:graphicFrameLocks noGrp="1"/>
          </p:cNvGraphicFramePr>
          <p:nvPr/>
        </p:nvGraphicFramePr>
        <p:xfrm>
          <a:off x="8824033" y="1252270"/>
          <a:ext cx="3039117" cy="4263290"/>
        </p:xfrm>
        <a:graphic>
          <a:graphicData uri="http://schemas.openxmlformats.org/drawingml/2006/table">
            <a:tbl>
              <a:tblPr firstRow="1" bandRow="1">
                <a:tableStyleId>{5C22544A-7EE6-4342-B048-85BDC9FD1C3A}</a:tableStyleId>
              </a:tblPr>
              <a:tblGrid>
                <a:gridCol w="1013039"/>
                <a:gridCol w="1013039"/>
                <a:gridCol w="1013039"/>
              </a:tblGrid>
              <a:tr h="1552384">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1355453">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1355453">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bl>
          </a:graphicData>
        </a:graphic>
      </p:graphicFrame>
      <p:grpSp>
        <p:nvGrpSpPr>
          <p:cNvPr id="132" name="组合 131"/>
          <p:cNvGrpSpPr/>
          <p:nvPr/>
        </p:nvGrpSpPr>
        <p:grpSpPr>
          <a:xfrm>
            <a:off x="8778525" y="2692628"/>
            <a:ext cx="1038912" cy="1127234"/>
            <a:chOff x="7807037" y="2738691"/>
            <a:chExt cx="913266" cy="870329"/>
          </a:xfrm>
        </p:grpSpPr>
        <p:grpSp>
          <p:nvGrpSpPr>
            <p:cNvPr id="126" name="组合 125"/>
            <p:cNvGrpSpPr/>
            <p:nvPr/>
          </p:nvGrpSpPr>
          <p:grpSpPr>
            <a:xfrm>
              <a:off x="7807037" y="2738691"/>
              <a:ext cx="913266" cy="870329"/>
              <a:chOff x="7781532" y="1682026"/>
              <a:chExt cx="913266" cy="870329"/>
            </a:xfrm>
          </p:grpSpPr>
          <p:cxnSp>
            <p:nvCxnSpPr>
              <p:cNvPr id="127" name="直接连接符 126"/>
              <p:cNvCxnSpPr/>
              <p:nvPr/>
            </p:nvCxnSpPr>
            <p:spPr>
              <a:xfrm>
                <a:off x="7786645" y="1682026"/>
                <a:ext cx="908153" cy="20869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7781532" y="2343657"/>
                <a:ext cx="908153" cy="20869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9" name="文本框 128"/>
              <p:cNvSpPr txBox="1"/>
              <p:nvPr/>
            </p:nvSpPr>
            <p:spPr>
              <a:xfrm rot="910776">
                <a:off x="7884314" y="1817821"/>
                <a:ext cx="782587" cy="369332"/>
              </a:xfrm>
              <a:prstGeom prst="rect">
                <a:avLst/>
              </a:prstGeom>
              <a:noFill/>
            </p:spPr>
            <p:txBody>
              <a:bodyPr wrap="square" rtlCol="0">
                <a:spAutoFit/>
              </a:bodyPr>
              <a:lstStyle/>
              <a:p>
                <a:r>
                  <a:rPr lang="zh-CN" altLang="en-US" b="1" dirty="0"/>
                  <a:t>分组</a:t>
                </a:r>
                <a:r>
                  <a:rPr lang="en-US" altLang="zh-CN" b="1" dirty="0"/>
                  <a:t>2</a:t>
                </a:r>
                <a:endParaRPr lang="zh-CN" altLang="en-US" b="1" dirty="0"/>
              </a:p>
            </p:txBody>
          </p:sp>
        </p:grpSp>
        <p:sp>
          <p:nvSpPr>
            <p:cNvPr id="130" name="箭头: 右 129"/>
            <p:cNvSpPr/>
            <p:nvPr/>
          </p:nvSpPr>
          <p:spPr>
            <a:xfrm rot="969490">
              <a:off x="8056343" y="3212817"/>
              <a:ext cx="394261" cy="1815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1" name="文本框 130"/>
          <p:cNvSpPr txBox="1"/>
          <p:nvPr/>
        </p:nvSpPr>
        <p:spPr>
          <a:xfrm>
            <a:off x="9684543" y="606955"/>
            <a:ext cx="1331807" cy="400110"/>
          </a:xfrm>
          <a:prstGeom prst="rect">
            <a:avLst/>
          </a:prstGeom>
          <a:noFill/>
        </p:spPr>
        <p:txBody>
          <a:bodyPr wrap="square" rtlCol="0">
            <a:spAutoFit/>
          </a:bodyPr>
          <a:lstStyle/>
          <a:p>
            <a:r>
              <a:rPr lang="zh-CN" altLang="en-US" sz="2000" b="1" dirty="0"/>
              <a:t>分组交换</a:t>
            </a:r>
            <a:endParaRPr lang="zh-CN" altLang="en-US" sz="2000" b="1" dirty="0"/>
          </a:p>
        </p:txBody>
      </p:sp>
      <p:grpSp>
        <p:nvGrpSpPr>
          <p:cNvPr id="133" name="组合 132"/>
          <p:cNvGrpSpPr/>
          <p:nvPr/>
        </p:nvGrpSpPr>
        <p:grpSpPr>
          <a:xfrm>
            <a:off x="8781681" y="1431102"/>
            <a:ext cx="1090962" cy="1109310"/>
            <a:chOff x="7807037" y="2738691"/>
            <a:chExt cx="913266" cy="870329"/>
          </a:xfrm>
        </p:grpSpPr>
        <p:grpSp>
          <p:nvGrpSpPr>
            <p:cNvPr id="134" name="组合 133"/>
            <p:cNvGrpSpPr/>
            <p:nvPr/>
          </p:nvGrpSpPr>
          <p:grpSpPr>
            <a:xfrm>
              <a:off x="7807037" y="2738691"/>
              <a:ext cx="913266" cy="870329"/>
              <a:chOff x="7781532" y="1682026"/>
              <a:chExt cx="913266" cy="870329"/>
            </a:xfrm>
          </p:grpSpPr>
          <p:cxnSp>
            <p:nvCxnSpPr>
              <p:cNvPr id="136" name="直接连接符 135"/>
              <p:cNvCxnSpPr/>
              <p:nvPr/>
            </p:nvCxnSpPr>
            <p:spPr>
              <a:xfrm>
                <a:off x="7786645" y="1682026"/>
                <a:ext cx="908153" cy="20869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7781532" y="2343657"/>
                <a:ext cx="908153" cy="20869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8" name="文本框 137"/>
              <p:cNvSpPr txBox="1"/>
              <p:nvPr/>
            </p:nvSpPr>
            <p:spPr>
              <a:xfrm rot="910776">
                <a:off x="7884314" y="1817821"/>
                <a:ext cx="782587" cy="369332"/>
              </a:xfrm>
              <a:prstGeom prst="rect">
                <a:avLst/>
              </a:prstGeom>
              <a:noFill/>
            </p:spPr>
            <p:txBody>
              <a:bodyPr wrap="square" rtlCol="0">
                <a:spAutoFit/>
              </a:bodyPr>
              <a:lstStyle/>
              <a:p>
                <a:r>
                  <a:rPr lang="zh-CN" altLang="en-US" b="1" dirty="0"/>
                  <a:t>分组</a:t>
                </a:r>
                <a:r>
                  <a:rPr lang="en-US" altLang="zh-CN" b="1" dirty="0"/>
                  <a:t>1</a:t>
                </a:r>
                <a:endParaRPr lang="zh-CN" altLang="en-US" b="1" dirty="0"/>
              </a:p>
            </p:txBody>
          </p:sp>
        </p:grpSp>
        <p:sp>
          <p:nvSpPr>
            <p:cNvPr id="135" name="箭头: 右 134"/>
            <p:cNvSpPr/>
            <p:nvPr/>
          </p:nvSpPr>
          <p:spPr>
            <a:xfrm rot="969490">
              <a:off x="8056343" y="3212817"/>
              <a:ext cx="394261" cy="1815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9" name="组合 138"/>
          <p:cNvGrpSpPr/>
          <p:nvPr/>
        </p:nvGrpSpPr>
        <p:grpSpPr>
          <a:xfrm>
            <a:off x="9805870" y="4256147"/>
            <a:ext cx="1012146" cy="1072622"/>
            <a:chOff x="7807037" y="2738691"/>
            <a:chExt cx="913266" cy="870329"/>
          </a:xfrm>
        </p:grpSpPr>
        <p:grpSp>
          <p:nvGrpSpPr>
            <p:cNvPr id="140" name="组合 139"/>
            <p:cNvGrpSpPr/>
            <p:nvPr/>
          </p:nvGrpSpPr>
          <p:grpSpPr>
            <a:xfrm>
              <a:off x="7807037" y="2738691"/>
              <a:ext cx="913266" cy="870329"/>
              <a:chOff x="7781532" y="1682026"/>
              <a:chExt cx="913266" cy="870329"/>
            </a:xfrm>
          </p:grpSpPr>
          <p:cxnSp>
            <p:nvCxnSpPr>
              <p:cNvPr id="142" name="直接连接符 141"/>
              <p:cNvCxnSpPr/>
              <p:nvPr/>
            </p:nvCxnSpPr>
            <p:spPr>
              <a:xfrm>
                <a:off x="7786645" y="1682026"/>
                <a:ext cx="908153" cy="20869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7781532" y="2343657"/>
                <a:ext cx="908153" cy="20869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4" name="文本框 143"/>
              <p:cNvSpPr txBox="1"/>
              <p:nvPr/>
            </p:nvSpPr>
            <p:spPr>
              <a:xfrm rot="910776">
                <a:off x="7884314" y="1817821"/>
                <a:ext cx="782587" cy="369332"/>
              </a:xfrm>
              <a:prstGeom prst="rect">
                <a:avLst/>
              </a:prstGeom>
              <a:noFill/>
            </p:spPr>
            <p:txBody>
              <a:bodyPr wrap="square" rtlCol="0">
                <a:spAutoFit/>
              </a:bodyPr>
              <a:lstStyle/>
              <a:p>
                <a:r>
                  <a:rPr lang="zh-CN" altLang="en-US" b="1" dirty="0"/>
                  <a:t>分组</a:t>
                </a:r>
                <a:r>
                  <a:rPr lang="en-US" altLang="zh-CN" b="1" dirty="0"/>
                  <a:t>2</a:t>
                </a:r>
                <a:endParaRPr lang="zh-CN" altLang="en-US" b="1" dirty="0"/>
              </a:p>
            </p:txBody>
          </p:sp>
        </p:grpSp>
        <p:sp>
          <p:nvSpPr>
            <p:cNvPr id="141" name="箭头: 右 140"/>
            <p:cNvSpPr/>
            <p:nvPr/>
          </p:nvSpPr>
          <p:spPr>
            <a:xfrm rot="969490">
              <a:off x="8056343" y="3212817"/>
              <a:ext cx="394261" cy="1815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6" name="组合 145"/>
          <p:cNvGrpSpPr/>
          <p:nvPr/>
        </p:nvGrpSpPr>
        <p:grpSpPr>
          <a:xfrm>
            <a:off x="9811621" y="2968005"/>
            <a:ext cx="1090962" cy="1109310"/>
            <a:chOff x="7807037" y="2738691"/>
            <a:chExt cx="913266" cy="870329"/>
          </a:xfrm>
        </p:grpSpPr>
        <p:grpSp>
          <p:nvGrpSpPr>
            <p:cNvPr id="147" name="组合 146"/>
            <p:cNvGrpSpPr/>
            <p:nvPr/>
          </p:nvGrpSpPr>
          <p:grpSpPr>
            <a:xfrm>
              <a:off x="7807037" y="2738691"/>
              <a:ext cx="913266" cy="870329"/>
              <a:chOff x="7781532" y="1682026"/>
              <a:chExt cx="913266" cy="870329"/>
            </a:xfrm>
          </p:grpSpPr>
          <p:cxnSp>
            <p:nvCxnSpPr>
              <p:cNvPr id="149" name="直接连接符 148"/>
              <p:cNvCxnSpPr/>
              <p:nvPr/>
            </p:nvCxnSpPr>
            <p:spPr>
              <a:xfrm>
                <a:off x="7786645" y="1682026"/>
                <a:ext cx="908153" cy="20869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7781532" y="2343657"/>
                <a:ext cx="908153" cy="20869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1" name="文本框 150"/>
              <p:cNvSpPr txBox="1"/>
              <p:nvPr/>
            </p:nvSpPr>
            <p:spPr>
              <a:xfrm rot="910776">
                <a:off x="7884314" y="1817821"/>
                <a:ext cx="782587" cy="369332"/>
              </a:xfrm>
              <a:prstGeom prst="rect">
                <a:avLst/>
              </a:prstGeom>
              <a:noFill/>
            </p:spPr>
            <p:txBody>
              <a:bodyPr wrap="square" rtlCol="0">
                <a:spAutoFit/>
              </a:bodyPr>
              <a:lstStyle/>
              <a:p>
                <a:r>
                  <a:rPr lang="zh-CN" altLang="en-US" b="1" dirty="0"/>
                  <a:t>分组</a:t>
                </a:r>
                <a:r>
                  <a:rPr lang="en-US" altLang="zh-CN" b="1" dirty="0"/>
                  <a:t>1</a:t>
                </a:r>
                <a:endParaRPr lang="zh-CN" altLang="en-US" b="1" dirty="0"/>
              </a:p>
            </p:txBody>
          </p:sp>
        </p:grpSp>
        <p:sp>
          <p:nvSpPr>
            <p:cNvPr id="148" name="箭头: 右 147"/>
            <p:cNvSpPr/>
            <p:nvPr/>
          </p:nvSpPr>
          <p:spPr>
            <a:xfrm rot="969490">
              <a:off x="8056343" y="3212817"/>
              <a:ext cx="394261" cy="1815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2" name="组合 151"/>
          <p:cNvGrpSpPr/>
          <p:nvPr/>
        </p:nvGrpSpPr>
        <p:grpSpPr>
          <a:xfrm>
            <a:off x="8804573" y="4044773"/>
            <a:ext cx="969031" cy="1010114"/>
            <a:chOff x="7807037" y="2756353"/>
            <a:chExt cx="913870" cy="852667"/>
          </a:xfrm>
        </p:grpSpPr>
        <p:grpSp>
          <p:nvGrpSpPr>
            <p:cNvPr id="153" name="组合 152"/>
            <p:cNvGrpSpPr/>
            <p:nvPr/>
          </p:nvGrpSpPr>
          <p:grpSpPr>
            <a:xfrm>
              <a:off x="7807037" y="2756353"/>
              <a:ext cx="913870" cy="852667"/>
              <a:chOff x="7781532" y="1699688"/>
              <a:chExt cx="913870" cy="852667"/>
            </a:xfrm>
          </p:grpSpPr>
          <p:cxnSp>
            <p:nvCxnSpPr>
              <p:cNvPr id="155" name="直接连接符 154"/>
              <p:cNvCxnSpPr/>
              <p:nvPr/>
            </p:nvCxnSpPr>
            <p:spPr>
              <a:xfrm>
                <a:off x="7787249" y="1699688"/>
                <a:ext cx="908153" cy="20869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7781532" y="2343657"/>
                <a:ext cx="908153" cy="20869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7" name="文本框 156"/>
              <p:cNvSpPr txBox="1"/>
              <p:nvPr/>
            </p:nvSpPr>
            <p:spPr>
              <a:xfrm rot="910776">
                <a:off x="7884314" y="1848430"/>
                <a:ext cx="782587" cy="308114"/>
              </a:xfrm>
              <a:prstGeom prst="rect">
                <a:avLst/>
              </a:prstGeom>
              <a:noFill/>
            </p:spPr>
            <p:txBody>
              <a:bodyPr wrap="square" rtlCol="0">
                <a:spAutoFit/>
              </a:bodyPr>
              <a:lstStyle/>
              <a:p>
                <a:r>
                  <a:rPr lang="zh-CN" altLang="en-US" b="1" dirty="0"/>
                  <a:t>分组</a:t>
                </a:r>
                <a:r>
                  <a:rPr lang="en-US" altLang="zh-CN" b="1" dirty="0"/>
                  <a:t>3</a:t>
                </a:r>
                <a:endParaRPr lang="zh-CN" altLang="en-US" b="1" dirty="0"/>
              </a:p>
            </p:txBody>
          </p:sp>
        </p:grpSp>
        <p:sp>
          <p:nvSpPr>
            <p:cNvPr id="154" name="箭头: 右 153"/>
            <p:cNvSpPr/>
            <p:nvPr/>
          </p:nvSpPr>
          <p:spPr>
            <a:xfrm rot="969490">
              <a:off x="8056343" y="3212817"/>
              <a:ext cx="394261" cy="1815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8" name="组合 157"/>
          <p:cNvGrpSpPr/>
          <p:nvPr/>
        </p:nvGrpSpPr>
        <p:grpSpPr>
          <a:xfrm>
            <a:off x="10852041" y="4513353"/>
            <a:ext cx="958610" cy="989394"/>
            <a:chOff x="7807037" y="2766686"/>
            <a:chExt cx="920751" cy="842334"/>
          </a:xfrm>
        </p:grpSpPr>
        <p:grpSp>
          <p:nvGrpSpPr>
            <p:cNvPr id="159" name="组合 158"/>
            <p:cNvGrpSpPr/>
            <p:nvPr/>
          </p:nvGrpSpPr>
          <p:grpSpPr>
            <a:xfrm>
              <a:off x="7807037" y="2766686"/>
              <a:ext cx="920751" cy="842334"/>
              <a:chOff x="7781532" y="1710021"/>
              <a:chExt cx="920751" cy="842334"/>
            </a:xfrm>
          </p:grpSpPr>
          <p:cxnSp>
            <p:nvCxnSpPr>
              <p:cNvPr id="161" name="直接连接符 160"/>
              <p:cNvCxnSpPr/>
              <p:nvPr/>
            </p:nvCxnSpPr>
            <p:spPr>
              <a:xfrm>
                <a:off x="7794130" y="1710021"/>
                <a:ext cx="908153" cy="20869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7781532" y="2343657"/>
                <a:ext cx="908153" cy="20869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3" name="文本框 162"/>
              <p:cNvSpPr txBox="1"/>
              <p:nvPr/>
            </p:nvSpPr>
            <p:spPr>
              <a:xfrm rot="910776">
                <a:off x="7884314" y="1851280"/>
                <a:ext cx="782587" cy="302414"/>
              </a:xfrm>
              <a:prstGeom prst="rect">
                <a:avLst/>
              </a:prstGeom>
              <a:noFill/>
            </p:spPr>
            <p:txBody>
              <a:bodyPr wrap="square" rtlCol="0">
                <a:spAutoFit/>
              </a:bodyPr>
              <a:lstStyle/>
              <a:p>
                <a:r>
                  <a:rPr lang="zh-CN" altLang="en-US" b="1" dirty="0"/>
                  <a:t>分组</a:t>
                </a:r>
                <a:r>
                  <a:rPr lang="en-US" altLang="zh-CN" b="1" dirty="0"/>
                  <a:t>1</a:t>
                </a:r>
                <a:endParaRPr lang="zh-CN" altLang="en-US" b="1" dirty="0"/>
              </a:p>
            </p:txBody>
          </p:sp>
        </p:grpSp>
        <p:sp>
          <p:nvSpPr>
            <p:cNvPr id="160" name="箭头: 右 159"/>
            <p:cNvSpPr/>
            <p:nvPr/>
          </p:nvSpPr>
          <p:spPr>
            <a:xfrm rot="969490">
              <a:off x="8056343" y="3212817"/>
              <a:ext cx="394261" cy="1815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5" name="直接箭头连接符 164"/>
          <p:cNvCxnSpPr/>
          <p:nvPr/>
        </p:nvCxnSpPr>
        <p:spPr>
          <a:xfrm flipH="1">
            <a:off x="883584" y="2474075"/>
            <a:ext cx="2866600" cy="326099"/>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8692753" y="5457757"/>
            <a:ext cx="3227849" cy="521242"/>
            <a:chOff x="293251" y="6243335"/>
            <a:chExt cx="3600870" cy="477948"/>
          </a:xfrm>
        </p:grpSpPr>
        <p:sp>
          <p:nvSpPr>
            <p:cNvPr id="30" name="文本框 29"/>
            <p:cNvSpPr txBox="1"/>
            <p:nvPr/>
          </p:nvSpPr>
          <p:spPr>
            <a:xfrm>
              <a:off x="293251" y="6259618"/>
              <a:ext cx="504056" cy="461665"/>
            </a:xfrm>
            <a:prstGeom prst="rect">
              <a:avLst/>
            </a:prstGeom>
            <a:noFill/>
          </p:spPr>
          <p:txBody>
            <a:bodyPr wrap="square" rtlCol="0">
              <a:spAutoFit/>
            </a:bodyPr>
            <a:lstStyle/>
            <a:p>
              <a:r>
                <a:rPr lang="en-US" altLang="zh-CN" sz="2400" dirty="0"/>
                <a:t>A</a:t>
              </a:r>
              <a:endParaRPr lang="zh-CN" altLang="en-US" sz="2400" dirty="0"/>
            </a:p>
          </p:txBody>
        </p:sp>
        <p:sp>
          <p:nvSpPr>
            <p:cNvPr id="31" name="文本框 30"/>
            <p:cNvSpPr txBox="1"/>
            <p:nvPr/>
          </p:nvSpPr>
          <p:spPr>
            <a:xfrm>
              <a:off x="1271464" y="6243335"/>
              <a:ext cx="504056" cy="423320"/>
            </a:xfrm>
            <a:prstGeom prst="rect">
              <a:avLst/>
            </a:prstGeom>
            <a:noFill/>
          </p:spPr>
          <p:txBody>
            <a:bodyPr wrap="square" rtlCol="0">
              <a:spAutoFit/>
            </a:bodyPr>
            <a:lstStyle/>
            <a:p>
              <a:r>
                <a:rPr lang="en-US" altLang="zh-CN" sz="2400" dirty="0"/>
                <a:t> B</a:t>
              </a:r>
              <a:endParaRPr lang="zh-CN" altLang="en-US" sz="2400" dirty="0"/>
            </a:p>
          </p:txBody>
        </p:sp>
        <p:sp>
          <p:nvSpPr>
            <p:cNvPr id="32" name="文本框 31"/>
            <p:cNvSpPr txBox="1"/>
            <p:nvPr/>
          </p:nvSpPr>
          <p:spPr>
            <a:xfrm>
              <a:off x="2290239" y="6243335"/>
              <a:ext cx="677330" cy="423319"/>
            </a:xfrm>
            <a:prstGeom prst="rect">
              <a:avLst/>
            </a:prstGeom>
            <a:noFill/>
          </p:spPr>
          <p:txBody>
            <a:bodyPr wrap="square" rtlCol="0">
              <a:spAutoFit/>
            </a:bodyPr>
            <a:lstStyle/>
            <a:p>
              <a:r>
                <a:rPr lang="en-US" altLang="zh-CN" sz="2400" dirty="0"/>
                <a:t>  C</a:t>
              </a:r>
              <a:endParaRPr lang="zh-CN" altLang="en-US" sz="2400" dirty="0"/>
            </a:p>
          </p:txBody>
        </p:sp>
        <p:sp>
          <p:nvSpPr>
            <p:cNvPr id="33" name="文本框 32"/>
            <p:cNvSpPr txBox="1"/>
            <p:nvPr/>
          </p:nvSpPr>
          <p:spPr>
            <a:xfrm>
              <a:off x="3323690" y="6243335"/>
              <a:ext cx="570431" cy="423319"/>
            </a:xfrm>
            <a:prstGeom prst="rect">
              <a:avLst/>
            </a:prstGeom>
            <a:noFill/>
          </p:spPr>
          <p:txBody>
            <a:bodyPr wrap="square" rtlCol="0">
              <a:spAutoFit/>
            </a:bodyPr>
            <a:lstStyle/>
            <a:p>
              <a:r>
                <a:rPr lang="en-US" altLang="zh-CN" sz="2400" dirty="0"/>
                <a:t>  D     </a:t>
              </a:r>
              <a:endParaRPr lang="zh-CN" altLang="en-US" sz="2400" dirty="0"/>
            </a:p>
          </p:txBody>
        </p:sp>
      </p:grpSp>
      <p:grpSp>
        <p:nvGrpSpPr>
          <p:cNvPr id="34" name="组合 33"/>
          <p:cNvGrpSpPr/>
          <p:nvPr/>
        </p:nvGrpSpPr>
        <p:grpSpPr>
          <a:xfrm>
            <a:off x="4558528" y="5530379"/>
            <a:ext cx="3168351" cy="521246"/>
            <a:chOff x="293251" y="6243335"/>
            <a:chExt cx="3534496" cy="477952"/>
          </a:xfrm>
        </p:grpSpPr>
        <p:sp>
          <p:nvSpPr>
            <p:cNvPr id="35" name="文本框 34"/>
            <p:cNvSpPr txBox="1"/>
            <p:nvPr/>
          </p:nvSpPr>
          <p:spPr>
            <a:xfrm>
              <a:off x="293251" y="6259622"/>
              <a:ext cx="504056" cy="461665"/>
            </a:xfrm>
            <a:prstGeom prst="rect">
              <a:avLst/>
            </a:prstGeom>
            <a:noFill/>
          </p:spPr>
          <p:txBody>
            <a:bodyPr wrap="square" rtlCol="0">
              <a:spAutoFit/>
            </a:bodyPr>
            <a:lstStyle/>
            <a:p>
              <a:r>
                <a:rPr lang="en-US" altLang="zh-CN" sz="2400" dirty="0"/>
                <a:t>A</a:t>
              </a:r>
              <a:endParaRPr lang="zh-CN" altLang="en-US" sz="2400" dirty="0"/>
            </a:p>
          </p:txBody>
        </p:sp>
        <p:sp>
          <p:nvSpPr>
            <p:cNvPr id="36" name="文本框 35"/>
            <p:cNvSpPr txBox="1"/>
            <p:nvPr/>
          </p:nvSpPr>
          <p:spPr>
            <a:xfrm>
              <a:off x="1271464" y="6243335"/>
              <a:ext cx="504056" cy="423320"/>
            </a:xfrm>
            <a:prstGeom prst="rect">
              <a:avLst/>
            </a:prstGeom>
            <a:noFill/>
          </p:spPr>
          <p:txBody>
            <a:bodyPr wrap="square" rtlCol="0">
              <a:spAutoFit/>
            </a:bodyPr>
            <a:lstStyle/>
            <a:p>
              <a:r>
                <a:rPr lang="en-US" altLang="zh-CN" sz="2400" dirty="0"/>
                <a:t> B</a:t>
              </a:r>
              <a:endParaRPr lang="zh-CN" altLang="en-US" sz="2400" dirty="0"/>
            </a:p>
          </p:txBody>
        </p:sp>
        <p:sp>
          <p:nvSpPr>
            <p:cNvPr id="38" name="文本框 37"/>
            <p:cNvSpPr txBox="1"/>
            <p:nvPr/>
          </p:nvSpPr>
          <p:spPr>
            <a:xfrm>
              <a:off x="2290239" y="6243335"/>
              <a:ext cx="504056" cy="423320"/>
            </a:xfrm>
            <a:prstGeom prst="rect">
              <a:avLst/>
            </a:prstGeom>
            <a:noFill/>
          </p:spPr>
          <p:txBody>
            <a:bodyPr wrap="square" rtlCol="0">
              <a:spAutoFit/>
            </a:bodyPr>
            <a:lstStyle/>
            <a:p>
              <a:r>
                <a:rPr lang="en-US" altLang="zh-CN" sz="2400" dirty="0"/>
                <a:t> C</a:t>
              </a:r>
              <a:endParaRPr lang="zh-CN" altLang="en-US" sz="2400" dirty="0"/>
            </a:p>
          </p:txBody>
        </p:sp>
        <p:sp>
          <p:nvSpPr>
            <p:cNvPr id="40" name="文本框 39"/>
            <p:cNvSpPr txBox="1"/>
            <p:nvPr/>
          </p:nvSpPr>
          <p:spPr>
            <a:xfrm>
              <a:off x="3323691" y="6243335"/>
              <a:ext cx="504056" cy="461665"/>
            </a:xfrm>
            <a:prstGeom prst="rect">
              <a:avLst/>
            </a:prstGeom>
            <a:noFill/>
          </p:spPr>
          <p:txBody>
            <a:bodyPr wrap="square" rtlCol="0">
              <a:spAutoFit/>
            </a:bodyPr>
            <a:lstStyle/>
            <a:p>
              <a:r>
                <a:rPr lang="en-US" altLang="zh-CN" sz="2400" dirty="0"/>
                <a:t> D</a:t>
              </a:r>
              <a:endParaRPr lang="zh-CN" altLang="en-US" sz="2400" dirty="0"/>
            </a:p>
          </p:txBody>
        </p:sp>
      </p:grpSp>
      <p:sp>
        <p:nvSpPr>
          <p:cNvPr id="41" name="箭头: 右 40"/>
          <p:cNvSpPr/>
          <p:nvPr/>
        </p:nvSpPr>
        <p:spPr>
          <a:xfrm>
            <a:off x="946804" y="5980256"/>
            <a:ext cx="2952328" cy="842886"/>
          </a:xfrm>
          <a:prstGeom prst="rightArrow">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b="1" dirty="0"/>
              <a:t>比特流直达终点</a:t>
            </a:r>
            <a:endParaRPr lang="zh-CN" altLang="en-US" sz="2000" b="1" dirty="0"/>
          </a:p>
        </p:txBody>
      </p:sp>
      <p:sp>
        <p:nvSpPr>
          <p:cNvPr id="42" name="箭头: 右 41"/>
          <p:cNvSpPr/>
          <p:nvPr/>
        </p:nvSpPr>
        <p:spPr>
          <a:xfrm>
            <a:off x="4890147" y="5688589"/>
            <a:ext cx="703438" cy="245864"/>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右 42"/>
          <p:cNvSpPr/>
          <p:nvPr/>
        </p:nvSpPr>
        <p:spPr>
          <a:xfrm>
            <a:off x="5790984" y="5663830"/>
            <a:ext cx="703438" cy="245864"/>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箭头: 右 44"/>
          <p:cNvSpPr/>
          <p:nvPr/>
        </p:nvSpPr>
        <p:spPr>
          <a:xfrm>
            <a:off x="6749602" y="5634067"/>
            <a:ext cx="703438" cy="245864"/>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5418567" y="5992044"/>
            <a:ext cx="745236" cy="707886"/>
          </a:xfrm>
          <a:prstGeom prst="rect">
            <a:avLst/>
          </a:prstGeom>
          <a:noFill/>
        </p:spPr>
        <p:txBody>
          <a:bodyPr wrap="square" rtlCol="0">
            <a:spAutoFit/>
          </a:bodyPr>
          <a:lstStyle/>
          <a:p>
            <a:r>
              <a:rPr lang="zh-CN" altLang="en-US" sz="2000" b="1" dirty="0"/>
              <a:t>存储转发</a:t>
            </a:r>
            <a:endParaRPr lang="zh-CN" altLang="en-US" sz="2000" b="1" dirty="0"/>
          </a:p>
        </p:txBody>
      </p:sp>
      <p:sp>
        <p:nvSpPr>
          <p:cNvPr id="48" name="文本框 47"/>
          <p:cNvSpPr txBox="1"/>
          <p:nvPr/>
        </p:nvSpPr>
        <p:spPr>
          <a:xfrm>
            <a:off x="6297299" y="5992044"/>
            <a:ext cx="745236" cy="707886"/>
          </a:xfrm>
          <a:prstGeom prst="rect">
            <a:avLst/>
          </a:prstGeom>
          <a:noFill/>
        </p:spPr>
        <p:txBody>
          <a:bodyPr wrap="square" rtlCol="0">
            <a:spAutoFit/>
          </a:bodyPr>
          <a:lstStyle/>
          <a:p>
            <a:r>
              <a:rPr lang="zh-CN" altLang="en-US" sz="2000" b="1" dirty="0"/>
              <a:t>存储转发</a:t>
            </a:r>
            <a:endParaRPr lang="zh-CN" altLang="en-US" sz="2000" b="1" dirty="0"/>
          </a:p>
        </p:txBody>
      </p:sp>
      <p:sp>
        <p:nvSpPr>
          <p:cNvPr id="49" name="箭头: 右 48"/>
          <p:cNvSpPr/>
          <p:nvPr/>
        </p:nvSpPr>
        <p:spPr>
          <a:xfrm>
            <a:off x="8950634" y="5579478"/>
            <a:ext cx="783048" cy="241314"/>
          </a:xfrm>
          <a:prstGeom prst="rightArrow">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箭头: 右 49"/>
          <p:cNvSpPr/>
          <p:nvPr/>
        </p:nvSpPr>
        <p:spPr>
          <a:xfrm>
            <a:off x="9917585" y="5564647"/>
            <a:ext cx="783048" cy="241314"/>
          </a:xfrm>
          <a:prstGeom prst="rightArrow">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箭头: 右 50"/>
          <p:cNvSpPr/>
          <p:nvPr/>
        </p:nvSpPr>
        <p:spPr>
          <a:xfrm>
            <a:off x="10876552" y="5545294"/>
            <a:ext cx="783048" cy="241314"/>
          </a:xfrm>
          <a:prstGeom prst="rightArrow">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p:cNvSpPr txBox="1"/>
          <p:nvPr/>
        </p:nvSpPr>
        <p:spPr>
          <a:xfrm>
            <a:off x="9460181" y="5907522"/>
            <a:ext cx="745236" cy="707886"/>
          </a:xfrm>
          <a:prstGeom prst="rect">
            <a:avLst/>
          </a:prstGeom>
          <a:noFill/>
        </p:spPr>
        <p:txBody>
          <a:bodyPr wrap="square" rtlCol="0">
            <a:spAutoFit/>
          </a:bodyPr>
          <a:lstStyle/>
          <a:p>
            <a:r>
              <a:rPr lang="zh-CN" altLang="en-US" sz="2000" b="1" dirty="0"/>
              <a:t>存储转发</a:t>
            </a:r>
            <a:endParaRPr lang="zh-CN" altLang="en-US" sz="2000" b="1" dirty="0"/>
          </a:p>
        </p:txBody>
      </p:sp>
      <p:sp>
        <p:nvSpPr>
          <p:cNvPr id="53" name="文本框 52"/>
          <p:cNvSpPr txBox="1"/>
          <p:nvPr/>
        </p:nvSpPr>
        <p:spPr>
          <a:xfrm>
            <a:off x="10434722" y="5934453"/>
            <a:ext cx="745236" cy="707886"/>
          </a:xfrm>
          <a:prstGeom prst="rect">
            <a:avLst/>
          </a:prstGeom>
          <a:noFill/>
        </p:spPr>
        <p:txBody>
          <a:bodyPr wrap="square" rtlCol="0">
            <a:spAutoFit/>
          </a:bodyPr>
          <a:lstStyle/>
          <a:p>
            <a:r>
              <a:rPr lang="zh-CN" altLang="en-US" sz="2000" b="1" dirty="0"/>
              <a:t>存储转发</a:t>
            </a: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500"/>
                                        <p:tgtEl>
                                          <p:spTgt spid="47"/>
                                        </p:tgtEl>
                                      </p:cBhvr>
                                    </p:animEffect>
                                  </p:childTnLst>
                                </p:cTn>
                              </p:par>
                              <p:par>
                                <p:cTn id="8" presetID="14" presetClass="entr" presetSubtype="1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randombar(horizontal)">
                                      <p:cBhvr>
                                        <p:cTn id="10" dur="500"/>
                                        <p:tgtEl>
                                          <p:spTgt spid="37"/>
                                        </p:tgtEl>
                                      </p:cBhvr>
                                    </p:animEffect>
                                  </p:childTnLst>
                                </p:cTn>
                              </p:par>
                              <p:par>
                                <p:cTn id="11" presetID="14" presetClass="entr" presetSubtype="1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randombar(horizontal)">
                                      <p:cBhvr>
                                        <p:cTn id="13" dur="500"/>
                                        <p:tgtEl>
                                          <p:spTgt spid="61"/>
                                        </p:tgtEl>
                                      </p:cBhvr>
                                    </p:animEffect>
                                  </p:childTnLst>
                                </p:cTn>
                              </p:par>
                              <p:par>
                                <p:cTn id="14" presetID="14" presetClass="entr" presetSubtype="10" fill="hold" nodeType="with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randombar(horizontal)">
                                      <p:cBhvr>
                                        <p:cTn id="16" dur="500"/>
                                        <p:tgtEl>
                                          <p:spTgt spid="64"/>
                                        </p:tgtEl>
                                      </p:cBhvr>
                                    </p:animEffect>
                                  </p:childTnLst>
                                </p:cTn>
                              </p:par>
                              <p:par>
                                <p:cTn id="17" presetID="14" presetClass="entr" presetSubtype="10" fill="hold"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randombar(horizontal)">
                                      <p:cBhvr>
                                        <p:cTn id="19" dur="500"/>
                                        <p:tgtEl>
                                          <p:spTgt spid="65"/>
                                        </p:tgtEl>
                                      </p:cBhvr>
                                    </p:animEffect>
                                  </p:childTnLst>
                                </p:cTn>
                              </p:par>
                              <p:par>
                                <p:cTn id="20" presetID="14" presetClass="entr" presetSubtype="10" fill="hold" nodeType="withEffect">
                                  <p:stCondLst>
                                    <p:cond delay="0"/>
                                  </p:stCondLst>
                                  <p:childTnLst>
                                    <p:set>
                                      <p:cBhvr>
                                        <p:cTn id="21" dur="1" fill="hold">
                                          <p:stCondLst>
                                            <p:cond delay="0"/>
                                          </p:stCondLst>
                                        </p:cTn>
                                        <p:tgtEl>
                                          <p:spTgt spid="165"/>
                                        </p:tgtEl>
                                        <p:attrNameLst>
                                          <p:attrName>style.visibility</p:attrName>
                                        </p:attrNameLst>
                                      </p:cBhvr>
                                      <p:to>
                                        <p:strVal val="visible"/>
                                      </p:to>
                                    </p:set>
                                    <p:animEffect transition="in" filter="randombar(horizontal)">
                                      <p:cBhvr>
                                        <p:cTn id="22" dur="500"/>
                                        <p:tgtEl>
                                          <p:spTgt spid="16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8"/>
                                        </p:tgtEl>
                                        <p:attrNameLst>
                                          <p:attrName>style.visibility</p:attrName>
                                        </p:attrNameLst>
                                      </p:cBhvr>
                                      <p:to>
                                        <p:strVal val="visible"/>
                                      </p:to>
                                    </p:set>
                                    <p:animEffect transition="in" filter="fade">
                                      <p:cBhvr>
                                        <p:cTn id="27" dur="500"/>
                                        <p:tgtEl>
                                          <p:spTgt spid="168"/>
                                        </p:tgtEl>
                                      </p:cBhvr>
                                    </p:animEffect>
                                  </p:childTnLst>
                                </p:cTn>
                              </p:par>
                              <p:par>
                                <p:cTn id="28" presetID="14" presetClass="entr" presetSubtype="10"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randombar(horizontal)">
                                      <p:cBhvr>
                                        <p:cTn id="30" dur="500"/>
                                        <p:tgtEl>
                                          <p:spTgt spid="39"/>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randombar(horizontal)">
                                      <p:cBhvr>
                                        <p:cTn id="33" dur="500"/>
                                        <p:tgtEl>
                                          <p:spTgt spid="54"/>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randombar(horizontal)">
                                      <p:cBhvr>
                                        <p:cTn id="38" dur="500"/>
                                        <p:tgtEl>
                                          <p:spTgt spid="56"/>
                                        </p:tgtEl>
                                      </p:cBhvr>
                                    </p:animEffect>
                                  </p:childTnLst>
                                </p:cTn>
                              </p:par>
                              <p:par>
                                <p:cTn id="39" presetID="14" presetClass="entr" presetSubtype="10" fill="hold" nodeType="with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randombar(horizontal)">
                                      <p:cBhvr>
                                        <p:cTn id="41" dur="500"/>
                                        <p:tgtEl>
                                          <p:spTgt spid="44"/>
                                        </p:tgtEl>
                                      </p:cBhvr>
                                    </p:animEffect>
                                  </p:childTnLst>
                                </p:cTn>
                              </p:par>
                              <p:par>
                                <p:cTn id="42" presetID="14" presetClass="entr" presetSubtype="10" fill="hold" nodeType="withEffect">
                                  <p:stCondLst>
                                    <p:cond delay="0"/>
                                  </p:stCondLst>
                                  <p:childTnLst>
                                    <p:set>
                                      <p:cBhvr>
                                        <p:cTn id="43" dur="1" fill="hold">
                                          <p:stCondLst>
                                            <p:cond delay="0"/>
                                          </p:stCondLst>
                                        </p:cTn>
                                        <p:tgtEl>
                                          <p:spTgt spid="79"/>
                                        </p:tgtEl>
                                        <p:attrNameLst>
                                          <p:attrName>style.visibility</p:attrName>
                                        </p:attrNameLst>
                                      </p:cBhvr>
                                      <p:to>
                                        <p:strVal val="visible"/>
                                      </p:to>
                                    </p:set>
                                    <p:animEffect transition="in" filter="randombar(horizontal)">
                                      <p:cBhvr>
                                        <p:cTn id="44" dur="500"/>
                                        <p:tgtEl>
                                          <p:spTgt spid="79"/>
                                        </p:tgtEl>
                                      </p:cBhvr>
                                    </p:animEffect>
                                  </p:childTnLst>
                                </p:cTn>
                              </p:par>
                              <p:par>
                                <p:cTn id="45" presetID="14" presetClass="entr" presetSubtype="10" fill="hold" nodeType="withEffect">
                                  <p:stCondLst>
                                    <p:cond delay="0"/>
                                  </p:stCondLst>
                                  <p:childTnLst>
                                    <p:set>
                                      <p:cBhvr>
                                        <p:cTn id="46" dur="1" fill="hold">
                                          <p:stCondLst>
                                            <p:cond delay="0"/>
                                          </p:stCondLst>
                                        </p:cTn>
                                        <p:tgtEl>
                                          <p:spTgt spid="80"/>
                                        </p:tgtEl>
                                        <p:attrNameLst>
                                          <p:attrName>style.visibility</p:attrName>
                                        </p:attrNameLst>
                                      </p:cBhvr>
                                      <p:to>
                                        <p:strVal val="visible"/>
                                      </p:to>
                                    </p:set>
                                    <p:animEffect transition="in" filter="randombar(horizontal)">
                                      <p:cBhvr>
                                        <p:cTn id="47" dur="500"/>
                                        <p:tgtEl>
                                          <p:spTgt spid="80"/>
                                        </p:tgtEl>
                                      </p:cBhvr>
                                    </p:animEffect>
                                  </p:childTnLst>
                                </p:cTn>
                              </p:par>
                              <p:par>
                                <p:cTn id="48" presetID="14" presetClass="entr" presetSubtype="10" fill="hold" nodeType="withEffect">
                                  <p:stCondLst>
                                    <p:cond delay="0"/>
                                  </p:stCondLst>
                                  <p:childTnLst>
                                    <p:set>
                                      <p:cBhvr>
                                        <p:cTn id="49" dur="1" fill="hold">
                                          <p:stCondLst>
                                            <p:cond delay="0"/>
                                          </p:stCondLst>
                                        </p:cTn>
                                        <p:tgtEl>
                                          <p:spTgt spid="81"/>
                                        </p:tgtEl>
                                        <p:attrNameLst>
                                          <p:attrName>style.visibility</p:attrName>
                                        </p:attrNameLst>
                                      </p:cBhvr>
                                      <p:to>
                                        <p:strVal val="visible"/>
                                      </p:to>
                                    </p:set>
                                    <p:animEffect transition="in" filter="randombar(horizontal)">
                                      <p:cBhvr>
                                        <p:cTn id="50" dur="500"/>
                                        <p:tgtEl>
                                          <p:spTgt spid="8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left)">
                                      <p:cBhvr>
                                        <p:cTn id="55" dur="500"/>
                                        <p:tgtEl>
                                          <p:spTgt spid="4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96"/>
                                        </p:tgtEl>
                                        <p:attrNameLst>
                                          <p:attrName>style.visibility</p:attrName>
                                        </p:attrNameLst>
                                      </p:cBhvr>
                                      <p:to>
                                        <p:strVal val="visible"/>
                                      </p:to>
                                    </p:set>
                                    <p:animEffect transition="in" filter="wipe(down)">
                                      <p:cBhvr>
                                        <p:cTn id="60" dur="500"/>
                                        <p:tgtEl>
                                          <p:spTgt spid="96"/>
                                        </p:tgtEl>
                                      </p:cBhvr>
                                    </p:animEffect>
                                  </p:childTnLst>
                                </p:cTn>
                              </p:par>
                              <p:par>
                                <p:cTn id="61" presetID="22" presetClass="entr" presetSubtype="4" fill="hold" nodeType="withEffect">
                                  <p:stCondLst>
                                    <p:cond delay="0"/>
                                  </p:stCondLst>
                                  <p:childTnLst>
                                    <p:set>
                                      <p:cBhvr>
                                        <p:cTn id="62" dur="1" fill="hold">
                                          <p:stCondLst>
                                            <p:cond delay="0"/>
                                          </p:stCondLst>
                                        </p:cTn>
                                        <p:tgtEl>
                                          <p:spTgt spid="97"/>
                                        </p:tgtEl>
                                        <p:attrNameLst>
                                          <p:attrName>style.visibility</p:attrName>
                                        </p:attrNameLst>
                                      </p:cBhvr>
                                      <p:to>
                                        <p:strVal val="visible"/>
                                      </p:to>
                                    </p:set>
                                    <p:animEffect transition="in" filter="wipe(down)">
                                      <p:cBhvr>
                                        <p:cTn id="63" dur="500"/>
                                        <p:tgtEl>
                                          <p:spTgt spid="97"/>
                                        </p:tgtEl>
                                      </p:cBhvr>
                                    </p:animEffect>
                                  </p:childTnLst>
                                </p:cTn>
                              </p:par>
                              <p:par>
                                <p:cTn id="64" presetID="22" presetClass="entr" presetSubtype="4" fill="hold" nodeType="withEffect">
                                  <p:stCondLst>
                                    <p:cond delay="0"/>
                                  </p:stCondLst>
                                  <p:childTnLst>
                                    <p:set>
                                      <p:cBhvr>
                                        <p:cTn id="65" dur="1" fill="hold">
                                          <p:stCondLst>
                                            <p:cond delay="0"/>
                                          </p:stCondLst>
                                        </p:cTn>
                                        <p:tgtEl>
                                          <p:spTgt spid="102"/>
                                        </p:tgtEl>
                                        <p:attrNameLst>
                                          <p:attrName>style.visibility</p:attrName>
                                        </p:attrNameLst>
                                      </p:cBhvr>
                                      <p:to>
                                        <p:strVal val="visible"/>
                                      </p:to>
                                    </p:set>
                                    <p:animEffect transition="in" filter="wipe(down)">
                                      <p:cBhvr>
                                        <p:cTn id="66" dur="500"/>
                                        <p:tgtEl>
                                          <p:spTgt spid="10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wipe(left)">
                                      <p:cBhvr>
                                        <p:cTn id="71" dur="500"/>
                                        <p:tgtEl>
                                          <p:spTgt spid="42"/>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wipe(left)">
                                      <p:cBhvr>
                                        <p:cTn id="74" dur="500"/>
                                        <p:tgtEl>
                                          <p:spTgt spid="43"/>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wipe(left)">
                                      <p:cBhvr>
                                        <p:cTn id="77" dur="500"/>
                                        <p:tgtEl>
                                          <p:spTgt spid="45"/>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wipe(down)">
                                      <p:cBhvr>
                                        <p:cTn id="80" dur="500"/>
                                        <p:tgtEl>
                                          <p:spTgt spid="46"/>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wipe(down)">
                                      <p:cBhvr>
                                        <p:cTn id="83" dur="500"/>
                                        <p:tgtEl>
                                          <p:spTgt spid="48"/>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133"/>
                                        </p:tgtEl>
                                        <p:attrNameLst>
                                          <p:attrName>style.visibility</p:attrName>
                                        </p:attrNameLst>
                                      </p:cBhvr>
                                      <p:to>
                                        <p:strVal val="visible"/>
                                      </p:to>
                                    </p:set>
                                    <p:animEffect transition="in" filter="wipe(down)">
                                      <p:cBhvr>
                                        <p:cTn id="88" dur="500"/>
                                        <p:tgtEl>
                                          <p:spTgt spid="133"/>
                                        </p:tgtEl>
                                      </p:cBhvr>
                                    </p:animEffect>
                                  </p:childTnLst>
                                </p:cTn>
                              </p:par>
                              <p:par>
                                <p:cTn id="89" presetID="22" presetClass="entr" presetSubtype="4" fill="hold" nodeType="withEffect">
                                  <p:stCondLst>
                                    <p:cond delay="0"/>
                                  </p:stCondLst>
                                  <p:childTnLst>
                                    <p:set>
                                      <p:cBhvr>
                                        <p:cTn id="90" dur="1" fill="hold">
                                          <p:stCondLst>
                                            <p:cond delay="0"/>
                                          </p:stCondLst>
                                        </p:cTn>
                                        <p:tgtEl>
                                          <p:spTgt spid="132"/>
                                        </p:tgtEl>
                                        <p:attrNameLst>
                                          <p:attrName>style.visibility</p:attrName>
                                        </p:attrNameLst>
                                      </p:cBhvr>
                                      <p:to>
                                        <p:strVal val="visible"/>
                                      </p:to>
                                    </p:set>
                                    <p:animEffect transition="in" filter="wipe(down)">
                                      <p:cBhvr>
                                        <p:cTn id="91" dur="500"/>
                                        <p:tgtEl>
                                          <p:spTgt spid="132"/>
                                        </p:tgtEl>
                                      </p:cBhvr>
                                    </p:animEffect>
                                  </p:childTnLst>
                                </p:cTn>
                              </p:par>
                            </p:childTnLst>
                          </p:cTn>
                        </p:par>
                        <p:par>
                          <p:cTn id="92" fill="hold">
                            <p:stCondLst>
                              <p:cond delay="500"/>
                            </p:stCondLst>
                            <p:childTnLst>
                              <p:par>
                                <p:cTn id="93" presetID="22" presetClass="entr" presetSubtype="4" fill="hold" nodeType="afterEffect">
                                  <p:stCondLst>
                                    <p:cond delay="0"/>
                                  </p:stCondLst>
                                  <p:childTnLst>
                                    <p:set>
                                      <p:cBhvr>
                                        <p:cTn id="94" dur="1" fill="hold">
                                          <p:stCondLst>
                                            <p:cond delay="0"/>
                                          </p:stCondLst>
                                        </p:cTn>
                                        <p:tgtEl>
                                          <p:spTgt spid="146"/>
                                        </p:tgtEl>
                                        <p:attrNameLst>
                                          <p:attrName>style.visibility</p:attrName>
                                        </p:attrNameLst>
                                      </p:cBhvr>
                                      <p:to>
                                        <p:strVal val="visible"/>
                                      </p:to>
                                    </p:set>
                                    <p:animEffect transition="in" filter="wipe(down)">
                                      <p:cBhvr>
                                        <p:cTn id="95" dur="500"/>
                                        <p:tgtEl>
                                          <p:spTgt spid="146"/>
                                        </p:tgtEl>
                                      </p:cBhvr>
                                    </p:animEffect>
                                  </p:childTnLst>
                                </p:cTn>
                              </p:par>
                              <p:par>
                                <p:cTn id="96" presetID="22" presetClass="entr" presetSubtype="4" fill="hold" nodeType="withEffect">
                                  <p:stCondLst>
                                    <p:cond delay="0"/>
                                  </p:stCondLst>
                                  <p:childTnLst>
                                    <p:set>
                                      <p:cBhvr>
                                        <p:cTn id="97" dur="1" fill="hold">
                                          <p:stCondLst>
                                            <p:cond delay="0"/>
                                          </p:stCondLst>
                                        </p:cTn>
                                        <p:tgtEl>
                                          <p:spTgt spid="152"/>
                                        </p:tgtEl>
                                        <p:attrNameLst>
                                          <p:attrName>style.visibility</p:attrName>
                                        </p:attrNameLst>
                                      </p:cBhvr>
                                      <p:to>
                                        <p:strVal val="visible"/>
                                      </p:to>
                                    </p:set>
                                    <p:animEffect transition="in" filter="wipe(down)">
                                      <p:cBhvr>
                                        <p:cTn id="98" dur="500"/>
                                        <p:tgtEl>
                                          <p:spTgt spid="152"/>
                                        </p:tgtEl>
                                      </p:cBhvr>
                                    </p:animEffect>
                                  </p:childTnLst>
                                </p:cTn>
                              </p:par>
                              <p:par>
                                <p:cTn id="99" presetID="22" presetClass="entr" presetSubtype="4" fill="hold" nodeType="withEffect">
                                  <p:stCondLst>
                                    <p:cond delay="0"/>
                                  </p:stCondLst>
                                  <p:childTnLst>
                                    <p:set>
                                      <p:cBhvr>
                                        <p:cTn id="100" dur="1" fill="hold">
                                          <p:stCondLst>
                                            <p:cond delay="0"/>
                                          </p:stCondLst>
                                        </p:cTn>
                                        <p:tgtEl>
                                          <p:spTgt spid="139"/>
                                        </p:tgtEl>
                                        <p:attrNameLst>
                                          <p:attrName>style.visibility</p:attrName>
                                        </p:attrNameLst>
                                      </p:cBhvr>
                                      <p:to>
                                        <p:strVal val="visible"/>
                                      </p:to>
                                    </p:set>
                                    <p:animEffect transition="in" filter="wipe(down)">
                                      <p:cBhvr>
                                        <p:cTn id="101" dur="500"/>
                                        <p:tgtEl>
                                          <p:spTgt spid="139"/>
                                        </p:tgtEl>
                                      </p:cBhvr>
                                    </p:animEffect>
                                  </p:childTnLst>
                                </p:cTn>
                              </p:par>
                              <p:par>
                                <p:cTn id="102" presetID="22" presetClass="entr" presetSubtype="4" fill="hold" nodeType="withEffect">
                                  <p:stCondLst>
                                    <p:cond delay="0"/>
                                  </p:stCondLst>
                                  <p:childTnLst>
                                    <p:set>
                                      <p:cBhvr>
                                        <p:cTn id="103" dur="1" fill="hold">
                                          <p:stCondLst>
                                            <p:cond delay="0"/>
                                          </p:stCondLst>
                                        </p:cTn>
                                        <p:tgtEl>
                                          <p:spTgt spid="158"/>
                                        </p:tgtEl>
                                        <p:attrNameLst>
                                          <p:attrName>style.visibility</p:attrName>
                                        </p:attrNameLst>
                                      </p:cBhvr>
                                      <p:to>
                                        <p:strVal val="visible"/>
                                      </p:to>
                                    </p:set>
                                    <p:animEffect transition="in" filter="wipe(down)">
                                      <p:cBhvr>
                                        <p:cTn id="104" dur="500"/>
                                        <p:tgtEl>
                                          <p:spTgt spid="158"/>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49"/>
                                        </p:tgtEl>
                                        <p:attrNameLst>
                                          <p:attrName>style.visibility</p:attrName>
                                        </p:attrNameLst>
                                      </p:cBhvr>
                                      <p:to>
                                        <p:strVal val="visible"/>
                                      </p:to>
                                    </p:set>
                                    <p:animEffect transition="in" filter="wipe(left)">
                                      <p:cBhvr>
                                        <p:cTn id="109" dur="500"/>
                                        <p:tgtEl>
                                          <p:spTgt spid="49"/>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52"/>
                                        </p:tgtEl>
                                        <p:attrNameLst>
                                          <p:attrName>style.visibility</p:attrName>
                                        </p:attrNameLst>
                                      </p:cBhvr>
                                      <p:to>
                                        <p:strVal val="visible"/>
                                      </p:to>
                                    </p:set>
                                    <p:animEffect transition="in" filter="wipe(down)">
                                      <p:cBhvr>
                                        <p:cTn id="112" dur="500"/>
                                        <p:tgtEl>
                                          <p:spTgt spid="52"/>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50"/>
                                        </p:tgtEl>
                                        <p:attrNameLst>
                                          <p:attrName>style.visibility</p:attrName>
                                        </p:attrNameLst>
                                      </p:cBhvr>
                                      <p:to>
                                        <p:strVal val="visible"/>
                                      </p:to>
                                    </p:set>
                                    <p:animEffect transition="in" filter="wipe(left)">
                                      <p:cBhvr>
                                        <p:cTn id="115" dur="500"/>
                                        <p:tgtEl>
                                          <p:spTgt spid="50"/>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53"/>
                                        </p:tgtEl>
                                        <p:attrNameLst>
                                          <p:attrName>style.visibility</p:attrName>
                                        </p:attrNameLst>
                                      </p:cBhvr>
                                      <p:to>
                                        <p:strVal val="visible"/>
                                      </p:to>
                                    </p:set>
                                    <p:animEffect transition="in" filter="wipe(down)">
                                      <p:cBhvr>
                                        <p:cTn id="118" dur="500"/>
                                        <p:tgtEl>
                                          <p:spTgt spid="53"/>
                                        </p:tgtEl>
                                      </p:cBhvr>
                                    </p:animEffect>
                                  </p:childTnLst>
                                </p:cTn>
                              </p:par>
                              <p:par>
                                <p:cTn id="119" presetID="22" presetClass="entr" presetSubtype="4" fill="hold" grpId="0" nodeType="withEffect">
                                  <p:stCondLst>
                                    <p:cond delay="0"/>
                                  </p:stCondLst>
                                  <p:childTnLst>
                                    <p:set>
                                      <p:cBhvr>
                                        <p:cTn id="120" dur="1" fill="hold">
                                          <p:stCondLst>
                                            <p:cond delay="0"/>
                                          </p:stCondLst>
                                        </p:cTn>
                                        <p:tgtEl>
                                          <p:spTgt spid="51"/>
                                        </p:tgtEl>
                                        <p:attrNameLst>
                                          <p:attrName>style.visibility</p:attrName>
                                        </p:attrNameLst>
                                      </p:cBhvr>
                                      <p:to>
                                        <p:strVal val="visible"/>
                                      </p:to>
                                    </p:set>
                                    <p:animEffect transition="in" filter="wipe(down)">
                                      <p:cBhvr>
                                        <p:cTn id="12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4" grpId="0"/>
      <p:bldP spid="56" grpId="0"/>
      <p:bldP spid="41" grpId="0" animBg="1"/>
      <p:bldP spid="42" grpId="0" animBg="1"/>
      <p:bldP spid="43" grpId="0" animBg="1"/>
      <p:bldP spid="45" grpId="0" animBg="1"/>
      <p:bldP spid="46" grpId="0"/>
      <p:bldP spid="48" grpId="0"/>
      <p:bldP spid="49" grpId="0" animBg="1"/>
      <p:bldP spid="50" grpId="0" animBg="1"/>
      <p:bldP spid="51" grpId="0" animBg="1"/>
      <p:bldP spid="52" grpId="0"/>
      <p:bldP spid="5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9480" y="122166"/>
            <a:ext cx="7416824" cy="52322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800" b="1" dirty="0"/>
              <a:t>电路交换、报文交换、分组交换的对比</a:t>
            </a:r>
            <a:endParaRPr lang="zh-CN" altLang="en-US" sz="2800" b="1" dirty="0"/>
          </a:p>
        </p:txBody>
      </p:sp>
      <p:grpSp>
        <p:nvGrpSpPr>
          <p:cNvPr id="14" name="组合 13"/>
          <p:cNvGrpSpPr/>
          <p:nvPr/>
        </p:nvGrpSpPr>
        <p:grpSpPr>
          <a:xfrm>
            <a:off x="202613" y="645386"/>
            <a:ext cx="3742046" cy="5966232"/>
            <a:chOff x="416862" y="645386"/>
            <a:chExt cx="3538449" cy="5519916"/>
          </a:xfrm>
        </p:grpSpPr>
        <p:sp>
          <p:nvSpPr>
            <p:cNvPr id="6" name="矩形 5"/>
            <p:cNvSpPr/>
            <p:nvPr/>
          </p:nvSpPr>
          <p:spPr>
            <a:xfrm>
              <a:off x="436413" y="1384636"/>
              <a:ext cx="3518898" cy="478066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416862" y="645386"/>
              <a:ext cx="3518898" cy="5519916"/>
              <a:chOff x="416862" y="645386"/>
              <a:chExt cx="3518898" cy="5519916"/>
            </a:xfrm>
          </p:grpSpPr>
          <p:sp>
            <p:nvSpPr>
              <p:cNvPr id="33" name="矩形 32"/>
              <p:cNvSpPr/>
              <p:nvPr/>
            </p:nvSpPr>
            <p:spPr>
              <a:xfrm>
                <a:off x="1343472" y="645386"/>
                <a:ext cx="1620957" cy="523220"/>
              </a:xfrm>
              <a:prstGeom prst="rect">
                <a:avLst/>
              </a:prstGeom>
              <a:noFill/>
            </p:spPr>
            <p:txBody>
              <a:bodyPr wrap="none" lIns="91440" tIns="45720" rIns="91440" bIns="45720">
                <a:spAutoFit/>
              </a:bodyPr>
              <a:lstStyle/>
              <a:p>
                <a:pPr algn="ctr"/>
                <a:r>
                  <a:rPr lang="zh-CN" altLang="en-US" sz="28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电路交换</a:t>
                </a:r>
                <a:endParaRPr lang="zh-CN" altLang="en-US" sz="28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endParaRPr>
              </a:p>
            </p:txBody>
          </p:sp>
          <p:sp>
            <p:nvSpPr>
              <p:cNvPr id="2" name="矩形 1"/>
              <p:cNvSpPr/>
              <p:nvPr/>
            </p:nvSpPr>
            <p:spPr>
              <a:xfrm>
                <a:off x="416862" y="1384636"/>
                <a:ext cx="3518898" cy="4780666"/>
              </a:xfrm>
              <a:prstGeom prst="rect">
                <a:avLst/>
              </a:prstGeom>
              <a:ln>
                <a:solidFill>
                  <a:schemeClr val="tx1"/>
                </a:solidFill>
              </a:ln>
            </p:spPr>
            <p:txBody>
              <a:bodyPr/>
              <a:lstStyle/>
              <a:p>
                <a:pPr lvl="0">
                  <a:buChar char="•"/>
                </a:pPr>
                <a:r>
                  <a:rPr lang="zh-CN" altLang="en-US" sz="2400" b="1" dirty="0">
                    <a:solidFill>
                      <a:schemeClr val="bg1"/>
                    </a:solidFill>
                  </a:rPr>
                  <a:t>优点</a:t>
                </a:r>
                <a:endParaRPr lang="zh-CN" altLang="en-US" sz="2400" b="1" dirty="0">
                  <a:solidFill>
                    <a:schemeClr val="bg1"/>
                  </a:solidFill>
                </a:endParaRPr>
              </a:p>
              <a:p>
                <a:pPr marL="914400" lvl="1" indent="-457200">
                  <a:buFont typeface="+mj-lt"/>
                  <a:buAutoNum type="arabicPeriod"/>
                </a:pPr>
                <a:r>
                  <a:rPr lang="zh-CN" altLang="en-US" sz="2000" dirty="0">
                    <a:solidFill>
                      <a:schemeClr val="bg1"/>
                    </a:solidFill>
                  </a:rPr>
                  <a:t>通信时延小</a:t>
                </a:r>
                <a:endParaRPr lang="zh-CN" altLang="en-US" sz="2000" dirty="0">
                  <a:solidFill>
                    <a:schemeClr val="bg1"/>
                  </a:solidFill>
                </a:endParaRPr>
              </a:p>
              <a:p>
                <a:pPr marL="914400" lvl="1" indent="-457200">
                  <a:buFont typeface="+mj-lt"/>
                  <a:buAutoNum type="arabicPeriod"/>
                </a:pPr>
                <a:r>
                  <a:rPr lang="zh-CN" altLang="en-US" sz="2000" dirty="0">
                    <a:solidFill>
                      <a:schemeClr val="bg1"/>
                    </a:solidFill>
                  </a:rPr>
                  <a:t>有序传输</a:t>
                </a:r>
                <a:endParaRPr lang="zh-CN" altLang="en-US" sz="2000" dirty="0">
                  <a:solidFill>
                    <a:schemeClr val="bg1"/>
                  </a:solidFill>
                </a:endParaRPr>
              </a:p>
              <a:p>
                <a:pPr marL="914400" lvl="1" indent="-457200">
                  <a:buFont typeface="+mj-lt"/>
                  <a:buAutoNum type="arabicPeriod"/>
                </a:pPr>
                <a:r>
                  <a:rPr lang="zh-CN" altLang="en-US" sz="2000" dirty="0">
                    <a:solidFill>
                      <a:schemeClr val="bg1"/>
                    </a:solidFill>
                  </a:rPr>
                  <a:t>没有冲突</a:t>
                </a:r>
                <a:endParaRPr lang="zh-CN" altLang="en-US" sz="2000" dirty="0">
                  <a:solidFill>
                    <a:schemeClr val="bg1"/>
                  </a:solidFill>
                </a:endParaRPr>
              </a:p>
              <a:p>
                <a:pPr marL="914400" lvl="1" indent="-457200">
                  <a:buFont typeface="+mj-lt"/>
                  <a:buAutoNum type="arabicPeriod"/>
                </a:pPr>
                <a:r>
                  <a:rPr lang="zh-CN" altLang="en-US" sz="2000" dirty="0">
                    <a:solidFill>
                      <a:schemeClr val="bg1"/>
                    </a:solidFill>
                  </a:rPr>
                  <a:t>适用范围广</a:t>
                </a:r>
                <a:endParaRPr lang="zh-CN" altLang="en-US" sz="2000" dirty="0">
                  <a:solidFill>
                    <a:schemeClr val="bg1"/>
                  </a:solidFill>
                </a:endParaRPr>
              </a:p>
              <a:p>
                <a:pPr marL="914400" lvl="1" indent="-457200">
                  <a:buFont typeface="+mj-lt"/>
                  <a:buAutoNum type="arabicPeriod"/>
                </a:pPr>
                <a:r>
                  <a:rPr lang="zh-CN" altLang="en-US" sz="2000" dirty="0">
                    <a:solidFill>
                      <a:schemeClr val="bg1"/>
                    </a:solidFill>
                  </a:rPr>
                  <a:t>实时性强</a:t>
                </a:r>
                <a:endParaRPr lang="zh-CN" altLang="en-US" sz="2000" dirty="0">
                  <a:solidFill>
                    <a:schemeClr val="bg1"/>
                  </a:solidFill>
                </a:endParaRPr>
              </a:p>
              <a:p>
                <a:pPr marL="914400" lvl="1" indent="-457200">
                  <a:buFont typeface="+mj-lt"/>
                  <a:buAutoNum type="arabicPeriod"/>
                </a:pPr>
                <a:r>
                  <a:rPr lang="zh-CN" altLang="en-US" sz="2000" dirty="0">
                    <a:solidFill>
                      <a:schemeClr val="bg1"/>
                    </a:solidFill>
                  </a:rPr>
                  <a:t>控制简单</a:t>
                </a:r>
                <a:endParaRPr lang="zh-CN" altLang="en-US" sz="2000" dirty="0">
                  <a:solidFill>
                    <a:schemeClr val="bg1"/>
                  </a:solidFill>
                </a:endParaRPr>
              </a:p>
              <a:p>
                <a:pPr lvl="0">
                  <a:buChar char="•"/>
                </a:pPr>
                <a:r>
                  <a:rPr lang="zh-CN" altLang="en-US" sz="2400" b="1" dirty="0">
                    <a:solidFill>
                      <a:schemeClr val="bg1"/>
                    </a:solidFill>
                  </a:rPr>
                  <a:t>缺点</a:t>
                </a:r>
                <a:endParaRPr lang="zh-CN" altLang="en-US" sz="2400" b="1" dirty="0">
                  <a:solidFill>
                    <a:schemeClr val="bg1"/>
                  </a:solidFill>
                </a:endParaRPr>
              </a:p>
              <a:p>
                <a:pPr marL="914400" lvl="1" indent="-457200">
                  <a:buFont typeface="+mj-lt"/>
                  <a:buAutoNum type="arabicPeriod"/>
                </a:pPr>
                <a:r>
                  <a:rPr lang="zh-CN" altLang="en-US" sz="2000" dirty="0">
                    <a:solidFill>
                      <a:schemeClr val="bg1"/>
                    </a:solidFill>
                  </a:rPr>
                  <a:t>建立连接时间长</a:t>
                </a:r>
                <a:endParaRPr lang="zh-CN" altLang="en-US" sz="2000" dirty="0">
                  <a:solidFill>
                    <a:schemeClr val="bg1"/>
                  </a:solidFill>
                </a:endParaRPr>
              </a:p>
              <a:p>
                <a:pPr marL="914400" lvl="1" indent="-457200">
                  <a:buFont typeface="+mj-lt"/>
                  <a:buAutoNum type="arabicPeriod"/>
                </a:pPr>
                <a:r>
                  <a:rPr lang="zh-CN" altLang="en-US" sz="2000" dirty="0">
                    <a:solidFill>
                      <a:schemeClr val="bg1"/>
                    </a:solidFill>
                  </a:rPr>
                  <a:t>线路独占，使用效率低</a:t>
                </a:r>
                <a:endParaRPr lang="zh-CN" altLang="en-US" sz="2000" dirty="0">
                  <a:solidFill>
                    <a:schemeClr val="bg1"/>
                  </a:solidFill>
                </a:endParaRPr>
              </a:p>
              <a:p>
                <a:pPr marL="914400" lvl="1" indent="-457200">
                  <a:buFont typeface="+mj-lt"/>
                  <a:buAutoNum type="arabicPeriod"/>
                </a:pPr>
                <a:r>
                  <a:rPr lang="zh-CN" altLang="en-US" sz="2000" dirty="0">
                    <a:solidFill>
                      <a:schemeClr val="bg1"/>
                    </a:solidFill>
                  </a:rPr>
                  <a:t>灵活性差</a:t>
                </a:r>
                <a:endParaRPr lang="zh-CN" altLang="en-US" sz="2000" dirty="0">
                  <a:solidFill>
                    <a:schemeClr val="bg1"/>
                  </a:solidFill>
                </a:endParaRPr>
              </a:p>
              <a:p>
                <a:pPr marL="914400" lvl="1" indent="-457200">
                  <a:buFont typeface="+mj-lt"/>
                  <a:buAutoNum type="arabicPeriod"/>
                </a:pPr>
                <a:r>
                  <a:rPr lang="zh-CN" altLang="en-US" sz="2000" dirty="0">
                    <a:solidFill>
                      <a:schemeClr val="bg1"/>
                    </a:solidFill>
                  </a:rPr>
                  <a:t>难以规格化</a:t>
                </a:r>
                <a:endParaRPr lang="zh-CN" altLang="en-US" sz="2000" dirty="0">
                  <a:solidFill>
                    <a:schemeClr val="bg1"/>
                  </a:solidFill>
                </a:endParaRPr>
              </a:p>
            </p:txBody>
          </p:sp>
        </p:grpSp>
      </p:grpSp>
      <p:grpSp>
        <p:nvGrpSpPr>
          <p:cNvPr id="17" name="组合 16"/>
          <p:cNvGrpSpPr/>
          <p:nvPr/>
        </p:nvGrpSpPr>
        <p:grpSpPr>
          <a:xfrm>
            <a:off x="8170890" y="678770"/>
            <a:ext cx="3901773" cy="5990590"/>
            <a:chOff x="8375576" y="645386"/>
            <a:chExt cx="3816424" cy="5519915"/>
          </a:xfrm>
        </p:grpSpPr>
        <p:sp>
          <p:nvSpPr>
            <p:cNvPr id="4" name="矩形 3"/>
            <p:cNvSpPr/>
            <p:nvPr/>
          </p:nvSpPr>
          <p:spPr>
            <a:xfrm>
              <a:off x="8375576" y="1384635"/>
              <a:ext cx="3816424" cy="4780666"/>
            </a:xfrm>
            <a:prstGeom prst="rect">
              <a:avLst/>
            </a:prstGeom>
            <a:solidFill>
              <a:srgbClr val="FF3399"/>
            </a:solidFill>
            <a:ln>
              <a:solidFill>
                <a:schemeClr val="tx1"/>
              </a:solidFill>
            </a:ln>
          </p:spPr>
          <p:txBody>
            <a:bodyPr/>
            <a:lstStyle/>
            <a:p>
              <a:pPr lvl="0">
                <a:buChar char="•"/>
              </a:pPr>
              <a:r>
                <a:rPr lang="zh-CN" altLang="en-US" sz="2400" b="1" dirty="0">
                  <a:solidFill>
                    <a:schemeClr val="bg1"/>
                  </a:solidFill>
                </a:rPr>
                <a:t>优点</a:t>
              </a:r>
              <a:endParaRPr lang="zh-CN" altLang="en-US" sz="2400" b="1" dirty="0">
                <a:solidFill>
                  <a:schemeClr val="bg1"/>
                </a:solidFill>
              </a:endParaRPr>
            </a:p>
            <a:p>
              <a:pPr marL="914400" lvl="1" indent="-457200">
                <a:buFont typeface="+mj-lt"/>
                <a:buAutoNum type="arabicPeriod"/>
              </a:pPr>
              <a:r>
                <a:rPr lang="zh-CN" altLang="en-US" sz="2000" dirty="0">
                  <a:solidFill>
                    <a:schemeClr val="bg1"/>
                  </a:solidFill>
                </a:rPr>
                <a:t>无需建立连接</a:t>
              </a:r>
              <a:endParaRPr lang="zh-CN" altLang="en-US" sz="2000" dirty="0">
                <a:solidFill>
                  <a:schemeClr val="bg1"/>
                </a:solidFill>
              </a:endParaRPr>
            </a:p>
            <a:p>
              <a:pPr marL="914400" lvl="1" indent="-457200">
                <a:buFont typeface="+mj-lt"/>
                <a:buAutoNum type="arabicPeriod"/>
              </a:pPr>
              <a:r>
                <a:rPr lang="zh-CN" altLang="en-US" sz="2000" dirty="0">
                  <a:solidFill>
                    <a:schemeClr val="bg1"/>
                  </a:solidFill>
                </a:rPr>
                <a:t>线路利用率</a:t>
              </a:r>
              <a:r>
                <a:rPr lang="zh-CN" altLang="en-US" sz="600" dirty="0">
                  <a:solidFill>
                    <a:schemeClr val="bg1"/>
                  </a:solidFill>
                </a:rPr>
                <a:t>高</a:t>
              </a:r>
              <a:endParaRPr lang="zh-CN" altLang="en-US" sz="600" dirty="0">
                <a:solidFill>
                  <a:schemeClr val="bg1"/>
                </a:solidFill>
              </a:endParaRPr>
            </a:p>
            <a:p>
              <a:pPr marL="914400" lvl="1" indent="-457200">
                <a:buFont typeface="+mj-lt"/>
                <a:buAutoNum type="arabicPeriod"/>
              </a:pPr>
              <a:r>
                <a:rPr lang="zh-CN" altLang="en-US" sz="2000" dirty="0">
                  <a:solidFill>
                    <a:schemeClr val="bg1"/>
                  </a:solidFill>
                </a:rPr>
                <a:t>简化了存储管理</a:t>
              </a:r>
              <a:endParaRPr lang="zh-CN" altLang="en-US" sz="2000" dirty="0">
                <a:solidFill>
                  <a:schemeClr val="bg1"/>
                </a:solidFill>
              </a:endParaRPr>
            </a:p>
            <a:p>
              <a:pPr marL="914400" lvl="1" indent="-457200">
                <a:buFont typeface="+mj-lt"/>
                <a:buAutoNum type="arabicPeriod"/>
              </a:pPr>
              <a:r>
                <a:rPr lang="zh-CN" altLang="en-US" sz="2000" dirty="0">
                  <a:solidFill>
                    <a:schemeClr val="bg1"/>
                  </a:solidFill>
                </a:rPr>
                <a:t>加速传输</a:t>
              </a:r>
              <a:endParaRPr lang="zh-CN" altLang="en-US" sz="2000" dirty="0">
                <a:solidFill>
                  <a:schemeClr val="bg1"/>
                </a:solidFill>
              </a:endParaRPr>
            </a:p>
            <a:p>
              <a:pPr marL="914400" lvl="1" indent="-457200">
                <a:buFont typeface="+mj-lt"/>
                <a:buAutoNum type="arabicPeriod"/>
              </a:pPr>
              <a:r>
                <a:rPr lang="zh-CN" altLang="en-US" sz="2000" dirty="0">
                  <a:solidFill>
                    <a:schemeClr val="bg1"/>
                  </a:solidFill>
                </a:rPr>
                <a:t>减少出错概率和重发数据量</a:t>
              </a:r>
              <a:endParaRPr lang="en-US" altLang="zh-CN" sz="2000" dirty="0">
                <a:solidFill>
                  <a:schemeClr val="bg1"/>
                </a:solidFill>
              </a:endParaRPr>
            </a:p>
            <a:p>
              <a:pPr lvl="1"/>
              <a:endParaRPr lang="zh-CN" altLang="en-US" sz="2000" dirty="0">
                <a:solidFill>
                  <a:schemeClr val="bg1"/>
                </a:solidFill>
              </a:endParaRPr>
            </a:p>
            <a:p>
              <a:pPr lvl="0">
                <a:buChar char="•"/>
              </a:pPr>
              <a:r>
                <a:rPr lang="zh-CN" altLang="en-US" sz="2400" b="1" dirty="0">
                  <a:solidFill>
                    <a:schemeClr val="bg1"/>
                  </a:solidFill>
                </a:rPr>
                <a:t>缺点</a:t>
              </a:r>
              <a:endParaRPr lang="zh-CN" altLang="en-US" sz="2400" b="1" dirty="0">
                <a:solidFill>
                  <a:schemeClr val="bg1"/>
                </a:solidFill>
              </a:endParaRPr>
            </a:p>
            <a:p>
              <a:pPr marL="914400" lvl="1" indent="-457200">
                <a:buFont typeface="+mj-lt"/>
                <a:buAutoNum type="arabicPeriod"/>
              </a:pPr>
              <a:r>
                <a:rPr lang="zh-CN" altLang="en-US" sz="2000" dirty="0">
                  <a:solidFill>
                    <a:schemeClr val="bg1"/>
                  </a:solidFill>
                </a:rPr>
                <a:t>引起了转发时延</a:t>
              </a:r>
              <a:endParaRPr lang="zh-CN" altLang="en-US" sz="2000" dirty="0">
                <a:solidFill>
                  <a:schemeClr val="bg1"/>
                </a:solidFill>
              </a:endParaRPr>
            </a:p>
            <a:p>
              <a:pPr marL="914400" lvl="1" indent="-457200">
                <a:buFont typeface="+mj-lt"/>
                <a:buAutoNum type="arabicPeriod"/>
              </a:pPr>
              <a:r>
                <a:rPr lang="zh-CN" altLang="en-US" sz="2000" dirty="0">
                  <a:solidFill>
                    <a:schemeClr val="bg1"/>
                  </a:solidFill>
                </a:rPr>
                <a:t>需要传输额外的信息量</a:t>
              </a:r>
              <a:endParaRPr lang="zh-CN" altLang="en-US" sz="2000" dirty="0">
                <a:solidFill>
                  <a:schemeClr val="bg1"/>
                </a:solidFill>
              </a:endParaRPr>
            </a:p>
            <a:p>
              <a:pPr marL="914400" lvl="1" indent="-457200">
                <a:buFont typeface="+mj-lt"/>
                <a:buAutoNum type="arabicPeriod"/>
              </a:pPr>
              <a:r>
                <a:rPr lang="zh-CN" altLang="en-US" sz="2000" dirty="0">
                  <a:solidFill>
                    <a:schemeClr val="bg1"/>
                  </a:solidFill>
                </a:rPr>
                <a:t>对于数据报服务，存在失序、丢失或重复分组的问题；对于虚电路服务，存在呼叫建立、数据传输和虚电路释放三个过程</a:t>
              </a:r>
              <a:endParaRPr lang="zh-CN" altLang="en-US" sz="2000" dirty="0">
                <a:solidFill>
                  <a:schemeClr val="bg1"/>
                </a:solidFill>
              </a:endParaRPr>
            </a:p>
          </p:txBody>
        </p:sp>
        <p:sp>
          <p:nvSpPr>
            <p:cNvPr id="8" name="矩形 7"/>
            <p:cNvSpPr/>
            <p:nvPr/>
          </p:nvSpPr>
          <p:spPr>
            <a:xfrm>
              <a:off x="9473309" y="645386"/>
              <a:ext cx="1620958" cy="523220"/>
            </a:xfrm>
            <a:prstGeom prst="rect">
              <a:avLst/>
            </a:prstGeom>
            <a:noFill/>
          </p:spPr>
          <p:txBody>
            <a:bodyPr wrap="none" lIns="91440" tIns="45720" rIns="91440" bIns="45720">
              <a:spAutoFit/>
            </a:bodyPr>
            <a:lstStyle/>
            <a:p>
              <a:pPr algn="ctr"/>
              <a:r>
                <a:rPr lang="zh-CN" altLang="en-US" sz="28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分组交换</a:t>
              </a:r>
              <a:endParaRPr lang="zh-CN" altLang="en-US" sz="28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endParaRPr>
            </a:p>
          </p:txBody>
        </p:sp>
      </p:grpSp>
      <p:grpSp>
        <p:nvGrpSpPr>
          <p:cNvPr id="10" name="组合 9"/>
          <p:cNvGrpSpPr/>
          <p:nvPr/>
        </p:nvGrpSpPr>
        <p:grpSpPr>
          <a:xfrm>
            <a:off x="4338357" y="645386"/>
            <a:ext cx="3733863" cy="6023974"/>
            <a:chOff x="4338357" y="645386"/>
            <a:chExt cx="3733863" cy="5570676"/>
          </a:xfrm>
        </p:grpSpPr>
        <p:sp>
          <p:nvSpPr>
            <p:cNvPr id="9" name="矩形 8"/>
            <p:cNvSpPr/>
            <p:nvPr/>
          </p:nvSpPr>
          <p:spPr>
            <a:xfrm>
              <a:off x="4338357" y="1381998"/>
              <a:ext cx="3639502" cy="4780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85520" y="645386"/>
              <a:ext cx="1620958" cy="523220"/>
            </a:xfrm>
            <a:prstGeom prst="rect">
              <a:avLst/>
            </a:prstGeom>
            <a:noFill/>
          </p:spPr>
          <p:txBody>
            <a:bodyPr wrap="none" lIns="91440" tIns="45720" rIns="91440" bIns="45720">
              <a:spAutoFit/>
            </a:bodyPr>
            <a:lstStyle/>
            <a:p>
              <a:pPr algn="ctr"/>
              <a:r>
                <a:rPr lang="zh-CN" altLang="en-US" sz="28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报文</a:t>
              </a:r>
              <a:r>
                <a:rPr lang="zh-CN" altLang="en-US" sz="28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交换</a:t>
              </a:r>
              <a:endParaRPr lang="zh-CN" altLang="en-US" sz="28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endParaRPr>
            </a:p>
          </p:txBody>
        </p:sp>
        <p:sp>
          <p:nvSpPr>
            <p:cNvPr id="5" name="矩形 4"/>
            <p:cNvSpPr/>
            <p:nvPr/>
          </p:nvSpPr>
          <p:spPr>
            <a:xfrm>
              <a:off x="4432718" y="1435395"/>
              <a:ext cx="3639502" cy="4780667"/>
            </a:xfrm>
            <a:prstGeom prst="rect">
              <a:avLst/>
            </a:prstGeom>
          </p:spPr>
          <p:txBody>
            <a:bodyPr/>
            <a:lstStyle/>
            <a:p>
              <a:pPr lvl="0">
                <a:buChar char="•"/>
              </a:pPr>
              <a:r>
                <a:rPr lang="zh-CN" altLang="en-US" sz="2400" b="1" dirty="0">
                  <a:solidFill>
                    <a:schemeClr val="bg1"/>
                  </a:solidFill>
                </a:rPr>
                <a:t>优点</a:t>
              </a:r>
              <a:endParaRPr lang="zh-CN" altLang="en-US" sz="2400" b="1" dirty="0">
                <a:solidFill>
                  <a:schemeClr val="bg1"/>
                </a:solidFill>
              </a:endParaRPr>
            </a:p>
            <a:p>
              <a:pPr marL="914400" lvl="1" indent="-457200">
                <a:buFont typeface="+mj-lt"/>
                <a:buAutoNum type="arabicPeriod"/>
              </a:pPr>
              <a:r>
                <a:rPr lang="zh-CN" altLang="en-US" sz="2000" dirty="0">
                  <a:solidFill>
                    <a:schemeClr val="bg1"/>
                  </a:solidFill>
                </a:rPr>
                <a:t>无需建立连接</a:t>
              </a:r>
              <a:endParaRPr lang="zh-CN" altLang="en-US" sz="2000" dirty="0">
                <a:solidFill>
                  <a:schemeClr val="bg1"/>
                </a:solidFill>
              </a:endParaRPr>
            </a:p>
            <a:p>
              <a:pPr marL="914400" lvl="1" indent="-457200">
                <a:buFont typeface="+mj-lt"/>
                <a:buAutoNum type="arabicPeriod"/>
              </a:pPr>
              <a:r>
                <a:rPr lang="zh-CN" altLang="en-US" sz="2000" dirty="0">
                  <a:solidFill>
                    <a:schemeClr val="bg1"/>
                  </a:solidFill>
                </a:rPr>
                <a:t>动态分配线路</a:t>
              </a:r>
              <a:endParaRPr lang="zh-CN" altLang="en-US" sz="2000" dirty="0">
                <a:solidFill>
                  <a:schemeClr val="bg1"/>
                </a:solidFill>
              </a:endParaRPr>
            </a:p>
            <a:p>
              <a:pPr marL="914400" lvl="1" indent="-457200">
                <a:buFont typeface="+mj-lt"/>
                <a:buAutoNum type="arabicPeriod"/>
              </a:pPr>
              <a:r>
                <a:rPr lang="zh-CN" altLang="en-US" sz="2000" dirty="0">
                  <a:solidFill>
                    <a:schemeClr val="bg1"/>
                  </a:solidFill>
                </a:rPr>
                <a:t>提高线路可靠性</a:t>
              </a:r>
              <a:endParaRPr lang="zh-CN" altLang="en-US" sz="2000" dirty="0">
                <a:solidFill>
                  <a:schemeClr val="bg1"/>
                </a:solidFill>
              </a:endParaRPr>
            </a:p>
            <a:p>
              <a:pPr marL="914400" lvl="1" indent="-457200">
                <a:buFont typeface="+mj-lt"/>
                <a:buAutoNum type="arabicPeriod"/>
              </a:pPr>
              <a:r>
                <a:rPr lang="zh-CN" altLang="en-US" sz="2000" dirty="0">
                  <a:solidFill>
                    <a:schemeClr val="bg1"/>
                  </a:solidFill>
                </a:rPr>
                <a:t>提高线路利用率</a:t>
              </a:r>
              <a:endParaRPr lang="zh-CN" altLang="en-US" sz="2000" dirty="0">
                <a:solidFill>
                  <a:schemeClr val="bg1"/>
                </a:solidFill>
              </a:endParaRPr>
            </a:p>
            <a:p>
              <a:pPr marL="914400" lvl="1" indent="-457200">
                <a:buFont typeface="+mj-lt"/>
                <a:buAutoNum type="arabicPeriod"/>
              </a:pPr>
              <a:r>
                <a:rPr lang="zh-CN" altLang="en-US" sz="2000" dirty="0">
                  <a:solidFill>
                    <a:schemeClr val="bg1"/>
                  </a:solidFill>
                </a:rPr>
                <a:t>提供多目标服务</a:t>
              </a:r>
              <a:endParaRPr lang="en-US" altLang="zh-CN" dirty="0">
                <a:solidFill>
                  <a:schemeClr val="bg1"/>
                </a:solidFill>
              </a:endParaRPr>
            </a:p>
            <a:p>
              <a:pPr lvl="1"/>
              <a:endParaRPr lang="zh-CN" altLang="en-US" dirty="0">
                <a:solidFill>
                  <a:schemeClr val="bg1"/>
                </a:solidFill>
              </a:endParaRPr>
            </a:p>
            <a:p>
              <a:pPr lvl="0">
                <a:buChar char="•"/>
              </a:pPr>
              <a:r>
                <a:rPr lang="zh-CN" altLang="en-US" sz="2400" b="1" dirty="0">
                  <a:solidFill>
                    <a:schemeClr val="bg1"/>
                  </a:solidFill>
                </a:rPr>
                <a:t>缺点</a:t>
              </a:r>
              <a:endParaRPr lang="zh-CN" altLang="en-US" sz="2400" b="1" dirty="0">
                <a:solidFill>
                  <a:schemeClr val="bg1"/>
                </a:solidFill>
              </a:endParaRPr>
            </a:p>
            <a:p>
              <a:pPr marL="914400" lvl="1" indent="-457200">
                <a:buFont typeface="+mj-lt"/>
                <a:buAutoNum type="arabicPeriod"/>
              </a:pPr>
              <a:r>
                <a:rPr lang="zh-CN" altLang="en-US" sz="2000" dirty="0">
                  <a:solidFill>
                    <a:schemeClr val="bg1"/>
                  </a:solidFill>
                </a:rPr>
                <a:t>引起了转发时延</a:t>
              </a:r>
              <a:endParaRPr lang="zh-CN" altLang="en-US" sz="2000" dirty="0">
                <a:solidFill>
                  <a:schemeClr val="bg1"/>
                </a:solidFill>
              </a:endParaRPr>
            </a:p>
            <a:p>
              <a:pPr marL="914400" lvl="1" indent="-457200">
                <a:buFont typeface="+mj-lt"/>
                <a:buAutoNum type="arabicPeriod"/>
              </a:pPr>
              <a:r>
                <a:rPr lang="zh-CN" altLang="en-US" sz="2000" dirty="0">
                  <a:solidFill>
                    <a:schemeClr val="bg1"/>
                  </a:solidFill>
                </a:rPr>
                <a:t>需要较大存储缓存空间</a:t>
              </a:r>
              <a:endParaRPr lang="zh-CN" altLang="en-US" sz="2000" dirty="0">
                <a:solidFill>
                  <a:schemeClr val="bg1"/>
                </a:solidFill>
              </a:endParaRPr>
            </a:p>
            <a:p>
              <a:pPr marL="914400" lvl="1" indent="-457200">
                <a:buFont typeface="+mj-lt"/>
                <a:buAutoNum type="arabicPeriod"/>
              </a:pPr>
              <a:r>
                <a:rPr lang="zh-CN" altLang="en-US" sz="2000" dirty="0">
                  <a:solidFill>
                    <a:schemeClr val="bg1"/>
                  </a:solidFill>
                </a:rPr>
                <a:t>需要传输额外的信息量</a:t>
              </a:r>
              <a:endParaRPr lang="zh-CN" altLang="en-US" sz="2000"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矩形 89"/>
          <p:cNvSpPr/>
          <p:nvPr/>
        </p:nvSpPr>
        <p:spPr>
          <a:xfrm>
            <a:off x="4773613" y="1909763"/>
            <a:ext cx="4800600" cy="546100"/>
          </a:xfrm>
          <a:prstGeom prst="rect">
            <a:avLst/>
          </a:prstGeom>
          <a:solidFill>
            <a:srgbClr val="036EB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93" name="等腰三角形 92"/>
          <p:cNvSpPr/>
          <p:nvPr/>
        </p:nvSpPr>
        <p:spPr>
          <a:xfrm rot="5400000" flipV="1">
            <a:off x="9305925" y="2063750"/>
            <a:ext cx="293688" cy="217488"/>
          </a:xfrm>
          <a:prstGeom prst="triangle">
            <a:avLst/>
          </a:prstGeom>
          <a:solidFill>
            <a:srgbClr val="34BF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cxnSp>
        <p:nvCxnSpPr>
          <p:cNvPr id="86" name="直接连接符 85"/>
          <p:cNvCxnSpPr/>
          <p:nvPr/>
        </p:nvCxnSpPr>
        <p:spPr>
          <a:xfrm>
            <a:off x="4594225" y="1974851"/>
            <a:ext cx="0" cy="3154363"/>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481139" y="1141414"/>
            <a:ext cx="968375" cy="696913"/>
          </a:xfrm>
          <a:prstGeom prst="rect">
            <a:avLst/>
          </a:prstGeom>
          <a:solidFill>
            <a:srgbClr val="036E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4" name="矩形 3"/>
          <p:cNvSpPr/>
          <p:nvPr/>
        </p:nvSpPr>
        <p:spPr>
          <a:xfrm>
            <a:off x="2613026" y="1141414"/>
            <a:ext cx="130175" cy="696913"/>
          </a:xfrm>
          <a:prstGeom prst="rect">
            <a:avLst/>
          </a:prstGeom>
          <a:solidFill>
            <a:srgbClr val="036E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4103" name="TextBox 1"/>
          <p:cNvSpPr txBox="1"/>
          <p:nvPr/>
        </p:nvSpPr>
        <p:spPr>
          <a:xfrm>
            <a:off x="4928008" y="3023761"/>
            <a:ext cx="2204130" cy="353941"/>
          </a:xfrm>
          <a:prstGeom prst="rect">
            <a:avLst/>
          </a:prstGeom>
          <a:noFill/>
          <a:ln w="9525">
            <a:noFill/>
          </a:ln>
        </p:spPr>
        <p:txBody>
          <a:bodyPr wrap="non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1.3    </a:t>
            </a:r>
            <a:r>
              <a:rPr lang="zh-CN" altLang="en-US" sz="2000" dirty="0">
                <a:solidFill>
                  <a:srgbClr val="8087A4"/>
                </a:solidFill>
                <a:latin typeface="微软雅黑" panose="020B0503020204020204" pitchFamily="34" charset="-122"/>
              </a:rPr>
              <a:t>三种交换方式</a:t>
            </a:r>
            <a:endParaRPr lang="zh-CN" altLang="en-US" sz="2000" dirty="0">
              <a:solidFill>
                <a:srgbClr val="8087A4"/>
              </a:solidFill>
              <a:latin typeface="微软雅黑" panose="020B0503020204020204" pitchFamily="34" charset="-122"/>
            </a:endParaRPr>
          </a:p>
        </p:txBody>
      </p:sp>
      <p:sp>
        <p:nvSpPr>
          <p:cNvPr id="73" name="TextBox 1"/>
          <p:cNvSpPr txBox="1"/>
          <p:nvPr/>
        </p:nvSpPr>
        <p:spPr>
          <a:xfrm>
            <a:off x="3000375" y="836614"/>
            <a:ext cx="1128514" cy="844075"/>
          </a:xfrm>
          <a:prstGeom prst="rect">
            <a:avLst/>
          </a:prstGeom>
          <a:noFill/>
        </p:spPr>
        <p:txBody>
          <a:bodyPr wrap="none" lIns="0" tIns="0" rIns="0" bIns="45718">
            <a:spAutoFit/>
          </a:bodyPr>
          <a:lstStyle/>
          <a:p>
            <a:pPr eaLnBrk="1" hangingPunct="1">
              <a:lnSpc>
                <a:spcPts val="6935"/>
              </a:lnSpc>
              <a:defRPr/>
            </a:pPr>
            <a:r>
              <a:rPr lang="en-US" altLang="zh-CN" sz="4400" noProof="1">
                <a:solidFill>
                  <a:srgbClr val="036EB8"/>
                </a:solidFill>
                <a:latin typeface="微软雅黑" panose="020B0503020204020204" pitchFamily="34" charset="-122"/>
                <a:ea typeface="微软雅黑" panose="020B0503020204020204" pitchFamily="34" charset="-122"/>
                <a:cs typeface="Microsoft YaHei UI" panose="020B0503020204020204" pitchFamily="34" charset="-122"/>
              </a:rPr>
              <a:t>目录</a:t>
            </a:r>
            <a:endParaRPr lang="en-US" altLang="zh-CN" sz="4400" noProof="1">
              <a:solidFill>
                <a:srgbClr val="036EB8"/>
              </a:solidFill>
              <a:latin typeface="微软雅黑" panose="020B0503020204020204" pitchFamily="34" charset="-122"/>
              <a:ea typeface="微软雅黑" panose="020B0503020204020204" pitchFamily="34" charset="-122"/>
              <a:cs typeface="Microsoft YaHei UI" panose="020B0503020204020204" pitchFamily="34" charset="-122"/>
            </a:endParaRPr>
          </a:p>
        </p:txBody>
      </p:sp>
      <p:sp>
        <p:nvSpPr>
          <p:cNvPr id="4105" name="TextBox 1"/>
          <p:cNvSpPr txBox="1"/>
          <p:nvPr/>
        </p:nvSpPr>
        <p:spPr>
          <a:xfrm>
            <a:off x="4917105" y="2562164"/>
            <a:ext cx="1947649" cy="353941"/>
          </a:xfrm>
          <a:prstGeom prst="rect">
            <a:avLst/>
          </a:prstGeom>
          <a:noFill/>
          <a:ln w="9525">
            <a:noFill/>
          </a:ln>
        </p:spPr>
        <p:txBody>
          <a:bodyPr wrap="non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1.2    </a:t>
            </a:r>
            <a:r>
              <a:rPr lang="zh-CN" altLang="en-US" sz="2000" dirty="0">
                <a:solidFill>
                  <a:srgbClr val="8087A4"/>
                </a:solidFill>
                <a:latin typeface="微软雅黑" panose="020B0503020204020204" pitchFamily="34" charset="-122"/>
              </a:rPr>
              <a:t>互联网概述</a:t>
            </a:r>
            <a:endParaRPr lang="zh-CN" altLang="en-US" sz="2000" dirty="0">
              <a:solidFill>
                <a:srgbClr val="8087A4"/>
              </a:solidFill>
              <a:latin typeface="微软雅黑" panose="020B0503020204020204" pitchFamily="34" charset="-122"/>
              <a:ea typeface="微软雅黑" panose="020B0503020204020204" pitchFamily="34" charset="-122"/>
            </a:endParaRPr>
          </a:p>
        </p:txBody>
      </p:sp>
      <p:sp>
        <p:nvSpPr>
          <p:cNvPr id="75" name="TextBox 1"/>
          <p:cNvSpPr txBox="1"/>
          <p:nvPr/>
        </p:nvSpPr>
        <p:spPr>
          <a:xfrm>
            <a:off x="3032125" y="1874839"/>
            <a:ext cx="1269578" cy="252631"/>
          </a:xfrm>
          <a:prstGeom prst="rect">
            <a:avLst/>
          </a:prstGeom>
          <a:noFill/>
        </p:spPr>
        <p:txBody>
          <a:bodyPr wrap="none" lIns="0" tIns="0" rIns="0" bIns="45718">
            <a:spAutoFit/>
          </a:bodyPr>
          <a:lstStyle/>
          <a:p>
            <a:pPr eaLnBrk="1" hangingPunct="1">
              <a:lnSpc>
                <a:spcPts val="1600"/>
              </a:lnSpc>
              <a:defRPr/>
            </a:pPr>
            <a:r>
              <a:rPr lang="en-US" altLang="zh-CN" noProof="1">
                <a:solidFill>
                  <a:srgbClr val="036EB8"/>
                </a:solidFill>
                <a:cs typeface="Arial" panose="020B0604020202020204" pitchFamily="34" charset="0"/>
              </a:rPr>
              <a:t>CONTENTS</a:t>
            </a:r>
            <a:endParaRPr lang="en-US" altLang="zh-CN" noProof="1">
              <a:solidFill>
                <a:srgbClr val="036EB8"/>
              </a:solidFill>
              <a:cs typeface="Arial" panose="020B0604020202020204" pitchFamily="34" charset="0"/>
            </a:endParaRPr>
          </a:p>
        </p:txBody>
      </p:sp>
      <p:sp>
        <p:nvSpPr>
          <p:cNvPr id="4107" name="TextBox 1"/>
          <p:cNvSpPr txBox="1"/>
          <p:nvPr/>
        </p:nvSpPr>
        <p:spPr>
          <a:xfrm>
            <a:off x="4919603" y="2036004"/>
            <a:ext cx="4255973" cy="353941"/>
          </a:xfrm>
          <a:prstGeom prst="rect">
            <a:avLst/>
          </a:prstGeom>
          <a:noFill/>
          <a:ln w="9525">
            <a:noFill/>
          </a:ln>
        </p:spPr>
        <p:txBody>
          <a:bodyPr wrap="none" lIns="0" tIns="0" rIns="0" bIns="45718">
            <a:spAutoFit/>
          </a:bodyPr>
          <a:lstStyle/>
          <a:p>
            <a:pPr eaLnBrk="1" hangingPunct="1">
              <a:lnSpc>
                <a:spcPts val="2400"/>
              </a:lnSpc>
            </a:pPr>
            <a:r>
              <a:rPr lang="en-US" altLang="zh-CN" sz="2000" b="1" dirty="0">
                <a:solidFill>
                  <a:schemeClr val="bg1"/>
                </a:solidFill>
                <a:latin typeface="微软雅黑" panose="020B0503020204020204" pitchFamily="34" charset="-122"/>
              </a:rPr>
              <a:t>1.1    </a:t>
            </a:r>
            <a:r>
              <a:rPr lang="zh-CN" altLang="en-US" sz="2000" b="1" dirty="0">
                <a:solidFill>
                  <a:schemeClr val="bg1"/>
                </a:solidFill>
                <a:latin typeface="微软雅黑" panose="020B0503020204020204" pitchFamily="34" charset="-122"/>
              </a:rPr>
              <a:t>计算机网络在信息时代中的作用</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4108" name="组合 76"/>
          <p:cNvGrpSpPr/>
          <p:nvPr/>
        </p:nvGrpSpPr>
        <p:grpSpPr>
          <a:xfrm>
            <a:off x="1524000" y="5741989"/>
            <a:ext cx="9144000" cy="287337"/>
            <a:chOff x="0" y="6513463"/>
            <a:chExt cx="12192000" cy="382357"/>
          </a:xfrm>
        </p:grpSpPr>
        <p:sp>
          <p:nvSpPr>
            <p:cNvPr id="78" name="矩形 77"/>
            <p:cNvSpPr/>
            <p:nvPr/>
          </p:nvSpPr>
          <p:spPr>
            <a:xfrm>
              <a:off x="0" y="6513463"/>
              <a:ext cx="12192000" cy="198572"/>
            </a:xfrm>
            <a:prstGeom prst="rect">
              <a:avLst/>
            </a:prstGeom>
            <a:solidFill>
              <a:srgbClr val="34BF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79" name="矩形 78"/>
            <p:cNvSpPr/>
            <p:nvPr/>
          </p:nvSpPr>
          <p:spPr>
            <a:xfrm>
              <a:off x="0" y="6553599"/>
              <a:ext cx="12192000" cy="308421"/>
            </a:xfrm>
            <a:prstGeom prst="rect">
              <a:avLst/>
            </a:prstGeom>
            <a:solidFill>
              <a:srgbClr val="036E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4115" name="文本框 17"/>
            <p:cNvSpPr txBox="1"/>
            <p:nvPr/>
          </p:nvSpPr>
          <p:spPr>
            <a:xfrm>
              <a:off x="239697" y="6528367"/>
              <a:ext cx="5952097" cy="367453"/>
            </a:xfrm>
            <a:prstGeom prst="rect">
              <a:avLst/>
            </a:prstGeom>
            <a:noFill/>
            <a:ln w="9525">
              <a:noFill/>
            </a:ln>
          </p:spPr>
          <p:txBody>
            <a:bodyPr>
              <a:spAutoFit/>
            </a:bodyPr>
            <a:lstStyle/>
            <a:p>
              <a:pPr eaLnBrk="1" hangingPunct="1"/>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sp>
        <p:nvSpPr>
          <p:cNvPr id="58" name="Freeform 3"/>
          <p:cNvSpPr/>
          <p:nvPr/>
        </p:nvSpPr>
        <p:spPr>
          <a:xfrm>
            <a:off x="4537076" y="2105025"/>
            <a:ext cx="106363" cy="107950"/>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59" name="Freeform 3"/>
          <p:cNvSpPr/>
          <p:nvPr/>
        </p:nvSpPr>
        <p:spPr>
          <a:xfrm>
            <a:off x="4537076" y="2647950"/>
            <a:ext cx="106363" cy="106363"/>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60" name="Freeform 3"/>
          <p:cNvSpPr/>
          <p:nvPr/>
        </p:nvSpPr>
        <p:spPr>
          <a:xfrm>
            <a:off x="4543609" y="3108744"/>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21" name="Freeform 3"/>
          <p:cNvSpPr/>
          <p:nvPr/>
        </p:nvSpPr>
        <p:spPr>
          <a:xfrm>
            <a:off x="4543609" y="3567950"/>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2" name="TextBox 1"/>
          <p:cNvSpPr txBox="1"/>
          <p:nvPr/>
        </p:nvSpPr>
        <p:spPr>
          <a:xfrm>
            <a:off x="4945148" y="3470360"/>
            <a:ext cx="2460610" cy="353941"/>
          </a:xfrm>
          <a:prstGeom prst="rect">
            <a:avLst/>
          </a:prstGeom>
          <a:noFill/>
          <a:ln w="9525">
            <a:noFill/>
          </a:ln>
        </p:spPr>
        <p:txBody>
          <a:bodyPr wrap="non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1.4    </a:t>
            </a:r>
            <a:r>
              <a:rPr lang="zh-CN" altLang="en-US" sz="2000" dirty="0">
                <a:solidFill>
                  <a:srgbClr val="8087A4"/>
                </a:solidFill>
                <a:latin typeface="微软雅黑" panose="020B0503020204020204" pitchFamily="34" charset="-122"/>
              </a:rPr>
              <a:t>计算机网络定义</a:t>
            </a:r>
            <a:endParaRPr lang="zh-CN" altLang="en-US" sz="2000" dirty="0">
              <a:solidFill>
                <a:srgbClr val="8087A4"/>
              </a:solidFill>
              <a:latin typeface="微软雅黑" panose="020B0503020204020204" pitchFamily="34" charset="-122"/>
            </a:endParaRPr>
          </a:p>
        </p:txBody>
      </p:sp>
      <p:sp>
        <p:nvSpPr>
          <p:cNvPr id="5" name="Freeform 3"/>
          <p:cNvSpPr/>
          <p:nvPr/>
        </p:nvSpPr>
        <p:spPr>
          <a:xfrm>
            <a:off x="4537210" y="4027156"/>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6" name="TextBox 1"/>
          <p:cNvSpPr txBox="1"/>
          <p:nvPr/>
        </p:nvSpPr>
        <p:spPr>
          <a:xfrm>
            <a:off x="4945148" y="3917166"/>
            <a:ext cx="2717090" cy="353941"/>
          </a:xfrm>
          <a:prstGeom prst="rect">
            <a:avLst/>
          </a:prstGeom>
          <a:noFill/>
          <a:ln w="9525">
            <a:noFill/>
          </a:ln>
        </p:spPr>
        <p:txBody>
          <a:bodyPr wrap="non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1.5    </a:t>
            </a:r>
            <a:r>
              <a:rPr lang="zh-CN" altLang="en-US" sz="2000" dirty="0">
                <a:solidFill>
                  <a:srgbClr val="8087A4"/>
                </a:solidFill>
                <a:latin typeface="微软雅黑" panose="020B0503020204020204" pitchFamily="34" charset="-122"/>
              </a:rPr>
              <a:t>计算机网络的类别</a:t>
            </a:r>
            <a:endParaRPr lang="zh-CN" altLang="en-US" sz="2000" dirty="0">
              <a:solidFill>
                <a:srgbClr val="8087A4"/>
              </a:solidFill>
              <a:latin typeface="微软雅黑" panose="020B0503020204020204" pitchFamily="34" charset="-122"/>
            </a:endParaRPr>
          </a:p>
        </p:txBody>
      </p:sp>
      <p:sp>
        <p:nvSpPr>
          <p:cNvPr id="7" name="Freeform 3"/>
          <p:cNvSpPr/>
          <p:nvPr/>
        </p:nvSpPr>
        <p:spPr>
          <a:xfrm>
            <a:off x="4537075" y="4481209"/>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8" name="Freeform 3"/>
          <p:cNvSpPr/>
          <p:nvPr/>
        </p:nvSpPr>
        <p:spPr>
          <a:xfrm>
            <a:off x="4537074" y="5024439"/>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9" name="TextBox 1"/>
          <p:cNvSpPr txBox="1"/>
          <p:nvPr/>
        </p:nvSpPr>
        <p:spPr>
          <a:xfrm>
            <a:off x="4943953" y="4398559"/>
            <a:ext cx="3672327" cy="353941"/>
          </a:xfrm>
          <a:prstGeom prst="rect">
            <a:avLst/>
          </a:prstGeom>
          <a:noFill/>
          <a:ln w="9525">
            <a:noFill/>
          </a:ln>
        </p:spPr>
        <p:txBody>
          <a:bodyPr wrap="squar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1.6    </a:t>
            </a:r>
            <a:r>
              <a:rPr lang="zh-CN" altLang="en-US" sz="2000" dirty="0">
                <a:solidFill>
                  <a:srgbClr val="8087A4"/>
                </a:solidFill>
                <a:latin typeface="微软雅黑" panose="020B0503020204020204" pitchFamily="34" charset="-122"/>
              </a:rPr>
              <a:t>计算机网络的性能</a:t>
            </a:r>
            <a:endParaRPr lang="zh-CN" altLang="en-US" sz="2000" dirty="0">
              <a:solidFill>
                <a:srgbClr val="8087A4"/>
              </a:solidFill>
              <a:latin typeface="微软雅黑" panose="020B0503020204020204" pitchFamily="34" charset="-122"/>
            </a:endParaRPr>
          </a:p>
        </p:txBody>
      </p:sp>
      <p:sp>
        <p:nvSpPr>
          <p:cNvPr id="10" name="TextBox 1"/>
          <p:cNvSpPr txBox="1"/>
          <p:nvPr/>
        </p:nvSpPr>
        <p:spPr>
          <a:xfrm>
            <a:off x="4943954" y="4912359"/>
            <a:ext cx="2973571" cy="353941"/>
          </a:xfrm>
          <a:prstGeom prst="rect">
            <a:avLst/>
          </a:prstGeom>
          <a:noFill/>
          <a:ln w="9525">
            <a:noFill/>
          </a:ln>
        </p:spPr>
        <p:txBody>
          <a:bodyPr wrap="non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1.7    </a:t>
            </a:r>
            <a:r>
              <a:rPr lang="zh-CN" altLang="en-US" sz="2000" dirty="0">
                <a:solidFill>
                  <a:srgbClr val="8087A4"/>
                </a:solidFill>
                <a:latin typeface="微软雅黑" panose="020B0503020204020204" pitchFamily="34" charset="-122"/>
              </a:rPr>
              <a:t>计算机网络体系结构</a:t>
            </a:r>
            <a:endParaRPr lang="zh-CN" altLang="en-US" sz="2000" dirty="0">
              <a:solidFill>
                <a:srgbClr val="8087A4"/>
              </a:solidFill>
              <a:latin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4765500" y="3352869"/>
            <a:ext cx="4800600" cy="546100"/>
          </a:xfrm>
          <a:prstGeom prst="rect">
            <a:avLst/>
          </a:prstGeom>
          <a:solidFill>
            <a:srgbClr val="036EB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93" name="等腰三角形 92"/>
          <p:cNvSpPr/>
          <p:nvPr/>
        </p:nvSpPr>
        <p:spPr>
          <a:xfrm rot="5400000" flipV="1">
            <a:off x="9297789" y="3511593"/>
            <a:ext cx="293688" cy="217488"/>
          </a:xfrm>
          <a:prstGeom prst="triangle">
            <a:avLst/>
          </a:prstGeom>
          <a:solidFill>
            <a:srgbClr val="34BF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cxnSp>
        <p:nvCxnSpPr>
          <p:cNvPr id="86" name="直接连接符 85"/>
          <p:cNvCxnSpPr/>
          <p:nvPr/>
        </p:nvCxnSpPr>
        <p:spPr>
          <a:xfrm>
            <a:off x="4594225" y="1974851"/>
            <a:ext cx="0" cy="3154363"/>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481139" y="1141414"/>
            <a:ext cx="968375" cy="696913"/>
          </a:xfrm>
          <a:prstGeom prst="rect">
            <a:avLst/>
          </a:prstGeom>
          <a:solidFill>
            <a:srgbClr val="036E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4" name="矩形 3"/>
          <p:cNvSpPr/>
          <p:nvPr/>
        </p:nvSpPr>
        <p:spPr>
          <a:xfrm>
            <a:off x="2613026" y="1141414"/>
            <a:ext cx="130175" cy="696913"/>
          </a:xfrm>
          <a:prstGeom prst="rect">
            <a:avLst/>
          </a:prstGeom>
          <a:solidFill>
            <a:srgbClr val="036E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4103" name="TextBox 1"/>
          <p:cNvSpPr txBox="1"/>
          <p:nvPr/>
        </p:nvSpPr>
        <p:spPr>
          <a:xfrm>
            <a:off x="4928008" y="3023761"/>
            <a:ext cx="2237792" cy="353941"/>
          </a:xfrm>
          <a:prstGeom prst="rect">
            <a:avLst/>
          </a:prstGeom>
          <a:noFill/>
          <a:ln w="9525">
            <a:noFill/>
          </a:ln>
        </p:spPr>
        <p:txBody>
          <a:bodyPr wrap="non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1.3    </a:t>
            </a:r>
            <a:r>
              <a:rPr lang="zh-CN" altLang="en-US" sz="2000" dirty="0">
                <a:solidFill>
                  <a:srgbClr val="8087A4"/>
                </a:solidFill>
                <a:latin typeface="微软雅黑" panose="020B0503020204020204" pitchFamily="34" charset="-122"/>
              </a:rPr>
              <a:t>三种交换方式</a:t>
            </a:r>
            <a:endParaRPr lang="zh-CN" altLang="en-US" sz="2000" dirty="0">
              <a:solidFill>
                <a:srgbClr val="8087A4"/>
              </a:solidFill>
              <a:latin typeface="微软雅黑" panose="020B0503020204020204" pitchFamily="34" charset="-122"/>
            </a:endParaRPr>
          </a:p>
        </p:txBody>
      </p:sp>
      <p:sp>
        <p:nvSpPr>
          <p:cNvPr id="73" name="TextBox 1"/>
          <p:cNvSpPr txBox="1"/>
          <p:nvPr/>
        </p:nvSpPr>
        <p:spPr>
          <a:xfrm>
            <a:off x="3000375" y="836614"/>
            <a:ext cx="1128514" cy="844075"/>
          </a:xfrm>
          <a:prstGeom prst="rect">
            <a:avLst/>
          </a:prstGeom>
          <a:noFill/>
        </p:spPr>
        <p:txBody>
          <a:bodyPr wrap="none" lIns="0" tIns="0" rIns="0" bIns="45718">
            <a:spAutoFit/>
          </a:bodyPr>
          <a:lstStyle/>
          <a:p>
            <a:pPr eaLnBrk="1" hangingPunct="1">
              <a:lnSpc>
                <a:spcPts val="6935"/>
              </a:lnSpc>
              <a:defRPr/>
            </a:pPr>
            <a:r>
              <a:rPr lang="en-US" altLang="zh-CN" sz="4400" noProof="1">
                <a:solidFill>
                  <a:srgbClr val="036EB8"/>
                </a:solidFill>
                <a:latin typeface="微软雅黑" panose="020B0503020204020204" pitchFamily="34" charset="-122"/>
                <a:ea typeface="微软雅黑" panose="020B0503020204020204" pitchFamily="34" charset="-122"/>
                <a:cs typeface="Microsoft YaHei UI" panose="020B0503020204020204" pitchFamily="34" charset="-122"/>
              </a:rPr>
              <a:t>目录</a:t>
            </a:r>
            <a:endParaRPr lang="en-US" altLang="zh-CN" sz="4400" noProof="1">
              <a:solidFill>
                <a:srgbClr val="036EB8"/>
              </a:solidFill>
              <a:latin typeface="微软雅黑" panose="020B0503020204020204" pitchFamily="34" charset="-122"/>
              <a:ea typeface="微软雅黑" panose="020B0503020204020204" pitchFamily="34" charset="-122"/>
              <a:cs typeface="Microsoft YaHei UI" panose="020B0503020204020204" pitchFamily="34" charset="-122"/>
            </a:endParaRPr>
          </a:p>
        </p:txBody>
      </p:sp>
      <p:sp>
        <p:nvSpPr>
          <p:cNvPr id="4105" name="TextBox 1"/>
          <p:cNvSpPr txBox="1"/>
          <p:nvPr/>
        </p:nvSpPr>
        <p:spPr>
          <a:xfrm>
            <a:off x="4917105" y="2562164"/>
            <a:ext cx="1947649" cy="353941"/>
          </a:xfrm>
          <a:prstGeom prst="rect">
            <a:avLst/>
          </a:prstGeom>
          <a:noFill/>
          <a:ln w="9525">
            <a:noFill/>
          </a:ln>
        </p:spPr>
        <p:txBody>
          <a:bodyPr wrap="non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1.2    </a:t>
            </a:r>
            <a:r>
              <a:rPr lang="zh-CN" altLang="en-US" sz="2000" dirty="0">
                <a:solidFill>
                  <a:srgbClr val="8087A4"/>
                </a:solidFill>
                <a:latin typeface="微软雅黑" panose="020B0503020204020204" pitchFamily="34" charset="-122"/>
              </a:rPr>
              <a:t>互联网概述</a:t>
            </a:r>
            <a:endParaRPr lang="zh-CN" altLang="en-US" sz="2000" dirty="0">
              <a:solidFill>
                <a:srgbClr val="8087A4"/>
              </a:solidFill>
              <a:latin typeface="微软雅黑" panose="020B0503020204020204" pitchFamily="34" charset="-122"/>
              <a:ea typeface="微软雅黑" panose="020B0503020204020204" pitchFamily="34" charset="-122"/>
            </a:endParaRPr>
          </a:p>
        </p:txBody>
      </p:sp>
      <p:sp>
        <p:nvSpPr>
          <p:cNvPr id="75" name="TextBox 1"/>
          <p:cNvSpPr txBox="1"/>
          <p:nvPr/>
        </p:nvSpPr>
        <p:spPr>
          <a:xfrm>
            <a:off x="3032125" y="1874839"/>
            <a:ext cx="1269578" cy="252631"/>
          </a:xfrm>
          <a:prstGeom prst="rect">
            <a:avLst/>
          </a:prstGeom>
          <a:noFill/>
        </p:spPr>
        <p:txBody>
          <a:bodyPr wrap="none" lIns="0" tIns="0" rIns="0" bIns="45718">
            <a:spAutoFit/>
          </a:bodyPr>
          <a:lstStyle/>
          <a:p>
            <a:pPr eaLnBrk="1" hangingPunct="1">
              <a:lnSpc>
                <a:spcPts val="1600"/>
              </a:lnSpc>
              <a:defRPr/>
            </a:pPr>
            <a:r>
              <a:rPr lang="en-US" altLang="zh-CN" noProof="1">
                <a:solidFill>
                  <a:srgbClr val="036EB8"/>
                </a:solidFill>
                <a:cs typeface="Arial" panose="020B0604020202020204" pitchFamily="34" charset="0"/>
              </a:rPr>
              <a:t>CONTENTS</a:t>
            </a:r>
            <a:endParaRPr lang="en-US" altLang="zh-CN" noProof="1">
              <a:solidFill>
                <a:srgbClr val="036EB8"/>
              </a:solidFill>
              <a:cs typeface="Arial" panose="020B0604020202020204" pitchFamily="34" charset="0"/>
            </a:endParaRPr>
          </a:p>
        </p:txBody>
      </p:sp>
      <p:sp>
        <p:nvSpPr>
          <p:cNvPr id="4107" name="TextBox 1"/>
          <p:cNvSpPr txBox="1"/>
          <p:nvPr/>
        </p:nvSpPr>
        <p:spPr>
          <a:xfrm>
            <a:off x="4919664" y="2073276"/>
            <a:ext cx="4255973" cy="353941"/>
          </a:xfrm>
          <a:prstGeom prst="rect">
            <a:avLst/>
          </a:prstGeom>
          <a:noFill/>
          <a:ln w="9525">
            <a:noFill/>
          </a:ln>
        </p:spPr>
        <p:txBody>
          <a:bodyPr wrap="non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1.1    </a:t>
            </a:r>
            <a:r>
              <a:rPr lang="zh-CN" altLang="en-US" sz="2000" dirty="0">
                <a:solidFill>
                  <a:schemeClr val="bg1">
                    <a:lumMod val="50000"/>
                  </a:schemeClr>
                </a:solidFill>
                <a:latin typeface="微软雅黑" panose="020B0503020204020204" pitchFamily="34" charset="-122"/>
              </a:rPr>
              <a:t>计算机网络在信息时代中的作用</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4108" name="组合 76"/>
          <p:cNvGrpSpPr/>
          <p:nvPr/>
        </p:nvGrpSpPr>
        <p:grpSpPr>
          <a:xfrm>
            <a:off x="1524000" y="5741989"/>
            <a:ext cx="9144000" cy="287337"/>
            <a:chOff x="0" y="6513463"/>
            <a:chExt cx="12192000" cy="382357"/>
          </a:xfrm>
        </p:grpSpPr>
        <p:sp>
          <p:nvSpPr>
            <p:cNvPr id="78" name="矩形 77"/>
            <p:cNvSpPr/>
            <p:nvPr/>
          </p:nvSpPr>
          <p:spPr>
            <a:xfrm>
              <a:off x="0" y="6513463"/>
              <a:ext cx="12192000" cy="198572"/>
            </a:xfrm>
            <a:prstGeom prst="rect">
              <a:avLst/>
            </a:prstGeom>
            <a:solidFill>
              <a:srgbClr val="34BF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79" name="矩形 78"/>
            <p:cNvSpPr/>
            <p:nvPr/>
          </p:nvSpPr>
          <p:spPr>
            <a:xfrm>
              <a:off x="0" y="6553599"/>
              <a:ext cx="12192000" cy="308421"/>
            </a:xfrm>
            <a:prstGeom prst="rect">
              <a:avLst/>
            </a:prstGeom>
            <a:solidFill>
              <a:srgbClr val="036E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4115" name="文本框 17"/>
            <p:cNvSpPr txBox="1"/>
            <p:nvPr/>
          </p:nvSpPr>
          <p:spPr>
            <a:xfrm>
              <a:off x="239697" y="6528367"/>
              <a:ext cx="5952097" cy="367453"/>
            </a:xfrm>
            <a:prstGeom prst="rect">
              <a:avLst/>
            </a:prstGeom>
            <a:noFill/>
            <a:ln w="9525">
              <a:noFill/>
            </a:ln>
          </p:spPr>
          <p:txBody>
            <a:bodyPr>
              <a:spAutoFit/>
            </a:bodyPr>
            <a:lstStyle/>
            <a:p>
              <a:pPr eaLnBrk="1" hangingPunct="1"/>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sp>
        <p:nvSpPr>
          <p:cNvPr id="58" name="Freeform 3"/>
          <p:cNvSpPr/>
          <p:nvPr/>
        </p:nvSpPr>
        <p:spPr>
          <a:xfrm>
            <a:off x="4537076" y="2105025"/>
            <a:ext cx="106363" cy="107950"/>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59" name="Freeform 3"/>
          <p:cNvSpPr/>
          <p:nvPr/>
        </p:nvSpPr>
        <p:spPr>
          <a:xfrm>
            <a:off x="4537076" y="2647950"/>
            <a:ext cx="106363" cy="106363"/>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60" name="Freeform 3"/>
          <p:cNvSpPr/>
          <p:nvPr/>
        </p:nvSpPr>
        <p:spPr>
          <a:xfrm>
            <a:off x="4543609" y="3108744"/>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21" name="Freeform 3"/>
          <p:cNvSpPr/>
          <p:nvPr/>
        </p:nvSpPr>
        <p:spPr>
          <a:xfrm>
            <a:off x="4543609" y="3567950"/>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2" name="TextBox 1"/>
          <p:cNvSpPr txBox="1"/>
          <p:nvPr/>
        </p:nvSpPr>
        <p:spPr>
          <a:xfrm>
            <a:off x="4945148" y="3470360"/>
            <a:ext cx="2494273" cy="353941"/>
          </a:xfrm>
          <a:prstGeom prst="rect">
            <a:avLst/>
          </a:prstGeom>
          <a:noFill/>
          <a:ln w="9525">
            <a:noFill/>
          </a:ln>
        </p:spPr>
        <p:txBody>
          <a:bodyPr wrap="none" lIns="0" tIns="0" rIns="0" bIns="45718">
            <a:spAutoFit/>
          </a:bodyPr>
          <a:lstStyle/>
          <a:p>
            <a:pPr eaLnBrk="1" hangingPunct="1">
              <a:lnSpc>
                <a:spcPts val="2400"/>
              </a:lnSpc>
            </a:pPr>
            <a:r>
              <a:rPr lang="en-US" altLang="zh-CN" sz="2000" b="1" dirty="0">
                <a:solidFill>
                  <a:schemeClr val="bg1"/>
                </a:solidFill>
                <a:latin typeface="微软雅黑" panose="020B0503020204020204" pitchFamily="34" charset="-122"/>
              </a:rPr>
              <a:t>1.4    </a:t>
            </a:r>
            <a:r>
              <a:rPr lang="zh-CN" altLang="en-US" sz="2000" b="1" dirty="0">
                <a:solidFill>
                  <a:schemeClr val="bg1"/>
                </a:solidFill>
                <a:latin typeface="微软雅黑" panose="020B0503020204020204" pitchFamily="34" charset="-122"/>
              </a:rPr>
              <a:t>计算机网络定义</a:t>
            </a:r>
            <a:endParaRPr lang="zh-CN" altLang="en-US" sz="2000" b="1" dirty="0">
              <a:solidFill>
                <a:schemeClr val="bg1"/>
              </a:solidFill>
              <a:latin typeface="微软雅黑" panose="020B0503020204020204" pitchFamily="34" charset="-122"/>
            </a:endParaRPr>
          </a:p>
        </p:txBody>
      </p:sp>
      <p:sp>
        <p:nvSpPr>
          <p:cNvPr id="5" name="Freeform 3"/>
          <p:cNvSpPr/>
          <p:nvPr/>
        </p:nvSpPr>
        <p:spPr>
          <a:xfrm>
            <a:off x="4537210" y="4027156"/>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6" name="TextBox 1"/>
          <p:cNvSpPr txBox="1"/>
          <p:nvPr/>
        </p:nvSpPr>
        <p:spPr>
          <a:xfrm>
            <a:off x="4945148" y="3917166"/>
            <a:ext cx="2717090" cy="353941"/>
          </a:xfrm>
          <a:prstGeom prst="rect">
            <a:avLst/>
          </a:prstGeom>
          <a:noFill/>
          <a:ln w="9525">
            <a:noFill/>
          </a:ln>
        </p:spPr>
        <p:txBody>
          <a:bodyPr wrap="non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1.5    </a:t>
            </a:r>
            <a:r>
              <a:rPr lang="zh-CN" altLang="en-US" sz="2000" dirty="0">
                <a:solidFill>
                  <a:srgbClr val="8087A4"/>
                </a:solidFill>
                <a:latin typeface="微软雅黑" panose="020B0503020204020204" pitchFamily="34" charset="-122"/>
              </a:rPr>
              <a:t>计算机网络的类别</a:t>
            </a:r>
            <a:endParaRPr lang="zh-CN" altLang="en-US" sz="2000" dirty="0">
              <a:solidFill>
                <a:srgbClr val="8087A4"/>
              </a:solidFill>
              <a:latin typeface="微软雅黑" panose="020B0503020204020204" pitchFamily="34" charset="-122"/>
            </a:endParaRPr>
          </a:p>
        </p:txBody>
      </p:sp>
      <p:sp>
        <p:nvSpPr>
          <p:cNvPr id="7" name="Freeform 3"/>
          <p:cNvSpPr/>
          <p:nvPr/>
        </p:nvSpPr>
        <p:spPr>
          <a:xfrm>
            <a:off x="4537075" y="4481209"/>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8" name="Freeform 3"/>
          <p:cNvSpPr/>
          <p:nvPr/>
        </p:nvSpPr>
        <p:spPr>
          <a:xfrm>
            <a:off x="4537074" y="5024439"/>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9" name="TextBox 1"/>
          <p:cNvSpPr txBox="1"/>
          <p:nvPr/>
        </p:nvSpPr>
        <p:spPr>
          <a:xfrm>
            <a:off x="4943953" y="4398559"/>
            <a:ext cx="3672327" cy="353941"/>
          </a:xfrm>
          <a:prstGeom prst="rect">
            <a:avLst/>
          </a:prstGeom>
          <a:noFill/>
          <a:ln w="9525">
            <a:noFill/>
          </a:ln>
        </p:spPr>
        <p:txBody>
          <a:bodyPr wrap="squar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1.6    </a:t>
            </a:r>
            <a:r>
              <a:rPr lang="zh-CN" altLang="en-US" sz="2000" dirty="0">
                <a:solidFill>
                  <a:srgbClr val="8087A4"/>
                </a:solidFill>
                <a:latin typeface="微软雅黑" panose="020B0503020204020204" pitchFamily="34" charset="-122"/>
              </a:rPr>
              <a:t>计算机网络的性能</a:t>
            </a:r>
            <a:endParaRPr lang="zh-CN" altLang="en-US" sz="2000" dirty="0">
              <a:solidFill>
                <a:srgbClr val="8087A4"/>
              </a:solidFill>
              <a:latin typeface="微软雅黑" panose="020B0503020204020204" pitchFamily="34" charset="-122"/>
            </a:endParaRPr>
          </a:p>
        </p:txBody>
      </p:sp>
      <p:sp>
        <p:nvSpPr>
          <p:cNvPr id="10" name="TextBox 1"/>
          <p:cNvSpPr txBox="1"/>
          <p:nvPr/>
        </p:nvSpPr>
        <p:spPr>
          <a:xfrm>
            <a:off x="4943954" y="4912359"/>
            <a:ext cx="2973571" cy="353941"/>
          </a:xfrm>
          <a:prstGeom prst="rect">
            <a:avLst/>
          </a:prstGeom>
          <a:noFill/>
          <a:ln w="9525">
            <a:noFill/>
          </a:ln>
        </p:spPr>
        <p:txBody>
          <a:bodyPr wrap="non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1.7    </a:t>
            </a:r>
            <a:r>
              <a:rPr lang="zh-CN" altLang="en-US" sz="2000" dirty="0">
                <a:solidFill>
                  <a:srgbClr val="8087A4"/>
                </a:solidFill>
                <a:latin typeface="微软雅黑" panose="020B0503020204020204" pitchFamily="34" charset="-122"/>
              </a:rPr>
              <a:t>计算机网络体系结构</a:t>
            </a:r>
            <a:endParaRPr lang="zh-CN" altLang="en-US" sz="2000" dirty="0">
              <a:solidFill>
                <a:srgbClr val="8087A4"/>
              </a:solidFill>
              <a:latin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11"/>
          <p:cNvSpPr txBox="1"/>
          <p:nvPr/>
        </p:nvSpPr>
        <p:spPr>
          <a:xfrm>
            <a:off x="2801205" y="601989"/>
            <a:ext cx="5291137" cy="523220"/>
          </a:xfrm>
          <a:prstGeom prst="rect">
            <a:avLst/>
          </a:prstGeom>
          <a:noFill/>
          <a:ln w="9525">
            <a:noFill/>
          </a:ln>
        </p:spPr>
        <p:txBody>
          <a:bodyPr>
            <a:spAutoFit/>
          </a:bodyPr>
          <a:lstStyle/>
          <a:p>
            <a:pPr eaLnBrk="1" hangingPunct="1"/>
            <a:r>
              <a:rPr lang="zh-CN" altLang="en-US" sz="2800" b="1" dirty="0">
                <a:solidFill>
                  <a:srgbClr val="036EB8"/>
                </a:solidFill>
                <a:latin typeface="微软雅黑" panose="020B0503020204020204" pitchFamily="34" charset="-122"/>
                <a:ea typeface="微软雅黑" panose="020B0503020204020204" pitchFamily="34" charset="-122"/>
              </a:rPr>
              <a:t>计算机网络的定义</a:t>
            </a:r>
            <a:endParaRPr lang="en-US" altLang="zh-CN" sz="2800" b="1" dirty="0">
              <a:solidFill>
                <a:srgbClr val="036EB8"/>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893155" y="409574"/>
            <a:ext cx="908050" cy="908050"/>
            <a:chOff x="369155" y="409574"/>
            <a:chExt cx="908050" cy="908050"/>
          </a:xfrm>
        </p:grpSpPr>
        <p:sp>
          <p:nvSpPr>
            <p:cNvPr id="17" name="十字箭头标注 16"/>
            <p:cNvSpPr/>
            <p:nvPr/>
          </p:nvSpPr>
          <p:spPr>
            <a:xfrm>
              <a:off x="369155" y="409574"/>
              <a:ext cx="908050" cy="908050"/>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hangingPunct="1">
                <a:defRPr/>
              </a:pPr>
              <a:endParaRPr lang="zh-CN" altLang="en-US" sz="100" noProof="1"/>
            </a:p>
          </p:txBody>
        </p:sp>
        <p:pic>
          <p:nvPicPr>
            <p:cNvPr id="6149" name="图片 17"/>
            <p:cNvPicPr>
              <a:picLocks noChangeAspect="1"/>
            </p:cNvPicPr>
            <p:nvPr/>
          </p:nvPicPr>
          <p:blipFill>
            <a:blip r:embed="rId1"/>
            <a:stretch>
              <a:fillRect/>
            </a:stretch>
          </p:blipFill>
          <p:spPr>
            <a:xfrm>
              <a:off x="559655" y="548680"/>
              <a:ext cx="527050" cy="527050"/>
            </a:xfrm>
            <a:prstGeom prst="rect">
              <a:avLst/>
            </a:prstGeom>
            <a:noFill/>
            <a:ln w="9525">
              <a:noFill/>
            </a:ln>
          </p:spPr>
        </p:pic>
      </p:grpSp>
      <p:sp>
        <p:nvSpPr>
          <p:cNvPr id="2" name="文本框 1"/>
          <p:cNvSpPr txBox="1"/>
          <p:nvPr/>
        </p:nvSpPr>
        <p:spPr>
          <a:xfrm>
            <a:off x="1893154" y="1700808"/>
            <a:ext cx="10467541" cy="2806025"/>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zh-CN" altLang="en-US" sz="2400" dirty="0">
                <a:latin typeface="+mn-ea"/>
              </a:rPr>
              <a:t>计算机网络的精确定义并未统一</a:t>
            </a:r>
            <a:endParaRPr lang="zh-CN" altLang="en-US" sz="2400" dirty="0">
              <a:latin typeface="+mn-ea"/>
            </a:endParaRPr>
          </a:p>
          <a:p>
            <a:pPr marL="342900" indent="-342900">
              <a:lnSpc>
                <a:spcPct val="150000"/>
              </a:lnSpc>
              <a:buFont typeface="Wingdings" panose="05000000000000000000" pitchFamily="2" charset="2"/>
              <a:buChar char="n"/>
            </a:pPr>
            <a:r>
              <a:rPr lang="zh-CN" altLang="en-US" sz="2400" dirty="0">
                <a:latin typeface="+mn-ea"/>
              </a:rPr>
              <a:t>计算机网络的最简单的定义是：一些</a:t>
            </a:r>
            <a:r>
              <a:rPr lang="zh-CN" altLang="en-US" sz="2400" b="1" dirty="0">
                <a:solidFill>
                  <a:srgbClr val="FF0000"/>
                </a:solidFill>
                <a:latin typeface="+mn-ea"/>
              </a:rPr>
              <a:t>互相连接</a:t>
            </a:r>
            <a:r>
              <a:rPr lang="zh-CN" altLang="en-US" sz="2400" dirty="0">
                <a:latin typeface="+mn-ea"/>
              </a:rPr>
              <a:t>的、</a:t>
            </a:r>
            <a:r>
              <a:rPr lang="zh-CN" altLang="en-US" sz="2400" b="1" dirty="0">
                <a:solidFill>
                  <a:srgbClr val="FF0000"/>
                </a:solidFill>
                <a:latin typeface="+mn-ea"/>
              </a:rPr>
              <a:t>自治</a:t>
            </a:r>
            <a:r>
              <a:rPr lang="zh-CN" altLang="en-US" sz="2400" dirty="0">
                <a:latin typeface="+mn-ea"/>
              </a:rPr>
              <a:t>的计算机的集合。</a:t>
            </a:r>
            <a:endParaRPr lang="en-US" altLang="zh-CN" sz="2400" dirty="0">
              <a:latin typeface="+mn-ea"/>
            </a:endParaRPr>
          </a:p>
          <a:p>
            <a:pPr marL="720090" indent="-342900">
              <a:lnSpc>
                <a:spcPct val="150000"/>
              </a:lnSpc>
              <a:buFont typeface="Wingdings" panose="05000000000000000000" pitchFamily="2" charset="2"/>
              <a:buChar char="Ø"/>
            </a:pPr>
            <a:r>
              <a:rPr lang="zh-CN" altLang="en-US" sz="2400" dirty="0">
                <a:latin typeface="+mn-ea"/>
              </a:rPr>
              <a:t>互连  是指计算机之间可以通过有线或无线的方式进行数据通信；</a:t>
            </a:r>
            <a:endParaRPr lang="en-US" altLang="zh-CN" sz="2400" dirty="0">
              <a:latin typeface="+mn-ea"/>
            </a:endParaRPr>
          </a:p>
          <a:p>
            <a:pPr marL="720090" indent="-342900">
              <a:lnSpc>
                <a:spcPct val="150000"/>
              </a:lnSpc>
              <a:buFont typeface="Wingdings" panose="05000000000000000000" pitchFamily="2" charset="2"/>
              <a:buChar char="Ø"/>
            </a:pPr>
            <a:r>
              <a:rPr lang="zh-CN" altLang="en-US" sz="2400" dirty="0">
                <a:latin typeface="+mn-ea"/>
              </a:rPr>
              <a:t>自治  是指独立的计算机，它有自己的硬件和软件，可以单独运行使用；</a:t>
            </a:r>
            <a:endParaRPr lang="en-US" altLang="zh-CN" sz="2400" dirty="0">
              <a:latin typeface="+mn-ea"/>
            </a:endParaRPr>
          </a:p>
          <a:p>
            <a:pPr marL="720090" indent="-342900">
              <a:lnSpc>
                <a:spcPct val="150000"/>
              </a:lnSpc>
              <a:buFont typeface="Wingdings" panose="05000000000000000000" pitchFamily="2" charset="2"/>
              <a:buChar char="Ø"/>
            </a:pPr>
            <a:r>
              <a:rPr lang="zh-CN" altLang="en-US" sz="2400" dirty="0">
                <a:latin typeface="+mn-ea"/>
              </a:rPr>
              <a:t>集合  是指至少需要两台计算机；</a:t>
            </a:r>
            <a:endParaRPr lang="zh-CN" altLang="en-US" sz="2400" dirty="0">
              <a:latin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4770002" y="3798805"/>
            <a:ext cx="4800600" cy="546100"/>
          </a:xfrm>
          <a:prstGeom prst="rect">
            <a:avLst/>
          </a:prstGeom>
          <a:solidFill>
            <a:srgbClr val="036EB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93" name="等腰三角形 92"/>
          <p:cNvSpPr/>
          <p:nvPr/>
        </p:nvSpPr>
        <p:spPr>
          <a:xfrm rot="5400000" flipV="1">
            <a:off x="9315014" y="3963028"/>
            <a:ext cx="293688" cy="217488"/>
          </a:xfrm>
          <a:prstGeom prst="triangle">
            <a:avLst/>
          </a:prstGeom>
          <a:solidFill>
            <a:srgbClr val="34BF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cxnSp>
        <p:nvCxnSpPr>
          <p:cNvPr id="86" name="直接连接符 85"/>
          <p:cNvCxnSpPr/>
          <p:nvPr/>
        </p:nvCxnSpPr>
        <p:spPr>
          <a:xfrm>
            <a:off x="4594225" y="1974851"/>
            <a:ext cx="0" cy="3154363"/>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481139" y="1141414"/>
            <a:ext cx="968375" cy="696913"/>
          </a:xfrm>
          <a:prstGeom prst="rect">
            <a:avLst/>
          </a:prstGeom>
          <a:solidFill>
            <a:srgbClr val="036E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4" name="矩形 3"/>
          <p:cNvSpPr/>
          <p:nvPr/>
        </p:nvSpPr>
        <p:spPr>
          <a:xfrm>
            <a:off x="2613026" y="1141414"/>
            <a:ext cx="130175" cy="696913"/>
          </a:xfrm>
          <a:prstGeom prst="rect">
            <a:avLst/>
          </a:prstGeom>
          <a:solidFill>
            <a:srgbClr val="036E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4103" name="TextBox 1"/>
          <p:cNvSpPr txBox="1"/>
          <p:nvPr/>
        </p:nvSpPr>
        <p:spPr>
          <a:xfrm>
            <a:off x="4928008" y="3023761"/>
            <a:ext cx="2237792" cy="353941"/>
          </a:xfrm>
          <a:prstGeom prst="rect">
            <a:avLst/>
          </a:prstGeom>
          <a:noFill/>
          <a:ln w="9525">
            <a:noFill/>
          </a:ln>
        </p:spPr>
        <p:txBody>
          <a:bodyPr wrap="non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1.3    </a:t>
            </a:r>
            <a:r>
              <a:rPr lang="zh-CN" altLang="en-US" sz="2000" dirty="0">
                <a:solidFill>
                  <a:srgbClr val="8087A4"/>
                </a:solidFill>
                <a:latin typeface="微软雅黑" panose="020B0503020204020204" pitchFamily="34" charset="-122"/>
              </a:rPr>
              <a:t>三种交换方式</a:t>
            </a:r>
            <a:endParaRPr lang="zh-CN" altLang="en-US" sz="2000" dirty="0">
              <a:solidFill>
                <a:srgbClr val="8087A4"/>
              </a:solidFill>
              <a:latin typeface="微软雅黑" panose="020B0503020204020204" pitchFamily="34" charset="-122"/>
            </a:endParaRPr>
          </a:p>
        </p:txBody>
      </p:sp>
      <p:sp>
        <p:nvSpPr>
          <p:cNvPr id="73" name="TextBox 1"/>
          <p:cNvSpPr txBox="1"/>
          <p:nvPr/>
        </p:nvSpPr>
        <p:spPr>
          <a:xfrm>
            <a:off x="3000375" y="836614"/>
            <a:ext cx="1128514" cy="844075"/>
          </a:xfrm>
          <a:prstGeom prst="rect">
            <a:avLst/>
          </a:prstGeom>
          <a:noFill/>
        </p:spPr>
        <p:txBody>
          <a:bodyPr wrap="none" lIns="0" tIns="0" rIns="0" bIns="45718">
            <a:spAutoFit/>
          </a:bodyPr>
          <a:lstStyle/>
          <a:p>
            <a:pPr eaLnBrk="1" hangingPunct="1">
              <a:lnSpc>
                <a:spcPts val="6935"/>
              </a:lnSpc>
              <a:defRPr/>
            </a:pPr>
            <a:r>
              <a:rPr lang="en-US" altLang="zh-CN" sz="4400" noProof="1">
                <a:solidFill>
                  <a:srgbClr val="036EB8"/>
                </a:solidFill>
                <a:latin typeface="微软雅黑" panose="020B0503020204020204" pitchFamily="34" charset="-122"/>
                <a:ea typeface="微软雅黑" panose="020B0503020204020204" pitchFamily="34" charset="-122"/>
                <a:cs typeface="Microsoft YaHei UI" panose="020B0503020204020204" pitchFamily="34" charset="-122"/>
              </a:rPr>
              <a:t>目录</a:t>
            </a:r>
            <a:endParaRPr lang="en-US" altLang="zh-CN" sz="4400" noProof="1">
              <a:solidFill>
                <a:srgbClr val="036EB8"/>
              </a:solidFill>
              <a:latin typeface="微软雅黑" panose="020B0503020204020204" pitchFamily="34" charset="-122"/>
              <a:ea typeface="微软雅黑" panose="020B0503020204020204" pitchFamily="34" charset="-122"/>
              <a:cs typeface="Microsoft YaHei UI" panose="020B0503020204020204" pitchFamily="34" charset="-122"/>
            </a:endParaRPr>
          </a:p>
        </p:txBody>
      </p:sp>
      <p:sp>
        <p:nvSpPr>
          <p:cNvPr id="4105" name="TextBox 1"/>
          <p:cNvSpPr txBox="1"/>
          <p:nvPr/>
        </p:nvSpPr>
        <p:spPr>
          <a:xfrm>
            <a:off x="4917105" y="2562164"/>
            <a:ext cx="1947649" cy="353941"/>
          </a:xfrm>
          <a:prstGeom prst="rect">
            <a:avLst/>
          </a:prstGeom>
          <a:noFill/>
          <a:ln w="9525">
            <a:noFill/>
          </a:ln>
        </p:spPr>
        <p:txBody>
          <a:bodyPr wrap="non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1.2    </a:t>
            </a:r>
            <a:r>
              <a:rPr lang="zh-CN" altLang="en-US" sz="2000" dirty="0">
                <a:solidFill>
                  <a:srgbClr val="8087A4"/>
                </a:solidFill>
                <a:latin typeface="微软雅黑" panose="020B0503020204020204" pitchFamily="34" charset="-122"/>
              </a:rPr>
              <a:t>互联网概述</a:t>
            </a:r>
            <a:endParaRPr lang="zh-CN" altLang="en-US" sz="2000" dirty="0">
              <a:solidFill>
                <a:srgbClr val="8087A4"/>
              </a:solidFill>
              <a:latin typeface="微软雅黑" panose="020B0503020204020204" pitchFamily="34" charset="-122"/>
              <a:ea typeface="微软雅黑" panose="020B0503020204020204" pitchFamily="34" charset="-122"/>
            </a:endParaRPr>
          </a:p>
        </p:txBody>
      </p:sp>
      <p:sp>
        <p:nvSpPr>
          <p:cNvPr id="75" name="TextBox 1"/>
          <p:cNvSpPr txBox="1"/>
          <p:nvPr/>
        </p:nvSpPr>
        <p:spPr>
          <a:xfrm>
            <a:off x="3032125" y="1874839"/>
            <a:ext cx="1269578" cy="252631"/>
          </a:xfrm>
          <a:prstGeom prst="rect">
            <a:avLst/>
          </a:prstGeom>
          <a:noFill/>
        </p:spPr>
        <p:txBody>
          <a:bodyPr wrap="none" lIns="0" tIns="0" rIns="0" bIns="45718">
            <a:spAutoFit/>
          </a:bodyPr>
          <a:lstStyle/>
          <a:p>
            <a:pPr eaLnBrk="1" hangingPunct="1">
              <a:lnSpc>
                <a:spcPts val="1600"/>
              </a:lnSpc>
              <a:defRPr/>
            </a:pPr>
            <a:r>
              <a:rPr lang="en-US" altLang="zh-CN" noProof="1">
                <a:solidFill>
                  <a:srgbClr val="036EB8"/>
                </a:solidFill>
                <a:cs typeface="Arial" panose="020B0604020202020204" pitchFamily="34" charset="0"/>
              </a:rPr>
              <a:t>CONTENTS</a:t>
            </a:r>
            <a:endParaRPr lang="en-US" altLang="zh-CN" noProof="1">
              <a:solidFill>
                <a:srgbClr val="036EB8"/>
              </a:solidFill>
              <a:cs typeface="Arial" panose="020B0604020202020204" pitchFamily="34" charset="0"/>
            </a:endParaRPr>
          </a:p>
        </p:txBody>
      </p:sp>
      <p:sp>
        <p:nvSpPr>
          <p:cNvPr id="4107" name="TextBox 1"/>
          <p:cNvSpPr txBox="1"/>
          <p:nvPr/>
        </p:nvSpPr>
        <p:spPr>
          <a:xfrm>
            <a:off x="4919664" y="2073276"/>
            <a:ext cx="4255973" cy="353941"/>
          </a:xfrm>
          <a:prstGeom prst="rect">
            <a:avLst/>
          </a:prstGeom>
          <a:noFill/>
          <a:ln w="9525">
            <a:noFill/>
          </a:ln>
        </p:spPr>
        <p:txBody>
          <a:bodyPr wrap="non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1.1    </a:t>
            </a:r>
            <a:r>
              <a:rPr lang="zh-CN" altLang="en-US" sz="2000" dirty="0">
                <a:solidFill>
                  <a:srgbClr val="8087A4"/>
                </a:solidFill>
                <a:latin typeface="微软雅黑" panose="020B0503020204020204" pitchFamily="34" charset="-122"/>
              </a:rPr>
              <a:t>计算机网络在信息时代中</a:t>
            </a:r>
            <a:r>
              <a:rPr lang="zh-CN" altLang="en-US" sz="2000" dirty="0">
                <a:solidFill>
                  <a:schemeClr val="bg1"/>
                </a:solidFill>
                <a:latin typeface="微软雅黑" panose="020B0503020204020204" pitchFamily="34" charset="-122"/>
              </a:rPr>
              <a:t>的作用</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4108" name="组合 76"/>
          <p:cNvGrpSpPr/>
          <p:nvPr/>
        </p:nvGrpSpPr>
        <p:grpSpPr>
          <a:xfrm>
            <a:off x="1524000" y="5741989"/>
            <a:ext cx="9144000" cy="287337"/>
            <a:chOff x="0" y="6513463"/>
            <a:chExt cx="12192000" cy="382357"/>
          </a:xfrm>
        </p:grpSpPr>
        <p:sp>
          <p:nvSpPr>
            <p:cNvPr id="78" name="矩形 77"/>
            <p:cNvSpPr/>
            <p:nvPr/>
          </p:nvSpPr>
          <p:spPr>
            <a:xfrm>
              <a:off x="0" y="6513463"/>
              <a:ext cx="12192000" cy="198572"/>
            </a:xfrm>
            <a:prstGeom prst="rect">
              <a:avLst/>
            </a:prstGeom>
            <a:solidFill>
              <a:srgbClr val="34BF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79" name="矩形 78"/>
            <p:cNvSpPr/>
            <p:nvPr/>
          </p:nvSpPr>
          <p:spPr>
            <a:xfrm>
              <a:off x="0" y="6553599"/>
              <a:ext cx="12192000" cy="308421"/>
            </a:xfrm>
            <a:prstGeom prst="rect">
              <a:avLst/>
            </a:prstGeom>
            <a:solidFill>
              <a:srgbClr val="036E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4115" name="文本框 17"/>
            <p:cNvSpPr txBox="1"/>
            <p:nvPr/>
          </p:nvSpPr>
          <p:spPr>
            <a:xfrm>
              <a:off x="239697" y="6528367"/>
              <a:ext cx="5952097" cy="367453"/>
            </a:xfrm>
            <a:prstGeom prst="rect">
              <a:avLst/>
            </a:prstGeom>
            <a:noFill/>
            <a:ln w="9525">
              <a:noFill/>
            </a:ln>
          </p:spPr>
          <p:txBody>
            <a:bodyPr>
              <a:spAutoFit/>
            </a:bodyPr>
            <a:lstStyle/>
            <a:p>
              <a:pPr eaLnBrk="1" hangingPunct="1"/>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sp>
        <p:nvSpPr>
          <p:cNvPr id="58" name="Freeform 3"/>
          <p:cNvSpPr/>
          <p:nvPr/>
        </p:nvSpPr>
        <p:spPr>
          <a:xfrm>
            <a:off x="4537076" y="2105025"/>
            <a:ext cx="106363" cy="107950"/>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59" name="Freeform 3"/>
          <p:cNvSpPr/>
          <p:nvPr/>
        </p:nvSpPr>
        <p:spPr>
          <a:xfrm>
            <a:off x="4537076" y="2647950"/>
            <a:ext cx="106363" cy="106363"/>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60" name="Freeform 3"/>
          <p:cNvSpPr/>
          <p:nvPr/>
        </p:nvSpPr>
        <p:spPr>
          <a:xfrm>
            <a:off x="4543609" y="3108744"/>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21" name="Freeform 3"/>
          <p:cNvSpPr/>
          <p:nvPr/>
        </p:nvSpPr>
        <p:spPr>
          <a:xfrm>
            <a:off x="4543609" y="3567950"/>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2" name="TextBox 1"/>
          <p:cNvSpPr txBox="1"/>
          <p:nvPr/>
        </p:nvSpPr>
        <p:spPr>
          <a:xfrm>
            <a:off x="4945148" y="3470360"/>
            <a:ext cx="2494273" cy="353941"/>
          </a:xfrm>
          <a:prstGeom prst="rect">
            <a:avLst/>
          </a:prstGeom>
          <a:noFill/>
          <a:ln w="9525">
            <a:noFill/>
          </a:ln>
        </p:spPr>
        <p:txBody>
          <a:bodyPr wrap="none" lIns="0" tIns="0" rIns="0" bIns="45718">
            <a:spAutoFit/>
          </a:bodyPr>
          <a:lstStyle/>
          <a:p>
            <a:pPr>
              <a:lnSpc>
                <a:spcPts val="2400"/>
              </a:lnSpc>
            </a:pPr>
            <a:r>
              <a:rPr lang="en-US" altLang="zh-CN" sz="2000" dirty="0">
                <a:solidFill>
                  <a:srgbClr val="8087A4"/>
                </a:solidFill>
                <a:latin typeface="微软雅黑" panose="020B0503020204020204" pitchFamily="34" charset="-122"/>
              </a:rPr>
              <a:t>1.4    </a:t>
            </a:r>
            <a:r>
              <a:rPr lang="zh-CN" altLang="en-US" sz="2000" dirty="0">
                <a:solidFill>
                  <a:srgbClr val="8087A4"/>
                </a:solidFill>
                <a:latin typeface="微软雅黑" panose="020B0503020204020204" pitchFamily="34" charset="-122"/>
              </a:rPr>
              <a:t>计算机网络定义</a:t>
            </a:r>
            <a:endParaRPr lang="zh-CN" altLang="en-US" sz="2000" dirty="0">
              <a:solidFill>
                <a:srgbClr val="8087A4"/>
              </a:solidFill>
              <a:latin typeface="微软雅黑" panose="020B0503020204020204" pitchFamily="34" charset="-122"/>
            </a:endParaRPr>
          </a:p>
        </p:txBody>
      </p:sp>
      <p:sp>
        <p:nvSpPr>
          <p:cNvPr id="5" name="Freeform 3"/>
          <p:cNvSpPr/>
          <p:nvPr/>
        </p:nvSpPr>
        <p:spPr>
          <a:xfrm>
            <a:off x="4537210" y="4027156"/>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6" name="TextBox 1"/>
          <p:cNvSpPr txBox="1"/>
          <p:nvPr/>
        </p:nvSpPr>
        <p:spPr>
          <a:xfrm>
            <a:off x="4945148" y="3917166"/>
            <a:ext cx="2750753" cy="353941"/>
          </a:xfrm>
          <a:prstGeom prst="rect">
            <a:avLst/>
          </a:prstGeom>
          <a:noFill/>
          <a:ln w="9525">
            <a:noFill/>
          </a:ln>
        </p:spPr>
        <p:txBody>
          <a:bodyPr wrap="none" lIns="0" tIns="0" rIns="0" bIns="45718">
            <a:spAutoFit/>
          </a:bodyPr>
          <a:lstStyle/>
          <a:p>
            <a:pPr eaLnBrk="1" hangingPunct="1">
              <a:lnSpc>
                <a:spcPts val="2400"/>
              </a:lnSpc>
            </a:pPr>
            <a:r>
              <a:rPr lang="en-US" altLang="zh-CN" sz="2000" b="1" dirty="0">
                <a:solidFill>
                  <a:schemeClr val="bg1"/>
                </a:solidFill>
                <a:latin typeface="微软雅黑" panose="020B0503020204020204" pitchFamily="34" charset="-122"/>
              </a:rPr>
              <a:t>1.5    </a:t>
            </a:r>
            <a:r>
              <a:rPr lang="zh-CN" altLang="en-US" sz="2000" b="1" dirty="0">
                <a:solidFill>
                  <a:schemeClr val="bg1"/>
                </a:solidFill>
                <a:latin typeface="微软雅黑" panose="020B0503020204020204" pitchFamily="34" charset="-122"/>
              </a:rPr>
              <a:t>计算机网络的类别</a:t>
            </a:r>
            <a:endParaRPr lang="zh-CN" altLang="en-US" sz="2000" b="1" dirty="0">
              <a:solidFill>
                <a:schemeClr val="bg1"/>
              </a:solidFill>
              <a:latin typeface="微软雅黑" panose="020B0503020204020204" pitchFamily="34" charset="-122"/>
            </a:endParaRPr>
          </a:p>
        </p:txBody>
      </p:sp>
      <p:sp>
        <p:nvSpPr>
          <p:cNvPr id="7" name="Freeform 3"/>
          <p:cNvSpPr/>
          <p:nvPr/>
        </p:nvSpPr>
        <p:spPr>
          <a:xfrm>
            <a:off x="4537075" y="4481209"/>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8" name="Freeform 3"/>
          <p:cNvSpPr/>
          <p:nvPr/>
        </p:nvSpPr>
        <p:spPr>
          <a:xfrm>
            <a:off x="4537074" y="5024439"/>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9" name="TextBox 1"/>
          <p:cNvSpPr txBox="1"/>
          <p:nvPr/>
        </p:nvSpPr>
        <p:spPr>
          <a:xfrm>
            <a:off x="4943953" y="4398559"/>
            <a:ext cx="3672327" cy="353941"/>
          </a:xfrm>
          <a:prstGeom prst="rect">
            <a:avLst/>
          </a:prstGeom>
          <a:noFill/>
          <a:ln w="9525">
            <a:noFill/>
          </a:ln>
        </p:spPr>
        <p:txBody>
          <a:bodyPr wrap="squar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1.6    </a:t>
            </a:r>
            <a:r>
              <a:rPr lang="zh-CN" altLang="en-US" sz="2000" dirty="0">
                <a:solidFill>
                  <a:srgbClr val="8087A4"/>
                </a:solidFill>
                <a:latin typeface="微软雅黑" panose="020B0503020204020204" pitchFamily="34" charset="-122"/>
              </a:rPr>
              <a:t>计算机网络的性能</a:t>
            </a:r>
            <a:endParaRPr lang="zh-CN" altLang="en-US" sz="2000" dirty="0">
              <a:solidFill>
                <a:srgbClr val="8087A4"/>
              </a:solidFill>
              <a:latin typeface="微软雅黑" panose="020B0503020204020204" pitchFamily="34" charset="-122"/>
            </a:endParaRPr>
          </a:p>
        </p:txBody>
      </p:sp>
      <p:sp>
        <p:nvSpPr>
          <p:cNvPr id="10" name="TextBox 1"/>
          <p:cNvSpPr txBox="1"/>
          <p:nvPr/>
        </p:nvSpPr>
        <p:spPr>
          <a:xfrm>
            <a:off x="4943954" y="4912359"/>
            <a:ext cx="2973571" cy="353941"/>
          </a:xfrm>
          <a:prstGeom prst="rect">
            <a:avLst/>
          </a:prstGeom>
          <a:noFill/>
          <a:ln w="9525">
            <a:noFill/>
          </a:ln>
        </p:spPr>
        <p:txBody>
          <a:bodyPr wrap="non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1.7    </a:t>
            </a:r>
            <a:r>
              <a:rPr lang="zh-CN" altLang="en-US" sz="2000" dirty="0">
                <a:solidFill>
                  <a:srgbClr val="8087A4"/>
                </a:solidFill>
                <a:latin typeface="微软雅黑" panose="020B0503020204020204" pitchFamily="34" charset="-122"/>
              </a:rPr>
              <a:t>计算机网络体系结构</a:t>
            </a:r>
            <a:endParaRPr lang="zh-CN" altLang="en-US" sz="2000" dirty="0">
              <a:solidFill>
                <a:srgbClr val="8087A4"/>
              </a:solidFill>
              <a:latin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11"/>
          <p:cNvSpPr txBox="1"/>
          <p:nvPr/>
        </p:nvSpPr>
        <p:spPr>
          <a:xfrm>
            <a:off x="1066137" y="354859"/>
            <a:ext cx="5291137" cy="523220"/>
          </a:xfrm>
          <a:prstGeom prst="rect">
            <a:avLst/>
          </a:prstGeom>
          <a:noFill/>
          <a:ln w="9525">
            <a:noFill/>
          </a:ln>
        </p:spPr>
        <p:txBody>
          <a:bodyPr>
            <a:spAutoFit/>
          </a:bodyPr>
          <a:lstStyle/>
          <a:p>
            <a:pPr eaLnBrk="1" hangingPunct="1"/>
            <a:r>
              <a:rPr lang="zh-CN" altLang="en-US" sz="2800" b="1" dirty="0">
                <a:solidFill>
                  <a:srgbClr val="036EB8"/>
                </a:solidFill>
                <a:latin typeface="微软雅黑" panose="020B0503020204020204" pitchFamily="34" charset="-122"/>
                <a:ea typeface="微软雅黑" panose="020B0503020204020204" pitchFamily="34" charset="-122"/>
              </a:rPr>
              <a:t>计算机网络的分类</a:t>
            </a:r>
            <a:endParaRPr lang="en-US" altLang="zh-CN" sz="2800" b="1" dirty="0">
              <a:solidFill>
                <a:srgbClr val="036EB8"/>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68937" y="163900"/>
            <a:ext cx="908050" cy="908050"/>
            <a:chOff x="369155" y="409574"/>
            <a:chExt cx="908050" cy="908050"/>
          </a:xfrm>
        </p:grpSpPr>
        <p:sp>
          <p:nvSpPr>
            <p:cNvPr id="17" name="十字箭头标注 16"/>
            <p:cNvSpPr/>
            <p:nvPr/>
          </p:nvSpPr>
          <p:spPr>
            <a:xfrm>
              <a:off x="369155" y="409574"/>
              <a:ext cx="908050" cy="908050"/>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hangingPunct="1">
                <a:defRPr/>
              </a:pPr>
              <a:endParaRPr lang="zh-CN" altLang="en-US" sz="100" noProof="1"/>
            </a:p>
          </p:txBody>
        </p:sp>
        <p:pic>
          <p:nvPicPr>
            <p:cNvPr id="6149" name="图片 17"/>
            <p:cNvPicPr>
              <a:picLocks noChangeAspect="1"/>
            </p:cNvPicPr>
            <p:nvPr/>
          </p:nvPicPr>
          <p:blipFill>
            <a:blip r:embed="rId1"/>
            <a:stretch>
              <a:fillRect/>
            </a:stretch>
          </p:blipFill>
          <p:spPr>
            <a:xfrm>
              <a:off x="559655" y="548680"/>
              <a:ext cx="527050" cy="527050"/>
            </a:xfrm>
            <a:prstGeom prst="rect">
              <a:avLst/>
            </a:prstGeom>
            <a:noFill/>
            <a:ln w="9525">
              <a:noFill/>
            </a:ln>
          </p:spPr>
        </p:pic>
      </p:grpSp>
      <p:grpSp>
        <p:nvGrpSpPr>
          <p:cNvPr id="9" name="组合 8"/>
          <p:cNvGrpSpPr/>
          <p:nvPr/>
        </p:nvGrpSpPr>
        <p:grpSpPr>
          <a:xfrm>
            <a:off x="528873" y="1090277"/>
            <a:ext cx="2540383" cy="2605721"/>
            <a:chOff x="839416" y="1628800"/>
            <a:chExt cx="3888432" cy="2592288"/>
          </a:xfrm>
        </p:grpSpPr>
        <p:sp>
          <p:nvSpPr>
            <p:cNvPr id="7" name="文本框 6"/>
            <p:cNvSpPr txBox="1"/>
            <p:nvPr/>
          </p:nvSpPr>
          <p:spPr>
            <a:xfrm>
              <a:off x="839416" y="1628800"/>
              <a:ext cx="3888432" cy="2592288"/>
            </a:xfrm>
            <a:prstGeom prst="rect">
              <a:avLst/>
            </a:prstGeom>
            <a:solidFill>
              <a:schemeClr val="accent6"/>
            </a:solidFill>
            <a:ln>
              <a:solidFill>
                <a:schemeClr val="accent6"/>
              </a:solidFill>
            </a:ln>
          </p:spPr>
          <p:txBody>
            <a:bodyPr wrap="square" rtlCol="0">
              <a:noAutofit/>
            </a:bodyPr>
            <a:lstStyle/>
            <a:p>
              <a:pPr algn="ctr"/>
              <a:r>
                <a:rPr lang="zh-CN" altLang="en-US" sz="2400" b="1" dirty="0">
                  <a:solidFill>
                    <a:schemeClr val="bg1"/>
                  </a:solidFill>
                </a:rPr>
                <a:t>按交换技术分类</a:t>
              </a:r>
              <a:endParaRPr lang="zh-CN" altLang="en-US" sz="2400" b="1" dirty="0">
                <a:solidFill>
                  <a:schemeClr val="bg1"/>
                </a:solidFill>
              </a:endParaRPr>
            </a:p>
          </p:txBody>
        </p:sp>
        <p:sp>
          <p:nvSpPr>
            <p:cNvPr id="8" name="文本框 7"/>
            <p:cNvSpPr txBox="1"/>
            <p:nvPr/>
          </p:nvSpPr>
          <p:spPr>
            <a:xfrm>
              <a:off x="983432" y="2132856"/>
              <a:ext cx="3600400" cy="1944216"/>
            </a:xfrm>
            <a:prstGeom prst="rect">
              <a:avLst/>
            </a:prstGeom>
            <a:solidFill>
              <a:schemeClr val="bg1"/>
            </a:solidFill>
            <a:ln>
              <a:solidFill>
                <a:schemeClr val="bg1"/>
              </a:solidFill>
            </a:ln>
          </p:spPr>
          <p:txBody>
            <a:bodyPr wrap="square" rtlCol="0">
              <a:noAutofit/>
            </a:bodyPr>
            <a:lstStyle/>
            <a:p>
              <a:pPr marL="285750" indent="-285750">
                <a:lnSpc>
                  <a:spcPct val="150000"/>
                </a:lnSpc>
                <a:buFont typeface="Wingdings" panose="05000000000000000000" pitchFamily="2" charset="2"/>
                <a:buChar char="p"/>
              </a:pPr>
              <a:r>
                <a:rPr lang="zh-CN" altLang="en-US" sz="2400" b="1" dirty="0">
                  <a:solidFill>
                    <a:schemeClr val="accent6"/>
                  </a:solidFill>
                </a:rPr>
                <a:t>电路交换网络</a:t>
              </a:r>
              <a:endParaRPr lang="en-US" altLang="zh-CN" sz="2400" b="1" dirty="0">
                <a:solidFill>
                  <a:schemeClr val="accent6"/>
                </a:solidFill>
              </a:endParaRPr>
            </a:p>
            <a:p>
              <a:pPr marL="285750" indent="-285750">
                <a:lnSpc>
                  <a:spcPct val="150000"/>
                </a:lnSpc>
                <a:buFont typeface="Wingdings" panose="05000000000000000000" pitchFamily="2" charset="2"/>
                <a:buChar char="p"/>
              </a:pPr>
              <a:r>
                <a:rPr lang="zh-CN" altLang="en-US" sz="2400" b="1" dirty="0">
                  <a:solidFill>
                    <a:schemeClr val="accent6"/>
                  </a:solidFill>
                </a:rPr>
                <a:t>报文交换网络</a:t>
              </a:r>
              <a:endParaRPr lang="en-US" altLang="zh-CN" sz="2400" b="1" dirty="0">
                <a:solidFill>
                  <a:schemeClr val="accent6"/>
                </a:solidFill>
              </a:endParaRPr>
            </a:p>
            <a:p>
              <a:pPr marL="285750" indent="-285750">
                <a:lnSpc>
                  <a:spcPct val="150000"/>
                </a:lnSpc>
                <a:buFont typeface="Wingdings" panose="05000000000000000000" pitchFamily="2" charset="2"/>
                <a:buChar char="p"/>
              </a:pPr>
              <a:r>
                <a:rPr lang="zh-CN" altLang="en-US" sz="2400" b="1" dirty="0">
                  <a:solidFill>
                    <a:schemeClr val="accent6"/>
                  </a:solidFill>
                </a:rPr>
                <a:t>分组交换网络</a:t>
              </a:r>
              <a:endParaRPr lang="zh-CN" altLang="en-US" sz="2400" b="1" dirty="0">
                <a:solidFill>
                  <a:schemeClr val="accent6"/>
                </a:solidFill>
              </a:endParaRPr>
            </a:p>
          </p:txBody>
        </p:sp>
      </p:grpSp>
      <p:grpSp>
        <p:nvGrpSpPr>
          <p:cNvPr id="13" name="组合 12"/>
          <p:cNvGrpSpPr/>
          <p:nvPr/>
        </p:nvGrpSpPr>
        <p:grpSpPr>
          <a:xfrm>
            <a:off x="528873" y="3908196"/>
            <a:ext cx="2540383" cy="1828254"/>
            <a:chOff x="839416" y="1628800"/>
            <a:chExt cx="3888432" cy="2096783"/>
          </a:xfrm>
          <a:solidFill>
            <a:srgbClr val="00B0F0"/>
          </a:solidFill>
        </p:grpSpPr>
        <p:sp>
          <p:nvSpPr>
            <p:cNvPr id="14" name="文本框 13"/>
            <p:cNvSpPr txBox="1"/>
            <p:nvPr/>
          </p:nvSpPr>
          <p:spPr>
            <a:xfrm>
              <a:off x="839416" y="1628800"/>
              <a:ext cx="3888432" cy="2096783"/>
            </a:xfrm>
            <a:prstGeom prst="rect">
              <a:avLst/>
            </a:prstGeom>
            <a:grpFill/>
            <a:ln>
              <a:solidFill>
                <a:schemeClr val="accent6"/>
              </a:solidFill>
            </a:ln>
          </p:spPr>
          <p:txBody>
            <a:bodyPr wrap="square" rtlCol="0">
              <a:noAutofit/>
            </a:bodyPr>
            <a:lstStyle/>
            <a:p>
              <a:pPr algn="ctr"/>
              <a:r>
                <a:rPr lang="zh-CN" altLang="en-US" sz="2400" b="1" dirty="0">
                  <a:solidFill>
                    <a:schemeClr val="bg1"/>
                  </a:solidFill>
                </a:rPr>
                <a:t>按使用者分类</a:t>
              </a:r>
              <a:endParaRPr lang="zh-CN" altLang="en-US" sz="2400" b="1" dirty="0">
                <a:solidFill>
                  <a:schemeClr val="bg1"/>
                </a:solidFill>
              </a:endParaRPr>
            </a:p>
          </p:txBody>
        </p:sp>
        <p:sp>
          <p:nvSpPr>
            <p:cNvPr id="15" name="文本框 14"/>
            <p:cNvSpPr txBox="1"/>
            <p:nvPr/>
          </p:nvSpPr>
          <p:spPr>
            <a:xfrm>
              <a:off x="983432" y="2132856"/>
              <a:ext cx="3600400" cy="1427558"/>
            </a:xfrm>
            <a:prstGeom prst="rect">
              <a:avLst/>
            </a:prstGeom>
            <a:solidFill>
              <a:schemeClr val="bg1"/>
            </a:solidFill>
            <a:ln>
              <a:solidFill>
                <a:schemeClr val="bg1"/>
              </a:solidFill>
            </a:ln>
          </p:spPr>
          <p:txBody>
            <a:bodyPr wrap="square" rtlCol="0">
              <a:noAutofit/>
            </a:bodyPr>
            <a:lstStyle/>
            <a:p>
              <a:pPr marL="285750" indent="-285750">
                <a:lnSpc>
                  <a:spcPct val="150000"/>
                </a:lnSpc>
                <a:buFont typeface="Wingdings" panose="05000000000000000000" pitchFamily="2" charset="2"/>
                <a:buChar char="p"/>
              </a:pPr>
              <a:r>
                <a:rPr lang="zh-CN" altLang="en-US" sz="2400" b="1" dirty="0">
                  <a:solidFill>
                    <a:srgbClr val="00B0F0"/>
                  </a:solidFill>
                </a:rPr>
                <a:t>专用网</a:t>
              </a:r>
              <a:endParaRPr lang="en-US" altLang="zh-CN" sz="2400" b="1" dirty="0">
                <a:solidFill>
                  <a:srgbClr val="00B0F0"/>
                </a:solidFill>
              </a:endParaRPr>
            </a:p>
            <a:p>
              <a:pPr marL="285750" indent="-285750">
                <a:lnSpc>
                  <a:spcPct val="150000"/>
                </a:lnSpc>
                <a:buFont typeface="Wingdings" panose="05000000000000000000" pitchFamily="2" charset="2"/>
                <a:buChar char="p"/>
              </a:pPr>
              <a:r>
                <a:rPr lang="zh-CN" altLang="en-US" sz="2400" b="1" dirty="0">
                  <a:solidFill>
                    <a:srgbClr val="00B0F0"/>
                  </a:solidFill>
                </a:rPr>
                <a:t>公用网</a:t>
              </a:r>
              <a:endParaRPr lang="en-US" altLang="zh-CN" sz="2400" b="1" dirty="0">
                <a:solidFill>
                  <a:srgbClr val="00B0F0"/>
                </a:solidFill>
              </a:endParaRPr>
            </a:p>
          </p:txBody>
        </p:sp>
      </p:grpSp>
      <p:grpSp>
        <p:nvGrpSpPr>
          <p:cNvPr id="16" name="组合 15"/>
          <p:cNvGrpSpPr/>
          <p:nvPr/>
        </p:nvGrpSpPr>
        <p:grpSpPr>
          <a:xfrm>
            <a:off x="3388721" y="1069038"/>
            <a:ext cx="2534811" cy="1828254"/>
            <a:chOff x="839416" y="1628800"/>
            <a:chExt cx="3888432" cy="2096783"/>
          </a:xfrm>
          <a:solidFill>
            <a:schemeClr val="accent2">
              <a:lumMod val="60000"/>
              <a:lumOff val="40000"/>
            </a:schemeClr>
          </a:solidFill>
        </p:grpSpPr>
        <p:sp>
          <p:nvSpPr>
            <p:cNvPr id="18" name="文本框 17"/>
            <p:cNvSpPr txBox="1"/>
            <p:nvPr/>
          </p:nvSpPr>
          <p:spPr>
            <a:xfrm>
              <a:off x="839416" y="1628800"/>
              <a:ext cx="3888432" cy="2096783"/>
            </a:xfrm>
            <a:prstGeom prst="rect">
              <a:avLst/>
            </a:prstGeom>
            <a:grpFill/>
            <a:ln>
              <a:solidFill>
                <a:schemeClr val="accent2">
                  <a:lumMod val="60000"/>
                  <a:lumOff val="40000"/>
                </a:schemeClr>
              </a:solidFill>
            </a:ln>
          </p:spPr>
          <p:txBody>
            <a:bodyPr wrap="square" rtlCol="0">
              <a:noAutofit/>
            </a:bodyPr>
            <a:lstStyle/>
            <a:p>
              <a:pPr algn="ctr"/>
              <a:r>
                <a:rPr lang="zh-CN" altLang="en-US" sz="2400" b="1" dirty="0">
                  <a:solidFill>
                    <a:schemeClr val="bg1"/>
                  </a:solidFill>
                </a:rPr>
                <a:t>按传输介质分类</a:t>
              </a:r>
              <a:endParaRPr lang="zh-CN" altLang="en-US" sz="2400" b="1" dirty="0">
                <a:solidFill>
                  <a:schemeClr val="bg1"/>
                </a:solidFill>
              </a:endParaRPr>
            </a:p>
          </p:txBody>
        </p:sp>
        <p:sp>
          <p:nvSpPr>
            <p:cNvPr id="19" name="文本框 18"/>
            <p:cNvSpPr txBox="1"/>
            <p:nvPr/>
          </p:nvSpPr>
          <p:spPr>
            <a:xfrm>
              <a:off x="983432" y="2132856"/>
              <a:ext cx="3600400" cy="1427558"/>
            </a:xfrm>
            <a:prstGeom prst="rect">
              <a:avLst/>
            </a:prstGeom>
            <a:solidFill>
              <a:schemeClr val="bg1"/>
            </a:solidFill>
            <a:ln>
              <a:solidFill>
                <a:schemeClr val="bg1"/>
              </a:solidFill>
            </a:ln>
          </p:spPr>
          <p:txBody>
            <a:bodyPr wrap="square" rtlCol="0">
              <a:noAutofit/>
            </a:bodyPr>
            <a:lstStyle/>
            <a:p>
              <a:pPr marL="285750" indent="-285750">
                <a:lnSpc>
                  <a:spcPct val="150000"/>
                </a:lnSpc>
                <a:buFont typeface="Wingdings" panose="05000000000000000000" pitchFamily="2" charset="2"/>
                <a:buChar char="p"/>
              </a:pPr>
              <a:r>
                <a:rPr lang="zh-CN" altLang="en-US" sz="2400" b="1" dirty="0">
                  <a:solidFill>
                    <a:schemeClr val="accent2">
                      <a:lumMod val="60000"/>
                      <a:lumOff val="40000"/>
                    </a:schemeClr>
                  </a:solidFill>
                </a:rPr>
                <a:t>有线网络</a:t>
              </a:r>
              <a:endParaRPr lang="en-US" altLang="zh-CN" sz="2400" b="1" dirty="0">
                <a:solidFill>
                  <a:schemeClr val="accent2">
                    <a:lumMod val="60000"/>
                    <a:lumOff val="40000"/>
                  </a:schemeClr>
                </a:solidFill>
              </a:endParaRPr>
            </a:p>
            <a:p>
              <a:pPr marL="285750" indent="-285750">
                <a:lnSpc>
                  <a:spcPct val="150000"/>
                </a:lnSpc>
                <a:buFont typeface="Wingdings" panose="05000000000000000000" pitchFamily="2" charset="2"/>
                <a:buChar char="p"/>
              </a:pPr>
              <a:r>
                <a:rPr lang="zh-CN" altLang="en-US" sz="2400" b="1" dirty="0">
                  <a:solidFill>
                    <a:schemeClr val="accent2">
                      <a:lumMod val="60000"/>
                      <a:lumOff val="40000"/>
                    </a:schemeClr>
                  </a:solidFill>
                </a:rPr>
                <a:t>无线网络</a:t>
              </a:r>
              <a:endParaRPr lang="en-US" altLang="zh-CN" sz="2400" b="1" dirty="0">
                <a:solidFill>
                  <a:schemeClr val="accent2">
                    <a:lumMod val="60000"/>
                    <a:lumOff val="40000"/>
                  </a:schemeClr>
                </a:solidFill>
              </a:endParaRPr>
            </a:p>
          </p:txBody>
        </p:sp>
      </p:grpSp>
      <p:grpSp>
        <p:nvGrpSpPr>
          <p:cNvPr id="20" name="组合 19"/>
          <p:cNvGrpSpPr/>
          <p:nvPr/>
        </p:nvGrpSpPr>
        <p:grpSpPr>
          <a:xfrm>
            <a:off x="3388720" y="3088251"/>
            <a:ext cx="2534811" cy="3031575"/>
            <a:chOff x="839416" y="1628800"/>
            <a:chExt cx="3888432" cy="2096783"/>
          </a:xfrm>
          <a:solidFill>
            <a:srgbClr val="00B0F0"/>
          </a:solidFill>
        </p:grpSpPr>
        <p:sp>
          <p:nvSpPr>
            <p:cNvPr id="21" name="文本框 20"/>
            <p:cNvSpPr txBox="1"/>
            <p:nvPr/>
          </p:nvSpPr>
          <p:spPr>
            <a:xfrm>
              <a:off x="839416" y="1628800"/>
              <a:ext cx="3888432" cy="2096783"/>
            </a:xfrm>
            <a:prstGeom prst="rect">
              <a:avLst/>
            </a:prstGeom>
            <a:solidFill>
              <a:srgbClr val="FF0000"/>
            </a:solidFill>
            <a:ln>
              <a:solidFill>
                <a:srgbClr val="FF0000"/>
              </a:solidFill>
            </a:ln>
          </p:spPr>
          <p:txBody>
            <a:bodyPr wrap="square" rtlCol="0">
              <a:noAutofit/>
            </a:bodyPr>
            <a:lstStyle/>
            <a:p>
              <a:pPr algn="ctr"/>
              <a:r>
                <a:rPr lang="zh-CN" altLang="en-US" sz="2400" b="1" dirty="0">
                  <a:solidFill>
                    <a:schemeClr val="bg1"/>
                  </a:solidFill>
                </a:rPr>
                <a:t>按覆盖范围分类</a:t>
              </a:r>
              <a:endParaRPr lang="zh-CN" altLang="en-US" sz="2400" b="1" dirty="0">
                <a:solidFill>
                  <a:schemeClr val="bg1"/>
                </a:solidFill>
              </a:endParaRPr>
            </a:p>
          </p:txBody>
        </p:sp>
        <p:sp>
          <p:nvSpPr>
            <p:cNvPr id="22" name="文本框 21"/>
            <p:cNvSpPr txBox="1"/>
            <p:nvPr/>
          </p:nvSpPr>
          <p:spPr>
            <a:xfrm>
              <a:off x="983432" y="1963908"/>
              <a:ext cx="3600400" cy="1662066"/>
            </a:xfrm>
            <a:prstGeom prst="rect">
              <a:avLst/>
            </a:prstGeom>
            <a:solidFill>
              <a:schemeClr val="bg1"/>
            </a:solidFill>
            <a:ln>
              <a:solidFill>
                <a:schemeClr val="bg1"/>
              </a:solidFill>
            </a:ln>
          </p:spPr>
          <p:txBody>
            <a:bodyPr wrap="square" rtlCol="0">
              <a:noAutofit/>
            </a:bodyPr>
            <a:lstStyle/>
            <a:p>
              <a:pPr marL="285750" indent="-285750">
                <a:lnSpc>
                  <a:spcPct val="150000"/>
                </a:lnSpc>
                <a:buFont typeface="Wingdings" panose="05000000000000000000" pitchFamily="2" charset="2"/>
                <a:buChar char="p"/>
              </a:pPr>
              <a:r>
                <a:rPr lang="zh-CN" altLang="en-US" sz="2400" b="1" dirty="0">
                  <a:solidFill>
                    <a:srgbClr val="FF0000"/>
                  </a:solidFill>
                </a:rPr>
                <a:t>广域网</a:t>
              </a:r>
              <a:r>
                <a:rPr lang="en-US" altLang="zh-CN" sz="2400" b="1" dirty="0">
                  <a:solidFill>
                    <a:srgbClr val="FF0000"/>
                  </a:solidFill>
                </a:rPr>
                <a:t>WAN</a:t>
              </a:r>
              <a:endParaRPr lang="en-US" altLang="zh-CN" sz="2400" b="1" dirty="0">
                <a:solidFill>
                  <a:srgbClr val="FF0000"/>
                </a:solidFill>
              </a:endParaRPr>
            </a:p>
            <a:p>
              <a:pPr marL="285750" indent="-285750">
                <a:lnSpc>
                  <a:spcPct val="150000"/>
                </a:lnSpc>
                <a:buFont typeface="Wingdings" panose="05000000000000000000" pitchFamily="2" charset="2"/>
                <a:buChar char="p"/>
              </a:pPr>
              <a:r>
                <a:rPr lang="zh-CN" altLang="en-US" sz="2400" b="1" dirty="0">
                  <a:solidFill>
                    <a:srgbClr val="FF0000"/>
                  </a:solidFill>
                </a:rPr>
                <a:t>城域网</a:t>
              </a:r>
              <a:r>
                <a:rPr lang="en-US" altLang="zh-CN" sz="2400" b="1" dirty="0">
                  <a:solidFill>
                    <a:srgbClr val="FF0000"/>
                  </a:solidFill>
                </a:rPr>
                <a:t>MAN</a:t>
              </a:r>
              <a:endParaRPr lang="en-US" altLang="zh-CN" sz="2400" b="1" dirty="0">
                <a:solidFill>
                  <a:srgbClr val="FF0000"/>
                </a:solidFill>
              </a:endParaRPr>
            </a:p>
            <a:p>
              <a:pPr marL="285750" indent="-285750">
                <a:lnSpc>
                  <a:spcPct val="150000"/>
                </a:lnSpc>
                <a:buFont typeface="Wingdings" panose="05000000000000000000" pitchFamily="2" charset="2"/>
                <a:buChar char="p"/>
              </a:pPr>
              <a:r>
                <a:rPr lang="zh-CN" altLang="en-US" sz="2400" b="1" dirty="0">
                  <a:solidFill>
                    <a:srgbClr val="FF0000"/>
                  </a:solidFill>
                </a:rPr>
                <a:t>局域网</a:t>
              </a:r>
              <a:r>
                <a:rPr lang="en-US" altLang="zh-CN" sz="2400" b="1" dirty="0">
                  <a:solidFill>
                    <a:srgbClr val="FF0000"/>
                  </a:solidFill>
                </a:rPr>
                <a:t>LAN</a:t>
              </a:r>
              <a:endParaRPr lang="en-US" altLang="zh-CN" sz="2400" b="1" dirty="0">
                <a:solidFill>
                  <a:srgbClr val="FF0000"/>
                </a:solidFill>
              </a:endParaRPr>
            </a:p>
            <a:p>
              <a:pPr marL="285750" indent="-285750">
                <a:lnSpc>
                  <a:spcPct val="150000"/>
                </a:lnSpc>
                <a:buFont typeface="Wingdings" panose="05000000000000000000" pitchFamily="2" charset="2"/>
                <a:buChar char="p"/>
              </a:pPr>
              <a:r>
                <a:rPr lang="zh-CN" altLang="en-US" sz="2400" b="1" dirty="0">
                  <a:solidFill>
                    <a:srgbClr val="FF0000"/>
                  </a:solidFill>
                </a:rPr>
                <a:t>个域网</a:t>
              </a:r>
              <a:r>
                <a:rPr lang="en-US" altLang="zh-CN" sz="2400" b="1" dirty="0">
                  <a:solidFill>
                    <a:srgbClr val="FF0000"/>
                  </a:solidFill>
                </a:rPr>
                <a:t>PAN</a:t>
              </a:r>
              <a:endParaRPr lang="en-US" altLang="zh-CN" sz="2400" b="1" dirty="0">
                <a:solidFill>
                  <a:srgbClr val="FF0000"/>
                </a:solidFill>
              </a:endParaRPr>
            </a:p>
          </p:txBody>
        </p:sp>
      </p:grpSp>
      <p:grpSp>
        <p:nvGrpSpPr>
          <p:cNvPr id="23" name="组合 22"/>
          <p:cNvGrpSpPr/>
          <p:nvPr/>
        </p:nvGrpSpPr>
        <p:grpSpPr>
          <a:xfrm>
            <a:off x="6239613" y="1069038"/>
            <a:ext cx="2534811" cy="3031575"/>
            <a:chOff x="839416" y="1628800"/>
            <a:chExt cx="3888432" cy="2096783"/>
          </a:xfrm>
          <a:solidFill>
            <a:srgbClr val="00B0F0"/>
          </a:solidFill>
        </p:grpSpPr>
        <p:sp>
          <p:nvSpPr>
            <p:cNvPr id="24" name="文本框 23"/>
            <p:cNvSpPr txBox="1"/>
            <p:nvPr/>
          </p:nvSpPr>
          <p:spPr>
            <a:xfrm>
              <a:off x="839416" y="1628800"/>
              <a:ext cx="3888432" cy="2096783"/>
            </a:xfrm>
            <a:prstGeom prst="rect">
              <a:avLst/>
            </a:prstGeom>
            <a:solidFill>
              <a:srgbClr val="CC00FF"/>
            </a:solidFill>
            <a:ln>
              <a:solidFill>
                <a:srgbClr val="CC00FF"/>
              </a:solidFill>
            </a:ln>
          </p:spPr>
          <p:txBody>
            <a:bodyPr wrap="square" rtlCol="0">
              <a:noAutofit/>
            </a:bodyPr>
            <a:lstStyle/>
            <a:p>
              <a:pPr algn="ctr"/>
              <a:r>
                <a:rPr lang="zh-CN" altLang="en-US" sz="2400" b="1" dirty="0">
                  <a:solidFill>
                    <a:schemeClr val="bg1"/>
                  </a:solidFill>
                </a:rPr>
                <a:t>按拓扑结构分类</a:t>
              </a:r>
              <a:endParaRPr lang="zh-CN" altLang="en-US" sz="2400" b="1" dirty="0">
                <a:solidFill>
                  <a:schemeClr val="bg1"/>
                </a:solidFill>
              </a:endParaRPr>
            </a:p>
          </p:txBody>
        </p:sp>
        <p:sp>
          <p:nvSpPr>
            <p:cNvPr id="25" name="文本框 24"/>
            <p:cNvSpPr txBox="1"/>
            <p:nvPr/>
          </p:nvSpPr>
          <p:spPr>
            <a:xfrm>
              <a:off x="983432" y="1963908"/>
              <a:ext cx="3600399" cy="1662066"/>
            </a:xfrm>
            <a:prstGeom prst="rect">
              <a:avLst/>
            </a:prstGeom>
            <a:solidFill>
              <a:schemeClr val="bg1"/>
            </a:solidFill>
            <a:ln>
              <a:solidFill>
                <a:schemeClr val="bg1"/>
              </a:solidFill>
            </a:ln>
          </p:spPr>
          <p:txBody>
            <a:bodyPr wrap="square" rtlCol="0">
              <a:noAutofit/>
            </a:bodyPr>
            <a:lstStyle/>
            <a:p>
              <a:pPr marL="285750" indent="-285750">
                <a:lnSpc>
                  <a:spcPct val="150000"/>
                </a:lnSpc>
                <a:buFont typeface="Wingdings" panose="05000000000000000000" pitchFamily="2" charset="2"/>
                <a:buChar char="p"/>
              </a:pPr>
              <a:r>
                <a:rPr lang="zh-CN" altLang="en-US" sz="2400" b="1" dirty="0">
                  <a:solidFill>
                    <a:srgbClr val="CC00FF"/>
                  </a:solidFill>
                </a:rPr>
                <a:t>总线型网络</a:t>
              </a:r>
              <a:endParaRPr lang="en-US" altLang="zh-CN" sz="2400" b="1" dirty="0">
                <a:solidFill>
                  <a:srgbClr val="CC00FF"/>
                </a:solidFill>
              </a:endParaRPr>
            </a:p>
            <a:p>
              <a:pPr marL="285750" indent="-285750">
                <a:lnSpc>
                  <a:spcPct val="150000"/>
                </a:lnSpc>
                <a:buFont typeface="Wingdings" panose="05000000000000000000" pitchFamily="2" charset="2"/>
                <a:buChar char="p"/>
              </a:pPr>
              <a:r>
                <a:rPr lang="zh-CN" altLang="en-US" sz="2400" b="1" dirty="0">
                  <a:solidFill>
                    <a:srgbClr val="CC00FF"/>
                  </a:solidFill>
                </a:rPr>
                <a:t>星型网络</a:t>
              </a:r>
              <a:endParaRPr lang="en-US" altLang="zh-CN" sz="2400" b="1" dirty="0">
                <a:solidFill>
                  <a:srgbClr val="CC00FF"/>
                </a:solidFill>
              </a:endParaRPr>
            </a:p>
            <a:p>
              <a:pPr marL="285750" indent="-285750">
                <a:lnSpc>
                  <a:spcPct val="150000"/>
                </a:lnSpc>
                <a:buFont typeface="Wingdings" panose="05000000000000000000" pitchFamily="2" charset="2"/>
                <a:buChar char="p"/>
              </a:pPr>
              <a:r>
                <a:rPr lang="zh-CN" altLang="en-US" sz="2400" b="1" dirty="0">
                  <a:solidFill>
                    <a:srgbClr val="CC00FF"/>
                  </a:solidFill>
                </a:rPr>
                <a:t>环型网络</a:t>
              </a:r>
              <a:endParaRPr lang="en-US" altLang="zh-CN" sz="2400" b="1" dirty="0">
                <a:solidFill>
                  <a:srgbClr val="CC00FF"/>
                </a:solidFill>
              </a:endParaRPr>
            </a:p>
            <a:p>
              <a:pPr marL="285750" indent="-285750">
                <a:lnSpc>
                  <a:spcPct val="150000"/>
                </a:lnSpc>
                <a:buFont typeface="Wingdings" panose="05000000000000000000" pitchFamily="2" charset="2"/>
                <a:buChar char="p"/>
              </a:pPr>
              <a:r>
                <a:rPr lang="zh-CN" altLang="en-US" sz="2400" b="1" dirty="0">
                  <a:solidFill>
                    <a:srgbClr val="CC00FF"/>
                  </a:solidFill>
                </a:rPr>
                <a:t>网状型网络</a:t>
              </a:r>
              <a:endParaRPr lang="en-US" altLang="zh-CN" sz="2400" b="1" dirty="0">
                <a:solidFill>
                  <a:srgbClr val="CC00FF"/>
                </a:solidFill>
              </a:endParaRPr>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9643" y="368189"/>
            <a:ext cx="1496473" cy="14016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7274" y="4376768"/>
            <a:ext cx="2608371" cy="11865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9643" y="1982967"/>
            <a:ext cx="1698017" cy="211399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65295" y="4482986"/>
            <a:ext cx="2246711" cy="17724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028"/>
                                        </p:tgtEl>
                                        <p:attrNameLst>
                                          <p:attrName>style.visibility</p:attrName>
                                        </p:attrNameLst>
                                      </p:cBhvr>
                                      <p:to>
                                        <p:strVal val="visible"/>
                                      </p:to>
                                    </p:set>
                                    <p:animEffect transition="in" filter="fade">
                                      <p:cBhvr>
                                        <p:cTn id="37" dur="1000"/>
                                        <p:tgtEl>
                                          <p:spTgt spid="1028"/>
                                        </p:tgtEl>
                                      </p:cBhvr>
                                    </p:animEffect>
                                    <p:anim calcmode="lin" valueType="num">
                                      <p:cBhvr>
                                        <p:cTn id="38" dur="1000" fill="hold"/>
                                        <p:tgtEl>
                                          <p:spTgt spid="1028"/>
                                        </p:tgtEl>
                                        <p:attrNameLst>
                                          <p:attrName>ppt_x</p:attrName>
                                        </p:attrNameLst>
                                      </p:cBhvr>
                                      <p:tavLst>
                                        <p:tav tm="0">
                                          <p:val>
                                            <p:strVal val="#ppt_x"/>
                                          </p:val>
                                        </p:tav>
                                        <p:tav tm="100000">
                                          <p:val>
                                            <p:strVal val="#ppt_x"/>
                                          </p:val>
                                        </p:tav>
                                      </p:tavLst>
                                    </p:anim>
                                    <p:anim calcmode="lin" valueType="num">
                                      <p:cBhvr>
                                        <p:cTn id="39" dur="1000" fill="hold"/>
                                        <p:tgtEl>
                                          <p:spTgt spid="1028"/>
                                        </p:tgtEl>
                                        <p:attrNameLst>
                                          <p:attrName>ppt_y</p:attrName>
                                        </p:attrNameLst>
                                      </p:cBhvr>
                                      <p:tavLst>
                                        <p:tav tm="0">
                                          <p:val>
                                            <p:strVal val="#ppt_y+.1"/>
                                          </p:val>
                                        </p:tav>
                                        <p:tav tm="100000">
                                          <p:val>
                                            <p:strVal val="#ppt_y"/>
                                          </p:val>
                                        </p:tav>
                                      </p:tavLst>
                                    </p:anim>
                                  </p:childTnLst>
                                </p:cTn>
                              </p:par>
                              <p:par>
                                <p:cTn id="40" presetID="6" presetClass="emph" presetSubtype="0" fill="hold" nodeType="withEffect">
                                  <p:stCondLst>
                                    <p:cond delay="0"/>
                                  </p:stCondLst>
                                  <p:childTnLst>
                                    <p:animScale>
                                      <p:cBhvr>
                                        <p:cTn id="41" dur="2000" fill="hold"/>
                                        <p:tgtEl>
                                          <p:spTgt spid="1028"/>
                                        </p:tgtEl>
                                      </p:cBhvr>
                                      <p:by x="150000" y="150000"/>
                                    </p:animScale>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026"/>
                                        </p:tgtEl>
                                        <p:attrNameLst>
                                          <p:attrName>style.visibility</p:attrName>
                                        </p:attrNameLst>
                                      </p:cBhvr>
                                      <p:to>
                                        <p:strVal val="visible"/>
                                      </p:to>
                                    </p:set>
                                    <p:animEffect transition="in" filter="fade">
                                      <p:cBhvr>
                                        <p:cTn id="46" dur="1000"/>
                                        <p:tgtEl>
                                          <p:spTgt spid="1026"/>
                                        </p:tgtEl>
                                      </p:cBhvr>
                                    </p:animEffect>
                                    <p:anim calcmode="lin" valueType="num">
                                      <p:cBhvr>
                                        <p:cTn id="47" dur="1000" fill="hold"/>
                                        <p:tgtEl>
                                          <p:spTgt spid="1026"/>
                                        </p:tgtEl>
                                        <p:attrNameLst>
                                          <p:attrName>ppt_x</p:attrName>
                                        </p:attrNameLst>
                                      </p:cBhvr>
                                      <p:tavLst>
                                        <p:tav tm="0">
                                          <p:val>
                                            <p:strVal val="#ppt_x"/>
                                          </p:val>
                                        </p:tav>
                                        <p:tav tm="100000">
                                          <p:val>
                                            <p:strVal val="#ppt_x"/>
                                          </p:val>
                                        </p:tav>
                                      </p:tavLst>
                                    </p:anim>
                                    <p:anim calcmode="lin" valueType="num">
                                      <p:cBhvr>
                                        <p:cTn id="48" dur="1000" fill="hold"/>
                                        <p:tgtEl>
                                          <p:spTgt spid="1026"/>
                                        </p:tgtEl>
                                        <p:attrNameLst>
                                          <p:attrName>ppt_y</p:attrName>
                                        </p:attrNameLst>
                                      </p:cBhvr>
                                      <p:tavLst>
                                        <p:tav tm="0">
                                          <p:val>
                                            <p:strVal val="#ppt_y+.1"/>
                                          </p:val>
                                        </p:tav>
                                        <p:tav tm="100000">
                                          <p:val>
                                            <p:strVal val="#ppt_y"/>
                                          </p:val>
                                        </p:tav>
                                      </p:tavLst>
                                    </p:anim>
                                  </p:childTnLst>
                                </p:cTn>
                              </p:par>
                              <p:par>
                                <p:cTn id="49" presetID="6" presetClass="emph" presetSubtype="0" fill="hold" nodeType="withEffect">
                                  <p:stCondLst>
                                    <p:cond delay="0"/>
                                  </p:stCondLst>
                                  <p:childTnLst>
                                    <p:animScale>
                                      <p:cBhvr>
                                        <p:cTn id="50" dur="2000" fill="hold"/>
                                        <p:tgtEl>
                                          <p:spTgt spid="1026"/>
                                        </p:tgtEl>
                                      </p:cBhvr>
                                      <p:by x="150000" y="150000"/>
                                    </p:animScale>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032"/>
                                        </p:tgtEl>
                                        <p:attrNameLst>
                                          <p:attrName>style.visibility</p:attrName>
                                        </p:attrNameLst>
                                      </p:cBhvr>
                                      <p:to>
                                        <p:strVal val="visible"/>
                                      </p:to>
                                    </p:set>
                                    <p:animEffect transition="in" filter="fade">
                                      <p:cBhvr>
                                        <p:cTn id="55" dur="1000"/>
                                        <p:tgtEl>
                                          <p:spTgt spid="1032"/>
                                        </p:tgtEl>
                                      </p:cBhvr>
                                    </p:animEffect>
                                    <p:anim calcmode="lin" valueType="num">
                                      <p:cBhvr>
                                        <p:cTn id="56" dur="1000" fill="hold"/>
                                        <p:tgtEl>
                                          <p:spTgt spid="1032"/>
                                        </p:tgtEl>
                                        <p:attrNameLst>
                                          <p:attrName>ppt_x</p:attrName>
                                        </p:attrNameLst>
                                      </p:cBhvr>
                                      <p:tavLst>
                                        <p:tav tm="0">
                                          <p:val>
                                            <p:strVal val="#ppt_x"/>
                                          </p:val>
                                        </p:tav>
                                        <p:tav tm="100000">
                                          <p:val>
                                            <p:strVal val="#ppt_x"/>
                                          </p:val>
                                        </p:tav>
                                      </p:tavLst>
                                    </p:anim>
                                    <p:anim calcmode="lin" valueType="num">
                                      <p:cBhvr>
                                        <p:cTn id="57" dur="1000" fill="hold"/>
                                        <p:tgtEl>
                                          <p:spTgt spid="1032"/>
                                        </p:tgtEl>
                                        <p:attrNameLst>
                                          <p:attrName>ppt_y</p:attrName>
                                        </p:attrNameLst>
                                      </p:cBhvr>
                                      <p:tavLst>
                                        <p:tav tm="0">
                                          <p:val>
                                            <p:strVal val="#ppt_y+.1"/>
                                          </p:val>
                                        </p:tav>
                                        <p:tav tm="100000">
                                          <p:val>
                                            <p:strVal val="#ppt_y"/>
                                          </p:val>
                                        </p:tav>
                                      </p:tavLst>
                                    </p:anim>
                                  </p:childTnLst>
                                </p:cTn>
                              </p:par>
                              <p:par>
                                <p:cTn id="58" presetID="6" presetClass="emph" presetSubtype="0" fill="hold" nodeType="withEffect">
                                  <p:stCondLst>
                                    <p:cond delay="0"/>
                                  </p:stCondLst>
                                  <p:childTnLst>
                                    <p:animScale>
                                      <p:cBhvr>
                                        <p:cTn id="59" dur="2000" fill="hold"/>
                                        <p:tgtEl>
                                          <p:spTgt spid="1032"/>
                                        </p:tgtEl>
                                      </p:cBhvr>
                                      <p:by x="150000" y="150000"/>
                                    </p:animScale>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1036"/>
                                        </p:tgtEl>
                                        <p:attrNameLst>
                                          <p:attrName>style.visibility</p:attrName>
                                        </p:attrNameLst>
                                      </p:cBhvr>
                                      <p:to>
                                        <p:strVal val="visible"/>
                                      </p:to>
                                    </p:set>
                                    <p:animEffect transition="in" filter="fade">
                                      <p:cBhvr>
                                        <p:cTn id="64" dur="1000"/>
                                        <p:tgtEl>
                                          <p:spTgt spid="1036"/>
                                        </p:tgtEl>
                                      </p:cBhvr>
                                    </p:animEffect>
                                    <p:anim calcmode="lin" valueType="num">
                                      <p:cBhvr>
                                        <p:cTn id="65" dur="1000" fill="hold"/>
                                        <p:tgtEl>
                                          <p:spTgt spid="1036"/>
                                        </p:tgtEl>
                                        <p:attrNameLst>
                                          <p:attrName>ppt_x</p:attrName>
                                        </p:attrNameLst>
                                      </p:cBhvr>
                                      <p:tavLst>
                                        <p:tav tm="0">
                                          <p:val>
                                            <p:strVal val="#ppt_x"/>
                                          </p:val>
                                        </p:tav>
                                        <p:tav tm="100000">
                                          <p:val>
                                            <p:strVal val="#ppt_x"/>
                                          </p:val>
                                        </p:tav>
                                      </p:tavLst>
                                    </p:anim>
                                    <p:anim calcmode="lin" valueType="num">
                                      <p:cBhvr>
                                        <p:cTn id="66" dur="1000" fill="hold"/>
                                        <p:tgtEl>
                                          <p:spTgt spid="1036"/>
                                        </p:tgtEl>
                                        <p:attrNameLst>
                                          <p:attrName>ppt_y</p:attrName>
                                        </p:attrNameLst>
                                      </p:cBhvr>
                                      <p:tavLst>
                                        <p:tav tm="0">
                                          <p:val>
                                            <p:strVal val="#ppt_y+.1"/>
                                          </p:val>
                                        </p:tav>
                                        <p:tav tm="100000">
                                          <p:val>
                                            <p:strVal val="#ppt_y"/>
                                          </p:val>
                                        </p:tav>
                                      </p:tavLst>
                                    </p:anim>
                                  </p:childTnLst>
                                </p:cTn>
                              </p:par>
                              <p:par>
                                <p:cTn id="67" presetID="6" presetClass="emph" presetSubtype="0" fill="hold" nodeType="withEffect">
                                  <p:stCondLst>
                                    <p:cond delay="0"/>
                                  </p:stCondLst>
                                  <p:childTnLst>
                                    <p:animScale>
                                      <p:cBhvr>
                                        <p:cTn id="68" dur="2000" fill="hold"/>
                                        <p:tgtEl>
                                          <p:spTgt spid="103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4770002" y="4270038"/>
            <a:ext cx="4800600" cy="546100"/>
          </a:xfrm>
          <a:prstGeom prst="rect">
            <a:avLst/>
          </a:prstGeom>
          <a:solidFill>
            <a:srgbClr val="036EB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93" name="等腰三角形 92"/>
          <p:cNvSpPr/>
          <p:nvPr/>
        </p:nvSpPr>
        <p:spPr>
          <a:xfrm rot="5400000" flipV="1">
            <a:off x="9315014" y="4424852"/>
            <a:ext cx="293688" cy="217488"/>
          </a:xfrm>
          <a:prstGeom prst="triangle">
            <a:avLst/>
          </a:prstGeom>
          <a:solidFill>
            <a:srgbClr val="34BF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cxnSp>
        <p:nvCxnSpPr>
          <p:cNvPr id="86" name="直接连接符 85"/>
          <p:cNvCxnSpPr/>
          <p:nvPr/>
        </p:nvCxnSpPr>
        <p:spPr>
          <a:xfrm>
            <a:off x="4594225" y="1974851"/>
            <a:ext cx="0" cy="3154363"/>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481139" y="1141414"/>
            <a:ext cx="968375" cy="696913"/>
          </a:xfrm>
          <a:prstGeom prst="rect">
            <a:avLst/>
          </a:prstGeom>
          <a:solidFill>
            <a:srgbClr val="036E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4" name="矩形 3"/>
          <p:cNvSpPr/>
          <p:nvPr/>
        </p:nvSpPr>
        <p:spPr>
          <a:xfrm>
            <a:off x="2613026" y="1141414"/>
            <a:ext cx="130175" cy="696913"/>
          </a:xfrm>
          <a:prstGeom prst="rect">
            <a:avLst/>
          </a:prstGeom>
          <a:solidFill>
            <a:srgbClr val="036E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4103" name="TextBox 1"/>
          <p:cNvSpPr txBox="1"/>
          <p:nvPr/>
        </p:nvSpPr>
        <p:spPr>
          <a:xfrm>
            <a:off x="4928008" y="3023761"/>
            <a:ext cx="2237792" cy="353941"/>
          </a:xfrm>
          <a:prstGeom prst="rect">
            <a:avLst/>
          </a:prstGeom>
          <a:noFill/>
          <a:ln w="9525">
            <a:noFill/>
          </a:ln>
        </p:spPr>
        <p:txBody>
          <a:bodyPr wrap="non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1.3    </a:t>
            </a:r>
            <a:r>
              <a:rPr lang="zh-CN" altLang="en-US" sz="2000" dirty="0">
                <a:solidFill>
                  <a:srgbClr val="8087A4"/>
                </a:solidFill>
                <a:latin typeface="微软雅黑" panose="020B0503020204020204" pitchFamily="34" charset="-122"/>
              </a:rPr>
              <a:t>三种交换方式</a:t>
            </a:r>
            <a:endParaRPr lang="zh-CN" altLang="en-US" sz="2000" dirty="0">
              <a:solidFill>
                <a:srgbClr val="8087A4"/>
              </a:solidFill>
              <a:latin typeface="微软雅黑" panose="020B0503020204020204" pitchFamily="34" charset="-122"/>
            </a:endParaRPr>
          </a:p>
        </p:txBody>
      </p:sp>
      <p:sp>
        <p:nvSpPr>
          <p:cNvPr id="73" name="TextBox 1"/>
          <p:cNvSpPr txBox="1"/>
          <p:nvPr/>
        </p:nvSpPr>
        <p:spPr>
          <a:xfrm>
            <a:off x="3000375" y="836614"/>
            <a:ext cx="1128514" cy="844075"/>
          </a:xfrm>
          <a:prstGeom prst="rect">
            <a:avLst/>
          </a:prstGeom>
          <a:noFill/>
        </p:spPr>
        <p:txBody>
          <a:bodyPr wrap="none" lIns="0" tIns="0" rIns="0" bIns="45718">
            <a:spAutoFit/>
          </a:bodyPr>
          <a:lstStyle/>
          <a:p>
            <a:pPr eaLnBrk="1" hangingPunct="1">
              <a:lnSpc>
                <a:spcPts val="6935"/>
              </a:lnSpc>
              <a:defRPr/>
            </a:pPr>
            <a:r>
              <a:rPr lang="en-US" altLang="zh-CN" sz="4400" noProof="1">
                <a:solidFill>
                  <a:srgbClr val="036EB8"/>
                </a:solidFill>
                <a:latin typeface="微软雅黑" panose="020B0503020204020204" pitchFamily="34" charset="-122"/>
                <a:ea typeface="微软雅黑" panose="020B0503020204020204" pitchFamily="34" charset="-122"/>
                <a:cs typeface="Microsoft YaHei UI" panose="020B0503020204020204" pitchFamily="34" charset="-122"/>
              </a:rPr>
              <a:t>目录</a:t>
            </a:r>
            <a:endParaRPr lang="en-US" altLang="zh-CN" sz="4400" noProof="1">
              <a:solidFill>
                <a:srgbClr val="036EB8"/>
              </a:solidFill>
              <a:latin typeface="微软雅黑" panose="020B0503020204020204" pitchFamily="34" charset="-122"/>
              <a:ea typeface="微软雅黑" panose="020B0503020204020204" pitchFamily="34" charset="-122"/>
              <a:cs typeface="Microsoft YaHei UI" panose="020B0503020204020204" pitchFamily="34" charset="-122"/>
            </a:endParaRPr>
          </a:p>
        </p:txBody>
      </p:sp>
      <p:sp>
        <p:nvSpPr>
          <p:cNvPr id="4105" name="TextBox 1"/>
          <p:cNvSpPr txBox="1"/>
          <p:nvPr/>
        </p:nvSpPr>
        <p:spPr>
          <a:xfrm>
            <a:off x="4917105" y="2562164"/>
            <a:ext cx="1947649" cy="353941"/>
          </a:xfrm>
          <a:prstGeom prst="rect">
            <a:avLst/>
          </a:prstGeom>
          <a:noFill/>
          <a:ln w="9525">
            <a:noFill/>
          </a:ln>
        </p:spPr>
        <p:txBody>
          <a:bodyPr wrap="non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1.2    </a:t>
            </a:r>
            <a:r>
              <a:rPr lang="zh-CN" altLang="en-US" sz="2000" dirty="0">
                <a:solidFill>
                  <a:srgbClr val="8087A4"/>
                </a:solidFill>
                <a:latin typeface="微软雅黑" panose="020B0503020204020204" pitchFamily="34" charset="-122"/>
              </a:rPr>
              <a:t>互联网概述</a:t>
            </a:r>
            <a:endParaRPr lang="zh-CN" altLang="en-US" sz="2000" dirty="0">
              <a:solidFill>
                <a:srgbClr val="8087A4"/>
              </a:solidFill>
              <a:latin typeface="微软雅黑" panose="020B0503020204020204" pitchFamily="34" charset="-122"/>
              <a:ea typeface="微软雅黑" panose="020B0503020204020204" pitchFamily="34" charset="-122"/>
            </a:endParaRPr>
          </a:p>
        </p:txBody>
      </p:sp>
      <p:sp>
        <p:nvSpPr>
          <p:cNvPr id="75" name="TextBox 1"/>
          <p:cNvSpPr txBox="1"/>
          <p:nvPr/>
        </p:nvSpPr>
        <p:spPr>
          <a:xfrm>
            <a:off x="3032125" y="1874839"/>
            <a:ext cx="1269578" cy="252631"/>
          </a:xfrm>
          <a:prstGeom prst="rect">
            <a:avLst/>
          </a:prstGeom>
          <a:noFill/>
        </p:spPr>
        <p:txBody>
          <a:bodyPr wrap="none" lIns="0" tIns="0" rIns="0" bIns="45718">
            <a:spAutoFit/>
          </a:bodyPr>
          <a:lstStyle/>
          <a:p>
            <a:pPr eaLnBrk="1" hangingPunct="1">
              <a:lnSpc>
                <a:spcPts val="1600"/>
              </a:lnSpc>
              <a:defRPr/>
            </a:pPr>
            <a:r>
              <a:rPr lang="en-US" altLang="zh-CN" noProof="1">
                <a:solidFill>
                  <a:srgbClr val="036EB8"/>
                </a:solidFill>
                <a:cs typeface="Arial" panose="020B0604020202020204" pitchFamily="34" charset="0"/>
              </a:rPr>
              <a:t>CONTENTS</a:t>
            </a:r>
            <a:endParaRPr lang="en-US" altLang="zh-CN" noProof="1">
              <a:solidFill>
                <a:srgbClr val="036EB8"/>
              </a:solidFill>
              <a:cs typeface="Arial" panose="020B0604020202020204" pitchFamily="34" charset="0"/>
            </a:endParaRPr>
          </a:p>
        </p:txBody>
      </p:sp>
      <p:sp>
        <p:nvSpPr>
          <p:cNvPr id="4107" name="TextBox 1"/>
          <p:cNvSpPr txBox="1"/>
          <p:nvPr/>
        </p:nvSpPr>
        <p:spPr>
          <a:xfrm>
            <a:off x="4919664" y="2073276"/>
            <a:ext cx="4255973" cy="353941"/>
          </a:xfrm>
          <a:prstGeom prst="rect">
            <a:avLst/>
          </a:prstGeom>
          <a:noFill/>
          <a:ln w="9525">
            <a:noFill/>
          </a:ln>
        </p:spPr>
        <p:txBody>
          <a:bodyPr wrap="non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1.1    </a:t>
            </a:r>
            <a:r>
              <a:rPr lang="zh-CN" altLang="en-US" sz="2000" dirty="0">
                <a:solidFill>
                  <a:srgbClr val="8087A4"/>
                </a:solidFill>
                <a:latin typeface="微软雅黑" panose="020B0503020204020204" pitchFamily="34" charset="-122"/>
              </a:rPr>
              <a:t>计算机网络在信息时代中</a:t>
            </a:r>
            <a:r>
              <a:rPr lang="zh-CN" altLang="en-US" sz="2000" dirty="0">
                <a:solidFill>
                  <a:schemeClr val="bg1"/>
                </a:solidFill>
                <a:latin typeface="微软雅黑" panose="020B0503020204020204" pitchFamily="34" charset="-122"/>
              </a:rPr>
              <a:t>的作用</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4108" name="组合 76"/>
          <p:cNvGrpSpPr/>
          <p:nvPr/>
        </p:nvGrpSpPr>
        <p:grpSpPr>
          <a:xfrm>
            <a:off x="1524000" y="5741989"/>
            <a:ext cx="9144000" cy="287337"/>
            <a:chOff x="0" y="6513463"/>
            <a:chExt cx="12192000" cy="382357"/>
          </a:xfrm>
        </p:grpSpPr>
        <p:sp>
          <p:nvSpPr>
            <p:cNvPr id="78" name="矩形 77"/>
            <p:cNvSpPr/>
            <p:nvPr/>
          </p:nvSpPr>
          <p:spPr>
            <a:xfrm>
              <a:off x="0" y="6513463"/>
              <a:ext cx="12192000" cy="198572"/>
            </a:xfrm>
            <a:prstGeom prst="rect">
              <a:avLst/>
            </a:prstGeom>
            <a:solidFill>
              <a:srgbClr val="34BF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79" name="矩形 78"/>
            <p:cNvSpPr/>
            <p:nvPr/>
          </p:nvSpPr>
          <p:spPr>
            <a:xfrm>
              <a:off x="0" y="6553599"/>
              <a:ext cx="12192000" cy="308421"/>
            </a:xfrm>
            <a:prstGeom prst="rect">
              <a:avLst/>
            </a:prstGeom>
            <a:solidFill>
              <a:srgbClr val="036E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4115" name="文本框 17"/>
            <p:cNvSpPr txBox="1"/>
            <p:nvPr/>
          </p:nvSpPr>
          <p:spPr>
            <a:xfrm>
              <a:off x="239697" y="6528367"/>
              <a:ext cx="5952097" cy="367453"/>
            </a:xfrm>
            <a:prstGeom prst="rect">
              <a:avLst/>
            </a:prstGeom>
            <a:noFill/>
            <a:ln w="9525">
              <a:noFill/>
            </a:ln>
          </p:spPr>
          <p:txBody>
            <a:bodyPr>
              <a:spAutoFit/>
            </a:bodyPr>
            <a:lstStyle/>
            <a:p>
              <a:pPr eaLnBrk="1" hangingPunct="1"/>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sp>
        <p:nvSpPr>
          <p:cNvPr id="58" name="Freeform 3"/>
          <p:cNvSpPr/>
          <p:nvPr/>
        </p:nvSpPr>
        <p:spPr>
          <a:xfrm>
            <a:off x="4537076" y="2105025"/>
            <a:ext cx="106363" cy="107950"/>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59" name="Freeform 3"/>
          <p:cNvSpPr/>
          <p:nvPr/>
        </p:nvSpPr>
        <p:spPr>
          <a:xfrm>
            <a:off x="4537076" y="2647950"/>
            <a:ext cx="106363" cy="106363"/>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60" name="Freeform 3"/>
          <p:cNvSpPr/>
          <p:nvPr/>
        </p:nvSpPr>
        <p:spPr>
          <a:xfrm>
            <a:off x="4543609" y="3108744"/>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21" name="Freeform 3"/>
          <p:cNvSpPr/>
          <p:nvPr/>
        </p:nvSpPr>
        <p:spPr>
          <a:xfrm>
            <a:off x="4543609" y="3567950"/>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2" name="TextBox 1"/>
          <p:cNvSpPr txBox="1"/>
          <p:nvPr/>
        </p:nvSpPr>
        <p:spPr>
          <a:xfrm>
            <a:off x="4945148" y="3470360"/>
            <a:ext cx="2494273" cy="353941"/>
          </a:xfrm>
          <a:prstGeom prst="rect">
            <a:avLst/>
          </a:prstGeom>
          <a:noFill/>
          <a:ln w="9525">
            <a:noFill/>
          </a:ln>
        </p:spPr>
        <p:txBody>
          <a:bodyPr wrap="none" lIns="0" tIns="0" rIns="0" bIns="45718">
            <a:spAutoFit/>
          </a:bodyPr>
          <a:lstStyle/>
          <a:p>
            <a:pPr>
              <a:lnSpc>
                <a:spcPts val="2400"/>
              </a:lnSpc>
            </a:pPr>
            <a:r>
              <a:rPr lang="en-US" altLang="zh-CN" sz="2000" dirty="0">
                <a:solidFill>
                  <a:srgbClr val="8087A4"/>
                </a:solidFill>
                <a:latin typeface="微软雅黑" panose="020B0503020204020204" pitchFamily="34" charset="-122"/>
              </a:rPr>
              <a:t>1.4    </a:t>
            </a:r>
            <a:r>
              <a:rPr lang="zh-CN" altLang="en-US" sz="2000" dirty="0">
                <a:solidFill>
                  <a:srgbClr val="8087A4"/>
                </a:solidFill>
                <a:latin typeface="微软雅黑" panose="020B0503020204020204" pitchFamily="34" charset="-122"/>
              </a:rPr>
              <a:t>计算机网络定义</a:t>
            </a:r>
            <a:endParaRPr lang="zh-CN" altLang="en-US" sz="2000" dirty="0">
              <a:solidFill>
                <a:srgbClr val="8087A4"/>
              </a:solidFill>
              <a:latin typeface="微软雅黑" panose="020B0503020204020204" pitchFamily="34" charset="-122"/>
            </a:endParaRPr>
          </a:p>
        </p:txBody>
      </p:sp>
      <p:sp>
        <p:nvSpPr>
          <p:cNvPr id="5" name="Freeform 3"/>
          <p:cNvSpPr/>
          <p:nvPr/>
        </p:nvSpPr>
        <p:spPr>
          <a:xfrm>
            <a:off x="4537210" y="4027156"/>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6" name="TextBox 1"/>
          <p:cNvSpPr txBox="1"/>
          <p:nvPr/>
        </p:nvSpPr>
        <p:spPr>
          <a:xfrm>
            <a:off x="4945148" y="3917166"/>
            <a:ext cx="2750753" cy="353941"/>
          </a:xfrm>
          <a:prstGeom prst="rect">
            <a:avLst/>
          </a:prstGeom>
          <a:noFill/>
          <a:ln w="9525">
            <a:noFill/>
          </a:ln>
        </p:spPr>
        <p:txBody>
          <a:bodyPr wrap="none" lIns="0" tIns="0" rIns="0" bIns="45718">
            <a:spAutoFit/>
          </a:bodyPr>
          <a:lstStyle/>
          <a:p>
            <a:pPr>
              <a:lnSpc>
                <a:spcPts val="2400"/>
              </a:lnSpc>
            </a:pPr>
            <a:r>
              <a:rPr lang="en-US" altLang="zh-CN" sz="2000" dirty="0">
                <a:solidFill>
                  <a:srgbClr val="8087A4"/>
                </a:solidFill>
                <a:latin typeface="微软雅黑" panose="020B0503020204020204" pitchFamily="34" charset="-122"/>
              </a:rPr>
              <a:t>1.5    </a:t>
            </a:r>
            <a:r>
              <a:rPr lang="zh-CN" altLang="en-US" sz="2000" dirty="0">
                <a:solidFill>
                  <a:srgbClr val="8087A4"/>
                </a:solidFill>
                <a:latin typeface="微软雅黑" panose="020B0503020204020204" pitchFamily="34" charset="-122"/>
              </a:rPr>
              <a:t>计算机网络的类别</a:t>
            </a:r>
            <a:endParaRPr lang="zh-CN" altLang="en-US" sz="2000" dirty="0">
              <a:solidFill>
                <a:srgbClr val="8087A4"/>
              </a:solidFill>
              <a:latin typeface="微软雅黑" panose="020B0503020204020204" pitchFamily="34" charset="-122"/>
            </a:endParaRPr>
          </a:p>
        </p:txBody>
      </p:sp>
      <p:sp>
        <p:nvSpPr>
          <p:cNvPr id="7" name="Freeform 3"/>
          <p:cNvSpPr/>
          <p:nvPr/>
        </p:nvSpPr>
        <p:spPr>
          <a:xfrm>
            <a:off x="4537075" y="4481209"/>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8" name="Freeform 3"/>
          <p:cNvSpPr/>
          <p:nvPr/>
        </p:nvSpPr>
        <p:spPr>
          <a:xfrm>
            <a:off x="4537074" y="5024439"/>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9" name="TextBox 1"/>
          <p:cNvSpPr txBox="1"/>
          <p:nvPr/>
        </p:nvSpPr>
        <p:spPr>
          <a:xfrm>
            <a:off x="4943953" y="4398559"/>
            <a:ext cx="3672327" cy="353941"/>
          </a:xfrm>
          <a:prstGeom prst="rect">
            <a:avLst/>
          </a:prstGeom>
          <a:noFill/>
          <a:ln w="9525">
            <a:noFill/>
          </a:ln>
        </p:spPr>
        <p:txBody>
          <a:bodyPr wrap="square" lIns="0" tIns="0" rIns="0" bIns="45718">
            <a:spAutoFit/>
          </a:bodyPr>
          <a:lstStyle/>
          <a:p>
            <a:pPr eaLnBrk="1" hangingPunct="1">
              <a:lnSpc>
                <a:spcPts val="2400"/>
              </a:lnSpc>
            </a:pPr>
            <a:r>
              <a:rPr lang="en-US" altLang="zh-CN" sz="2000" b="1" dirty="0">
                <a:solidFill>
                  <a:schemeClr val="bg1"/>
                </a:solidFill>
                <a:latin typeface="微软雅黑" panose="020B0503020204020204" pitchFamily="34" charset="-122"/>
              </a:rPr>
              <a:t>1.6    </a:t>
            </a:r>
            <a:r>
              <a:rPr lang="zh-CN" altLang="en-US" sz="2000" b="1" dirty="0">
                <a:solidFill>
                  <a:schemeClr val="bg1"/>
                </a:solidFill>
                <a:latin typeface="微软雅黑" panose="020B0503020204020204" pitchFamily="34" charset="-122"/>
              </a:rPr>
              <a:t>计算机网络的性能</a:t>
            </a:r>
            <a:endParaRPr lang="zh-CN" altLang="en-US" sz="2000" b="1" dirty="0">
              <a:solidFill>
                <a:schemeClr val="bg1"/>
              </a:solidFill>
              <a:latin typeface="微软雅黑" panose="020B0503020204020204" pitchFamily="34" charset="-122"/>
            </a:endParaRPr>
          </a:p>
        </p:txBody>
      </p:sp>
      <p:sp>
        <p:nvSpPr>
          <p:cNvPr id="10" name="TextBox 1"/>
          <p:cNvSpPr txBox="1"/>
          <p:nvPr/>
        </p:nvSpPr>
        <p:spPr>
          <a:xfrm>
            <a:off x="4943954" y="4912359"/>
            <a:ext cx="2973571" cy="353941"/>
          </a:xfrm>
          <a:prstGeom prst="rect">
            <a:avLst/>
          </a:prstGeom>
          <a:noFill/>
          <a:ln w="9525">
            <a:noFill/>
          </a:ln>
        </p:spPr>
        <p:txBody>
          <a:bodyPr wrap="non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1.7    </a:t>
            </a:r>
            <a:r>
              <a:rPr lang="zh-CN" altLang="en-US" sz="2000" dirty="0">
                <a:solidFill>
                  <a:srgbClr val="8087A4"/>
                </a:solidFill>
                <a:latin typeface="微软雅黑" panose="020B0503020204020204" pitchFamily="34" charset="-122"/>
              </a:rPr>
              <a:t>计算机网络体系结构</a:t>
            </a:r>
            <a:endParaRPr lang="zh-CN" altLang="en-US" sz="2000" dirty="0">
              <a:solidFill>
                <a:srgbClr val="8087A4"/>
              </a:solidFill>
              <a:latin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11"/>
          <p:cNvSpPr txBox="1"/>
          <p:nvPr/>
        </p:nvSpPr>
        <p:spPr>
          <a:xfrm>
            <a:off x="1027386" y="340379"/>
            <a:ext cx="5291137" cy="523220"/>
          </a:xfrm>
          <a:prstGeom prst="rect">
            <a:avLst/>
          </a:prstGeom>
          <a:noFill/>
          <a:ln w="9525">
            <a:noFill/>
          </a:ln>
        </p:spPr>
        <p:txBody>
          <a:bodyPr>
            <a:spAutoFit/>
          </a:bodyPr>
          <a:lstStyle/>
          <a:p>
            <a:pPr eaLnBrk="1" hangingPunct="1"/>
            <a:r>
              <a:rPr lang="zh-CN" altLang="en-US" sz="2800" b="1" dirty="0">
                <a:solidFill>
                  <a:srgbClr val="036EB8"/>
                </a:solidFill>
                <a:latin typeface="微软雅黑" panose="020B0503020204020204" pitchFamily="34" charset="-122"/>
                <a:ea typeface="微软雅黑" panose="020B0503020204020204" pitchFamily="34" charset="-122"/>
              </a:rPr>
              <a:t>计算机网络的性能指标</a:t>
            </a:r>
            <a:endParaRPr lang="en-US" altLang="zh-CN" sz="2800" b="1" dirty="0">
              <a:solidFill>
                <a:srgbClr val="036EB8"/>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336" y="147964"/>
            <a:ext cx="908050" cy="908050"/>
            <a:chOff x="369155" y="409574"/>
            <a:chExt cx="908050" cy="908050"/>
          </a:xfrm>
        </p:grpSpPr>
        <p:sp>
          <p:nvSpPr>
            <p:cNvPr id="17" name="十字箭头标注 16"/>
            <p:cNvSpPr/>
            <p:nvPr/>
          </p:nvSpPr>
          <p:spPr>
            <a:xfrm>
              <a:off x="369155" y="409574"/>
              <a:ext cx="908050" cy="908050"/>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hangingPunct="1">
                <a:defRPr/>
              </a:pPr>
              <a:endParaRPr lang="zh-CN" altLang="en-US" sz="100" noProof="1"/>
            </a:p>
          </p:txBody>
        </p:sp>
        <p:pic>
          <p:nvPicPr>
            <p:cNvPr id="6149" name="图片 17"/>
            <p:cNvPicPr>
              <a:picLocks noChangeAspect="1"/>
            </p:cNvPicPr>
            <p:nvPr/>
          </p:nvPicPr>
          <p:blipFill>
            <a:blip r:embed="rId1"/>
            <a:stretch>
              <a:fillRect/>
            </a:stretch>
          </p:blipFill>
          <p:spPr>
            <a:xfrm>
              <a:off x="559655" y="548680"/>
              <a:ext cx="527050" cy="527050"/>
            </a:xfrm>
            <a:prstGeom prst="rect">
              <a:avLst/>
            </a:prstGeom>
            <a:noFill/>
            <a:ln w="9525">
              <a:noFill/>
            </a:ln>
          </p:spPr>
        </p:pic>
      </p:grpSp>
      <p:graphicFrame>
        <p:nvGraphicFramePr>
          <p:cNvPr id="5" name="表格 5"/>
          <p:cNvGraphicFramePr>
            <a:graphicFrameLocks noGrp="1"/>
          </p:cNvGraphicFramePr>
          <p:nvPr/>
        </p:nvGraphicFramePr>
        <p:xfrm>
          <a:off x="119335" y="1056014"/>
          <a:ext cx="11973347" cy="5654032"/>
        </p:xfrm>
        <a:graphic>
          <a:graphicData uri="http://schemas.openxmlformats.org/drawingml/2006/table">
            <a:tbl>
              <a:tblPr firstRow="1" bandRow="1">
                <a:tableStyleId>{5940675A-B579-460E-94D1-54222C63F5DA}</a:tableStyleId>
              </a:tblPr>
              <a:tblGrid>
                <a:gridCol w="1741578"/>
                <a:gridCol w="10231769"/>
              </a:tblGrid>
              <a:tr h="706754">
                <a:tc>
                  <a:txBody>
                    <a:bodyPr/>
                    <a:lstStyle/>
                    <a:p>
                      <a:pPr algn="ctr"/>
                      <a:r>
                        <a:rPr lang="zh-CN" altLang="en-US" sz="2400" b="1" dirty="0">
                          <a:solidFill>
                            <a:schemeClr val="bg1"/>
                          </a:solidFill>
                        </a:rPr>
                        <a:t>速率</a:t>
                      </a:r>
                      <a:endParaRPr lang="zh-CN" altLang="en-US" sz="2400" b="1" dirty="0">
                        <a:solidFill>
                          <a:schemeClr val="bg1"/>
                        </a:solidFill>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9050" cap="flat" cmpd="sng" algn="ctr">
                      <a:solidFill>
                        <a:srgbClr val="AFABAB"/>
                      </a:solidFill>
                      <a:prstDash val="solid"/>
                      <a:round/>
                      <a:headEnd type="none" w="med" len="med"/>
                      <a:tailEnd type="none" w="med" len="med"/>
                    </a:lnT>
                    <a:lnB w="12700" cap="flat" cmpd="sng" algn="ctr">
                      <a:noFill/>
                      <a:prstDash val="solid"/>
                      <a:round/>
                      <a:headEnd type="none" w="med" len="med"/>
                      <a:tailEnd type="none" w="med" len="med"/>
                    </a:lnB>
                    <a:solidFill>
                      <a:srgbClr val="FF3399"/>
                    </a:solidFill>
                  </a:tcPr>
                </a:tc>
                <a:tc rowSpan="8">
                  <a:txBody>
                    <a:bodyPr/>
                    <a:lstStyle/>
                    <a:p>
                      <a:endParaRPr lang="zh-CN" altLang="en-US" dirty="0">
                        <a:solidFill>
                          <a:schemeClr val="bg1"/>
                        </a:solidFill>
                      </a:endParaRPr>
                    </a:p>
                  </a:txBody>
                  <a:tcP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9050" cap="flat" cmpd="sng" algn="ctr">
                      <a:solidFill>
                        <a:srgbClr val="AFABAB"/>
                      </a:solidFill>
                      <a:prstDash val="solid"/>
                      <a:round/>
                      <a:headEnd type="none" w="med" len="med"/>
                      <a:tailEnd type="none" w="med" len="med"/>
                    </a:lnT>
                    <a:lnB w="19050" cap="flat" cmpd="sng" algn="ctr">
                      <a:solidFill>
                        <a:srgbClr val="AFABAB"/>
                      </a:solid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带宽</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吞吐量</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时延</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时延带宽积</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往返时间</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利用率</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丢包率</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AFABAB"/>
                      </a:solid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 name="组合 1"/>
          <p:cNvGrpSpPr/>
          <p:nvPr/>
        </p:nvGrpSpPr>
        <p:grpSpPr>
          <a:xfrm>
            <a:off x="1891976" y="1105493"/>
            <a:ext cx="4680519" cy="3384376"/>
            <a:chOff x="1891976" y="1105493"/>
            <a:chExt cx="4680519" cy="3384376"/>
          </a:xfrm>
        </p:grpSpPr>
        <p:grpSp>
          <p:nvGrpSpPr>
            <p:cNvPr id="11" name="组合 10"/>
            <p:cNvGrpSpPr/>
            <p:nvPr/>
          </p:nvGrpSpPr>
          <p:grpSpPr>
            <a:xfrm>
              <a:off x="1891976" y="1105493"/>
              <a:ext cx="4680519" cy="3384376"/>
              <a:chOff x="1991544" y="1556792"/>
              <a:chExt cx="4744636" cy="3384376"/>
            </a:xfrm>
          </p:grpSpPr>
          <p:sp>
            <p:nvSpPr>
              <p:cNvPr id="7" name="文本框 6"/>
              <p:cNvSpPr txBox="1"/>
              <p:nvPr/>
            </p:nvSpPr>
            <p:spPr>
              <a:xfrm>
                <a:off x="1991544" y="1556792"/>
                <a:ext cx="4744636" cy="3384376"/>
              </a:xfrm>
              <a:prstGeom prst="rect">
                <a:avLst/>
              </a:prstGeom>
              <a:solidFill>
                <a:schemeClr val="accent6"/>
              </a:solidFill>
              <a:ln>
                <a:solidFill>
                  <a:schemeClr val="accent6"/>
                </a:solidFill>
              </a:ln>
            </p:spPr>
            <p:txBody>
              <a:bodyPr wrap="square" rtlCol="0">
                <a:noAutofit/>
              </a:bodyPr>
              <a:lstStyle/>
              <a:p>
                <a:pPr algn="ctr"/>
                <a:endParaRPr lang="zh-CN" altLang="en-US" dirty="0"/>
              </a:p>
            </p:txBody>
          </p:sp>
          <p:sp>
            <p:nvSpPr>
              <p:cNvPr id="8" name="文本框 7"/>
              <p:cNvSpPr txBox="1"/>
              <p:nvPr/>
            </p:nvSpPr>
            <p:spPr>
              <a:xfrm>
                <a:off x="2607151" y="1628800"/>
                <a:ext cx="3992905" cy="3240360"/>
              </a:xfrm>
              <a:prstGeom prst="rect">
                <a:avLst/>
              </a:prstGeom>
              <a:solidFill>
                <a:schemeClr val="bg1"/>
              </a:solidFill>
              <a:ln>
                <a:solidFill>
                  <a:schemeClr val="bg1"/>
                </a:solidFill>
              </a:ln>
            </p:spPr>
            <p:txBody>
              <a:bodyPr wrap="square" rtlCol="0">
                <a:noAutofit/>
              </a:bodyPr>
              <a:lstStyle/>
              <a:p>
                <a:r>
                  <a:rPr lang="zh-CN" altLang="en-US" sz="2000" dirty="0">
                    <a:effectLst/>
                  </a:rPr>
                  <a:t>计算机中数据量的单位，也是信息论中信息量的单位。一个比特就是二进制数字中的一个</a:t>
                </a:r>
                <a:r>
                  <a:rPr lang="en-US" altLang="zh-CN" sz="2000" dirty="0">
                    <a:effectLst/>
                  </a:rPr>
                  <a:t>1</a:t>
                </a:r>
                <a:r>
                  <a:rPr lang="zh-CN" altLang="en-US" sz="2000" dirty="0">
                    <a:effectLst/>
                  </a:rPr>
                  <a:t>或</a:t>
                </a:r>
                <a:r>
                  <a:rPr lang="en-US" altLang="zh-CN" sz="2000" dirty="0">
                    <a:effectLst/>
                  </a:rPr>
                  <a:t>0</a:t>
                </a:r>
                <a:r>
                  <a:rPr lang="zh-CN" altLang="en-US" dirty="0">
                    <a:effectLst/>
                  </a:rPr>
                  <a:t>。</a:t>
                </a:r>
                <a:endParaRPr lang="en-US" altLang="zh-CN" dirty="0">
                  <a:effectLst/>
                </a:endParaRPr>
              </a:p>
              <a:p>
                <a:endParaRPr lang="en-US" altLang="zh-CN" dirty="0">
                  <a:effectLst/>
                </a:endParaRPr>
              </a:p>
              <a:p>
                <a:r>
                  <a:rPr lang="zh-CN" altLang="en-US" sz="2000" b="1" dirty="0">
                    <a:effectLst/>
                  </a:rPr>
                  <a:t>常用数据量单位</a:t>
                </a:r>
                <a:endParaRPr lang="en-US" altLang="zh-CN" sz="2000" b="1" dirty="0">
                  <a:effectLst/>
                </a:endParaRPr>
              </a:p>
              <a:p>
                <a:r>
                  <a:rPr lang="en-US" altLang="zh-CN" sz="2000" dirty="0">
                    <a:effectLst/>
                    <a:latin typeface="Times New Roman" panose="02020603050405020304" pitchFamily="18" charset="0"/>
                    <a:cs typeface="Times New Roman" panose="02020603050405020304" pitchFamily="18" charset="0"/>
                  </a:rPr>
                  <a:t>8 bit = 1 Byte</a:t>
                </a:r>
                <a:endParaRPr lang="en-US" altLang="zh-CN" sz="2000" dirty="0">
                  <a:effectLst/>
                  <a:latin typeface="Times New Roman" panose="02020603050405020304" pitchFamily="18" charset="0"/>
                  <a:cs typeface="Times New Roman" panose="02020603050405020304" pitchFamily="18" charset="0"/>
                </a:endParaRPr>
              </a:p>
              <a:p>
                <a:r>
                  <a:rPr lang="en-US" altLang="zh-CN" sz="2000" dirty="0">
                    <a:effectLst/>
                    <a:latin typeface="Times New Roman" panose="02020603050405020304" pitchFamily="18" charset="0"/>
                    <a:cs typeface="Times New Roman" panose="02020603050405020304" pitchFamily="18" charset="0"/>
                  </a:rPr>
                  <a:t>KB =2</a:t>
                </a:r>
                <a:r>
                  <a:rPr lang="en-US" altLang="zh-CN" sz="2000" baseline="34000" dirty="0">
                    <a:effectLst/>
                    <a:latin typeface="Times New Roman" panose="02020603050405020304" pitchFamily="18" charset="0"/>
                    <a:cs typeface="Times New Roman" panose="02020603050405020304" pitchFamily="18" charset="0"/>
                  </a:rPr>
                  <a:t>10</a:t>
                </a:r>
                <a:r>
                  <a:rPr lang="en-US" altLang="zh-CN" sz="2000" dirty="0">
                    <a:effectLst/>
                    <a:latin typeface="Times New Roman" panose="02020603050405020304" pitchFamily="18" charset="0"/>
                    <a:cs typeface="Times New Roman" panose="02020603050405020304" pitchFamily="18" charset="0"/>
                  </a:rPr>
                  <a:t>B</a:t>
                </a:r>
                <a:endParaRPr lang="en-US" altLang="zh-CN" sz="2000" dirty="0">
                  <a:effectLst/>
                  <a:latin typeface="Times New Roman" panose="02020603050405020304" pitchFamily="18" charset="0"/>
                  <a:cs typeface="Times New Roman" panose="02020603050405020304" pitchFamily="18" charset="0"/>
                </a:endParaRPr>
              </a:p>
              <a:p>
                <a:r>
                  <a:rPr lang="en-US" altLang="zh-CN" sz="2000" dirty="0">
                    <a:effectLst/>
                    <a:latin typeface="Times New Roman" panose="02020603050405020304" pitchFamily="18" charset="0"/>
                    <a:cs typeface="Times New Roman" panose="02020603050405020304" pitchFamily="18" charset="0"/>
                  </a:rPr>
                  <a:t>MB=K • KB= 2</a:t>
                </a:r>
                <a:r>
                  <a:rPr lang="en-US" altLang="zh-CN" sz="2000" baseline="34000" dirty="0">
                    <a:effectLst/>
                    <a:latin typeface="Times New Roman" panose="02020603050405020304" pitchFamily="18" charset="0"/>
                    <a:cs typeface="Times New Roman" panose="02020603050405020304" pitchFamily="18" charset="0"/>
                  </a:rPr>
                  <a:t>10</a:t>
                </a:r>
                <a:r>
                  <a:rPr lang="en-US" altLang="zh-CN" sz="2000" dirty="0">
                    <a:effectLst/>
                    <a:latin typeface="Times New Roman" panose="02020603050405020304" pitchFamily="18" charset="0"/>
                    <a:cs typeface="Times New Roman" panose="02020603050405020304" pitchFamily="18" charset="0"/>
                  </a:rPr>
                  <a:t>• 2</a:t>
                </a:r>
                <a:r>
                  <a:rPr lang="en-US" altLang="zh-CN" sz="2000" baseline="34000" dirty="0">
                    <a:effectLst/>
                    <a:latin typeface="Times New Roman" panose="02020603050405020304" pitchFamily="18" charset="0"/>
                    <a:cs typeface="Times New Roman" panose="02020603050405020304" pitchFamily="18" charset="0"/>
                  </a:rPr>
                  <a:t>10 </a:t>
                </a:r>
                <a:r>
                  <a:rPr lang="en-US" altLang="zh-CN" sz="2000" dirty="0">
                    <a:effectLst/>
                    <a:latin typeface="Times New Roman" panose="02020603050405020304" pitchFamily="18" charset="0"/>
                    <a:cs typeface="Times New Roman" panose="02020603050405020304" pitchFamily="18" charset="0"/>
                  </a:rPr>
                  <a:t>B= 2</a:t>
                </a:r>
                <a:r>
                  <a:rPr lang="en-US" altLang="zh-CN" sz="2000" baseline="34000" dirty="0">
                    <a:latin typeface="Times New Roman" panose="02020603050405020304" pitchFamily="18" charset="0"/>
                    <a:cs typeface="Times New Roman" panose="02020603050405020304" pitchFamily="18" charset="0"/>
                  </a:rPr>
                  <a:t>2</a:t>
                </a:r>
                <a:r>
                  <a:rPr lang="en-US" altLang="zh-CN" sz="2000" baseline="34000" dirty="0">
                    <a:effectLst/>
                    <a:latin typeface="Times New Roman" panose="02020603050405020304" pitchFamily="18" charset="0"/>
                    <a:cs typeface="Times New Roman" panose="02020603050405020304" pitchFamily="18" charset="0"/>
                  </a:rPr>
                  <a:t>0 </a:t>
                </a:r>
                <a:r>
                  <a:rPr lang="en-US" altLang="zh-CN" sz="2000" dirty="0">
                    <a:effectLst/>
                    <a:latin typeface="Times New Roman" panose="02020603050405020304" pitchFamily="18" charset="0"/>
                    <a:cs typeface="Times New Roman" panose="02020603050405020304" pitchFamily="18" charset="0"/>
                  </a:rPr>
                  <a:t>B</a:t>
                </a:r>
                <a:endParaRPr lang="en-US" altLang="zh-CN" sz="2000" dirty="0">
                  <a:effectLst/>
                  <a:latin typeface="Times New Roman" panose="02020603050405020304" pitchFamily="18" charset="0"/>
                  <a:cs typeface="Times New Roman" panose="02020603050405020304" pitchFamily="18" charset="0"/>
                </a:endParaRPr>
              </a:p>
              <a:p>
                <a:r>
                  <a:rPr lang="en-US" altLang="zh-CN" sz="2000" dirty="0">
                    <a:effectLst/>
                    <a:latin typeface="Times New Roman" panose="02020603050405020304" pitchFamily="18" charset="0"/>
                    <a:cs typeface="Times New Roman" panose="02020603050405020304" pitchFamily="18" charset="0"/>
                  </a:rPr>
                  <a:t>GB=K • MB= 2</a:t>
                </a:r>
                <a:r>
                  <a:rPr lang="en-US" altLang="zh-CN" sz="2000" baseline="34000" dirty="0">
                    <a:effectLst/>
                    <a:latin typeface="Times New Roman" panose="02020603050405020304" pitchFamily="18" charset="0"/>
                    <a:cs typeface="Times New Roman" panose="02020603050405020304" pitchFamily="18" charset="0"/>
                  </a:rPr>
                  <a:t>10</a:t>
                </a:r>
                <a:r>
                  <a:rPr lang="en-US" altLang="zh-CN" sz="2000" dirty="0">
                    <a:effectLst/>
                    <a:latin typeface="Times New Roman" panose="02020603050405020304" pitchFamily="18" charset="0"/>
                    <a:cs typeface="Times New Roman" panose="02020603050405020304" pitchFamily="18" charset="0"/>
                  </a:rPr>
                  <a:t>• 2</a:t>
                </a:r>
                <a:r>
                  <a:rPr lang="en-US" altLang="zh-CN" sz="2000" baseline="34000" dirty="0">
                    <a:effectLst/>
                    <a:latin typeface="Times New Roman" panose="02020603050405020304" pitchFamily="18" charset="0"/>
                    <a:cs typeface="Times New Roman" panose="02020603050405020304" pitchFamily="18" charset="0"/>
                  </a:rPr>
                  <a:t>10 </a:t>
                </a:r>
                <a:r>
                  <a:rPr lang="en-US" altLang="zh-CN" sz="2000" dirty="0">
                    <a:effectLst/>
                    <a:latin typeface="Times New Roman" panose="02020603050405020304" pitchFamily="18" charset="0"/>
                    <a:cs typeface="Times New Roman" panose="02020603050405020304" pitchFamily="18" charset="0"/>
                  </a:rPr>
                  <a:t>• 2</a:t>
                </a:r>
                <a:r>
                  <a:rPr lang="en-US" altLang="zh-CN" sz="2000" baseline="34000" dirty="0">
                    <a:effectLst/>
                    <a:latin typeface="Times New Roman" panose="02020603050405020304" pitchFamily="18" charset="0"/>
                    <a:cs typeface="Times New Roman" panose="02020603050405020304" pitchFamily="18" charset="0"/>
                  </a:rPr>
                  <a:t>10 </a:t>
                </a:r>
                <a:r>
                  <a:rPr lang="en-US" altLang="zh-CN" sz="2000" dirty="0">
                    <a:effectLst/>
                    <a:latin typeface="Times New Roman" panose="02020603050405020304" pitchFamily="18" charset="0"/>
                    <a:cs typeface="Times New Roman" panose="02020603050405020304" pitchFamily="18" charset="0"/>
                  </a:rPr>
                  <a:t>B= 2</a:t>
                </a:r>
                <a:r>
                  <a:rPr lang="en-US" altLang="zh-CN" sz="2000" baseline="34000" dirty="0">
                    <a:latin typeface="Times New Roman" panose="02020603050405020304" pitchFamily="18" charset="0"/>
                    <a:cs typeface="Times New Roman" panose="02020603050405020304" pitchFamily="18" charset="0"/>
                  </a:rPr>
                  <a:t>3</a:t>
                </a:r>
                <a:r>
                  <a:rPr lang="en-US" altLang="zh-CN" sz="2000" baseline="34000" dirty="0">
                    <a:effectLst/>
                    <a:latin typeface="Times New Roman" panose="02020603050405020304" pitchFamily="18" charset="0"/>
                    <a:cs typeface="Times New Roman" panose="02020603050405020304" pitchFamily="18" charset="0"/>
                  </a:rPr>
                  <a:t>0 </a:t>
                </a:r>
                <a:r>
                  <a:rPr lang="en-US" altLang="zh-CN" sz="2000" dirty="0">
                    <a:effectLst/>
                    <a:latin typeface="Times New Roman" panose="02020603050405020304" pitchFamily="18" charset="0"/>
                    <a:cs typeface="Times New Roman" panose="02020603050405020304" pitchFamily="18" charset="0"/>
                  </a:rPr>
                  <a:t>B</a:t>
                </a:r>
                <a:endParaRPr lang="en-US" altLang="zh-CN" sz="2000" dirty="0">
                  <a:effectLst/>
                  <a:latin typeface="Times New Roman" panose="02020603050405020304" pitchFamily="18" charset="0"/>
                  <a:cs typeface="Times New Roman" panose="02020603050405020304" pitchFamily="18" charset="0"/>
                </a:endParaRPr>
              </a:p>
              <a:p>
                <a:r>
                  <a:rPr lang="en-US" altLang="zh-CN" sz="2000" dirty="0">
                    <a:effectLst/>
                    <a:latin typeface="Times New Roman" panose="02020603050405020304" pitchFamily="18" charset="0"/>
                    <a:cs typeface="Times New Roman" panose="02020603050405020304" pitchFamily="18" charset="0"/>
                  </a:rPr>
                  <a:t>TB=K • GB= 2</a:t>
                </a:r>
                <a:r>
                  <a:rPr lang="en-US" altLang="zh-CN" sz="2000" baseline="34000" dirty="0">
                    <a:latin typeface="Times New Roman" panose="02020603050405020304" pitchFamily="18" charset="0"/>
                    <a:cs typeface="Times New Roman" panose="02020603050405020304" pitchFamily="18" charset="0"/>
                  </a:rPr>
                  <a:t>4</a:t>
                </a:r>
                <a:r>
                  <a:rPr lang="en-US" altLang="zh-CN" sz="2000" baseline="34000" dirty="0">
                    <a:effectLst/>
                    <a:latin typeface="Times New Roman" panose="02020603050405020304" pitchFamily="18" charset="0"/>
                    <a:cs typeface="Times New Roman" panose="02020603050405020304" pitchFamily="18" charset="0"/>
                  </a:rPr>
                  <a:t>0</a:t>
                </a:r>
                <a:r>
                  <a:rPr lang="en-US" altLang="zh-CN" sz="2000" dirty="0">
                    <a:effectLst/>
                    <a:latin typeface="Times New Roman" panose="02020603050405020304" pitchFamily="18" charset="0"/>
                    <a:cs typeface="Times New Roman" panose="02020603050405020304" pitchFamily="18" charset="0"/>
                  </a:rPr>
                  <a:t>B</a:t>
                </a:r>
                <a:endParaRPr lang="zh-CN" altLang="en-US" sz="2000" dirty="0">
                  <a:latin typeface="Times New Roman" panose="02020603050405020304" pitchFamily="18" charset="0"/>
                  <a:cs typeface="Times New Roman" panose="02020603050405020304" pitchFamily="18" charset="0"/>
                </a:endParaRPr>
              </a:p>
            </p:txBody>
          </p:sp>
        </p:grpSp>
        <p:sp>
          <p:nvSpPr>
            <p:cNvPr id="9" name="文本框 8"/>
            <p:cNvSpPr txBox="1"/>
            <p:nvPr/>
          </p:nvSpPr>
          <p:spPr>
            <a:xfrm>
              <a:off x="1914462" y="2210521"/>
              <a:ext cx="553998" cy="792088"/>
            </a:xfrm>
            <a:prstGeom prst="rect">
              <a:avLst/>
            </a:prstGeom>
            <a:noFill/>
          </p:spPr>
          <p:txBody>
            <a:bodyPr vert="eaVert" wrap="square" rtlCol="0">
              <a:spAutoFit/>
            </a:bodyPr>
            <a:lstStyle/>
            <a:p>
              <a:pPr algn="ctr"/>
              <a:r>
                <a:rPr lang="zh-CN" altLang="en-US" sz="2400" b="1" dirty="0">
                  <a:solidFill>
                    <a:schemeClr val="bg1"/>
                  </a:solidFill>
                </a:rPr>
                <a:t>比特</a:t>
              </a:r>
              <a:endParaRPr lang="zh-CN" altLang="en-US" sz="2400" b="1" dirty="0">
                <a:solidFill>
                  <a:schemeClr val="bg1"/>
                </a:solidFill>
              </a:endParaRPr>
            </a:p>
          </p:txBody>
        </p:sp>
      </p:grpSp>
      <p:grpSp>
        <p:nvGrpSpPr>
          <p:cNvPr id="3" name="组合 2"/>
          <p:cNvGrpSpPr/>
          <p:nvPr/>
        </p:nvGrpSpPr>
        <p:grpSpPr>
          <a:xfrm>
            <a:off x="6702081" y="1105493"/>
            <a:ext cx="5328592" cy="3384376"/>
            <a:chOff x="6702081" y="1105493"/>
            <a:chExt cx="5328592" cy="3384376"/>
          </a:xfrm>
        </p:grpSpPr>
        <p:grpSp>
          <p:nvGrpSpPr>
            <p:cNvPr id="15" name="组合 14"/>
            <p:cNvGrpSpPr/>
            <p:nvPr/>
          </p:nvGrpSpPr>
          <p:grpSpPr>
            <a:xfrm>
              <a:off x="6702081" y="1105493"/>
              <a:ext cx="5328592" cy="3384376"/>
              <a:chOff x="1991544" y="1556792"/>
              <a:chExt cx="5328592" cy="3384376"/>
            </a:xfrm>
          </p:grpSpPr>
          <p:sp>
            <p:nvSpPr>
              <p:cNvPr id="16" name="文本框 15"/>
              <p:cNvSpPr txBox="1"/>
              <p:nvPr/>
            </p:nvSpPr>
            <p:spPr>
              <a:xfrm>
                <a:off x="1991544" y="1556792"/>
                <a:ext cx="5328592" cy="3384376"/>
              </a:xfrm>
              <a:prstGeom prst="rect">
                <a:avLst/>
              </a:prstGeom>
              <a:solidFill>
                <a:schemeClr val="accent2"/>
              </a:solidFill>
              <a:ln>
                <a:solidFill>
                  <a:schemeClr val="accent6"/>
                </a:solidFill>
              </a:ln>
            </p:spPr>
            <p:txBody>
              <a:bodyPr wrap="square" rtlCol="0">
                <a:noAutofit/>
              </a:bodyPr>
              <a:lstStyle/>
              <a:p>
                <a:pPr algn="ctr"/>
                <a:endParaRPr lang="zh-CN" altLang="en-US" dirty="0"/>
              </a:p>
            </p:txBody>
          </p:sp>
          <p:sp>
            <p:nvSpPr>
              <p:cNvPr id="18" name="文本框 17"/>
              <p:cNvSpPr txBox="1"/>
              <p:nvPr/>
            </p:nvSpPr>
            <p:spPr>
              <a:xfrm>
                <a:off x="2607151" y="1628800"/>
                <a:ext cx="4647522" cy="3240360"/>
              </a:xfrm>
              <a:prstGeom prst="rect">
                <a:avLst/>
              </a:prstGeom>
              <a:solidFill>
                <a:schemeClr val="bg1"/>
              </a:solidFill>
              <a:ln>
                <a:solidFill>
                  <a:schemeClr val="bg1"/>
                </a:solidFill>
              </a:ln>
            </p:spPr>
            <p:txBody>
              <a:bodyPr wrap="square" rtlCol="0">
                <a:noAutofit/>
              </a:bodyPr>
              <a:lstStyle/>
              <a:p>
                <a:r>
                  <a:rPr lang="zh-CN" altLang="en-US" sz="2000" dirty="0"/>
                  <a:t>连接在计算机网络上的主机在数字信道上传送比特的速率，也称为比特率或数据率。</a:t>
                </a:r>
                <a:endParaRPr lang="en-US" altLang="zh-CN" sz="2000" dirty="0"/>
              </a:p>
              <a:p>
                <a:endParaRPr lang="en-US" altLang="zh-CN" sz="2000" dirty="0"/>
              </a:p>
              <a:p>
                <a:r>
                  <a:rPr lang="zh-CN" altLang="en-US" sz="2000" b="1" dirty="0">
                    <a:effectLst/>
                  </a:rPr>
                  <a:t>常用数据率单位</a:t>
                </a:r>
                <a:endParaRPr lang="en-US" altLang="zh-CN" sz="2000" b="1" dirty="0">
                  <a:effectLst/>
                </a:endParaRPr>
              </a:p>
              <a:p>
                <a:r>
                  <a:rPr lang="en-US" altLang="zh-CN" sz="2000" dirty="0">
                    <a:latin typeface="Times New Roman" panose="02020603050405020304" pitchFamily="18" charset="0"/>
                    <a:cs typeface="Times New Roman" panose="02020603050405020304" pitchFamily="18" charset="0"/>
                  </a:rPr>
                  <a:t>b</a:t>
                </a:r>
                <a:r>
                  <a:rPr lang="en-US" altLang="zh-CN" sz="2000" dirty="0">
                    <a:effectLst/>
                    <a:latin typeface="Times New Roman" panose="02020603050405020304" pitchFamily="18" charset="0"/>
                    <a:cs typeface="Times New Roman" panose="02020603050405020304" pitchFamily="18" charset="0"/>
                  </a:rPr>
                  <a:t>it</a:t>
                </a:r>
                <a:r>
                  <a:rPr lang="en-US" altLang="zh-CN" sz="2000" dirty="0">
                    <a:latin typeface="Times New Roman" panose="02020603050405020304" pitchFamily="18" charset="0"/>
                    <a:cs typeface="Times New Roman" panose="02020603050405020304" pitchFamily="18" charset="0"/>
                  </a:rPr>
                  <a:t>/</a:t>
                </a:r>
                <a:r>
                  <a:rPr lang="en-US" altLang="zh-CN" sz="2000" dirty="0">
                    <a:effectLst/>
                    <a:latin typeface="Times New Roman" panose="02020603050405020304" pitchFamily="18" charset="0"/>
                    <a:cs typeface="Times New Roman" panose="02020603050405020304" pitchFamily="18" charset="0"/>
                  </a:rPr>
                  <a:t>s (b/s, bps)</a:t>
                </a:r>
                <a:endParaRPr lang="en-US" altLang="zh-CN" sz="2000" dirty="0">
                  <a:effectLst/>
                  <a:latin typeface="Times New Roman" panose="02020603050405020304" pitchFamily="18" charset="0"/>
                  <a:cs typeface="Times New Roman" panose="02020603050405020304" pitchFamily="18" charset="0"/>
                </a:endParaRPr>
              </a:p>
              <a:p>
                <a:r>
                  <a:rPr lang="en-US" altLang="zh-CN" sz="2000" dirty="0">
                    <a:effectLst/>
                    <a:latin typeface="Times New Roman" panose="02020603050405020304" pitchFamily="18" charset="0"/>
                    <a:cs typeface="Times New Roman" panose="02020603050405020304" pitchFamily="18" charset="0"/>
                  </a:rPr>
                  <a:t>kb/s = 10</a:t>
                </a:r>
                <a:r>
                  <a:rPr lang="en-US" altLang="zh-CN" sz="2000" baseline="34000" dirty="0">
                    <a:effectLst/>
                    <a:latin typeface="Times New Roman" panose="02020603050405020304" pitchFamily="18" charset="0"/>
                    <a:cs typeface="Times New Roman" panose="02020603050405020304" pitchFamily="18" charset="0"/>
                  </a:rPr>
                  <a:t>3 </a:t>
                </a:r>
                <a:r>
                  <a:rPr lang="en-US" altLang="zh-CN" sz="2000" dirty="0">
                    <a:effectLst/>
                    <a:latin typeface="Times New Roman" panose="02020603050405020304" pitchFamily="18" charset="0"/>
                    <a:cs typeface="Times New Roman" panose="02020603050405020304" pitchFamily="18" charset="0"/>
                  </a:rPr>
                  <a:t>b/s(bps)</a:t>
                </a:r>
                <a:endParaRPr lang="en-US" altLang="zh-CN" sz="2000" dirty="0">
                  <a:effectLst/>
                  <a:latin typeface="Times New Roman" panose="02020603050405020304" pitchFamily="18" charset="0"/>
                  <a:cs typeface="Times New Roman" panose="02020603050405020304" pitchFamily="18" charset="0"/>
                </a:endParaRPr>
              </a:p>
              <a:p>
                <a:r>
                  <a:rPr lang="en-US" altLang="zh-CN" sz="2000" dirty="0">
                    <a:effectLst/>
                    <a:latin typeface="Times New Roman" panose="02020603050405020304" pitchFamily="18" charset="0"/>
                    <a:cs typeface="Times New Roman" panose="02020603050405020304" pitchFamily="18" charset="0"/>
                  </a:rPr>
                  <a:t>Mb/s = k • kb/s = 10</a:t>
                </a:r>
                <a:r>
                  <a:rPr lang="en-US" altLang="zh-CN" sz="2000" baseline="34000" dirty="0">
                    <a:effectLst/>
                    <a:latin typeface="Times New Roman" panose="02020603050405020304" pitchFamily="18" charset="0"/>
                    <a:cs typeface="Times New Roman" panose="02020603050405020304" pitchFamily="18" charset="0"/>
                  </a:rPr>
                  <a:t>3 </a:t>
                </a:r>
                <a:r>
                  <a:rPr lang="en-US" altLang="zh-CN" sz="2000" dirty="0">
                    <a:effectLst/>
                    <a:latin typeface="Times New Roman" panose="02020603050405020304" pitchFamily="18" charset="0"/>
                    <a:cs typeface="Times New Roman" panose="02020603050405020304" pitchFamily="18" charset="0"/>
                  </a:rPr>
                  <a:t>• 10</a:t>
                </a:r>
                <a:r>
                  <a:rPr lang="en-US" altLang="zh-CN" sz="2000" baseline="34000" dirty="0">
                    <a:effectLst/>
                    <a:latin typeface="Times New Roman" panose="02020603050405020304" pitchFamily="18" charset="0"/>
                    <a:cs typeface="Times New Roman" panose="02020603050405020304" pitchFamily="18" charset="0"/>
                  </a:rPr>
                  <a:t>3</a:t>
                </a:r>
                <a:r>
                  <a:rPr lang="en-US" altLang="zh-CN" sz="2000" dirty="0">
                    <a:effectLst/>
                    <a:latin typeface="Times New Roman" panose="02020603050405020304" pitchFamily="18" charset="0"/>
                    <a:cs typeface="Times New Roman" panose="02020603050405020304" pitchFamily="18" charset="0"/>
                  </a:rPr>
                  <a:t> b</a:t>
                </a:r>
                <a:r>
                  <a:rPr lang="en-US" altLang="zh-CN" sz="2000" dirty="0">
                    <a:latin typeface="Times New Roman" panose="02020603050405020304" pitchFamily="18" charset="0"/>
                    <a:cs typeface="Times New Roman" panose="02020603050405020304" pitchFamily="18" charset="0"/>
                  </a:rPr>
                  <a:t>/</a:t>
                </a:r>
                <a:r>
                  <a:rPr lang="en-US" altLang="zh-CN" sz="2000" dirty="0">
                    <a:effectLst/>
                    <a:latin typeface="Times New Roman" panose="02020603050405020304" pitchFamily="18" charset="0"/>
                    <a:cs typeface="Times New Roman" panose="02020603050405020304" pitchFamily="18" charset="0"/>
                  </a:rPr>
                  <a:t>s = 10</a:t>
                </a:r>
                <a:r>
                  <a:rPr lang="en-US" altLang="zh-CN" sz="2000" baseline="34000" dirty="0">
                    <a:latin typeface="Times New Roman" panose="02020603050405020304" pitchFamily="18" charset="0"/>
                    <a:cs typeface="Times New Roman" panose="02020603050405020304" pitchFamily="18" charset="0"/>
                  </a:rPr>
                  <a:t>6</a:t>
                </a:r>
                <a:r>
                  <a:rPr lang="en-US" altLang="zh-CN" sz="2000" dirty="0">
                    <a:effectLst/>
                    <a:latin typeface="Times New Roman" panose="02020603050405020304" pitchFamily="18" charset="0"/>
                    <a:cs typeface="Times New Roman" panose="02020603050405020304" pitchFamily="18" charset="0"/>
                  </a:rPr>
                  <a:t>b/s(bps)</a:t>
                </a:r>
                <a:endParaRPr lang="en-US" altLang="zh-CN" sz="2000" dirty="0">
                  <a:effectLst/>
                  <a:latin typeface="Times New Roman" panose="02020603050405020304" pitchFamily="18" charset="0"/>
                  <a:cs typeface="Times New Roman" panose="02020603050405020304" pitchFamily="18" charset="0"/>
                </a:endParaRPr>
              </a:p>
              <a:p>
                <a:r>
                  <a:rPr lang="en-US" altLang="zh-CN" sz="2000" dirty="0">
                    <a:effectLst/>
                    <a:latin typeface="Times New Roman" panose="02020603050405020304" pitchFamily="18" charset="0"/>
                    <a:cs typeface="Times New Roman" panose="02020603050405020304" pitchFamily="18" charset="0"/>
                  </a:rPr>
                  <a:t>Gb/s=k • Mb/s = 10³ • 10</a:t>
                </a:r>
                <a:r>
                  <a:rPr lang="en-US" altLang="zh-CN" sz="2000" baseline="34000" dirty="0">
                    <a:latin typeface="Times New Roman" panose="02020603050405020304" pitchFamily="18" charset="0"/>
                    <a:cs typeface="Times New Roman" panose="02020603050405020304" pitchFamily="18" charset="0"/>
                  </a:rPr>
                  <a:t>6</a:t>
                </a:r>
                <a:r>
                  <a:rPr lang="en-US" altLang="zh-CN" sz="2000" dirty="0">
                    <a:effectLst/>
                    <a:latin typeface="Times New Roman" panose="02020603050405020304" pitchFamily="18" charset="0"/>
                    <a:cs typeface="Times New Roman" panose="02020603050405020304" pitchFamily="18" charset="0"/>
                  </a:rPr>
                  <a:t> b/s =10</a:t>
                </a:r>
                <a:r>
                  <a:rPr lang="en-US" altLang="zh-CN" sz="2000" baseline="34000" dirty="0">
                    <a:effectLst/>
                    <a:latin typeface="Times New Roman" panose="02020603050405020304" pitchFamily="18" charset="0"/>
                    <a:cs typeface="Times New Roman" panose="02020603050405020304" pitchFamily="18" charset="0"/>
                  </a:rPr>
                  <a:t>9</a:t>
                </a:r>
                <a:r>
                  <a:rPr lang="en-US" altLang="zh-CN" sz="2000" dirty="0">
                    <a:effectLst/>
                    <a:latin typeface="Times New Roman" panose="02020603050405020304" pitchFamily="18" charset="0"/>
                    <a:cs typeface="Times New Roman" panose="02020603050405020304" pitchFamily="18" charset="0"/>
                  </a:rPr>
                  <a:t>b/s(bps)</a:t>
                </a:r>
                <a:endParaRPr lang="en-US" altLang="zh-CN" sz="2000" dirty="0">
                  <a:effectLst/>
                  <a:latin typeface="Times New Roman" panose="02020603050405020304" pitchFamily="18" charset="0"/>
                  <a:cs typeface="Times New Roman" panose="02020603050405020304" pitchFamily="18" charset="0"/>
                </a:endParaRPr>
              </a:p>
              <a:p>
                <a:r>
                  <a:rPr lang="en-US" altLang="zh-CN" sz="2000" dirty="0">
                    <a:effectLst/>
                    <a:latin typeface="Times New Roman" panose="02020603050405020304" pitchFamily="18" charset="0"/>
                    <a:cs typeface="Times New Roman" panose="02020603050405020304" pitchFamily="18" charset="0"/>
                  </a:rPr>
                  <a:t>Tb/s=</a:t>
                </a:r>
                <a:r>
                  <a:rPr lang="en-US" altLang="zh-CN" sz="2000" dirty="0" err="1">
                    <a:effectLst/>
                    <a:latin typeface="Times New Roman" panose="02020603050405020304" pitchFamily="18" charset="0"/>
                    <a:cs typeface="Times New Roman" panose="02020603050405020304" pitchFamily="18" charset="0"/>
                  </a:rPr>
                  <a:t>kGb</a:t>
                </a:r>
                <a:r>
                  <a:rPr lang="en-US" altLang="zh-CN" sz="2000" dirty="0">
                    <a:effectLst/>
                    <a:latin typeface="Times New Roman" panose="02020603050405020304" pitchFamily="18" charset="0"/>
                    <a:cs typeface="Times New Roman" panose="02020603050405020304" pitchFamily="18" charset="0"/>
                  </a:rPr>
                  <a:t>/s</a:t>
                </a:r>
                <a:r>
                  <a:rPr lang="en-US" altLang="zh-CN" sz="2000">
                    <a:effectLst/>
                    <a:latin typeface="Times New Roman" panose="02020603050405020304" pitchFamily="18" charset="0"/>
                    <a:cs typeface="Times New Roman" panose="02020603050405020304" pitchFamily="18" charset="0"/>
                  </a:rPr>
                  <a:t>=10</a:t>
                </a:r>
                <a:r>
                  <a:rPr lang="en-US" altLang="zh-CN" sz="2000" baseline="34000" dirty="0">
                    <a:effectLst/>
                    <a:latin typeface="Times New Roman" panose="02020603050405020304" pitchFamily="18" charset="0"/>
                    <a:cs typeface="Times New Roman" panose="02020603050405020304" pitchFamily="18" charset="0"/>
                  </a:rPr>
                  <a:t>1</a:t>
                </a:r>
                <a:r>
                  <a:rPr lang="en-US" altLang="zh-CN" sz="2000" baseline="34000">
                    <a:latin typeface="Times New Roman" panose="02020603050405020304" pitchFamily="18" charset="0"/>
                    <a:cs typeface="Times New Roman" panose="02020603050405020304" pitchFamily="18" charset="0"/>
                  </a:rPr>
                  <a:t>2</a:t>
                </a:r>
                <a:r>
                  <a:rPr lang="en-US" altLang="zh-CN" sz="2000">
                    <a:effectLst/>
                    <a:latin typeface="Times New Roman" panose="02020603050405020304" pitchFamily="18" charset="0"/>
                    <a:cs typeface="Times New Roman" panose="02020603050405020304" pitchFamily="18" charset="0"/>
                  </a:rPr>
                  <a:t>b</a:t>
                </a:r>
                <a:r>
                  <a:rPr lang="en-US" altLang="zh-CN" sz="2000" dirty="0">
                    <a:effectLst/>
                    <a:latin typeface="Times New Roman" panose="02020603050405020304" pitchFamily="18" charset="0"/>
                    <a:cs typeface="Times New Roman" panose="02020603050405020304" pitchFamily="18" charset="0"/>
                  </a:rPr>
                  <a:t>/s(bps)</a:t>
                </a:r>
                <a:endParaRPr lang="en-US" altLang="zh-CN" sz="2000" dirty="0">
                  <a:effectLst/>
                  <a:latin typeface="Times New Roman" panose="02020603050405020304" pitchFamily="18" charset="0"/>
                  <a:cs typeface="Times New Roman" panose="02020603050405020304" pitchFamily="18" charset="0"/>
                </a:endParaRPr>
              </a:p>
              <a:p>
                <a:endParaRPr lang="zh-CN" altLang="en-US" sz="2000" dirty="0">
                  <a:latin typeface="Times New Roman" panose="02020603050405020304" pitchFamily="18" charset="0"/>
                  <a:cs typeface="Times New Roman" panose="02020603050405020304" pitchFamily="18" charset="0"/>
                </a:endParaRPr>
              </a:p>
            </p:txBody>
          </p:sp>
        </p:grpSp>
        <p:sp>
          <p:nvSpPr>
            <p:cNvPr id="19" name="文本框 18"/>
            <p:cNvSpPr txBox="1"/>
            <p:nvPr/>
          </p:nvSpPr>
          <p:spPr>
            <a:xfrm>
              <a:off x="6760860" y="2210521"/>
              <a:ext cx="553998" cy="792088"/>
            </a:xfrm>
            <a:prstGeom prst="rect">
              <a:avLst/>
            </a:prstGeom>
            <a:noFill/>
          </p:spPr>
          <p:txBody>
            <a:bodyPr vert="eaVert" wrap="square" rtlCol="0">
              <a:spAutoFit/>
            </a:bodyPr>
            <a:lstStyle/>
            <a:p>
              <a:pPr algn="ctr"/>
              <a:r>
                <a:rPr lang="zh-CN" altLang="en-US" sz="2400" b="1" dirty="0">
                  <a:solidFill>
                    <a:schemeClr val="bg1"/>
                  </a:solidFill>
                </a:rPr>
                <a:t>速率</a:t>
              </a:r>
              <a:endParaRPr lang="zh-CN" altLang="en-US" sz="2400" b="1" dirty="0">
                <a:solidFill>
                  <a:schemeClr val="bg1"/>
                </a:solidFill>
              </a:endParaRPr>
            </a:p>
          </p:txBody>
        </p:sp>
      </p:grpSp>
      <p:pic>
        <p:nvPicPr>
          <p:cNvPr id="13" name="图片 12"/>
          <p:cNvPicPr>
            <a:picLocks noChangeAspect="1"/>
          </p:cNvPicPr>
          <p:nvPr/>
        </p:nvPicPr>
        <p:blipFill>
          <a:blip r:embed="rId2"/>
          <a:stretch>
            <a:fillRect/>
          </a:stretch>
        </p:blipFill>
        <p:spPr>
          <a:xfrm>
            <a:off x="1953736" y="4682284"/>
            <a:ext cx="4807124" cy="1655284"/>
          </a:xfrm>
          <a:prstGeom prst="rect">
            <a:avLst/>
          </a:prstGeom>
        </p:spPr>
      </p:pic>
      <p:pic>
        <p:nvPicPr>
          <p:cNvPr id="20" name="图片 19"/>
          <p:cNvPicPr>
            <a:picLocks noChangeAspect="1"/>
          </p:cNvPicPr>
          <p:nvPr/>
        </p:nvPicPr>
        <p:blipFill>
          <a:blip r:embed="rId3"/>
          <a:stretch>
            <a:fillRect/>
          </a:stretch>
        </p:blipFill>
        <p:spPr>
          <a:xfrm>
            <a:off x="6888088" y="5038480"/>
            <a:ext cx="4778931" cy="10965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000"/>
                                        <p:tgtEl>
                                          <p:spTgt spid="20"/>
                                        </p:tgtEl>
                                      </p:cBhvr>
                                    </p:animEffect>
                                    <p:anim calcmode="lin" valueType="num">
                                      <p:cBhvr>
                                        <p:cTn id="27" dur="1000" fill="hold"/>
                                        <p:tgtEl>
                                          <p:spTgt spid="20"/>
                                        </p:tgtEl>
                                        <p:attrNameLst>
                                          <p:attrName>ppt_x</p:attrName>
                                        </p:attrNameLst>
                                      </p:cBhvr>
                                      <p:tavLst>
                                        <p:tav tm="0">
                                          <p:val>
                                            <p:strVal val="#ppt_x"/>
                                          </p:val>
                                        </p:tav>
                                        <p:tav tm="100000">
                                          <p:val>
                                            <p:strVal val="#ppt_x"/>
                                          </p:val>
                                        </p:tav>
                                      </p:tavLst>
                                    </p:anim>
                                    <p:anim calcmode="lin" valueType="num">
                                      <p:cBhvr>
                                        <p:cTn id="2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11"/>
          <p:cNvSpPr txBox="1"/>
          <p:nvPr/>
        </p:nvSpPr>
        <p:spPr>
          <a:xfrm>
            <a:off x="1027386" y="340379"/>
            <a:ext cx="5291137" cy="523220"/>
          </a:xfrm>
          <a:prstGeom prst="rect">
            <a:avLst/>
          </a:prstGeom>
          <a:noFill/>
          <a:ln w="9525">
            <a:noFill/>
          </a:ln>
        </p:spPr>
        <p:txBody>
          <a:bodyPr>
            <a:spAutoFit/>
          </a:bodyPr>
          <a:lstStyle/>
          <a:p>
            <a:pPr eaLnBrk="1" hangingPunct="1"/>
            <a:r>
              <a:rPr lang="zh-CN" altLang="en-US" sz="2800" b="1" dirty="0">
                <a:solidFill>
                  <a:srgbClr val="036EB8"/>
                </a:solidFill>
                <a:latin typeface="微软雅黑" panose="020B0503020204020204" pitchFamily="34" charset="-122"/>
                <a:ea typeface="微软雅黑" panose="020B0503020204020204" pitchFamily="34" charset="-122"/>
              </a:rPr>
              <a:t>计算机网络的性能指标</a:t>
            </a:r>
            <a:endParaRPr lang="en-US" altLang="zh-CN" sz="2800" b="1" dirty="0">
              <a:solidFill>
                <a:srgbClr val="036EB8"/>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336" y="147964"/>
            <a:ext cx="908050" cy="908050"/>
            <a:chOff x="369155" y="409574"/>
            <a:chExt cx="908050" cy="908050"/>
          </a:xfrm>
        </p:grpSpPr>
        <p:sp>
          <p:nvSpPr>
            <p:cNvPr id="17" name="十字箭头标注 16"/>
            <p:cNvSpPr/>
            <p:nvPr/>
          </p:nvSpPr>
          <p:spPr>
            <a:xfrm>
              <a:off x="369155" y="409574"/>
              <a:ext cx="908050" cy="908050"/>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hangingPunct="1">
                <a:defRPr/>
              </a:pPr>
              <a:endParaRPr lang="zh-CN" altLang="en-US" sz="100" noProof="1"/>
            </a:p>
          </p:txBody>
        </p:sp>
        <p:pic>
          <p:nvPicPr>
            <p:cNvPr id="6149" name="图片 17"/>
            <p:cNvPicPr>
              <a:picLocks noChangeAspect="1"/>
            </p:cNvPicPr>
            <p:nvPr/>
          </p:nvPicPr>
          <p:blipFill>
            <a:blip r:embed="rId1"/>
            <a:stretch>
              <a:fillRect/>
            </a:stretch>
          </p:blipFill>
          <p:spPr>
            <a:xfrm>
              <a:off x="559655" y="548680"/>
              <a:ext cx="527050" cy="527050"/>
            </a:xfrm>
            <a:prstGeom prst="rect">
              <a:avLst/>
            </a:prstGeom>
            <a:noFill/>
            <a:ln w="9525">
              <a:noFill/>
            </a:ln>
          </p:spPr>
        </p:pic>
      </p:grpSp>
      <mc:AlternateContent xmlns:mc="http://schemas.openxmlformats.org/markup-compatibility/2006" xmlns:a14="http://schemas.microsoft.com/office/drawing/2010/main">
        <mc:Choice Requires="a14">
          <p:graphicFrame>
            <p:nvGraphicFramePr>
              <p:cNvPr id="5" name="表格 5"/>
              <p:cNvGraphicFramePr>
                <a:graphicFrameLocks noGrp="1"/>
              </p:cNvGraphicFramePr>
              <p:nvPr/>
            </p:nvGraphicFramePr>
            <p:xfrm>
              <a:off x="119335" y="1056014"/>
              <a:ext cx="11973347" cy="5654032"/>
            </p:xfrm>
            <a:graphic>
              <a:graphicData uri="http://schemas.openxmlformats.org/drawingml/2006/table">
                <a:tbl>
                  <a:tblPr firstRow="1" bandRow="1">
                    <a:tableStyleId>{5940675A-B579-460E-94D1-54222C63F5DA}</a:tableStyleId>
                  </a:tblPr>
                  <a:tblGrid>
                    <a:gridCol w="1741578"/>
                    <a:gridCol w="10231769"/>
                  </a:tblGrid>
                  <a:tr h="706754">
                    <a:tc>
                      <a:txBody>
                        <a:bodyPr/>
                        <a:lstStyle/>
                        <a:p>
                          <a:pPr algn="ctr"/>
                          <a:r>
                            <a:rPr lang="zh-CN" altLang="en-US" sz="2400" b="1" dirty="0">
                              <a:solidFill>
                                <a:schemeClr val="bg1"/>
                              </a:solidFill>
                            </a:rPr>
                            <a:t>速率</a:t>
                          </a:r>
                          <a:endParaRPr lang="zh-CN" altLang="en-US" sz="2400" b="1" dirty="0">
                            <a:solidFill>
                              <a:schemeClr val="bg1"/>
                            </a:solidFill>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9050" cap="flat" cmpd="sng" algn="ctr">
                          <a:solidFill>
                            <a:srgbClr val="AFABAB"/>
                          </a:solidFill>
                          <a:prstDash val="solid"/>
                          <a:round/>
                          <a:headEnd type="none" w="med" len="med"/>
                          <a:tailEnd type="none" w="med" len="med"/>
                        </a:lnT>
                        <a:lnB w="12700" cap="flat" cmpd="sng" algn="ctr">
                          <a:noFill/>
                          <a:prstDash val="solid"/>
                          <a:round/>
                          <a:headEnd type="none" w="med" len="med"/>
                          <a:tailEnd type="none" w="med" len="med"/>
                        </a:lnB>
                        <a:solidFill>
                          <a:srgbClr val="FF3399"/>
                        </a:solidFill>
                      </a:tcPr>
                    </a:tc>
                    <a:tc rowSpan="8">
                      <a:txBody>
                        <a:bodyPr/>
                        <a:lstStyle/>
                        <a:p>
                          <a14:m>
                            <m:oMathPara xmlns:m="http://schemas.openxmlformats.org/officeDocument/2006/math">
                              <m:oMathParaPr>
                                <m:jc m:val="centerGroup"/>
                              </m:oMathParaPr>
                              <m:oMath xmlns:m="http://schemas.openxmlformats.org/officeDocument/2006/math">
                                <m:f>
                                  <m:fPr>
                                    <m:ctrlPr>
                                      <a:rPr lang="zh-CN" altLang="en-US" i="1" dirty="0" smtClean="0">
                                        <a:solidFill>
                                          <a:schemeClr val="bg1"/>
                                        </a:solidFill>
                                        <a:latin typeface="Cambria Math" panose="02040503050406030204" pitchFamily="18" charset="0"/>
                                      </a:rPr>
                                    </m:ctrlPr>
                                  </m:fPr>
                                  <m:num>
                                    <m:r>
                                      <a:rPr lang="zh-CN" altLang="en-US" dirty="0">
                                        <a:solidFill>
                                          <a:schemeClr val="bg1"/>
                                        </a:solidFill>
                                        <a:latin typeface="Cambria Math" panose="02040503050406030204" pitchFamily="18" charset="0"/>
                                      </a:rPr>
                                      <m:t>100</m:t>
                                    </m:r>
                                    <m:r>
                                      <a:rPr lang="zh-CN" altLang="en-US" i="1" dirty="0">
                                        <a:solidFill>
                                          <a:schemeClr val="bg1"/>
                                        </a:solidFill>
                                        <a:latin typeface="Cambria Math" panose="02040503050406030204" pitchFamily="18" charset="0"/>
                                      </a:rPr>
                                      <m:t>𝑀𝐵</m:t>
                                    </m:r>
                                  </m:num>
                                  <m:den>
                                    <m:r>
                                      <a:rPr lang="zh-CN" altLang="en-US" i="0" dirty="0">
                                        <a:solidFill>
                                          <a:schemeClr val="bg1"/>
                                        </a:solidFill>
                                        <a:latin typeface="Cambria Math" panose="02040503050406030204" pitchFamily="18" charset="0"/>
                                      </a:rPr>
                                      <m:t>100</m:t>
                                    </m:r>
                                    <m:r>
                                      <a:rPr lang="zh-CN" altLang="en-US" i="1" dirty="0">
                                        <a:solidFill>
                                          <a:schemeClr val="bg1"/>
                                        </a:solidFill>
                                        <a:latin typeface="Cambria Math" panose="02040503050406030204" pitchFamily="18" charset="0"/>
                                      </a:rPr>
                                      <m:t>𝑀</m:t>
                                    </m:r>
                                    <m:f>
                                      <m:fPr>
                                        <m:type m:val="lin"/>
                                        <m:ctrlPr>
                                          <a:rPr lang="zh-CN" altLang="en-US" i="1" dirty="0">
                                            <a:solidFill>
                                              <a:schemeClr val="bg1"/>
                                            </a:solidFill>
                                            <a:latin typeface="Cambria Math" panose="02040503050406030204" pitchFamily="18" charset="0"/>
                                          </a:rPr>
                                        </m:ctrlPr>
                                      </m:fPr>
                                      <m:num>
                                        <m:r>
                                          <a:rPr lang="zh-CN" altLang="en-US" i="1" dirty="0">
                                            <a:solidFill>
                                              <a:schemeClr val="bg1"/>
                                            </a:solidFill>
                                            <a:latin typeface="Cambria Math" panose="02040503050406030204" pitchFamily="18" charset="0"/>
                                          </a:rPr>
                                          <m:t>𝑏</m:t>
                                        </m:r>
                                      </m:num>
                                      <m:den>
                                        <m:r>
                                          <a:rPr lang="zh-CN" altLang="en-US" i="1" dirty="0">
                                            <a:solidFill>
                                              <a:schemeClr val="bg1"/>
                                            </a:solidFill>
                                            <a:latin typeface="Cambria Math" panose="02040503050406030204" pitchFamily="18" charset="0"/>
                                          </a:rPr>
                                          <m:t>𝑠</m:t>
                                        </m:r>
                                      </m:den>
                                    </m:f>
                                  </m:den>
                                </m:f>
                                <m:r>
                                  <a:rPr lang="zh-CN" altLang="en-US" i="0" dirty="0">
                                    <a:solidFill>
                                      <a:schemeClr val="bg1"/>
                                    </a:solidFill>
                                    <a:latin typeface="Cambria Math" panose="02040503050406030204" pitchFamily="18" charset="0"/>
                                  </a:rPr>
                                  <m:t>=</m:t>
                                </m:r>
                                <m:f>
                                  <m:fPr>
                                    <m:ctrlPr>
                                      <a:rPr lang="zh-CN" altLang="en-US" i="1" dirty="0">
                                        <a:solidFill>
                                          <a:schemeClr val="bg1"/>
                                        </a:solidFill>
                                        <a:latin typeface="Cambria Math" panose="02040503050406030204" pitchFamily="18" charset="0"/>
                                      </a:rPr>
                                    </m:ctrlPr>
                                  </m:fPr>
                                  <m:num>
                                    <m:r>
                                      <a:rPr lang="zh-CN" altLang="en-US" i="1" dirty="0">
                                        <a:solidFill>
                                          <a:schemeClr val="bg1"/>
                                        </a:solidFill>
                                        <a:latin typeface="Cambria Math" panose="02040503050406030204" pitchFamily="18" charset="0"/>
                                      </a:rPr>
                                      <m:t>𝑀𝐵</m:t>
                                    </m:r>
                                  </m:num>
                                  <m:den>
                                    <m:r>
                                      <a:rPr lang="zh-CN" altLang="en-US" i="1" dirty="0">
                                        <a:solidFill>
                                          <a:schemeClr val="bg1"/>
                                        </a:solidFill>
                                        <a:latin typeface="Cambria Math" panose="02040503050406030204" pitchFamily="18" charset="0"/>
                                      </a:rPr>
                                      <m:t>𝑀</m:t>
                                    </m:r>
                                    <m:f>
                                      <m:fPr>
                                        <m:type m:val="lin"/>
                                        <m:ctrlPr>
                                          <a:rPr lang="zh-CN" altLang="en-US" i="1" dirty="0">
                                            <a:solidFill>
                                              <a:schemeClr val="bg1"/>
                                            </a:solidFill>
                                            <a:latin typeface="Cambria Math" panose="02040503050406030204" pitchFamily="18" charset="0"/>
                                          </a:rPr>
                                        </m:ctrlPr>
                                      </m:fPr>
                                      <m:num>
                                        <m:r>
                                          <a:rPr lang="zh-CN" altLang="en-US" i="1" dirty="0">
                                            <a:solidFill>
                                              <a:schemeClr val="bg1"/>
                                            </a:solidFill>
                                            <a:latin typeface="Cambria Math" panose="02040503050406030204" pitchFamily="18" charset="0"/>
                                          </a:rPr>
                                          <m:t>𝑏</m:t>
                                        </m:r>
                                      </m:num>
                                      <m:den>
                                        <m:r>
                                          <a:rPr lang="zh-CN" altLang="en-US" i="1" dirty="0">
                                            <a:solidFill>
                                              <a:schemeClr val="bg1"/>
                                            </a:solidFill>
                                            <a:latin typeface="Cambria Math" panose="02040503050406030204" pitchFamily="18" charset="0"/>
                                          </a:rPr>
                                          <m:t>𝑠</m:t>
                                        </m:r>
                                      </m:den>
                                    </m:f>
                                  </m:den>
                                </m:f>
                                <m:r>
                                  <a:rPr lang="zh-CN" altLang="en-US" i="0" dirty="0">
                                    <a:solidFill>
                                      <a:schemeClr val="bg1"/>
                                    </a:solidFill>
                                    <a:latin typeface="Cambria Math" panose="02040503050406030204" pitchFamily="18" charset="0"/>
                                  </a:rPr>
                                  <m:t>=</m:t>
                                </m:r>
                                <m:f>
                                  <m:fPr>
                                    <m:ctrlPr>
                                      <a:rPr lang="zh-CN" altLang="en-US" i="1" dirty="0">
                                        <a:solidFill>
                                          <a:schemeClr val="bg1"/>
                                        </a:solidFill>
                                        <a:latin typeface="Cambria Math" panose="02040503050406030204" pitchFamily="18" charset="0"/>
                                      </a:rPr>
                                    </m:ctrlPr>
                                  </m:fPr>
                                  <m:num>
                                    <m:sSup>
                                      <m:sSupPr>
                                        <m:ctrlPr>
                                          <a:rPr lang="zh-CN" altLang="en-US" i="1" dirty="0">
                                            <a:solidFill>
                                              <a:schemeClr val="bg1"/>
                                            </a:solidFill>
                                            <a:latin typeface="Cambria Math" panose="02040503050406030204" pitchFamily="18" charset="0"/>
                                          </a:rPr>
                                        </m:ctrlPr>
                                      </m:sSupPr>
                                      <m:e>
                                        <m:r>
                                          <a:rPr lang="zh-CN" altLang="en-US" i="0" dirty="0">
                                            <a:solidFill>
                                              <a:schemeClr val="bg1"/>
                                            </a:solidFill>
                                            <a:latin typeface="Cambria Math" panose="02040503050406030204" pitchFamily="18" charset="0"/>
                                          </a:rPr>
                                          <m:t>2</m:t>
                                        </m:r>
                                      </m:e>
                                      <m:sup>
                                        <m:r>
                                          <a:rPr lang="zh-CN" altLang="en-US" i="0" dirty="0">
                                            <a:solidFill>
                                              <a:schemeClr val="bg1"/>
                                            </a:solidFill>
                                            <a:latin typeface="Cambria Math" panose="02040503050406030204" pitchFamily="18" charset="0"/>
                                          </a:rPr>
                                          <m:t>20</m:t>
                                        </m:r>
                                      </m:sup>
                                    </m:sSup>
                                    <m:r>
                                      <a:rPr lang="zh-CN" altLang="en-US" i="1" dirty="0">
                                        <a:solidFill>
                                          <a:schemeClr val="bg1"/>
                                        </a:solidFill>
                                        <a:latin typeface="Cambria Math" panose="02040503050406030204" pitchFamily="18" charset="0"/>
                                      </a:rPr>
                                      <m:t>𝐵</m:t>
                                    </m:r>
                                  </m:num>
                                  <m:den>
                                    <m:sSup>
                                      <m:sSupPr>
                                        <m:ctrlPr>
                                          <a:rPr lang="zh-CN" altLang="en-US" i="1" dirty="0">
                                            <a:solidFill>
                                              <a:schemeClr val="bg1"/>
                                            </a:solidFill>
                                            <a:latin typeface="Cambria Math" panose="02040503050406030204" pitchFamily="18" charset="0"/>
                                          </a:rPr>
                                        </m:ctrlPr>
                                      </m:sSupPr>
                                      <m:e>
                                        <m:r>
                                          <a:rPr lang="zh-CN" altLang="en-US" i="0" dirty="0">
                                            <a:solidFill>
                                              <a:schemeClr val="bg1"/>
                                            </a:solidFill>
                                            <a:latin typeface="Cambria Math" panose="02040503050406030204" pitchFamily="18" charset="0"/>
                                          </a:rPr>
                                          <m:t>10</m:t>
                                        </m:r>
                                      </m:e>
                                      <m:sup>
                                        <m:r>
                                          <a:rPr lang="zh-CN" altLang="en-US" i="0" dirty="0">
                                            <a:solidFill>
                                              <a:schemeClr val="bg1"/>
                                            </a:solidFill>
                                            <a:latin typeface="Cambria Math" panose="02040503050406030204" pitchFamily="18" charset="0"/>
                                          </a:rPr>
                                          <m:t>6</m:t>
                                        </m:r>
                                      </m:sup>
                                    </m:sSup>
                                    <m:f>
                                      <m:fPr>
                                        <m:type m:val="skw"/>
                                        <m:ctrlPr>
                                          <a:rPr lang="zh-CN" altLang="en-US" i="1" dirty="0">
                                            <a:solidFill>
                                              <a:schemeClr val="bg1"/>
                                            </a:solidFill>
                                            <a:latin typeface="Cambria Math" panose="02040503050406030204" pitchFamily="18" charset="0"/>
                                          </a:rPr>
                                        </m:ctrlPr>
                                      </m:fPr>
                                      <m:num>
                                        <m:r>
                                          <a:rPr lang="zh-CN" altLang="en-US" i="1" dirty="0">
                                            <a:solidFill>
                                              <a:schemeClr val="bg1"/>
                                            </a:solidFill>
                                            <a:latin typeface="Cambria Math" panose="02040503050406030204" pitchFamily="18" charset="0"/>
                                          </a:rPr>
                                          <m:t>𝑏</m:t>
                                        </m:r>
                                      </m:num>
                                      <m:den>
                                        <m:r>
                                          <a:rPr lang="zh-CN" altLang="en-US" i="1" dirty="0">
                                            <a:solidFill>
                                              <a:schemeClr val="bg1"/>
                                            </a:solidFill>
                                            <a:latin typeface="Cambria Math" panose="02040503050406030204" pitchFamily="18" charset="0"/>
                                          </a:rPr>
                                          <m:t>𝑠</m:t>
                                        </m:r>
                                      </m:den>
                                    </m:f>
                                  </m:den>
                                </m:f>
                                <m:r>
                                  <a:rPr lang="zh-CN" altLang="en-US" i="0" dirty="0">
                                    <a:solidFill>
                                      <a:schemeClr val="bg1"/>
                                    </a:solidFill>
                                    <a:latin typeface="Cambria Math" panose="02040503050406030204" pitchFamily="18" charset="0"/>
                                  </a:rPr>
                                  <m:t>=</m:t>
                                </m:r>
                                <m:r>
                                  <a:rPr lang="zh-CN" altLang="en-US" i="0" dirty="0">
                                    <a:solidFill>
                                      <a:schemeClr val="bg1"/>
                                    </a:solidFill>
                                    <a:latin typeface="Cambria Math" panose="02040503050406030204" pitchFamily="18" charset="0"/>
                                  </a:rPr>
                                  <m:t>8</m:t>
                                </m:r>
                                <m:r>
                                  <a:rPr lang="zh-CN" altLang="en-US" i="0" dirty="0">
                                    <a:solidFill>
                                      <a:schemeClr val="bg1"/>
                                    </a:solidFill>
                                    <a:latin typeface="Cambria Math" panose="02040503050406030204" pitchFamily="18" charset="0"/>
                                  </a:rPr>
                                  <m:t>.</m:t>
                                </m:r>
                                <m:r>
                                  <a:rPr lang="zh-CN" altLang="en-US" i="0" dirty="0">
                                    <a:solidFill>
                                      <a:schemeClr val="bg1"/>
                                    </a:solidFill>
                                    <a:latin typeface="Cambria Math" panose="02040503050406030204" pitchFamily="18" charset="0"/>
                                  </a:rPr>
                                  <m:t>388608</m:t>
                                </m:r>
                              </m:oMath>
                            </m:oMathPara>
                          </a14:m>
                          <a:endParaRPr lang="zh-CN" altLang="en-US" dirty="0">
                            <a:solidFill>
                              <a:schemeClr val="bg1"/>
                            </a:solidFill>
                          </a:endParaRPr>
                        </a:p>
                      </a:txBody>
                      <a:tcP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9050" cap="flat" cmpd="sng" algn="ctr">
                          <a:solidFill>
                            <a:srgbClr val="AFABAB"/>
                          </a:solidFill>
                          <a:prstDash val="solid"/>
                          <a:round/>
                          <a:headEnd type="none" w="med" len="med"/>
                          <a:tailEnd type="none" w="med" len="med"/>
                        </a:lnT>
                        <a:lnB w="19050" cap="flat" cmpd="sng" algn="ctr">
                          <a:solidFill>
                            <a:srgbClr val="AFABAB"/>
                          </a:solid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带宽</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吞吐量</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时延</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时延带宽积</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往返时间</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利用率</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丢包率</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AFABAB"/>
                          </a:solid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5" name="表格 5"/>
              <p:cNvGraphicFramePr>
                <a:graphicFrameLocks noGrp="1"/>
              </p:cNvGraphicFramePr>
              <p:nvPr/>
            </p:nvGraphicFramePr>
            <p:xfrm>
              <a:off x="119335" y="1056014"/>
              <a:ext cx="11973347" cy="5654032"/>
            </p:xfrm>
            <a:graphic>
              <a:graphicData uri="http://schemas.openxmlformats.org/drawingml/2006/table">
                <a:tbl>
                  <a:tblPr firstRow="1" bandRow="1">
                    <a:tableStyleId>{5940675A-B579-460E-94D1-54222C63F5DA}</a:tableStyleId>
                  </a:tblPr>
                  <a:tblGrid>
                    <a:gridCol w="1741578"/>
                    <a:gridCol w="10231769"/>
                  </a:tblGrid>
                  <a:tr h="706755">
                    <a:tc>
                      <a:txBody>
                        <a:bodyPr/>
                        <a:lstStyle/>
                        <a:p>
                          <a:pPr algn="ctr"/>
                          <a:r>
                            <a:rPr lang="zh-CN" altLang="en-US" sz="2400" b="1" dirty="0">
                              <a:solidFill>
                                <a:schemeClr val="bg1"/>
                              </a:solidFill>
                            </a:rPr>
                            <a:t>速率</a:t>
                          </a:r>
                          <a:endParaRPr lang="zh-CN" altLang="en-US" sz="2400" b="1" dirty="0">
                            <a:solidFill>
                              <a:schemeClr val="bg1"/>
                            </a:solidFill>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9050" cap="flat" cmpd="sng" algn="ctr">
                          <a:solidFill>
                            <a:srgbClr val="AFABAB"/>
                          </a:solidFill>
                          <a:prstDash val="solid"/>
                          <a:round/>
                          <a:headEnd type="none" w="med" len="med"/>
                          <a:tailEnd type="none" w="med" len="med"/>
                        </a:lnT>
                        <a:lnB w="12700" cap="flat" cmpd="sng" algn="ctr">
                          <a:noFill/>
                          <a:prstDash val="solid"/>
                          <a:round/>
                          <a:headEnd type="none" w="med" len="med"/>
                          <a:tailEnd type="none" w="med" len="med"/>
                        </a:lnB>
                        <a:solidFill>
                          <a:srgbClr val="FF3399"/>
                        </a:solidFill>
                      </a:tcPr>
                    </a:tc>
                    <a:tc rowSpan="8">
                      <a:txBody>
                        <a:bodyPr/>
                        <a:lstStyle/>
                        <a:p>
                          <a:endParaRPr lang="zh-CN"/>
                        </a:p>
                      </a:txBody>
                      <a:tcP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9050" cap="flat" cmpd="sng" algn="ctr">
                          <a:solidFill>
                            <a:srgbClr val="AFABAB"/>
                          </a:solidFill>
                          <a:prstDash val="solid"/>
                          <a:round/>
                          <a:headEnd type="none" w="med" len="med"/>
                          <a:tailEnd type="none" w="med" len="med"/>
                        </a:lnT>
                        <a:lnB w="19050" cap="flat" cmpd="sng" algn="ctr">
                          <a:solidFill>
                            <a:srgbClr val="AFABAB"/>
                          </a:solidFill>
                          <a:prstDash val="solid"/>
                          <a:round/>
                          <a:headEnd type="none" w="med" len="med"/>
                          <a:tailEnd type="none" w="med" len="med"/>
                        </a:lnB>
                        <a:blipFill>
                          <a:blip r:embed="rId2"/>
                        </a:blipFill>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带宽</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吞吐量</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时延</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时延带宽积</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往返时间</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利用率</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丢包率</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AFABAB"/>
                          </a:solid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grpSp>
        <p:nvGrpSpPr>
          <p:cNvPr id="11" name="组合 10"/>
          <p:cNvGrpSpPr/>
          <p:nvPr/>
        </p:nvGrpSpPr>
        <p:grpSpPr>
          <a:xfrm>
            <a:off x="1891976" y="1105493"/>
            <a:ext cx="4680519" cy="3384376"/>
            <a:chOff x="1991544" y="1556792"/>
            <a:chExt cx="4744636" cy="3384376"/>
          </a:xfrm>
        </p:grpSpPr>
        <p:sp>
          <p:nvSpPr>
            <p:cNvPr id="7" name="文本框 6"/>
            <p:cNvSpPr txBox="1"/>
            <p:nvPr/>
          </p:nvSpPr>
          <p:spPr>
            <a:xfrm>
              <a:off x="1991544" y="1556792"/>
              <a:ext cx="4744636" cy="3384376"/>
            </a:xfrm>
            <a:prstGeom prst="rect">
              <a:avLst/>
            </a:prstGeom>
            <a:solidFill>
              <a:schemeClr val="accent6"/>
            </a:solidFill>
            <a:ln>
              <a:solidFill>
                <a:schemeClr val="accent6"/>
              </a:solidFill>
            </a:ln>
          </p:spPr>
          <p:txBody>
            <a:bodyPr wrap="square" rtlCol="0">
              <a:noAutofit/>
            </a:bodyPr>
            <a:lstStyle/>
            <a:p>
              <a:pPr algn="ctr"/>
              <a:endParaRPr lang="zh-CN" altLang="en-US" dirty="0"/>
            </a:p>
          </p:txBody>
        </p:sp>
        <p:sp>
          <p:nvSpPr>
            <p:cNvPr id="8" name="文本框 7"/>
            <p:cNvSpPr txBox="1"/>
            <p:nvPr/>
          </p:nvSpPr>
          <p:spPr>
            <a:xfrm>
              <a:off x="2607151" y="1628800"/>
              <a:ext cx="3992905" cy="3240360"/>
            </a:xfrm>
            <a:prstGeom prst="rect">
              <a:avLst/>
            </a:prstGeom>
            <a:solidFill>
              <a:schemeClr val="bg1"/>
            </a:solidFill>
            <a:ln>
              <a:solidFill>
                <a:schemeClr val="bg1"/>
              </a:solidFill>
            </a:ln>
          </p:spPr>
          <p:txBody>
            <a:bodyPr wrap="square" rtlCol="0">
              <a:noAutofit/>
            </a:bodyPr>
            <a:lstStyle/>
            <a:p>
              <a:r>
                <a:rPr lang="zh-CN" altLang="en-US" sz="2000" dirty="0">
                  <a:effectLst/>
                </a:rPr>
                <a:t>计算机中数据量的单位，也是信息论中信息量的单位。一个比特就是二进制数字中的一个</a:t>
              </a:r>
              <a:r>
                <a:rPr lang="en-US" altLang="zh-CN" sz="2000" dirty="0">
                  <a:effectLst/>
                </a:rPr>
                <a:t>1</a:t>
              </a:r>
              <a:r>
                <a:rPr lang="zh-CN" altLang="en-US" sz="2000" dirty="0">
                  <a:effectLst/>
                </a:rPr>
                <a:t>或</a:t>
              </a:r>
              <a:r>
                <a:rPr lang="en-US" altLang="zh-CN" sz="2000" dirty="0">
                  <a:effectLst/>
                </a:rPr>
                <a:t>0</a:t>
              </a:r>
              <a:r>
                <a:rPr lang="zh-CN" altLang="en-US" dirty="0">
                  <a:effectLst/>
                </a:rPr>
                <a:t>。</a:t>
              </a:r>
              <a:endParaRPr lang="en-US" altLang="zh-CN" dirty="0">
                <a:effectLst/>
              </a:endParaRPr>
            </a:p>
            <a:p>
              <a:endParaRPr lang="en-US" altLang="zh-CN" dirty="0">
                <a:effectLst/>
              </a:endParaRPr>
            </a:p>
            <a:p>
              <a:r>
                <a:rPr lang="zh-CN" altLang="en-US" sz="2000" b="1" dirty="0">
                  <a:effectLst/>
                </a:rPr>
                <a:t>常用数据量单位</a:t>
              </a:r>
              <a:endParaRPr lang="en-US" altLang="zh-CN" sz="2000" b="1" dirty="0">
                <a:effectLst/>
              </a:endParaRPr>
            </a:p>
            <a:p>
              <a:r>
                <a:rPr lang="en-US" altLang="zh-CN" sz="2000" dirty="0">
                  <a:effectLst/>
                  <a:latin typeface="Times New Roman" panose="02020603050405020304" pitchFamily="18" charset="0"/>
                  <a:cs typeface="Times New Roman" panose="02020603050405020304" pitchFamily="18" charset="0"/>
                </a:rPr>
                <a:t>8 bit = 1 Byte</a:t>
              </a:r>
              <a:endParaRPr lang="en-US" altLang="zh-CN" sz="2000" dirty="0">
                <a:effectLst/>
                <a:latin typeface="Times New Roman" panose="02020603050405020304" pitchFamily="18" charset="0"/>
                <a:cs typeface="Times New Roman" panose="02020603050405020304" pitchFamily="18" charset="0"/>
              </a:endParaRPr>
            </a:p>
            <a:p>
              <a:r>
                <a:rPr lang="en-US" altLang="zh-CN" sz="2000" dirty="0">
                  <a:effectLst/>
                  <a:latin typeface="Times New Roman" panose="02020603050405020304" pitchFamily="18" charset="0"/>
                  <a:cs typeface="Times New Roman" panose="02020603050405020304" pitchFamily="18" charset="0"/>
                </a:rPr>
                <a:t>KB =2</a:t>
              </a:r>
              <a:r>
                <a:rPr lang="en-US" altLang="zh-CN" sz="2000" baseline="34000" dirty="0">
                  <a:effectLst/>
                  <a:latin typeface="Times New Roman" panose="02020603050405020304" pitchFamily="18" charset="0"/>
                  <a:cs typeface="Times New Roman" panose="02020603050405020304" pitchFamily="18" charset="0"/>
                </a:rPr>
                <a:t>10</a:t>
              </a:r>
              <a:r>
                <a:rPr lang="en-US" altLang="zh-CN" sz="2000" dirty="0">
                  <a:effectLst/>
                  <a:latin typeface="Times New Roman" panose="02020603050405020304" pitchFamily="18" charset="0"/>
                  <a:cs typeface="Times New Roman" panose="02020603050405020304" pitchFamily="18" charset="0"/>
                </a:rPr>
                <a:t>B</a:t>
              </a:r>
              <a:endParaRPr lang="en-US" altLang="zh-CN" sz="2000" dirty="0">
                <a:effectLst/>
                <a:latin typeface="Times New Roman" panose="02020603050405020304" pitchFamily="18" charset="0"/>
                <a:cs typeface="Times New Roman" panose="02020603050405020304" pitchFamily="18" charset="0"/>
              </a:endParaRPr>
            </a:p>
            <a:p>
              <a:r>
                <a:rPr lang="en-US" altLang="zh-CN" sz="2000" dirty="0">
                  <a:effectLst/>
                  <a:latin typeface="Times New Roman" panose="02020603050405020304" pitchFamily="18" charset="0"/>
                  <a:cs typeface="Times New Roman" panose="02020603050405020304" pitchFamily="18" charset="0"/>
                </a:rPr>
                <a:t>MB=K • KB= 2</a:t>
              </a:r>
              <a:r>
                <a:rPr lang="en-US" altLang="zh-CN" sz="2000" baseline="34000" dirty="0">
                  <a:effectLst/>
                  <a:latin typeface="Times New Roman" panose="02020603050405020304" pitchFamily="18" charset="0"/>
                  <a:cs typeface="Times New Roman" panose="02020603050405020304" pitchFamily="18" charset="0"/>
                </a:rPr>
                <a:t>10</a:t>
              </a:r>
              <a:r>
                <a:rPr lang="en-US" altLang="zh-CN" sz="2000" dirty="0">
                  <a:effectLst/>
                  <a:latin typeface="Times New Roman" panose="02020603050405020304" pitchFamily="18" charset="0"/>
                  <a:cs typeface="Times New Roman" panose="02020603050405020304" pitchFamily="18" charset="0"/>
                </a:rPr>
                <a:t>• 2</a:t>
              </a:r>
              <a:r>
                <a:rPr lang="en-US" altLang="zh-CN" sz="2000" baseline="34000" dirty="0">
                  <a:effectLst/>
                  <a:latin typeface="Times New Roman" panose="02020603050405020304" pitchFamily="18" charset="0"/>
                  <a:cs typeface="Times New Roman" panose="02020603050405020304" pitchFamily="18" charset="0"/>
                </a:rPr>
                <a:t>10 </a:t>
              </a:r>
              <a:r>
                <a:rPr lang="en-US" altLang="zh-CN" sz="2000" dirty="0">
                  <a:effectLst/>
                  <a:latin typeface="Times New Roman" panose="02020603050405020304" pitchFamily="18" charset="0"/>
                  <a:cs typeface="Times New Roman" panose="02020603050405020304" pitchFamily="18" charset="0"/>
                </a:rPr>
                <a:t>B= 2</a:t>
              </a:r>
              <a:r>
                <a:rPr lang="en-US" altLang="zh-CN" sz="2000" baseline="34000" dirty="0">
                  <a:latin typeface="Times New Roman" panose="02020603050405020304" pitchFamily="18" charset="0"/>
                  <a:cs typeface="Times New Roman" panose="02020603050405020304" pitchFamily="18" charset="0"/>
                </a:rPr>
                <a:t>2</a:t>
              </a:r>
              <a:r>
                <a:rPr lang="en-US" altLang="zh-CN" sz="2000" baseline="34000" dirty="0">
                  <a:effectLst/>
                  <a:latin typeface="Times New Roman" panose="02020603050405020304" pitchFamily="18" charset="0"/>
                  <a:cs typeface="Times New Roman" panose="02020603050405020304" pitchFamily="18" charset="0"/>
                </a:rPr>
                <a:t>0 </a:t>
              </a:r>
              <a:r>
                <a:rPr lang="en-US" altLang="zh-CN" sz="2000" dirty="0">
                  <a:effectLst/>
                  <a:latin typeface="Times New Roman" panose="02020603050405020304" pitchFamily="18" charset="0"/>
                  <a:cs typeface="Times New Roman" panose="02020603050405020304" pitchFamily="18" charset="0"/>
                </a:rPr>
                <a:t>B</a:t>
              </a:r>
              <a:endParaRPr lang="en-US" altLang="zh-CN" sz="2000" dirty="0">
                <a:effectLst/>
                <a:latin typeface="Times New Roman" panose="02020603050405020304" pitchFamily="18" charset="0"/>
                <a:cs typeface="Times New Roman" panose="02020603050405020304" pitchFamily="18" charset="0"/>
              </a:endParaRPr>
            </a:p>
            <a:p>
              <a:r>
                <a:rPr lang="en-US" altLang="zh-CN" sz="2000" dirty="0">
                  <a:effectLst/>
                  <a:latin typeface="Times New Roman" panose="02020603050405020304" pitchFamily="18" charset="0"/>
                  <a:cs typeface="Times New Roman" panose="02020603050405020304" pitchFamily="18" charset="0"/>
                </a:rPr>
                <a:t>GB=K • MB= 2</a:t>
              </a:r>
              <a:r>
                <a:rPr lang="en-US" altLang="zh-CN" sz="2000" baseline="34000" dirty="0">
                  <a:effectLst/>
                  <a:latin typeface="Times New Roman" panose="02020603050405020304" pitchFamily="18" charset="0"/>
                  <a:cs typeface="Times New Roman" panose="02020603050405020304" pitchFamily="18" charset="0"/>
                </a:rPr>
                <a:t>10</a:t>
              </a:r>
              <a:r>
                <a:rPr lang="en-US" altLang="zh-CN" sz="2000" dirty="0">
                  <a:effectLst/>
                  <a:latin typeface="Times New Roman" panose="02020603050405020304" pitchFamily="18" charset="0"/>
                  <a:cs typeface="Times New Roman" panose="02020603050405020304" pitchFamily="18" charset="0"/>
                </a:rPr>
                <a:t>• 2</a:t>
              </a:r>
              <a:r>
                <a:rPr lang="en-US" altLang="zh-CN" sz="2000" baseline="34000" dirty="0">
                  <a:effectLst/>
                  <a:latin typeface="Times New Roman" panose="02020603050405020304" pitchFamily="18" charset="0"/>
                  <a:cs typeface="Times New Roman" panose="02020603050405020304" pitchFamily="18" charset="0"/>
                </a:rPr>
                <a:t>10 </a:t>
              </a:r>
              <a:r>
                <a:rPr lang="en-US" altLang="zh-CN" sz="2000" dirty="0">
                  <a:effectLst/>
                  <a:latin typeface="Times New Roman" panose="02020603050405020304" pitchFamily="18" charset="0"/>
                  <a:cs typeface="Times New Roman" panose="02020603050405020304" pitchFamily="18" charset="0"/>
                </a:rPr>
                <a:t>• 2</a:t>
              </a:r>
              <a:r>
                <a:rPr lang="en-US" altLang="zh-CN" sz="2000" baseline="34000" dirty="0">
                  <a:effectLst/>
                  <a:latin typeface="Times New Roman" panose="02020603050405020304" pitchFamily="18" charset="0"/>
                  <a:cs typeface="Times New Roman" panose="02020603050405020304" pitchFamily="18" charset="0"/>
                </a:rPr>
                <a:t>10 </a:t>
              </a:r>
              <a:r>
                <a:rPr lang="en-US" altLang="zh-CN" sz="2000" dirty="0">
                  <a:effectLst/>
                  <a:latin typeface="Times New Roman" panose="02020603050405020304" pitchFamily="18" charset="0"/>
                  <a:cs typeface="Times New Roman" panose="02020603050405020304" pitchFamily="18" charset="0"/>
                </a:rPr>
                <a:t>B= 2</a:t>
              </a:r>
              <a:r>
                <a:rPr lang="en-US" altLang="zh-CN" sz="2000" baseline="34000" dirty="0">
                  <a:latin typeface="Times New Roman" panose="02020603050405020304" pitchFamily="18" charset="0"/>
                  <a:cs typeface="Times New Roman" panose="02020603050405020304" pitchFamily="18" charset="0"/>
                </a:rPr>
                <a:t>3</a:t>
              </a:r>
              <a:r>
                <a:rPr lang="en-US" altLang="zh-CN" sz="2000" baseline="34000" dirty="0">
                  <a:effectLst/>
                  <a:latin typeface="Times New Roman" panose="02020603050405020304" pitchFamily="18" charset="0"/>
                  <a:cs typeface="Times New Roman" panose="02020603050405020304" pitchFamily="18" charset="0"/>
                </a:rPr>
                <a:t>0 </a:t>
              </a:r>
              <a:r>
                <a:rPr lang="en-US" altLang="zh-CN" sz="2000" dirty="0">
                  <a:effectLst/>
                  <a:latin typeface="Times New Roman" panose="02020603050405020304" pitchFamily="18" charset="0"/>
                  <a:cs typeface="Times New Roman" panose="02020603050405020304" pitchFamily="18" charset="0"/>
                </a:rPr>
                <a:t>B</a:t>
              </a:r>
              <a:endParaRPr lang="en-US" altLang="zh-CN" sz="2000" dirty="0">
                <a:effectLst/>
                <a:latin typeface="Times New Roman" panose="02020603050405020304" pitchFamily="18" charset="0"/>
                <a:cs typeface="Times New Roman" panose="02020603050405020304" pitchFamily="18" charset="0"/>
              </a:endParaRPr>
            </a:p>
            <a:p>
              <a:r>
                <a:rPr lang="en-US" altLang="zh-CN" sz="2000" dirty="0">
                  <a:effectLst/>
                  <a:latin typeface="Times New Roman" panose="02020603050405020304" pitchFamily="18" charset="0"/>
                  <a:cs typeface="Times New Roman" panose="02020603050405020304" pitchFamily="18" charset="0"/>
                </a:rPr>
                <a:t>TB=K • GB= 2</a:t>
              </a:r>
              <a:r>
                <a:rPr lang="en-US" altLang="zh-CN" sz="2000" baseline="34000" dirty="0">
                  <a:latin typeface="Times New Roman" panose="02020603050405020304" pitchFamily="18" charset="0"/>
                  <a:cs typeface="Times New Roman" panose="02020603050405020304" pitchFamily="18" charset="0"/>
                </a:rPr>
                <a:t>4</a:t>
              </a:r>
              <a:r>
                <a:rPr lang="en-US" altLang="zh-CN" sz="2000" baseline="34000" dirty="0">
                  <a:effectLst/>
                  <a:latin typeface="Times New Roman" panose="02020603050405020304" pitchFamily="18" charset="0"/>
                  <a:cs typeface="Times New Roman" panose="02020603050405020304" pitchFamily="18" charset="0"/>
                </a:rPr>
                <a:t>0</a:t>
              </a:r>
              <a:r>
                <a:rPr lang="en-US" altLang="zh-CN" sz="2000" dirty="0">
                  <a:effectLst/>
                  <a:latin typeface="Times New Roman" panose="02020603050405020304" pitchFamily="18" charset="0"/>
                  <a:cs typeface="Times New Roman" panose="02020603050405020304" pitchFamily="18" charset="0"/>
                </a:rPr>
                <a:t>B</a:t>
              </a:r>
              <a:endParaRPr lang="zh-CN" altLang="en-US" sz="2000" dirty="0">
                <a:latin typeface="Times New Roman" panose="02020603050405020304" pitchFamily="18" charset="0"/>
                <a:cs typeface="Times New Roman" panose="02020603050405020304" pitchFamily="18" charset="0"/>
              </a:endParaRPr>
            </a:p>
          </p:txBody>
        </p:sp>
      </p:grpSp>
      <p:sp>
        <p:nvSpPr>
          <p:cNvPr id="9" name="文本框 8"/>
          <p:cNvSpPr txBox="1"/>
          <p:nvPr/>
        </p:nvSpPr>
        <p:spPr>
          <a:xfrm>
            <a:off x="1914462" y="2210521"/>
            <a:ext cx="553998" cy="792088"/>
          </a:xfrm>
          <a:prstGeom prst="rect">
            <a:avLst/>
          </a:prstGeom>
          <a:noFill/>
        </p:spPr>
        <p:txBody>
          <a:bodyPr vert="eaVert" wrap="square" rtlCol="0">
            <a:spAutoFit/>
          </a:bodyPr>
          <a:lstStyle/>
          <a:p>
            <a:pPr algn="ctr"/>
            <a:r>
              <a:rPr lang="zh-CN" altLang="en-US" sz="2400" b="1" dirty="0">
                <a:solidFill>
                  <a:schemeClr val="bg1"/>
                </a:solidFill>
              </a:rPr>
              <a:t>比特</a:t>
            </a:r>
            <a:endParaRPr lang="zh-CN" altLang="en-US" sz="2400" b="1" dirty="0">
              <a:solidFill>
                <a:schemeClr val="bg1"/>
              </a:solidFill>
            </a:endParaRPr>
          </a:p>
        </p:txBody>
      </p:sp>
      <p:grpSp>
        <p:nvGrpSpPr>
          <p:cNvPr id="15" name="组合 14"/>
          <p:cNvGrpSpPr/>
          <p:nvPr/>
        </p:nvGrpSpPr>
        <p:grpSpPr>
          <a:xfrm>
            <a:off x="6702081" y="1105493"/>
            <a:ext cx="5328592" cy="3384376"/>
            <a:chOff x="1991544" y="1556792"/>
            <a:chExt cx="5328592" cy="3384376"/>
          </a:xfrm>
        </p:grpSpPr>
        <p:sp>
          <p:nvSpPr>
            <p:cNvPr id="16" name="文本框 15"/>
            <p:cNvSpPr txBox="1"/>
            <p:nvPr/>
          </p:nvSpPr>
          <p:spPr>
            <a:xfrm>
              <a:off x="1991544" y="1556792"/>
              <a:ext cx="5328592" cy="3384376"/>
            </a:xfrm>
            <a:prstGeom prst="rect">
              <a:avLst/>
            </a:prstGeom>
            <a:solidFill>
              <a:schemeClr val="accent2"/>
            </a:solidFill>
            <a:ln>
              <a:solidFill>
                <a:schemeClr val="accent6"/>
              </a:solidFill>
            </a:ln>
          </p:spPr>
          <p:txBody>
            <a:bodyPr wrap="square" rtlCol="0">
              <a:noAutofit/>
            </a:bodyPr>
            <a:lstStyle/>
            <a:p>
              <a:pPr algn="ctr"/>
              <a:endParaRPr lang="zh-CN" altLang="en-US" dirty="0"/>
            </a:p>
          </p:txBody>
        </p:sp>
        <p:sp>
          <p:nvSpPr>
            <p:cNvPr id="18" name="文本框 17"/>
            <p:cNvSpPr txBox="1"/>
            <p:nvPr/>
          </p:nvSpPr>
          <p:spPr>
            <a:xfrm>
              <a:off x="2607151" y="1628800"/>
              <a:ext cx="4647522" cy="3240360"/>
            </a:xfrm>
            <a:prstGeom prst="rect">
              <a:avLst/>
            </a:prstGeom>
            <a:solidFill>
              <a:schemeClr val="bg1"/>
            </a:solidFill>
            <a:ln>
              <a:solidFill>
                <a:schemeClr val="bg1"/>
              </a:solidFill>
            </a:ln>
          </p:spPr>
          <p:txBody>
            <a:bodyPr wrap="square" rtlCol="0">
              <a:noAutofit/>
            </a:bodyPr>
            <a:lstStyle/>
            <a:p>
              <a:r>
                <a:rPr lang="zh-CN" altLang="en-US" sz="2000" dirty="0"/>
                <a:t>连接在计算机网络上的主机在数字信道上传送比特的速率，也称为比特率或数据率。</a:t>
              </a:r>
              <a:endParaRPr lang="en-US" altLang="zh-CN" sz="2000" dirty="0"/>
            </a:p>
            <a:p>
              <a:endParaRPr lang="en-US" altLang="zh-CN" sz="2000" dirty="0"/>
            </a:p>
            <a:p>
              <a:r>
                <a:rPr lang="zh-CN" altLang="en-US" sz="2000" b="1" dirty="0">
                  <a:effectLst/>
                </a:rPr>
                <a:t>常用数据率单位</a:t>
              </a:r>
              <a:endParaRPr lang="en-US" altLang="zh-CN" sz="2000" b="1" dirty="0">
                <a:effectLst/>
              </a:endParaRPr>
            </a:p>
            <a:p>
              <a:r>
                <a:rPr lang="en-US" altLang="zh-CN" sz="2000" dirty="0">
                  <a:effectLst/>
                  <a:latin typeface="Times New Roman" panose="02020603050405020304" pitchFamily="18" charset="0"/>
                  <a:cs typeface="Times New Roman" panose="02020603050405020304" pitchFamily="18" charset="0"/>
                </a:rPr>
                <a:t>bit's (b/s, bps)</a:t>
              </a:r>
              <a:endParaRPr lang="en-US" altLang="zh-CN" sz="2000" dirty="0">
                <a:effectLst/>
                <a:latin typeface="Times New Roman" panose="02020603050405020304" pitchFamily="18" charset="0"/>
                <a:cs typeface="Times New Roman" panose="02020603050405020304" pitchFamily="18" charset="0"/>
              </a:endParaRPr>
            </a:p>
            <a:p>
              <a:r>
                <a:rPr lang="en-US" altLang="zh-CN" sz="2000" dirty="0">
                  <a:effectLst/>
                  <a:latin typeface="Times New Roman" panose="02020603050405020304" pitchFamily="18" charset="0"/>
                  <a:cs typeface="Times New Roman" panose="02020603050405020304" pitchFamily="18" charset="0"/>
                </a:rPr>
                <a:t>kb/s = 10</a:t>
              </a:r>
              <a:r>
                <a:rPr lang="en-US" altLang="zh-CN" sz="2000" baseline="34000" dirty="0">
                  <a:effectLst/>
                  <a:latin typeface="Times New Roman" panose="02020603050405020304" pitchFamily="18" charset="0"/>
                  <a:cs typeface="Times New Roman" panose="02020603050405020304" pitchFamily="18" charset="0"/>
                </a:rPr>
                <a:t>3 </a:t>
              </a:r>
              <a:r>
                <a:rPr lang="en-US" altLang="zh-CN" sz="2000" dirty="0">
                  <a:effectLst/>
                  <a:latin typeface="Times New Roman" panose="02020603050405020304" pitchFamily="18" charset="0"/>
                  <a:cs typeface="Times New Roman" panose="02020603050405020304" pitchFamily="18" charset="0"/>
                </a:rPr>
                <a:t>b/s(bps)</a:t>
              </a:r>
              <a:endParaRPr lang="en-US" altLang="zh-CN" sz="2000" dirty="0">
                <a:effectLst/>
                <a:latin typeface="Times New Roman" panose="02020603050405020304" pitchFamily="18" charset="0"/>
                <a:cs typeface="Times New Roman" panose="02020603050405020304" pitchFamily="18" charset="0"/>
              </a:endParaRPr>
            </a:p>
            <a:p>
              <a:r>
                <a:rPr lang="en-US" altLang="zh-CN" sz="2000" dirty="0">
                  <a:effectLst/>
                  <a:latin typeface="Times New Roman" panose="02020603050405020304" pitchFamily="18" charset="0"/>
                  <a:cs typeface="Times New Roman" panose="02020603050405020304" pitchFamily="18" charset="0"/>
                </a:rPr>
                <a:t>Mb/s = k • kb/s = 10</a:t>
              </a:r>
              <a:r>
                <a:rPr lang="en-US" altLang="zh-CN" sz="2000" baseline="34000" dirty="0">
                  <a:effectLst/>
                  <a:latin typeface="Times New Roman" panose="02020603050405020304" pitchFamily="18" charset="0"/>
                  <a:cs typeface="Times New Roman" panose="02020603050405020304" pitchFamily="18" charset="0"/>
                </a:rPr>
                <a:t>3 </a:t>
              </a:r>
              <a:r>
                <a:rPr lang="en-US" altLang="zh-CN" sz="2000" dirty="0">
                  <a:effectLst/>
                  <a:latin typeface="Times New Roman" panose="02020603050405020304" pitchFamily="18" charset="0"/>
                  <a:cs typeface="Times New Roman" panose="02020603050405020304" pitchFamily="18" charset="0"/>
                </a:rPr>
                <a:t>• 10</a:t>
              </a:r>
              <a:r>
                <a:rPr lang="en-US" altLang="zh-CN" sz="2000" baseline="34000" dirty="0">
                  <a:effectLst/>
                  <a:latin typeface="Times New Roman" panose="02020603050405020304" pitchFamily="18" charset="0"/>
                  <a:cs typeface="Times New Roman" panose="02020603050405020304" pitchFamily="18" charset="0"/>
                </a:rPr>
                <a:t>3</a:t>
              </a:r>
              <a:r>
                <a:rPr lang="en-US" altLang="zh-CN" sz="2000" dirty="0">
                  <a:effectLst/>
                  <a:latin typeface="Times New Roman" panose="02020603050405020304" pitchFamily="18" charset="0"/>
                  <a:cs typeface="Times New Roman" panose="02020603050405020304" pitchFamily="18" charset="0"/>
                </a:rPr>
                <a:t> b</a:t>
              </a:r>
              <a:r>
                <a:rPr lang="en-US" altLang="zh-CN" sz="2000" dirty="0">
                  <a:latin typeface="Times New Roman" panose="02020603050405020304" pitchFamily="18" charset="0"/>
                  <a:cs typeface="Times New Roman" panose="02020603050405020304" pitchFamily="18" charset="0"/>
                </a:rPr>
                <a:t>/</a:t>
              </a:r>
              <a:r>
                <a:rPr lang="en-US" altLang="zh-CN" sz="2000" dirty="0">
                  <a:effectLst/>
                  <a:latin typeface="Times New Roman" panose="02020603050405020304" pitchFamily="18" charset="0"/>
                  <a:cs typeface="Times New Roman" panose="02020603050405020304" pitchFamily="18" charset="0"/>
                </a:rPr>
                <a:t>s = 10</a:t>
              </a:r>
              <a:r>
                <a:rPr lang="en-US" altLang="zh-CN" sz="2000" baseline="34000" dirty="0">
                  <a:latin typeface="Times New Roman" panose="02020603050405020304" pitchFamily="18" charset="0"/>
                  <a:cs typeface="Times New Roman" panose="02020603050405020304" pitchFamily="18" charset="0"/>
                </a:rPr>
                <a:t>6</a:t>
              </a:r>
              <a:r>
                <a:rPr lang="en-US" altLang="zh-CN" sz="2000" dirty="0">
                  <a:effectLst/>
                  <a:latin typeface="Times New Roman" panose="02020603050405020304" pitchFamily="18" charset="0"/>
                  <a:cs typeface="Times New Roman" panose="02020603050405020304" pitchFamily="18" charset="0"/>
                </a:rPr>
                <a:t>b/s(bps)</a:t>
              </a:r>
              <a:endParaRPr lang="en-US" altLang="zh-CN" sz="2000" dirty="0">
                <a:effectLst/>
                <a:latin typeface="Times New Roman" panose="02020603050405020304" pitchFamily="18" charset="0"/>
                <a:cs typeface="Times New Roman" panose="02020603050405020304" pitchFamily="18" charset="0"/>
              </a:endParaRPr>
            </a:p>
            <a:p>
              <a:r>
                <a:rPr lang="en-US" altLang="zh-CN" sz="2000" dirty="0">
                  <a:effectLst/>
                  <a:latin typeface="Times New Roman" panose="02020603050405020304" pitchFamily="18" charset="0"/>
                  <a:cs typeface="Times New Roman" panose="02020603050405020304" pitchFamily="18" charset="0"/>
                </a:rPr>
                <a:t>Gb/s=k • Mb/s = 10³ • 10</a:t>
              </a:r>
              <a:r>
                <a:rPr lang="en-US" altLang="zh-CN" sz="2000" baseline="34000" dirty="0">
                  <a:latin typeface="Times New Roman" panose="02020603050405020304" pitchFamily="18" charset="0"/>
                  <a:cs typeface="Times New Roman" panose="02020603050405020304" pitchFamily="18" charset="0"/>
                </a:rPr>
                <a:t>6</a:t>
              </a:r>
              <a:r>
                <a:rPr lang="en-US" altLang="zh-CN" sz="2000" dirty="0">
                  <a:effectLst/>
                  <a:latin typeface="Times New Roman" panose="02020603050405020304" pitchFamily="18" charset="0"/>
                  <a:cs typeface="Times New Roman" panose="02020603050405020304" pitchFamily="18" charset="0"/>
                </a:rPr>
                <a:t> b/s =10</a:t>
              </a:r>
              <a:r>
                <a:rPr lang="en-US" altLang="zh-CN" sz="2000" baseline="34000" dirty="0">
                  <a:effectLst/>
                  <a:latin typeface="Times New Roman" panose="02020603050405020304" pitchFamily="18" charset="0"/>
                  <a:cs typeface="Times New Roman" panose="02020603050405020304" pitchFamily="18" charset="0"/>
                </a:rPr>
                <a:t>9</a:t>
              </a:r>
              <a:r>
                <a:rPr lang="en-US" altLang="zh-CN" sz="2000" dirty="0">
                  <a:effectLst/>
                  <a:latin typeface="Times New Roman" panose="02020603050405020304" pitchFamily="18" charset="0"/>
                  <a:cs typeface="Times New Roman" panose="02020603050405020304" pitchFamily="18" charset="0"/>
                </a:rPr>
                <a:t>b/s(bps)</a:t>
              </a:r>
              <a:endParaRPr lang="en-US" altLang="zh-CN" sz="2000" dirty="0">
                <a:effectLst/>
                <a:latin typeface="Times New Roman" panose="02020603050405020304" pitchFamily="18" charset="0"/>
                <a:cs typeface="Times New Roman" panose="02020603050405020304" pitchFamily="18" charset="0"/>
              </a:endParaRPr>
            </a:p>
            <a:p>
              <a:r>
                <a:rPr lang="en-US" altLang="zh-CN" sz="2000" dirty="0">
                  <a:effectLst/>
                  <a:latin typeface="Times New Roman" panose="02020603050405020304" pitchFamily="18" charset="0"/>
                  <a:cs typeface="Times New Roman" panose="02020603050405020304" pitchFamily="18" charset="0"/>
                </a:rPr>
                <a:t>Tb/s=</a:t>
              </a:r>
              <a:r>
                <a:rPr lang="en-US" altLang="zh-CN" sz="2000" dirty="0" err="1">
                  <a:effectLst/>
                  <a:latin typeface="Times New Roman" panose="02020603050405020304" pitchFamily="18" charset="0"/>
                  <a:cs typeface="Times New Roman" panose="02020603050405020304" pitchFamily="18" charset="0"/>
                </a:rPr>
                <a:t>kGb</a:t>
              </a:r>
              <a:r>
                <a:rPr lang="en-US" altLang="zh-CN" sz="2000" dirty="0">
                  <a:effectLst/>
                  <a:latin typeface="Times New Roman" panose="02020603050405020304" pitchFamily="18" charset="0"/>
                  <a:cs typeface="Times New Roman" panose="02020603050405020304" pitchFamily="18" charset="0"/>
                </a:rPr>
                <a:t>/s=10</a:t>
              </a:r>
              <a:r>
                <a:rPr lang="en-US" altLang="zh-CN" sz="2000" baseline="34000" dirty="0">
                  <a:effectLst/>
                  <a:latin typeface="Times New Roman" panose="02020603050405020304" pitchFamily="18" charset="0"/>
                  <a:cs typeface="Times New Roman" panose="02020603050405020304" pitchFamily="18" charset="0"/>
                </a:rPr>
                <a:t>1</a:t>
              </a:r>
              <a:r>
                <a:rPr lang="en-US" altLang="zh-CN" sz="2000" baseline="34000" dirty="0">
                  <a:latin typeface="Times New Roman" panose="02020603050405020304" pitchFamily="18" charset="0"/>
                  <a:cs typeface="Times New Roman" panose="02020603050405020304" pitchFamily="18" charset="0"/>
                </a:rPr>
                <a:t>2</a:t>
              </a:r>
              <a:r>
                <a:rPr lang="en-US" altLang="zh-CN" sz="2000" dirty="0">
                  <a:effectLst/>
                  <a:latin typeface="Times New Roman" panose="02020603050405020304" pitchFamily="18" charset="0"/>
                  <a:cs typeface="Times New Roman" panose="02020603050405020304" pitchFamily="18" charset="0"/>
                </a:rPr>
                <a:t>b/s(bps)</a:t>
              </a:r>
              <a:endParaRPr lang="en-US" altLang="zh-CN" sz="2000" dirty="0">
                <a:effectLst/>
                <a:latin typeface="Times New Roman" panose="02020603050405020304" pitchFamily="18" charset="0"/>
                <a:cs typeface="Times New Roman" panose="02020603050405020304" pitchFamily="18" charset="0"/>
              </a:endParaRPr>
            </a:p>
            <a:p>
              <a:endParaRPr lang="zh-CN" altLang="en-US" sz="2000" dirty="0">
                <a:latin typeface="Times New Roman" panose="02020603050405020304" pitchFamily="18" charset="0"/>
                <a:cs typeface="Times New Roman" panose="02020603050405020304" pitchFamily="18" charset="0"/>
              </a:endParaRPr>
            </a:p>
          </p:txBody>
        </p:sp>
      </p:grpSp>
      <p:sp>
        <p:nvSpPr>
          <p:cNvPr id="19" name="文本框 18"/>
          <p:cNvSpPr txBox="1"/>
          <p:nvPr/>
        </p:nvSpPr>
        <p:spPr>
          <a:xfrm>
            <a:off x="6760860" y="2210521"/>
            <a:ext cx="553998" cy="792088"/>
          </a:xfrm>
          <a:prstGeom prst="rect">
            <a:avLst/>
          </a:prstGeom>
          <a:noFill/>
        </p:spPr>
        <p:txBody>
          <a:bodyPr vert="eaVert" wrap="square" rtlCol="0">
            <a:spAutoFit/>
          </a:bodyPr>
          <a:lstStyle/>
          <a:p>
            <a:pPr algn="ctr"/>
            <a:r>
              <a:rPr lang="zh-CN" altLang="en-US" sz="2400" b="1" dirty="0">
                <a:solidFill>
                  <a:schemeClr val="bg1"/>
                </a:solidFill>
              </a:rPr>
              <a:t>速率</a:t>
            </a:r>
            <a:endParaRPr lang="zh-CN" altLang="en-US" sz="2400" b="1" dirty="0">
              <a:solidFill>
                <a:schemeClr val="bg1"/>
              </a:solidFill>
            </a:endParaRPr>
          </a:p>
        </p:txBody>
      </p:sp>
      <p:sp>
        <p:nvSpPr>
          <p:cNvPr id="21" name="文本框 20"/>
          <p:cNvSpPr txBox="1"/>
          <p:nvPr/>
        </p:nvSpPr>
        <p:spPr>
          <a:xfrm>
            <a:off x="1914461" y="4588848"/>
            <a:ext cx="10116211" cy="707886"/>
          </a:xfrm>
          <a:prstGeom prst="rect">
            <a:avLst/>
          </a:prstGeom>
          <a:noFill/>
        </p:spPr>
        <p:txBody>
          <a:bodyPr wrap="square">
            <a:spAutoFit/>
          </a:bodyPr>
          <a:lstStyle/>
          <a:p>
            <a:r>
              <a:rPr lang="zh-CN" altLang="en-US" sz="2000" dirty="0">
                <a:effectLst/>
              </a:rPr>
              <a:t>例</a:t>
            </a:r>
            <a:r>
              <a:rPr lang="en-US" altLang="zh-CN" sz="2000" dirty="0">
                <a:effectLst/>
              </a:rPr>
              <a:t>1:</a:t>
            </a:r>
            <a:r>
              <a:rPr lang="zh-CN" altLang="en-US" sz="2000" dirty="0">
                <a:effectLst/>
              </a:rPr>
              <a:t>有一个待发送的数据块，大小为</a:t>
            </a:r>
            <a:r>
              <a:rPr lang="en-US" altLang="zh-CN" sz="2000" dirty="0">
                <a:effectLst/>
              </a:rPr>
              <a:t>100 MB,</a:t>
            </a:r>
            <a:r>
              <a:rPr lang="zh-CN" altLang="en-US" sz="2000" dirty="0">
                <a:effectLst/>
              </a:rPr>
              <a:t>网卡的发送速率为</a:t>
            </a:r>
            <a:r>
              <a:rPr lang="en-US" altLang="zh-CN" sz="2000" dirty="0">
                <a:effectLst/>
              </a:rPr>
              <a:t>100 Mbps,</a:t>
            </a:r>
            <a:r>
              <a:rPr lang="zh-CN" altLang="en-US" sz="2000" dirty="0">
                <a:effectLst/>
              </a:rPr>
              <a:t>则网卡发送完该数据块需要多长时间</a:t>
            </a:r>
            <a:r>
              <a:rPr lang="en-US" altLang="zh-CN" sz="2000" dirty="0">
                <a:effectLst/>
              </a:rPr>
              <a:t>?</a:t>
            </a:r>
            <a:endParaRPr lang="zh-CN" altLang="en-US" sz="2000" dirty="0"/>
          </a:p>
        </p:txBody>
      </p:sp>
      <p:graphicFrame>
        <p:nvGraphicFramePr>
          <p:cNvPr id="6" name="对象 5"/>
          <p:cNvGraphicFramePr>
            <a:graphicFrameLocks noChangeAspect="1"/>
          </p:cNvGraphicFramePr>
          <p:nvPr/>
        </p:nvGraphicFramePr>
        <p:xfrm>
          <a:off x="4514850" y="2219325"/>
          <a:ext cx="114300" cy="177800"/>
        </p:xfrm>
        <a:graphic>
          <a:graphicData uri="http://schemas.openxmlformats.org/presentationml/2006/ole">
            <mc:AlternateContent xmlns:mc="http://schemas.openxmlformats.org/markup-compatibility/2006">
              <mc:Choice xmlns:v="urn:schemas-microsoft-com:vml" Requires="v">
                <p:oleObj spid="_x0000_s1749" name="Equation" r:id="rId3" imgW="2733675" imgH="4257675" progId="Equation.DSMT4">
                  <p:embed/>
                </p:oleObj>
              </mc:Choice>
              <mc:Fallback>
                <p:oleObj name="Equation" r:id="rId3" imgW="2733675" imgH="4257675" progId="Equation.DSMT4">
                  <p:embed/>
                  <p:pic>
                    <p:nvPicPr>
                      <p:cNvPr id="0" name="图片 1748"/>
                      <p:cNvPicPr/>
                      <p:nvPr/>
                    </p:nvPicPr>
                    <p:blipFill>
                      <a:blip r:embed="rId4"/>
                      <a:stretch>
                        <a:fillRect/>
                      </a:stretch>
                    </p:blipFill>
                    <p:spPr>
                      <a:xfrm>
                        <a:off x="4514850" y="2219325"/>
                        <a:ext cx="114300" cy="1778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spid="_x0000_s1750" name="Equation" r:id="rId5" imgW="2733675" imgH="4257675" progId="Equation.DSMT4">
                  <p:embed/>
                </p:oleObj>
              </mc:Choice>
              <mc:Fallback>
                <p:oleObj name="Equation" r:id="rId5" imgW="2733675" imgH="4257675" progId="Equation.DSMT4">
                  <p:embed/>
                  <p:pic>
                    <p:nvPicPr>
                      <p:cNvPr id="0" name="图片 1749"/>
                      <p:cNvPicPr/>
                      <p:nvPr/>
                    </p:nvPicPr>
                    <p:blipFill>
                      <a:blip r:embed="rId6"/>
                      <a:stretch>
                        <a:fillRect/>
                      </a:stretch>
                    </p:blipFill>
                    <p:spPr>
                      <a:xfrm>
                        <a:off x="4114800" y="2209800"/>
                        <a:ext cx="914400" cy="198438"/>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3448704" y="5470708"/>
          <a:ext cx="7009015" cy="910620"/>
        </p:xfrm>
        <a:graphic>
          <a:graphicData uri="http://schemas.openxmlformats.org/presentationml/2006/ole">
            <mc:AlternateContent xmlns:mc="http://schemas.openxmlformats.org/markup-compatibility/2006">
              <mc:Choice xmlns:v="urn:schemas-microsoft-com:vml" Requires="v">
                <p:oleObj spid="_x0000_s1751" name="Equation" r:id="rId7" imgW="77409675" imgH="10048875" progId="Equation.DSMT4">
                  <p:embed/>
                </p:oleObj>
              </mc:Choice>
              <mc:Fallback>
                <p:oleObj name="Equation" r:id="rId7" imgW="77409675" imgH="10048875" progId="Equation.DSMT4">
                  <p:embed/>
                  <p:pic>
                    <p:nvPicPr>
                      <p:cNvPr id="0" name="图片 1750"/>
                      <p:cNvPicPr/>
                      <p:nvPr/>
                    </p:nvPicPr>
                    <p:blipFill>
                      <a:blip r:embed="rId8"/>
                      <a:stretch>
                        <a:fillRect/>
                      </a:stretch>
                    </p:blipFill>
                    <p:spPr>
                      <a:xfrm>
                        <a:off x="3448704" y="5470708"/>
                        <a:ext cx="7009015" cy="910620"/>
                      </a:xfrm>
                      <a:prstGeom prst="rect">
                        <a:avLst/>
                      </a:prstGeom>
                    </p:spPr>
                  </p:pic>
                </p:oleObj>
              </mc:Fallback>
            </mc:AlternateContent>
          </a:graphicData>
        </a:graphic>
      </p:graphicFrame>
      <p:grpSp>
        <p:nvGrpSpPr>
          <p:cNvPr id="2" name="组合 1"/>
          <p:cNvGrpSpPr/>
          <p:nvPr/>
        </p:nvGrpSpPr>
        <p:grpSpPr>
          <a:xfrm>
            <a:off x="3450196" y="5648962"/>
            <a:ext cx="808620" cy="671109"/>
            <a:chOff x="3450196" y="5648962"/>
            <a:chExt cx="808620" cy="671109"/>
          </a:xfrm>
        </p:grpSpPr>
        <p:cxnSp>
          <p:nvCxnSpPr>
            <p:cNvPr id="13" name="直接连接符 12"/>
            <p:cNvCxnSpPr/>
            <p:nvPr/>
          </p:nvCxnSpPr>
          <p:spPr>
            <a:xfrm>
              <a:off x="3719736" y="5648962"/>
              <a:ext cx="539080" cy="20708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2" name="直接连接符 21"/>
            <p:cNvCxnSpPr/>
            <p:nvPr/>
          </p:nvCxnSpPr>
          <p:spPr>
            <a:xfrm>
              <a:off x="3450196" y="6112982"/>
              <a:ext cx="539080" cy="20708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11"/>
          <p:cNvSpPr txBox="1"/>
          <p:nvPr/>
        </p:nvSpPr>
        <p:spPr>
          <a:xfrm>
            <a:off x="1027386" y="340379"/>
            <a:ext cx="5291137" cy="523220"/>
          </a:xfrm>
          <a:prstGeom prst="rect">
            <a:avLst/>
          </a:prstGeom>
          <a:noFill/>
          <a:ln w="9525">
            <a:noFill/>
          </a:ln>
        </p:spPr>
        <p:txBody>
          <a:bodyPr>
            <a:spAutoFit/>
          </a:bodyPr>
          <a:lstStyle/>
          <a:p>
            <a:pPr eaLnBrk="1" hangingPunct="1"/>
            <a:r>
              <a:rPr lang="zh-CN" altLang="en-US" sz="2800" b="1" dirty="0">
                <a:solidFill>
                  <a:srgbClr val="036EB8"/>
                </a:solidFill>
                <a:latin typeface="微软雅黑" panose="020B0503020204020204" pitchFamily="34" charset="-122"/>
                <a:ea typeface="微软雅黑" panose="020B0503020204020204" pitchFamily="34" charset="-122"/>
              </a:rPr>
              <a:t>计算机网络的性能指标</a:t>
            </a:r>
            <a:endParaRPr lang="en-US" altLang="zh-CN" sz="2800" b="1" dirty="0">
              <a:solidFill>
                <a:srgbClr val="036EB8"/>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336" y="147964"/>
            <a:ext cx="908050" cy="908050"/>
            <a:chOff x="369155" y="409574"/>
            <a:chExt cx="908050" cy="908050"/>
          </a:xfrm>
        </p:grpSpPr>
        <p:sp>
          <p:nvSpPr>
            <p:cNvPr id="17" name="十字箭头标注 16"/>
            <p:cNvSpPr/>
            <p:nvPr/>
          </p:nvSpPr>
          <p:spPr>
            <a:xfrm>
              <a:off x="369155" y="409574"/>
              <a:ext cx="908050" cy="908050"/>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hangingPunct="1">
                <a:defRPr/>
              </a:pPr>
              <a:endParaRPr lang="zh-CN" altLang="en-US" sz="100" noProof="1"/>
            </a:p>
          </p:txBody>
        </p:sp>
        <p:pic>
          <p:nvPicPr>
            <p:cNvPr id="6149" name="图片 17"/>
            <p:cNvPicPr>
              <a:picLocks noChangeAspect="1"/>
            </p:cNvPicPr>
            <p:nvPr/>
          </p:nvPicPr>
          <p:blipFill>
            <a:blip r:embed="rId1"/>
            <a:stretch>
              <a:fillRect/>
            </a:stretch>
          </p:blipFill>
          <p:spPr>
            <a:xfrm>
              <a:off x="559655" y="548680"/>
              <a:ext cx="527050" cy="527050"/>
            </a:xfrm>
            <a:prstGeom prst="rect">
              <a:avLst/>
            </a:prstGeom>
            <a:noFill/>
            <a:ln w="9525">
              <a:noFill/>
            </a:ln>
          </p:spPr>
        </p:pic>
      </p:grpSp>
      <p:graphicFrame>
        <p:nvGraphicFramePr>
          <p:cNvPr id="5" name="表格 5"/>
          <p:cNvGraphicFramePr>
            <a:graphicFrameLocks noGrp="1"/>
          </p:cNvGraphicFramePr>
          <p:nvPr/>
        </p:nvGraphicFramePr>
        <p:xfrm>
          <a:off x="119335" y="1056014"/>
          <a:ext cx="11973347" cy="5654032"/>
        </p:xfrm>
        <a:graphic>
          <a:graphicData uri="http://schemas.openxmlformats.org/drawingml/2006/table">
            <a:tbl>
              <a:tblPr firstRow="1" bandRow="1">
                <a:tableStyleId>{5940675A-B579-460E-94D1-54222C63F5DA}</a:tableStyleId>
              </a:tblPr>
              <a:tblGrid>
                <a:gridCol w="1741578"/>
                <a:gridCol w="10231769"/>
              </a:tblGrid>
              <a:tr h="706754">
                <a:tc>
                  <a:txBody>
                    <a:bodyPr/>
                    <a:lstStyle/>
                    <a:p>
                      <a:pPr algn="ctr"/>
                      <a:r>
                        <a:rPr lang="zh-CN" altLang="en-US" sz="2400" b="1" dirty="0">
                          <a:solidFill>
                            <a:schemeClr val="tx1"/>
                          </a:solidFill>
                        </a:rPr>
                        <a:t>速率</a:t>
                      </a:r>
                      <a:endParaRPr lang="zh-CN" altLang="en-US" sz="2400" b="1" dirty="0">
                        <a:solidFill>
                          <a:schemeClr val="tx1"/>
                        </a:solidFill>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9050" cap="flat" cmpd="sng" algn="ctr">
                      <a:solidFill>
                        <a:srgbClr val="AFABAB"/>
                      </a:solid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rowSpan="8">
                  <a:txBody>
                    <a:bodyPr/>
                    <a:lstStyle/>
                    <a:p>
                      <a:endParaRPr lang="zh-CN" altLang="en-US" dirty="0">
                        <a:solidFill>
                          <a:schemeClr val="bg1"/>
                        </a:solidFill>
                      </a:endParaRPr>
                    </a:p>
                  </a:txBody>
                  <a:tcP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9050" cap="flat" cmpd="sng" algn="ctr">
                      <a:solidFill>
                        <a:srgbClr val="AFABAB"/>
                      </a:solidFill>
                      <a:prstDash val="solid"/>
                      <a:round/>
                      <a:headEnd type="none" w="med" len="med"/>
                      <a:tailEnd type="none" w="med" len="med"/>
                    </a:lnT>
                    <a:lnB w="19050" cap="flat" cmpd="sng" algn="ctr">
                      <a:solidFill>
                        <a:srgbClr val="AFABAB"/>
                      </a:solid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bg1"/>
                          </a:solidFill>
                          <a:latin typeface="+mn-lt"/>
                          <a:ea typeface="+mn-ea"/>
                          <a:cs typeface="+mn-cs"/>
                        </a:rPr>
                        <a:t>带宽</a:t>
                      </a:r>
                      <a:endParaRPr lang="zh-CN" altLang="en-US" sz="2400" b="1" kern="1200" dirty="0">
                        <a:solidFill>
                          <a:schemeClr val="bg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3399"/>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吞吐量</a:t>
                      </a:r>
                      <a:endParaRPr lang="zh-CN" altLang="en-US" sz="2400" b="1" kern="1200" dirty="0">
                        <a:solidFill>
                          <a:schemeClr val="tx1"/>
                        </a:solidFill>
                        <a:latin typeface="+mn-lt"/>
                        <a:ea typeface="+mn-ea"/>
                        <a:cs typeface="+mn-cs"/>
                      </a:endParaRPr>
                    </a:p>
                  </a:txBody>
                  <a:tcP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时延</a:t>
                      </a:r>
                      <a:endParaRPr lang="zh-CN" altLang="en-US" sz="2400" b="1" kern="1200" dirty="0">
                        <a:solidFill>
                          <a:schemeClr val="tx1"/>
                        </a:solidFill>
                        <a:latin typeface="+mn-lt"/>
                        <a:ea typeface="+mn-ea"/>
                        <a:cs typeface="+mn-cs"/>
                      </a:endParaRPr>
                    </a:p>
                  </a:txBody>
                  <a:tcP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时延带宽积</a:t>
                      </a:r>
                      <a:endParaRPr lang="zh-CN" altLang="en-US" sz="2400" b="1" kern="1200" dirty="0">
                        <a:solidFill>
                          <a:schemeClr val="tx1"/>
                        </a:solidFill>
                        <a:latin typeface="+mn-lt"/>
                        <a:ea typeface="+mn-ea"/>
                        <a:cs typeface="+mn-cs"/>
                      </a:endParaRPr>
                    </a:p>
                  </a:txBody>
                  <a:tcP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往返时间</a:t>
                      </a:r>
                      <a:endParaRPr lang="zh-CN" altLang="en-US" sz="2400" b="1" kern="1200" dirty="0">
                        <a:solidFill>
                          <a:schemeClr val="tx1"/>
                        </a:solidFill>
                        <a:latin typeface="+mn-lt"/>
                        <a:ea typeface="+mn-ea"/>
                        <a:cs typeface="+mn-cs"/>
                      </a:endParaRPr>
                    </a:p>
                  </a:txBody>
                  <a:tcP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利用率</a:t>
                      </a:r>
                      <a:endParaRPr lang="zh-CN" altLang="en-US" sz="2400" b="1" kern="1200" dirty="0">
                        <a:solidFill>
                          <a:schemeClr val="tx1"/>
                        </a:solidFill>
                        <a:latin typeface="+mn-lt"/>
                        <a:ea typeface="+mn-ea"/>
                        <a:cs typeface="+mn-cs"/>
                      </a:endParaRPr>
                    </a:p>
                  </a:txBody>
                  <a:tcP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丢包率</a:t>
                      </a:r>
                      <a:endParaRPr lang="zh-CN" altLang="en-US" sz="2400" b="1" kern="1200" dirty="0">
                        <a:solidFill>
                          <a:schemeClr val="tx1"/>
                        </a:solidFill>
                        <a:latin typeface="+mn-lt"/>
                        <a:ea typeface="+mn-ea"/>
                        <a:cs typeface="+mn-cs"/>
                      </a:endParaRPr>
                    </a:p>
                  </a:txBody>
                  <a:tcP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AFABAB"/>
                      </a:solid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文本框 8"/>
          <p:cNvSpPr txBox="1"/>
          <p:nvPr/>
        </p:nvSpPr>
        <p:spPr>
          <a:xfrm>
            <a:off x="1914462" y="2210521"/>
            <a:ext cx="553998" cy="792088"/>
          </a:xfrm>
          <a:prstGeom prst="rect">
            <a:avLst/>
          </a:prstGeom>
          <a:noFill/>
        </p:spPr>
        <p:txBody>
          <a:bodyPr vert="eaVert" wrap="square" rtlCol="0">
            <a:spAutoFit/>
          </a:bodyPr>
          <a:lstStyle/>
          <a:p>
            <a:pPr algn="ctr"/>
            <a:r>
              <a:rPr lang="zh-CN" altLang="en-US" sz="2400" b="1" dirty="0">
                <a:solidFill>
                  <a:schemeClr val="bg1"/>
                </a:solidFill>
              </a:rPr>
              <a:t>比特</a:t>
            </a:r>
            <a:endParaRPr lang="zh-CN" altLang="en-US" sz="2400" b="1" dirty="0">
              <a:solidFill>
                <a:schemeClr val="bg1"/>
              </a:solidFill>
            </a:endParaRPr>
          </a:p>
        </p:txBody>
      </p:sp>
      <p:sp>
        <p:nvSpPr>
          <p:cNvPr id="19" name="文本框 18"/>
          <p:cNvSpPr txBox="1"/>
          <p:nvPr/>
        </p:nvSpPr>
        <p:spPr>
          <a:xfrm>
            <a:off x="6760860" y="2210521"/>
            <a:ext cx="553998" cy="792088"/>
          </a:xfrm>
          <a:prstGeom prst="rect">
            <a:avLst/>
          </a:prstGeom>
          <a:noFill/>
        </p:spPr>
        <p:txBody>
          <a:bodyPr vert="eaVert" wrap="square" rtlCol="0">
            <a:spAutoFit/>
          </a:bodyPr>
          <a:lstStyle/>
          <a:p>
            <a:pPr algn="ctr"/>
            <a:r>
              <a:rPr lang="zh-CN" altLang="en-US" sz="2400" b="1" dirty="0">
                <a:solidFill>
                  <a:schemeClr val="bg1"/>
                </a:solidFill>
              </a:rPr>
              <a:t>速率</a:t>
            </a:r>
            <a:endParaRPr lang="zh-CN" altLang="en-US" sz="2400" b="1" dirty="0">
              <a:solidFill>
                <a:schemeClr val="bg1"/>
              </a:solidFill>
            </a:endParaRPr>
          </a:p>
        </p:txBody>
      </p:sp>
      <p:graphicFrame>
        <p:nvGraphicFramePr>
          <p:cNvPr id="6" name="对象 5"/>
          <p:cNvGraphicFramePr>
            <a:graphicFrameLocks noChangeAspect="1"/>
          </p:cNvGraphicFramePr>
          <p:nvPr/>
        </p:nvGraphicFramePr>
        <p:xfrm>
          <a:off x="4514850" y="2219325"/>
          <a:ext cx="114300" cy="177800"/>
        </p:xfrm>
        <a:graphic>
          <a:graphicData uri="http://schemas.openxmlformats.org/presentationml/2006/ole">
            <mc:AlternateContent xmlns:mc="http://schemas.openxmlformats.org/markup-compatibility/2006">
              <mc:Choice xmlns:v="urn:schemas-microsoft-com:vml" Requires="v">
                <p:oleObj spid="_x0000_s2522" name="Equation" r:id="rId2" imgW="2733675" imgH="4257675" progId="Equation.DSMT4">
                  <p:embed/>
                </p:oleObj>
              </mc:Choice>
              <mc:Fallback>
                <p:oleObj name="Equation" r:id="rId2" imgW="2733675" imgH="4257675" progId="Equation.DSMT4">
                  <p:embed/>
                  <p:pic>
                    <p:nvPicPr>
                      <p:cNvPr id="0" name="对象 5"/>
                      <p:cNvPicPr/>
                      <p:nvPr/>
                    </p:nvPicPr>
                    <p:blipFill>
                      <a:blip r:embed="rId3"/>
                      <a:stretch>
                        <a:fillRect/>
                      </a:stretch>
                    </p:blipFill>
                    <p:spPr>
                      <a:xfrm>
                        <a:off x="4514850" y="2219325"/>
                        <a:ext cx="114300" cy="1778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spid="_x0000_s2523" name="Equation" r:id="rId4" imgW="2733675" imgH="4257675" progId="Equation.DSMT4">
                  <p:embed/>
                </p:oleObj>
              </mc:Choice>
              <mc:Fallback>
                <p:oleObj name="Equation" r:id="rId4" imgW="2733675" imgH="4257675" progId="Equation.DSMT4">
                  <p:embed/>
                  <p:pic>
                    <p:nvPicPr>
                      <p:cNvPr id="0" name="对象 9"/>
                      <p:cNvPicPr/>
                      <p:nvPr/>
                    </p:nvPicPr>
                    <p:blipFill>
                      <a:blip r:embed="rId5"/>
                      <a:stretch>
                        <a:fillRect/>
                      </a:stretch>
                    </p:blipFill>
                    <p:spPr>
                      <a:xfrm>
                        <a:off x="4114800" y="2209800"/>
                        <a:ext cx="914400" cy="198438"/>
                      </a:xfrm>
                      <a:prstGeom prst="rect">
                        <a:avLst/>
                      </a:prstGeom>
                    </p:spPr>
                  </p:pic>
                </p:oleObj>
              </mc:Fallback>
            </mc:AlternateContent>
          </a:graphicData>
        </a:graphic>
      </p:graphicFrame>
      <p:grpSp>
        <p:nvGrpSpPr>
          <p:cNvPr id="8" name="组合 7"/>
          <p:cNvGrpSpPr/>
          <p:nvPr/>
        </p:nvGrpSpPr>
        <p:grpSpPr>
          <a:xfrm>
            <a:off x="2137943" y="1340768"/>
            <a:ext cx="4181960" cy="3240360"/>
            <a:chOff x="4506328" y="2708920"/>
            <a:chExt cx="4181960" cy="2808312"/>
          </a:xfrm>
        </p:grpSpPr>
        <p:sp>
          <p:nvSpPr>
            <p:cNvPr id="3" name="文本框 2"/>
            <p:cNvSpPr txBox="1"/>
            <p:nvPr/>
          </p:nvSpPr>
          <p:spPr>
            <a:xfrm>
              <a:off x="4506328" y="2708920"/>
              <a:ext cx="4181960" cy="2808312"/>
            </a:xfrm>
            <a:prstGeom prst="rect">
              <a:avLst/>
            </a:prstGeom>
            <a:solidFill>
              <a:schemeClr val="accent2"/>
            </a:solidFill>
          </p:spPr>
          <p:txBody>
            <a:bodyPr wrap="square" rtlCol="0">
              <a:noAutofit/>
            </a:bodyPr>
            <a:lstStyle/>
            <a:p>
              <a:pPr algn="ctr"/>
              <a:r>
                <a:rPr lang="zh-CN" altLang="en-US" sz="2400" b="1" dirty="0">
                  <a:solidFill>
                    <a:schemeClr val="bg1"/>
                  </a:solidFill>
                </a:rPr>
                <a:t>带宽在模拟信号系统中的意义</a:t>
              </a:r>
              <a:endParaRPr lang="zh-CN" altLang="en-US" sz="2400" b="1" dirty="0">
                <a:solidFill>
                  <a:schemeClr val="bg1"/>
                </a:solidFill>
              </a:endParaRPr>
            </a:p>
          </p:txBody>
        </p:sp>
        <p:sp>
          <p:nvSpPr>
            <p:cNvPr id="7" name="文本框 6"/>
            <p:cNvSpPr txBox="1"/>
            <p:nvPr/>
          </p:nvSpPr>
          <p:spPr>
            <a:xfrm>
              <a:off x="4629150" y="3277270"/>
              <a:ext cx="3915122" cy="2095946"/>
            </a:xfrm>
            <a:prstGeom prst="rect">
              <a:avLst/>
            </a:prstGeom>
            <a:solidFill>
              <a:schemeClr val="bg1"/>
            </a:solidFill>
          </p:spPr>
          <p:txBody>
            <a:bodyPr wrap="square" rtlCol="0">
              <a:noAutofit/>
            </a:bodyPr>
            <a:lstStyle/>
            <a:p>
              <a:pPr marL="285750" indent="-285750">
                <a:buFont typeface="Wingdings" panose="05000000000000000000" pitchFamily="2" charset="2"/>
                <a:buChar char="p"/>
              </a:pPr>
              <a:r>
                <a:rPr lang="zh-CN" altLang="en-US" sz="2000" b="1" dirty="0">
                  <a:solidFill>
                    <a:srgbClr val="000000"/>
                  </a:solidFill>
                  <a:latin typeface="微软雅黑" panose="020B0503020204020204" pitchFamily="34" charset="-122"/>
                  <a:ea typeface="微软雅黑" panose="020B0503020204020204" pitchFamily="34" charset="-122"/>
                </a:rPr>
                <a:t>信号</a:t>
              </a:r>
              <a:r>
                <a:rPr lang="zh-CN" altLang="en-US" sz="2000" dirty="0">
                  <a:solidFill>
                    <a:srgbClr val="000000"/>
                  </a:solidFill>
                  <a:latin typeface="微软雅黑" panose="020B0503020204020204" pitchFamily="34" charset="-122"/>
                  <a:ea typeface="微软雅黑" panose="020B0503020204020204" pitchFamily="34" charset="-122"/>
                </a:rPr>
                <a:t>所包含的各种不同频率成分所占据的</a:t>
              </a:r>
              <a:r>
                <a:rPr lang="zh-CN" altLang="en-US" sz="2000" b="1" dirty="0">
                  <a:solidFill>
                    <a:srgbClr val="FF0000"/>
                  </a:solidFill>
                  <a:latin typeface="微软雅黑" panose="020B0503020204020204" pitchFamily="34" charset="-122"/>
                  <a:ea typeface="微软雅黑" panose="020B0503020204020204" pitchFamily="34" charset="-122"/>
                </a:rPr>
                <a:t>频率范围</a:t>
              </a:r>
              <a:r>
                <a:rPr lang="zh-CN" altLang="en-US"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2000" dirty="0">
                  <a:solidFill>
                    <a:srgbClr val="000000"/>
                  </a:solidFill>
                  <a:latin typeface="微软雅黑" panose="020B0503020204020204" pitchFamily="34" charset="-122"/>
                  <a:ea typeface="微软雅黑" panose="020B0503020204020204" pitchFamily="34" charset="-122"/>
                </a:rPr>
                <a:t>单位：</a:t>
              </a:r>
              <a:r>
                <a:rPr lang="en-US" altLang="zh-CN" sz="2000" dirty="0">
                  <a:solidFill>
                    <a:srgbClr val="000000"/>
                  </a:solidFill>
                  <a:latin typeface="微软雅黑" panose="020B0503020204020204" pitchFamily="34" charset="-122"/>
                  <a:ea typeface="微软雅黑" panose="020B0503020204020204" pitchFamily="34" charset="-122"/>
                </a:rPr>
                <a:t>Hz(kHz, MHz, GHz)</a:t>
              </a:r>
              <a:endParaRPr lang="zh-CN" altLang="en-US" sz="2000" dirty="0">
                <a:solidFill>
                  <a:srgbClr val="000000"/>
                </a:solidFill>
                <a:latin typeface="微软雅黑" panose="020B0503020204020204" pitchFamily="34" charset="-122"/>
                <a:ea typeface="微软雅黑" panose="020B0503020204020204" pitchFamily="34" charset="-122"/>
              </a:endParaRPr>
            </a:p>
            <a:p>
              <a:endParaRPr lang="en-US" altLang="zh-CN" sz="1800" dirty="0">
                <a:solidFill>
                  <a:srgbClr val="000000"/>
                </a:solidFill>
                <a:latin typeface="微软雅黑" panose="020B0503020204020204" pitchFamily="34" charset="-122"/>
                <a:ea typeface="微软雅黑" panose="020B0503020204020204" pitchFamily="34" charset="-122"/>
              </a:endParaRPr>
            </a:p>
            <a:p>
              <a:r>
                <a:rPr lang="en-US" altLang="zh-CN" sz="2000" dirty="0">
                  <a:solidFill>
                    <a:srgbClr val="000000"/>
                  </a:solidFill>
                  <a:latin typeface="微软雅黑" panose="020B0503020204020204" pitchFamily="34" charset="-122"/>
                  <a:ea typeface="微软雅黑" panose="020B0503020204020204" pitchFamily="34" charset="-122"/>
                </a:rPr>
                <a:t>(300Hz~3.4kHz</a:t>
              </a:r>
              <a:r>
                <a:rPr lang="zh-CN" altLang="en-US" sz="2000" dirty="0">
                  <a:solidFill>
                    <a:srgbClr val="000000"/>
                  </a:solidFill>
                  <a:latin typeface="微软雅黑" panose="020B0503020204020204" pitchFamily="34" charset="-122"/>
                  <a:ea typeface="微软雅黑" panose="020B0503020204020204" pitchFamily="34" charset="-122"/>
                </a:rPr>
                <a:t>）</a:t>
              </a:r>
              <a:endParaRPr lang="zh-CN" altLang="en-US" sz="2000" dirty="0"/>
            </a:p>
            <a:p>
              <a:r>
                <a:rPr lang="zh-CN" altLang="en-US" sz="2000" dirty="0">
                  <a:solidFill>
                    <a:srgbClr val="000000"/>
                  </a:solidFill>
                  <a:latin typeface="微软雅黑" panose="020B0503020204020204" pitchFamily="34" charset="-122"/>
                  <a:ea typeface="微软雅黑" panose="020B0503020204020204" pitchFamily="34" charset="-122"/>
                </a:rPr>
                <a:t>带宽 </a:t>
              </a:r>
              <a:r>
                <a:rPr lang="en-US" altLang="zh-CN" sz="2000" dirty="0">
                  <a:solidFill>
                    <a:srgbClr val="000000"/>
                  </a:solidFill>
                  <a:latin typeface="微软雅黑" panose="020B0503020204020204" pitchFamily="34" charset="-122"/>
                  <a:ea typeface="微软雅黑" panose="020B0503020204020204" pitchFamily="34" charset="-122"/>
                </a:rPr>
                <a:t>3.1kHz</a:t>
              </a:r>
              <a:endParaRPr lang="zh-CN" altLang="en-US" sz="2000" dirty="0">
                <a:solidFill>
                  <a:srgbClr val="000000"/>
                </a:solidFill>
                <a:latin typeface="微软雅黑" panose="020B0503020204020204" pitchFamily="34" charset="-122"/>
                <a:ea typeface="微软雅黑" panose="020B0503020204020204" pitchFamily="34" charset="-122"/>
              </a:endParaRPr>
            </a:p>
            <a:p>
              <a:endParaRPr lang="zh-CN" altLang="en-US" dirty="0"/>
            </a:p>
          </p:txBody>
        </p:sp>
      </p:grpSp>
      <p:grpSp>
        <p:nvGrpSpPr>
          <p:cNvPr id="16" name="组合 15"/>
          <p:cNvGrpSpPr/>
          <p:nvPr/>
        </p:nvGrpSpPr>
        <p:grpSpPr>
          <a:xfrm>
            <a:off x="7634167" y="1340768"/>
            <a:ext cx="4181960" cy="3240360"/>
            <a:chOff x="4506328" y="2708920"/>
            <a:chExt cx="4181960" cy="2808312"/>
          </a:xfrm>
          <a:solidFill>
            <a:schemeClr val="accent6">
              <a:lumMod val="60000"/>
              <a:lumOff val="40000"/>
            </a:schemeClr>
          </a:solidFill>
        </p:grpSpPr>
        <p:sp>
          <p:nvSpPr>
            <p:cNvPr id="18" name="文本框 17"/>
            <p:cNvSpPr txBox="1"/>
            <p:nvPr/>
          </p:nvSpPr>
          <p:spPr>
            <a:xfrm>
              <a:off x="4506328" y="2708920"/>
              <a:ext cx="4181960" cy="2808312"/>
            </a:xfrm>
            <a:prstGeom prst="rect">
              <a:avLst/>
            </a:prstGeom>
            <a:grpFill/>
          </p:spPr>
          <p:txBody>
            <a:bodyPr wrap="square" rtlCol="0">
              <a:noAutofit/>
            </a:bodyPr>
            <a:lstStyle/>
            <a:p>
              <a:pPr algn="ctr"/>
              <a:r>
                <a:rPr lang="zh-CN" altLang="en-US" sz="2400" b="1" dirty="0">
                  <a:solidFill>
                    <a:schemeClr val="bg1"/>
                  </a:solidFill>
                </a:rPr>
                <a:t>带宽在计算机网络中的意义</a:t>
              </a:r>
              <a:endParaRPr lang="zh-CN" altLang="en-US" sz="2400" b="1" dirty="0">
                <a:solidFill>
                  <a:schemeClr val="bg1"/>
                </a:solidFill>
              </a:endParaRPr>
            </a:p>
          </p:txBody>
        </p:sp>
        <p:sp>
          <p:nvSpPr>
            <p:cNvPr id="20" name="文本框 19"/>
            <p:cNvSpPr txBox="1"/>
            <p:nvPr/>
          </p:nvSpPr>
          <p:spPr>
            <a:xfrm>
              <a:off x="4629150" y="3277270"/>
              <a:ext cx="3915122" cy="2095946"/>
            </a:xfrm>
            <a:prstGeom prst="rect">
              <a:avLst/>
            </a:prstGeom>
            <a:solidFill>
              <a:schemeClr val="bg1"/>
            </a:solidFill>
          </p:spPr>
          <p:txBody>
            <a:bodyPr wrap="square" rtlCol="0">
              <a:noAutofit/>
            </a:bodyPr>
            <a:lstStyle/>
            <a:p>
              <a:pPr marL="285750" indent="-285750">
                <a:buFont typeface="Wingdings" panose="05000000000000000000" pitchFamily="2" charset="2"/>
                <a:buChar char="p"/>
              </a:pPr>
              <a:r>
                <a:rPr lang="zh-CN" altLang="en-US" sz="2000" dirty="0">
                  <a:solidFill>
                    <a:srgbClr val="000000"/>
                  </a:solidFill>
                  <a:latin typeface="微软雅黑" panose="020B0503020204020204" pitchFamily="34" charset="-122"/>
                  <a:ea typeface="微软雅黑" panose="020B0503020204020204" pitchFamily="34" charset="-122"/>
                </a:rPr>
                <a:t>用来表示网络的</a:t>
              </a:r>
              <a:r>
                <a:rPr lang="zh-CN" altLang="en-US" sz="2000" b="1" dirty="0">
                  <a:solidFill>
                    <a:srgbClr val="000000"/>
                  </a:solidFill>
                  <a:latin typeface="微软雅黑" panose="020B0503020204020204" pitchFamily="34" charset="-122"/>
                  <a:ea typeface="微软雅黑" panose="020B0503020204020204" pitchFamily="34" charset="-122"/>
                </a:rPr>
                <a:t>通信线路</a:t>
              </a:r>
              <a:r>
                <a:rPr lang="zh-CN" altLang="en-US" sz="2000" dirty="0">
                  <a:solidFill>
                    <a:srgbClr val="000000"/>
                  </a:solidFill>
                  <a:latin typeface="微软雅黑" panose="020B0503020204020204" pitchFamily="34" charset="-122"/>
                  <a:ea typeface="微软雅黑" panose="020B0503020204020204" pitchFamily="34" charset="-122"/>
                </a:rPr>
                <a:t>所能传送数据的能力</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因此网络带宽表示在单位时间内从网络中的某一点到另一点所能通过的</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最高数据率</a:t>
              </a:r>
              <a:r>
                <a:rPr lang="en-US" altLang="zh-CN"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0000"/>
                  </a:solidFill>
                  <a:latin typeface="微软雅黑" panose="020B0503020204020204" pitchFamily="34" charset="-122"/>
                  <a:ea typeface="微软雅黑" panose="020B0503020204020204" pitchFamily="34" charset="-122"/>
                </a:rPr>
                <a:t>单位：</a:t>
              </a:r>
              <a:r>
                <a:rPr lang="en-US" altLang="zh-CN" sz="1800" dirty="0">
                  <a:solidFill>
                    <a:srgbClr val="000000"/>
                  </a:solidFill>
                  <a:latin typeface="微软雅黑" panose="020B0503020204020204" pitchFamily="34" charset="-122"/>
                  <a:ea typeface="微软雅黑" panose="020B0503020204020204" pitchFamily="34" charset="-122"/>
                </a:rPr>
                <a:t>b/s (kb/s, Mb/s, Gb/s, Tb/s)</a:t>
              </a:r>
              <a:endParaRPr lang="en-US" altLang="zh-CN" sz="1800" dirty="0">
                <a:solidFill>
                  <a:srgbClr val="000000"/>
                </a:solidFill>
                <a:latin typeface="微软雅黑" panose="020B0503020204020204" pitchFamily="34" charset="-122"/>
                <a:ea typeface="微软雅黑" panose="020B0503020204020204" pitchFamily="34" charset="-122"/>
              </a:endParaRPr>
            </a:p>
            <a:p>
              <a:endParaRPr lang="zh-CN" altLang="en-US" dirty="0"/>
            </a:p>
          </p:txBody>
        </p:sp>
      </p:grpSp>
      <p:sp>
        <p:nvSpPr>
          <p:cNvPr id="12" name="矩形 11"/>
          <p:cNvSpPr/>
          <p:nvPr/>
        </p:nvSpPr>
        <p:spPr>
          <a:xfrm rot="10800000" flipV="1">
            <a:off x="2137942" y="5285264"/>
            <a:ext cx="9862713" cy="830997"/>
          </a:xfrm>
          <a:prstGeom prst="rect">
            <a:avLst/>
          </a:prstGeom>
          <a:solidFill>
            <a:srgbClr val="FF0000"/>
          </a:solidFill>
          <a:ln>
            <a:solidFill>
              <a:schemeClr val="bg1"/>
            </a:solidFill>
          </a:ln>
        </p:spPr>
        <p:txBody>
          <a:bodyPr wrap="square" lIns="91440" tIns="45720" rIns="91440" bIns="45720">
            <a:spAutoFit/>
          </a:bodyPr>
          <a:lstStyle/>
          <a:p>
            <a:pPr algn="ctr"/>
            <a:r>
              <a:rPr lang="zh-CN" altLang="en-US" sz="2400" b="1" cap="none" spc="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rPr>
              <a:t>其实</a:t>
            </a:r>
            <a:r>
              <a:rPr lang="en-US" altLang="zh-CN" sz="2400" b="1" cap="none" spc="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rPr>
              <a:t>,"</a:t>
            </a:r>
            <a:r>
              <a:rPr lang="zh-CN" altLang="en-US" sz="2400" b="1" cap="none" spc="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rPr>
              <a:t>带宽</a:t>
            </a:r>
            <a:r>
              <a:rPr lang="en-US" altLang="zh-CN" sz="2400" b="1" cap="none" spc="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rPr>
              <a:t>"</a:t>
            </a:r>
            <a:r>
              <a:rPr lang="zh-CN" altLang="en-US" sz="2400" b="1" cap="none" spc="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rPr>
              <a:t>的这两种表述之间有着密切的联系。一条通信线路的</a:t>
            </a:r>
            <a:r>
              <a:rPr lang="en-US" altLang="zh-CN" sz="2400" b="1" cap="none" spc="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rPr>
              <a:t>"</a:t>
            </a:r>
            <a:r>
              <a:rPr lang="zh-CN" altLang="en-US" sz="2400" b="1" cap="none" spc="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rPr>
              <a:t>频带宽度</a:t>
            </a:r>
            <a:r>
              <a:rPr lang="en-US" altLang="zh-CN" sz="2400" b="1" cap="none" spc="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rPr>
              <a:t>"</a:t>
            </a:r>
            <a:r>
              <a:rPr lang="zh-CN" altLang="en-US" sz="2400" b="1" cap="none" spc="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rPr>
              <a:t>越宽</a:t>
            </a:r>
            <a:r>
              <a:rPr lang="en-US" altLang="zh-CN" sz="2400" b="1" cap="none" spc="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rPr>
              <a:t>,</a:t>
            </a:r>
            <a:r>
              <a:rPr lang="zh-CN" altLang="en-US" sz="2400" b="1" cap="none" spc="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rPr>
              <a:t>其所传输数据的</a:t>
            </a:r>
            <a:r>
              <a:rPr lang="en-US" altLang="zh-CN" sz="2400" b="1" cap="none" spc="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rPr>
              <a:t>"</a:t>
            </a:r>
            <a:r>
              <a:rPr lang="zh-CN" altLang="en-US" sz="2400" b="1" cap="none" spc="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rPr>
              <a:t>最高数据率</a:t>
            </a:r>
            <a:r>
              <a:rPr lang="en-US" altLang="zh-CN" sz="2400" b="1" cap="none" spc="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rPr>
              <a:t>"</a:t>
            </a:r>
            <a:r>
              <a:rPr lang="zh-CN" altLang="en-US" sz="2400" b="1" cap="none" spc="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rPr>
              <a:t>也越高。</a:t>
            </a:r>
            <a:endParaRPr lang="zh-CN" altLang="en-US" sz="2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11"/>
          <p:cNvSpPr txBox="1"/>
          <p:nvPr/>
        </p:nvSpPr>
        <p:spPr>
          <a:xfrm>
            <a:off x="1027386" y="340379"/>
            <a:ext cx="5291137" cy="523220"/>
          </a:xfrm>
          <a:prstGeom prst="rect">
            <a:avLst/>
          </a:prstGeom>
          <a:noFill/>
          <a:ln w="9525">
            <a:noFill/>
          </a:ln>
        </p:spPr>
        <p:txBody>
          <a:bodyPr>
            <a:spAutoFit/>
          </a:bodyPr>
          <a:lstStyle/>
          <a:p>
            <a:pPr eaLnBrk="1" hangingPunct="1"/>
            <a:r>
              <a:rPr lang="zh-CN" altLang="en-US" sz="2800" b="1" dirty="0">
                <a:solidFill>
                  <a:srgbClr val="036EB8"/>
                </a:solidFill>
                <a:latin typeface="微软雅黑" panose="020B0503020204020204" pitchFamily="34" charset="-122"/>
                <a:ea typeface="微软雅黑" panose="020B0503020204020204" pitchFamily="34" charset="-122"/>
              </a:rPr>
              <a:t>计算机网络的性能指标</a:t>
            </a:r>
            <a:endParaRPr lang="en-US" altLang="zh-CN" sz="2800" b="1" dirty="0">
              <a:solidFill>
                <a:srgbClr val="036EB8"/>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336" y="147964"/>
            <a:ext cx="908050" cy="908050"/>
            <a:chOff x="369155" y="409574"/>
            <a:chExt cx="908050" cy="908050"/>
          </a:xfrm>
        </p:grpSpPr>
        <p:sp>
          <p:nvSpPr>
            <p:cNvPr id="17" name="十字箭头标注 16"/>
            <p:cNvSpPr/>
            <p:nvPr/>
          </p:nvSpPr>
          <p:spPr>
            <a:xfrm>
              <a:off x="369155" y="409574"/>
              <a:ext cx="908050" cy="908050"/>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hangingPunct="1">
                <a:defRPr/>
              </a:pPr>
              <a:endParaRPr lang="zh-CN" altLang="en-US" sz="100" noProof="1"/>
            </a:p>
          </p:txBody>
        </p:sp>
        <p:pic>
          <p:nvPicPr>
            <p:cNvPr id="6149" name="图片 17"/>
            <p:cNvPicPr>
              <a:picLocks noChangeAspect="1"/>
            </p:cNvPicPr>
            <p:nvPr/>
          </p:nvPicPr>
          <p:blipFill>
            <a:blip r:embed="rId1"/>
            <a:stretch>
              <a:fillRect/>
            </a:stretch>
          </p:blipFill>
          <p:spPr>
            <a:xfrm>
              <a:off x="559655" y="548680"/>
              <a:ext cx="527050" cy="527050"/>
            </a:xfrm>
            <a:prstGeom prst="rect">
              <a:avLst/>
            </a:prstGeom>
            <a:noFill/>
            <a:ln w="9525">
              <a:noFill/>
            </a:ln>
          </p:spPr>
        </p:pic>
      </p:grpSp>
      <p:graphicFrame>
        <p:nvGraphicFramePr>
          <p:cNvPr id="5" name="表格 5"/>
          <p:cNvGraphicFramePr>
            <a:graphicFrameLocks noGrp="1"/>
          </p:cNvGraphicFramePr>
          <p:nvPr/>
        </p:nvGraphicFramePr>
        <p:xfrm>
          <a:off x="119335" y="1056014"/>
          <a:ext cx="11973347" cy="5654032"/>
        </p:xfrm>
        <a:graphic>
          <a:graphicData uri="http://schemas.openxmlformats.org/drawingml/2006/table">
            <a:tbl>
              <a:tblPr firstRow="1" bandRow="1">
                <a:tableStyleId>{5940675A-B579-460E-94D1-54222C63F5DA}</a:tableStyleId>
              </a:tblPr>
              <a:tblGrid>
                <a:gridCol w="1741578"/>
                <a:gridCol w="10231769"/>
              </a:tblGrid>
              <a:tr h="706754">
                <a:tc>
                  <a:txBody>
                    <a:bodyPr/>
                    <a:lstStyle/>
                    <a:p>
                      <a:pPr algn="ctr"/>
                      <a:r>
                        <a:rPr lang="zh-CN" altLang="en-US" sz="2400" b="1" dirty="0">
                          <a:solidFill>
                            <a:schemeClr val="tx1"/>
                          </a:solidFill>
                        </a:rPr>
                        <a:t>速率</a:t>
                      </a:r>
                      <a:endParaRPr lang="zh-CN" altLang="en-US" sz="2400" b="1" dirty="0">
                        <a:solidFill>
                          <a:schemeClr val="tx1"/>
                        </a:solidFill>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9050" cap="flat" cmpd="sng" algn="ctr">
                      <a:solidFill>
                        <a:srgbClr val="AFABAB"/>
                      </a:solid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rowSpan="8">
                  <a:txBody>
                    <a:bodyPr/>
                    <a:lstStyle/>
                    <a:p>
                      <a:endParaRPr lang="zh-CN" altLang="en-US" dirty="0">
                        <a:solidFill>
                          <a:schemeClr val="bg1"/>
                        </a:solidFill>
                      </a:endParaRPr>
                    </a:p>
                  </a:txBody>
                  <a:tcP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9050" cap="flat" cmpd="sng" algn="ctr">
                      <a:solidFill>
                        <a:srgbClr val="AFABAB"/>
                      </a:solidFill>
                      <a:prstDash val="solid"/>
                      <a:round/>
                      <a:headEnd type="none" w="med" len="med"/>
                      <a:tailEnd type="none" w="med" len="med"/>
                    </a:lnT>
                    <a:lnB w="19050" cap="flat" cmpd="sng" algn="ctr">
                      <a:solidFill>
                        <a:srgbClr val="AFABAB"/>
                      </a:solid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带宽</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bg1"/>
                          </a:solidFill>
                          <a:latin typeface="+mn-lt"/>
                          <a:ea typeface="+mn-ea"/>
                          <a:cs typeface="+mn-cs"/>
                        </a:rPr>
                        <a:t>吞吐量</a:t>
                      </a:r>
                      <a:endParaRPr lang="zh-CN" altLang="en-US" sz="2400" b="1" kern="1200" dirty="0">
                        <a:solidFill>
                          <a:schemeClr val="bg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3399"/>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时延</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时延带宽积</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往返时间</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利用率</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丢包率</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AFABAB"/>
                      </a:solid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文本框 8"/>
          <p:cNvSpPr txBox="1"/>
          <p:nvPr/>
        </p:nvSpPr>
        <p:spPr>
          <a:xfrm>
            <a:off x="1914462" y="2210521"/>
            <a:ext cx="553998" cy="792088"/>
          </a:xfrm>
          <a:prstGeom prst="rect">
            <a:avLst/>
          </a:prstGeom>
          <a:noFill/>
        </p:spPr>
        <p:txBody>
          <a:bodyPr vert="eaVert" wrap="square" rtlCol="0">
            <a:spAutoFit/>
          </a:bodyPr>
          <a:lstStyle/>
          <a:p>
            <a:pPr algn="ctr"/>
            <a:r>
              <a:rPr lang="zh-CN" altLang="en-US" sz="2400" b="1" dirty="0">
                <a:solidFill>
                  <a:schemeClr val="bg1"/>
                </a:solidFill>
              </a:rPr>
              <a:t>比特</a:t>
            </a:r>
            <a:endParaRPr lang="zh-CN" altLang="en-US" sz="2400" b="1" dirty="0">
              <a:solidFill>
                <a:schemeClr val="bg1"/>
              </a:solidFill>
            </a:endParaRPr>
          </a:p>
        </p:txBody>
      </p:sp>
      <p:sp>
        <p:nvSpPr>
          <p:cNvPr id="19" name="文本框 18"/>
          <p:cNvSpPr txBox="1"/>
          <p:nvPr/>
        </p:nvSpPr>
        <p:spPr>
          <a:xfrm>
            <a:off x="6760860" y="2210521"/>
            <a:ext cx="553998" cy="792088"/>
          </a:xfrm>
          <a:prstGeom prst="rect">
            <a:avLst/>
          </a:prstGeom>
          <a:noFill/>
        </p:spPr>
        <p:txBody>
          <a:bodyPr vert="eaVert" wrap="square" rtlCol="0">
            <a:spAutoFit/>
          </a:bodyPr>
          <a:lstStyle/>
          <a:p>
            <a:pPr algn="ctr"/>
            <a:r>
              <a:rPr lang="zh-CN" altLang="en-US" sz="2400" b="1" dirty="0">
                <a:solidFill>
                  <a:schemeClr val="bg1"/>
                </a:solidFill>
              </a:rPr>
              <a:t>速率</a:t>
            </a:r>
            <a:endParaRPr lang="zh-CN" altLang="en-US" sz="2400" b="1" dirty="0">
              <a:solidFill>
                <a:schemeClr val="bg1"/>
              </a:solidFill>
            </a:endParaRPr>
          </a:p>
        </p:txBody>
      </p:sp>
      <p:graphicFrame>
        <p:nvGraphicFramePr>
          <p:cNvPr id="6" name="对象 5"/>
          <p:cNvGraphicFramePr>
            <a:graphicFrameLocks noChangeAspect="1"/>
          </p:cNvGraphicFramePr>
          <p:nvPr/>
        </p:nvGraphicFramePr>
        <p:xfrm>
          <a:off x="4514850" y="2219325"/>
          <a:ext cx="114300" cy="177800"/>
        </p:xfrm>
        <a:graphic>
          <a:graphicData uri="http://schemas.openxmlformats.org/presentationml/2006/ole">
            <mc:AlternateContent xmlns:mc="http://schemas.openxmlformats.org/markup-compatibility/2006">
              <mc:Choice xmlns:v="urn:schemas-microsoft-com:vml" Requires="v">
                <p:oleObj spid="_x0000_s3490" name="Equation" r:id="rId2" imgW="2733675" imgH="4257675" progId="Equation.DSMT4">
                  <p:embed/>
                </p:oleObj>
              </mc:Choice>
              <mc:Fallback>
                <p:oleObj name="Equation" r:id="rId2" imgW="2733675" imgH="4257675" progId="Equation.DSMT4">
                  <p:embed/>
                  <p:pic>
                    <p:nvPicPr>
                      <p:cNvPr id="0" name="对象 5"/>
                      <p:cNvPicPr/>
                      <p:nvPr/>
                    </p:nvPicPr>
                    <p:blipFill>
                      <a:blip r:embed="rId3"/>
                      <a:stretch>
                        <a:fillRect/>
                      </a:stretch>
                    </p:blipFill>
                    <p:spPr>
                      <a:xfrm>
                        <a:off x="4514850" y="2219325"/>
                        <a:ext cx="114300" cy="1778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spid="_x0000_s3491" name="Equation" r:id="rId4" imgW="2733675" imgH="4257675" progId="Equation.DSMT4">
                  <p:embed/>
                </p:oleObj>
              </mc:Choice>
              <mc:Fallback>
                <p:oleObj name="Equation" r:id="rId4" imgW="2733675" imgH="4257675" progId="Equation.DSMT4">
                  <p:embed/>
                  <p:pic>
                    <p:nvPicPr>
                      <p:cNvPr id="0" name="对象 9"/>
                      <p:cNvPicPr/>
                      <p:nvPr/>
                    </p:nvPicPr>
                    <p:blipFill>
                      <a:blip r:embed="rId5"/>
                      <a:stretch>
                        <a:fillRect/>
                      </a:stretch>
                    </p:blipFill>
                    <p:spPr>
                      <a:xfrm>
                        <a:off x="4114800" y="2209800"/>
                        <a:ext cx="914400" cy="198438"/>
                      </a:xfrm>
                      <a:prstGeom prst="rect">
                        <a:avLst/>
                      </a:prstGeom>
                    </p:spPr>
                  </p:pic>
                </p:oleObj>
              </mc:Fallback>
            </mc:AlternateContent>
          </a:graphicData>
        </a:graphic>
      </p:graphicFrame>
      <p:sp>
        <p:nvSpPr>
          <p:cNvPr id="2" name="文本框 1"/>
          <p:cNvSpPr txBox="1"/>
          <p:nvPr/>
        </p:nvSpPr>
        <p:spPr>
          <a:xfrm>
            <a:off x="2191461" y="1168598"/>
            <a:ext cx="9172156" cy="1889876"/>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zh-CN" altLang="en-US" sz="2000" dirty="0">
                <a:solidFill>
                  <a:srgbClr val="000000"/>
                </a:solidFill>
                <a:latin typeface="微软雅黑" panose="020B0503020204020204" pitchFamily="34" charset="-122"/>
                <a:ea typeface="微软雅黑" panose="020B0503020204020204" pitchFamily="34" charset="-122"/>
              </a:rPr>
              <a:t>吞吐量表示在</a:t>
            </a:r>
            <a:r>
              <a:rPr lang="zh-CN" altLang="en-US" sz="2000" b="1" dirty="0">
                <a:solidFill>
                  <a:srgbClr val="FF0000"/>
                </a:solidFill>
                <a:latin typeface="微软雅黑" panose="020B0503020204020204" pitchFamily="34" charset="-122"/>
                <a:ea typeface="微软雅黑" panose="020B0503020204020204" pitchFamily="34" charset="-122"/>
              </a:rPr>
              <a:t>单位时间内通过某个网络（或信道、接口）的数据量</a:t>
            </a:r>
            <a:r>
              <a:rPr lang="zh-CN" altLang="en-US" sz="2000" dirty="0">
                <a:solidFill>
                  <a:srgbClr val="000000"/>
                </a:solidFill>
                <a:latin typeface="微软雅黑" panose="020B0503020204020204" pitchFamily="34" charset="-122"/>
                <a:ea typeface="微软雅黑" panose="020B0503020204020204" pitchFamily="34" charset="-122"/>
              </a:rPr>
              <a:t>。</a:t>
            </a:r>
            <a:endParaRPr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p"/>
            </a:pPr>
            <a:r>
              <a:rPr lang="zh-CN" altLang="en-US" sz="2000" dirty="0">
                <a:solidFill>
                  <a:srgbClr val="000000"/>
                </a:solidFill>
                <a:latin typeface="微软雅黑" panose="020B0503020204020204" pitchFamily="34" charset="-122"/>
                <a:ea typeface="微软雅黑" panose="020B0503020204020204" pitchFamily="34" charset="-122"/>
              </a:rPr>
              <a:t>吞吐量被经常用于对现实世界中的网络的一种测量，以便知道实际上到底有多少数据量能够通过网络。</a:t>
            </a:r>
            <a:endParaRPr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p"/>
            </a:pPr>
            <a:r>
              <a:rPr lang="zh-CN" altLang="en-US" sz="2000" dirty="0">
                <a:solidFill>
                  <a:srgbClr val="000000"/>
                </a:solidFill>
                <a:latin typeface="微软雅黑" panose="020B0503020204020204" pitchFamily="34" charset="-122"/>
                <a:ea typeface="微软雅黑" panose="020B0503020204020204" pitchFamily="34" charset="-122"/>
              </a:rPr>
              <a:t>吞吐量</a:t>
            </a:r>
            <a:r>
              <a:rPr lang="zh-CN" altLang="en-US" sz="2000" b="1" dirty="0">
                <a:solidFill>
                  <a:srgbClr val="FF0000"/>
                </a:solidFill>
                <a:latin typeface="微软雅黑" panose="020B0503020204020204" pitchFamily="34" charset="-122"/>
                <a:ea typeface="微软雅黑" panose="020B0503020204020204" pitchFamily="34" charset="-122"/>
              </a:rPr>
              <a:t>受网络的带宽或额定速率的限制</a:t>
            </a:r>
            <a:r>
              <a:rPr lang="zh-CN" altLang="en-US" sz="2000" dirty="0">
                <a:solidFill>
                  <a:srgbClr val="000000"/>
                </a:solidFill>
                <a:latin typeface="微软雅黑" panose="020B0503020204020204" pitchFamily="34" charset="-122"/>
                <a:ea typeface="微软雅黑" panose="020B0503020204020204" pitchFamily="34" charset="-122"/>
              </a:rPr>
              <a:t>。</a:t>
            </a:r>
            <a:endParaRPr lang="zh-CN" altLang="en-US" sz="2000" dirty="0"/>
          </a:p>
        </p:txBody>
      </p:sp>
      <p:pic>
        <p:nvPicPr>
          <p:cNvPr id="7" name="图片 6"/>
          <p:cNvPicPr>
            <a:picLocks noChangeAspect="1"/>
          </p:cNvPicPr>
          <p:nvPr/>
        </p:nvPicPr>
        <p:blipFill>
          <a:blip r:embed="rId6">
            <a:clrChange>
              <a:clrFrom>
                <a:srgbClr val="FFFFFF"/>
              </a:clrFrom>
              <a:clrTo>
                <a:srgbClr val="FFFFFF">
                  <a:alpha val="0"/>
                </a:srgbClr>
              </a:clrTo>
            </a:clrChange>
          </a:blip>
          <a:stretch>
            <a:fillRect/>
          </a:stretch>
        </p:blipFill>
        <p:spPr>
          <a:xfrm>
            <a:off x="5591944" y="3194280"/>
            <a:ext cx="4638675" cy="31051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11"/>
          <p:cNvSpPr txBox="1"/>
          <p:nvPr/>
        </p:nvSpPr>
        <p:spPr>
          <a:xfrm>
            <a:off x="1027386" y="340379"/>
            <a:ext cx="5291137" cy="523220"/>
          </a:xfrm>
          <a:prstGeom prst="rect">
            <a:avLst/>
          </a:prstGeom>
          <a:noFill/>
          <a:ln w="9525">
            <a:noFill/>
          </a:ln>
        </p:spPr>
        <p:txBody>
          <a:bodyPr>
            <a:spAutoFit/>
          </a:bodyPr>
          <a:lstStyle/>
          <a:p>
            <a:pPr eaLnBrk="1" hangingPunct="1"/>
            <a:r>
              <a:rPr lang="zh-CN" altLang="en-US" sz="2800" b="1" dirty="0">
                <a:solidFill>
                  <a:srgbClr val="036EB8"/>
                </a:solidFill>
                <a:latin typeface="微软雅黑" panose="020B0503020204020204" pitchFamily="34" charset="-122"/>
                <a:ea typeface="微软雅黑" panose="020B0503020204020204" pitchFamily="34" charset="-122"/>
              </a:rPr>
              <a:t>计算机网络的性能指标</a:t>
            </a:r>
            <a:endParaRPr lang="en-US" altLang="zh-CN" sz="2800" b="1" dirty="0">
              <a:solidFill>
                <a:srgbClr val="036EB8"/>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336" y="147964"/>
            <a:ext cx="908050" cy="908050"/>
            <a:chOff x="369155" y="409574"/>
            <a:chExt cx="908050" cy="908050"/>
          </a:xfrm>
        </p:grpSpPr>
        <p:sp>
          <p:nvSpPr>
            <p:cNvPr id="17" name="十字箭头标注 16"/>
            <p:cNvSpPr/>
            <p:nvPr/>
          </p:nvSpPr>
          <p:spPr>
            <a:xfrm>
              <a:off x="369155" y="409574"/>
              <a:ext cx="908050" cy="908050"/>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hangingPunct="1">
                <a:defRPr/>
              </a:pPr>
              <a:endParaRPr lang="zh-CN" altLang="en-US" sz="100" noProof="1"/>
            </a:p>
          </p:txBody>
        </p:sp>
        <p:pic>
          <p:nvPicPr>
            <p:cNvPr id="6149" name="图片 17"/>
            <p:cNvPicPr>
              <a:picLocks noChangeAspect="1"/>
            </p:cNvPicPr>
            <p:nvPr/>
          </p:nvPicPr>
          <p:blipFill>
            <a:blip r:embed="rId1"/>
            <a:stretch>
              <a:fillRect/>
            </a:stretch>
          </p:blipFill>
          <p:spPr>
            <a:xfrm>
              <a:off x="559655" y="548680"/>
              <a:ext cx="527050" cy="527050"/>
            </a:xfrm>
            <a:prstGeom prst="rect">
              <a:avLst/>
            </a:prstGeom>
            <a:noFill/>
            <a:ln w="9525">
              <a:noFill/>
            </a:ln>
          </p:spPr>
        </p:pic>
      </p:grpSp>
      <p:graphicFrame>
        <p:nvGraphicFramePr>
          <p:cNvPr id="5" name="表格 5"/>
          <p:cNvGraphicFramePr>
            <a:graphicFrameLocks noGrp="1"/>
          </p:cNvGraphicFramePr>
          <p:nvPr/>
        </p:nvGraphicFramePr>
        <p:xfrm>
          <a:off x="119335" y="1056014"/>
          <a:ext cx="11973347" cy="5654032"/>
        </p:xfrm>
        <a:graphic>
          <a:graphicData uri="http://schemas.openxmlformats.org/drawingml/2006/table">
            <a:tbl>
              <a:tblPr firstRow="1" bandRow="1">
                <a:tableStyleId>{5940675A-B579-460E-94D1-54222C63F5DA}</a:tableStyleId>
              </a:tblPr>
              <a:tblGrid>
                <a:gridCol w="1741578"/>
                <a:gridCol w="10231769"/>
              </a:tblGrid>
              <a:tr h="706754">
                <a:tc>
                  <a:txBody>
                    <a:bodyPr/>
                    <a:lstStyle/>
                    <a:p>
                      <a:pPr algn="ctr"/>
                      <a:r>
                        <a:rPr lang="zh-CN" altLang="en-US" sz="2400" b="1" dirty="0">
                          <a:solidFill>
                            <a:schemeClr val="tx1"/>
                          </a:solidFill>
                        </a:rPr>
                        <a:t>速率</a:t>
                      </a:r>
                      <a:endParaRPr lang="zh-CN" altLang="en-US" sz="2400" b="1" dirty="0">
                        <a:solidFill>
                          <a:schemeClr val="tx1"/>
                        </a:solidFill>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9050" cap="flat" cmpd="sng" algn="ctr">
                      <a:solidFill>
                        <a:srgbClr val="AFABAB"/>
                      </a:solid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rowSpan="8">
                  <a:txBody>
                    <a:bodyPr/>
                    <a:lstStyle/>
                    <a:p>
                      <a:endParaRPr lang="zh-CN" altLang="en-US" dirty="0">
                        <a:solidFill>
                          <a:schemeClr val="bg1"/>
                        </a:solidFill>
                      </a:endParaRPr>
                    </a:p>
                  </a:txBody>
                  <a:tcP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9050" cap="flat" cmpd="sng" algn="ctr">
                      <a:solidFill>
                        <a:srgbClr val="AFABAB"/>
                      </a:solidFill>
                      <a:prstDash val="solid"/>
                      <a:round/>
                      <a:headEnd type="none" w="med" len="med"/>
                      <a:tailEnd type="none" w="med" len="med"/>
                    </a:lnT>
                    <a:lnB w="19050" cap="flat" cmpd="sng" algn="ctr">
                      <a:solidFill>
                        <a:srgbClr val="AFABAB"/>
                      </a:solid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带宽</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吞吐量</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bg1"/>
                          </a:solidFill>
                          <a:latin typeface="+mn-lt"/>
                          <a:ea typeface="+mn-ea"/>
                          <a:cs typeface="+mn-cs"/>
                        </a:rPr>
                        <a:t>时延</a:t>
                      </a:r>
                      <a:endParaRPr lang="zh-CN" altLang="en-US" sz="2400" b="1" kern="1200" dirty="0">
                        <a:solidFill>
                          <a:schemeClr val="bg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3399"/>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时延带宽积</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往返时间</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利用率</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丢包率</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AFABAB"/>
                      </a:solid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文本框 8"/>
          <p:cNvSpPr txBox="1"/>
          <p:nvPr/>
        </p:nvSpPr>
        <p:spPr>
          <a:xfrm>
            <a:off x="1914462" y="2210521"/>
            <a:ext cx="553998" cy="792088"/>
          </a:xfrm>
          <a:prstGeom prst="rect">
            <a:avLst/>
          </a:prstGeom>
          <a:noFill/>
        </p:spPr>
        <p:txBody>
          <a:bodyPr vert="eaVert" wrap="square" rtlCol="0">
            <a:spAutoFit/>
          </a:bodyPr>
          <a:lstStyle/>
          <a:p>
            <a:pPr algn="ctr"/>
            <a:r>
              <a:rPr lang="zh-CN" altLang="en-US" sz="2400" b="1" dirty="0">
                <a:solidFill>
                  <a:schemeClr val="bg1"/>
                </a:solidFill>
              </a:rPr>
              <a:t>比特</a:t>
            </a:r>
            <a:endParaRPr lang="zh-CN" altLang="en-US" sz="2400" b="1" dirty="0">
              <a:solidFill>
                <a:schemeClr val="bg1"/>
              </a:solidFill>
            </a:endParaRPr>
          </a:p>
        </p:txBody>
      </p:sp>
      <p:sp>
        <p:nvSpPr>
          <p:cNvPr id="19" name="文本框 18"/>
          <p:cNvSpPr txBox="1"/>
          <p:nvPr/>
        </p:nvSpPr>
        <p:spPr>
          <a:xfrm>
            <a:off x="6760860" y="2210521"/>
            <a:ext cx="553998" cy="792088"/>
          </a:xfrm>
          <a:prstGeom prst="rect">
            <a:avLst/>
          </a:prstGeom>
          <a:noFill/>
        </p:spPr>
        <p:txBody>
          <a:bodyPr vert="eaVert" wrap="square" rtlCol="0">
            <a:spAutoFit/>
          </a:bodyPr>
          <a:lstStyle/>
          <a:p>
            <a:pPr algn="ctr"/>
            <a:r>
              <a:rPr lang="zh-CN" altLang="en-US" sz="2400" b="1" dirty="0">
                <a:solidFill>
                  <a:schemeClr val="bg1"/>
                </a:solidFill>
              </a:rPr>
              <a:t>速率</a:t>
            </a:r>
            <a:endParaRPr lang="zh-CN" altLang="en-US" sz="2400" b="1" dirty="0">
              <a:solidFill>
                <a:schemeClr val="bg1"/>
              </a:solidFill>
            </a:endParaRPr>
          </a:p>
        </p:txBody>
      </p:sp>
      <p:graphicFrame>
        <p:nvGraphicFramePr>
          <p:cNvPr id="6" name="对象 5"/>
          <p:cNvGraphicFramePr>
            <a:graphicFrameLocks noChangeAspect="1"/>
          </p:cNvGraphicFramePr>
          <p:nvPr/>
        </p:nvGraphicFramePr>
        <p:xfrm>
          <a:off x="4514850" y="2219325"/>
          <a:ext cx="114300" cy="177800"/>
        </p:xfrm>
        <a:graphic>
          <a:graphicData uri="http://schemas.openxmlformats.org/presentationml/2006/ole">
            <mc:AlternateContent xmlns:mc="http://schemas.openxmlformats.org/markup-compatibility/2006">
              <mc:Choice xmlns:v="urn:schemas-microsoft-com:vml" Requires="v">
                <p:oleObj spid="_x0000_s4490" name="Equation" r:id="rId2" imgW="2733675" imgH="4257675" progId="Equation.DSMT4">
                  <p:embed/>
                </p:oleObj>
              </mc:Choice>
              <mc:Fallback>
                <p:oleObj name="Equation" r:id="rId2" imgW="2733675" imgH="4257675" progId="Equation.DSMT4">
                  <p:embed/>
                  <p:pic>
                    <p:nvPicPr>
                      <p:cNvPr id="0" name="对象 5"/>
                      <p:cNvPicPr/>
                      <p:nvPr/>
                    </p:nvPicPr>
                    <p:blipFill>
                      <a:blip r:embed="rId3"/>
                      <a:stretch>
                        <a:fillRect/>
                      </a:stretch>
                    </p:blipFill>
                    <p:spPr>
                      <a:xfrm>
                        <a:off x="4514850" y="2219325"/>
                        <a:ext cx="114300" cy="1778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spid="_x0000_s4491" name="Equation" r:id="rId4" imgW="2733675" imgH="4257675" progId="Equation.DSMT4">
                  <p:embed/>
                </p:oleObj>
              </mc:Choice>
              <mc:Fallback>
                <p:oleObj name="Equation" r:id="rId4" imgW="2733675" imgH="4257675" progId="Equation.DSMT4">
                  <p:embed/>
                  <p:pic>
                    <p:nvPicPr>
                      <p:cNvPr id="0" name="对象 9"/>
                      <p:cNvPicPr/>
                      <p:nvPr/>
                    </p:nvPicPr>
                    <p:blipFill>
                      <a:blip r:embed="rId5"/>
                      <a:stretch>
                        <a:fillRect/>
                      </a:stretch>
                    </p:blipFill>
                    <p:spPr>
                      <a:xfrm>
                        <a:off x="4114800" y="2209800"/>
                        <a:ext cx="914400" cy="198438"/>
                      </a:xfrm>
                      <a:prstGeom prst="rect">
                        <a:avLst/>
                      </a:prstGeom>
                    </p:spPr>
                  </p:pic>
                </p:oleObj>
              </mc:Fallback>
            </mc:AlternateContent>
          </a:graphicData>
        </a:graphic>
      </p:graphicFrame>
      <p:graphicFrame>
        <p:nvGraphicFramePr>
          <p:cNvPr id="12" name="图示 11"/>
          <p:cNvGraphicFramePr/>
          <p:nvPr/>
        </p:nvGraphicFramePr>
        <p:xfrm>
          <a:off x="1919883" y="863605"/>
          <a:ext cx="9881204" cy="571019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文本框 14"/>
          <p:cNvSpPr txBox="1"/>
          <p:nvPr/>
        </p:nvSpPr>
        <p:spPr>
          <a:xfrm>
            <a:off x="4871864" y="476672"/>
            <a:ext cx="6993503" cy="461665"/>
          </a:xfrm>
          <a:prstGeom prst="rect">
            <a:avLst/>
          </a:prstGeom>
          <a:noFill/>
        </p:spPr>
        <p:txBody>
          <a:bodyPr wrap="square" rtlCol="0">
            <a:spAutoFit/>
          </a:bodyPr>
          <a:lstStyle/>
          <a:p>
            <a:r>
              <a:rPr lang="zh-CN" altLang="en-US" sz="2400" b="1" dirty="0">
                <a:solidFill>
                  <a:srgbClr val="FF0000"/>
                </a:solidFill>
              </a:rPr>
              <a:t>总时延</a:t>
            </a:r>
            <a:r>
              <a:rPr lang="en-US" altLang="zh-CN" sz="2400" b="1" dirty="0">
                <a:solidFill>
                  <a:srgbClr val="FF0000"/>
                </a:solidFill>
              </a:rPr>
              <a:t>=</a:t>
            </a:r>
            <a:r>
              <a:rPr lang="zh-CN" altLang="en-US" sz="2400" b="1" dirty="0">
                <a:solidFill>
                  <a:srgbClr val="FF0000"/>
                </a:solidFill>
              </a:rPr>
              <a:t>发送时延</a:t>
            </a:r>
            <a:r>
              <a:rPr lang="en-US" altLang="zh-CN" sz="2400" b="1" dirty="0">
                <a:solidFill>
                  <a:srgbClr val="FF0000"/>
                </a:solidFill>
              </a:rPr>
              <a:t>+</a:t>
            </a:r>
            <a:r>
              <a:rPr lang="zh-CN" altLang="en-US" sz="2400" b="1" dirty="0">
                <a:solidFill>
                  <a:srgbClr val="FF0000"/>
                </a:solidFill>
              </a:rPr>
              <a:t>传播时延</a:t>
            </a:r>
            <a:r>
              <a:rPr lang="en-US" altLang="zh-CN" sz="2400" b="1" dirty="0">
                <a:solidFill>
                  <a:srgbClr val="FF0000"/>
                </a:solidFill>
              </a:rPr>
              <a:t>+</a:t>
            </a:r>
            <a:r>
              <a:rPr lang="zh-CN" altLang="en-US" sz="2400" b="1" dirty="0">
                <a:solidFill>
                  <a:srgbClr val="FF0000"/>
                </a:solidFill>
              </a:rPr>
              <a:t>处理时延</a:t>
            </a:r>
            <a:r>
              <a:rPr lang="en-US" altLang="zh-CN" sz="2400" b="1" dirty="0">
                <a:solidFill>
                  <a:srgbClr val="FF0000"/>
                </a:solidFill>
              </a:rPr>
              <a:t>+</a:t>
            </a:r>
            <a:r>
              <a:rPr lang="zh-CN" altLang="en-US" sz="2400" b="1" dirty="0">
                <a:solidFill>
                  <a:srgbClr val="FF0000"/>
                </a:solidFill>
              </a:rPr>
              <a:t>排队时延</a:t>
            </a:r>
            <a:endParaRPr lang="zh-CN" altLang="en-US" sz="2400" b="1" dirty="0">
              <a:solidFill>
                <a:srgbClr val="FF0000"/>
              </a:solidFill>
            </a:endParaRPr>
          </a:p>
        </p:txBody>
      </p:sp>
      <p:sp>
        <p:nvSpPr>
          <p:cNvPr id="16" name="矩形 15"/>
          <p:cNvSpPr/>
          <p:nvPr/>
        </p:nvSpPr>
        <p:spPr>
          <a:xfrm rot="1254038">
            <a:off x="9442115" y="2265671"/>
            <a:ext cx="2577886" cy="923330"/>
          </a:xfrm>
          <a:prstGeom prst="rect">
            <a:avLst/>
          </a:prstGeom>
          <a:noFill/>
        </p:spPr>
        <p:txBody>
          <a:bodyPr wrap="square" lIns="91440" tIns="45720" rIns="91440" bIns="45720">
            <a:spAutoFit/>
          </a:bodyPr>
          <a:lstStyle/>
          <a:p>
            <a:pPr algn="ctr"/>
            <a:r>
              <a:rPr lang="zh-CN" altLang="en-US" sz="5400" b="1" dirty="0">
                <a:ln w="22225">
                  <a:solidFill>
                    <a:schemeClr val="accent2"/>
                  </a:solidFill>
                  <a:prstDash val="solid"/>
                </a:ln>
                <a:solidFill>
                  <a:srgbClr val="FF0000"/>
                </a:solidFill>
              </a:rPr>
              <a:t>谁主导？</a:t>
            </a:r>
            <a:endParaRPr lang="zh-CN" altLang="en-US" sz="5400" b="1" dirty="0">
              <a:ln w="22225">
                <a:solidFill>
                  <a:schemeClr val="accent2"/>
                </a:solidFill>
                <a:prstDash val="solid"/>
              </a:ln>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fill="hold"/>
                                        <p:tgtEl>
                                          <p:spTgt spid="15"/>
                                        </p:tgtEl>
                                        <p:attrNameLst>
                                          <p:attrName>ppt_x</p:attrName>
                                        </p:attrNameLst>
                                      </p:cBhvr>
                                      <p:tavLst>
                                        <p:tav tm="0">
                                          <p:val>
                                            <p:strVal val="#ppt_x"/>
                                          </p:val>
                                        </p:tav>
                                        <p:tav tm="100000">
                                          <p:val>
                                            <p:strVal val="#ppt_x"/>
                                          </p:val>
                                        </p:tav>
                                      </p:tavLst>
                                    </p:anim>
                                    <p:anim calcmode="lin" valueType="num">
                                      <p:cBhvr additive="base">
                                        <p:cTn id="1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ppt_x"/>
                                          </p:val>
                                        </p:tav>
                                        <p:tav tm="100000">
                                          <p:val>
                                            <p:strVal val="#ppt_x"/>
                                          </p:val>
                                        </p:tav>
                                      </p:tavLst>
                                    </p:anim>
                                    <p:anim calcmode="lin" valueType="num">
                                      <p:cBhvr additive="base">
                                        <p:cTn id="2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11"/>
          <p:cNvSpPr txBox="1"/>
          <p:nvPr/>
        </p:nvSpPr>
        <p:spPr>
          <a:xfrm>
            <a:off x="2801205" y="577475"/>
            <a:ext cx="5291137" cy="523220"/>
          </a:xfrm>
          <a:prstGeom prst="rect">
            <a:avLst/>
          </a:prstGeom>
          <a:noFill/>
          <a:ln w="9525">
            <a:noFill/>
          </a:ln>
        </p:spPr>
        <p:txBody>
          <a:bodyPr>
            <a:spAutoFit/>
          </a:bodyPr>
          <a:lstStyle/>
          <a:p>
            <a:pPr eaLnBrk="1" hangingPunct="1"/>
            <a:r>
              <a:rPr lang="zh-CN" altLang="en-US" sz="2800" b="1" dirty="0">
                <a:solidFill>
                  <a:srgbClr val="036EB8"/>
                </a:solidFill>
                <a:latin typeface="微软雅黑" panose="020B0503020204020204" pitchFamily="34" charset="-122"/>
                <a:ea typeface="微软雅黑" panose="020B0503020204020204" pitchFamily="34" charset="-122"/>
              </a:rPr>
              <a:t>计算机网络在信息时代中的作用</a:t>
            </a:r>
            <a:endParaRPr lang="en-US" altLang="zh-CN" sz="2800" b="1" dirty="0">
              <a:solidFill>
                <a:srgbClr val="036EB8"/>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893155" y="409574"/>
            <a:ext cx="908050" cy="908050"/>
            <a:chOff x="369155" y="409574"/>
            <a:chExt cx="908050" cy="908050"/>
          </a:xfrm>
        </p:grpSpPr>
        <p:sp>
          <p:nvSpPr>
            <p:cNvPr id="17" name="十字箭头标注 16"/>
            <p:cNvSpPr/>
            <p:nvPr/>
          </p:nvSpPr>
          <p:spPr>
            <a:xfrm>
              <a:off x="369155" y="409574"/>
              <a:ext cx="908050" cy="908050"/>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hangingPunct="1">
                <a:defRPr/>
              </a:pPr>
              <a:endParaRPr lang="zh-CN" altLang="en-US" sz="100" noProof="1"/>
            </a:p>
          </p:txBody>
        </p:sp>
        <p:pic>
          <p:nvPicPr>
            <p:cNvPr id="6149" name="图片 17"/>
            <p:cNvPicPr>
              <a:picLocks noChangeAspect="1"/>
            </p:cNvPicPr>
            <p:nvPr/>
          </p:nvPicPr>
          <p:blipFill>
            <a:blip r:embed="rId1"/>
            <a:stretch>
              <a:fillRect/>
            </a:stretch>
          </p:blipFill>
          <p:spPr>
            <a:xfrm>
              <a:off x="559655" y="548680"/>
              <a:ext cx="527050" cy="527050"/>
            </a:xfrm>
            <a:prstGeom prst="rect">
              <a:avLst/>
            </a:prstGeom>
            <a:noFill/>
            <a:ln w="9525">
              <a:noFill/>
            </a:ln>
          </p:spPr>
        </p:pic>
      </p:grpSp>
      <p:sp>
        <p:nvSpPr>
          <p:cNvPr id="2" name="文本框 1"/>
          <p:cNvSpPr txBox="1"/>
          <p:nvPr/>
        </p:nvSpPr>
        <p:spPr>
          <a:xfrm>
            <a:off x="2347180" y="1601853"/>
            <a:ext cx="8069300" cy="2677656"/>
          </a:xfrm>
          <a:prstGeom prst="rect">
            <a:avLst/>
          </a:prstGeom>
          <a:solidFill>
            <a:schemeClr val="bg1"/>
          </a:solidFill>
        </p:spPr>
        <p:txBody>
          <a:bodyPr wrap="square" rtlCol="0">
            <a:spAutoFit/>
          </a:bodyPr>
          <a:lstStyle/>
          <a:p>
            <a:pPr marL="342900" indent="-342900">
              <a:buFont typeface="Wingdings" panose="05000000000000000000" pitchFamily="2" charset="2"/>
              <a:buChar char="u"/>
            </a:pPr>
            <a:r>
              <a:rPr lang="en-US" altLang="zh-CN" sz="2400" dirty="0"/>
              <a:t>21</a:t>
            </a:r>
            <a:r>
              <a:rPr lang="zh-CN" altLang="en-US" sz="2400" dirty="0"/>
              <a:t>世纪的重要特征：</a:t>
            </a:r>
            <a:r>
              <a:rPr lang="zh-CN" altLang="en-US" sz="2400" b="1" dirty="0"/>
              <a:t>数字化</a:t>
            </a:r>
            <a:r>
              <a:rPr lang="zh-CN" altLang="en-US" sz="2400" dirty="0"/>
              <a:t>、</a:t>
            </a:r>
            <a:r>
              <a:rPr lang="zh-CN" altLang="en-US" sz="2400" b="1" dirty="0"/>
              <a:t>网络化</a:t>
            </a:r>
            <a:r>
              <a:rPr lang="zh-CN" altLang="en-US" sz="2400" dirty="0"/>
              <a:t>和</a:t>
            </a:r>
            <a:r>
              <a:rPr lang="zh-CN" altLang="en-US" sz="2400" b="1" dirty="0"/>
              <a:t>信息化</a:t>
            </a:r>
            <a:r>
              <a:rPr lang="zh-CN" altLang="en-US" sz="2400" dirty="0"/>
              <a:t>，它是以</a:t>
            </a:r>
            <a:r>
              <a:rPr lang="zh-CN" altLang="en-US" sz="2400" b="1" dirty="0"/>
              <a:t>网络为核心</a:t>
            </a:r>
            <a:r>
              <a:rPr lang="zh-CN" altLang="en-US" sz="2400" dirty="0"/>
              <a:t>的信息时代</a:t>
            </a:r>
            <a:endParaRPr lang="en-US" altLang="zh-CN" sz="2400" dirty="0"/>
          </a:p>
          <a:p>
            <a:endParaRPr lang="en-US" altLang="zh-CN" sz="2400" dirty="0"/>
          </a:p>
          <a:p>
            <a:pPr marL="342900" indent="-342900">
              <a:buFont typeface="Wingdings" panose="05000000000000000000" pitchFamily="2" charset="2"/>
              <a:buChar char="u"/>
            </a:pPr>
            <a:r>
              <a:rPr lang="zh-CN" altLang="en-US" sz="2400" dirty="0"/>
              <a:t>三大熟悉网络：电信网络、有线电视网络、计算机网络</a:t>
            </a:r>
            <a:endParaRPr lang="en-US" altLang="zh-CN" sz="2400" dirty="0"/>
          </a:p>
          <a:p>
            <a:endParaRPr lang="en-US" altLang="zh-CN" sz="2400" dirty="0"/>
          </a:p>
          <a:p>
            <a:pPr marL="342900" indent="-342900">
              <a:buFont typeface="Wingdings" panose="05000000000000000000" pitchFamily="2" charset="2"/>
              <a:buChar char="u"/>
            </a:pPr>
            <a:r>
              <a:rPr lang="zh-CN" altLang="en-US" sz="2400" dirty="0"/>
              <a:t>计算机网络已由一种</a:t>
            </a:r>
            <a:r>
              <a:rPr lang="zh-CN" altLang="en-US" sz="2400" b="1" dirty="0">
                <a:solidFill>
                  <a:srgbClr val="FF0000"/>
                </a:solidFill>
              </a:rPr>
              <a:t>通信基础设施</a:t>
            </a:r>
            <a:r>
              <a:rPr lang="zh-CN" altLang="en-US" sz="2400" dirty="0"/>
              <a:t>发展成为一种重要的</a:t>
            </a:r>
            <a:r>
              <a:rPr lang="zh-CN" altLang="en-US" sz="2400" b="1" dirty="0">
                <a:solidFill>
                  <a:srgbClr val="FF0000"/>
                </a:solidFill>
              </a:rPr>
              <a:t>信息服务基础设施</a:t>
            </a:r>
            <a:endParaRPr lang="zh-CN" altLang="en-US" sz="2400" b="1"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11"/>
          <p:cNvSpPr txBox="1"/>
          <p:nvPr/>
        </p:nvSpPr>
        <p:spPr>
          <a:xfrm>
            <a:off x="1027386" y="340379"/>
            <a:ext cx="5291137" cy="523220"/>
          </a:xfrm>
          <a:prstGeom prst="rect">
            <a:avLst/>
          </a:prstGeom>
          <a:noFill/>
          <a:ln w="9525">
            <a:noFill/>
          </a:ln>
        </p:spPr>
        <p:txBody>
          <a:bodyPr>
            <a:spAutoFit/>
          </a:bodyPr>
          <a:lstStyle/>
          <a:p>
            <a:pPr eaLnBrk="1" hangingPunct="1"/>
            <a:r>
              <a:rPr lang="zh-CN" altLang="en-US" sz="2800" b="1" dirty="0">
                <a:solidFill>
                  <a:srgbClr val="036EB8"/>
                </a:solidFill>
                <a:latin typeface="微软雅黑" panose="020B0503020204020204" pitchFamily="34" charset="-122"/>
                <a:ea typeface="微软雅黑" panose="020B0503020204020204" pitchFamily="34" charset="-122"/>
              </a:rPr>
              <a:t>计算机网络的性能指标</a:t>
            </a:r>
            <a:endParaRPr lang="en-US" altLang="zh-CN" sz="2800" b="1" dirty="0">
              <a:solidFill>
                <a:srgbClr val="036EB8"/>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336" y="147964"/>
            <a:ext cx="908050" cy="908050"/>
            <a:chOff x="369155" y="409574"/>
            <a:chExt cx="908050" cy="908050"/>
          </a:xfrm>
        </p:grpSpPr>
        <p:sp>
          <p:nvSpPr>
            <p:cNvPr id="17" name="十字箭头标注 16"/>
            <p:cNvSpPr/>
            <p:nvPr/>
          </p:nvSpPr>
          <p:spPr>
            <a:xfrm>
              <a:off x="369155" y="409574"/>
              <a:ext cx="908050" cy="908050"/>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hangingPunct="1">
                <a:defRPr/>
              </a:pPr>
              <a:endParaRPr lang="zh-CN" altLang="en-US" sz="100" noProof="1"/>
            </a:p>
          </p:txBody>
        </p:sp>
        <p:pic>
          <p:nvPicPr>
            <p:cNvPr id="6149" name="图片 17"/>
            <p:cNvPicPr>
              <a:picLocks noChangeAspect="1"/>
            </p:cNvPicPr>
            <p:nvPr/>
          </p:nvPicPr>
          <p:blipFill>
            <a:blip r:embed="rId1"/>
            <a:stretch>
              <a:fillRect/>
            </a:stretch>
          </p:blipFill>
          <p:spPr>
            <a:xfrm>
              <a:off x="559655" y="548680"/>
              <a:ext cx="527050" cy="527050"/>
            </a:xfrm>
            <a:prstGeom prst="rect">
              <a:avLst/>
            </a:prstGeom>
            <a:noFill/>
            <a:ln w="9525">
              <a:noFill/>
            </a:ln>
          </p:spPr>
        </p:pic>
      </p:grpSp>
      <mc:AlternateContent xmlns:mc="http://schemas.openxmlformats.org/markup-compatibility/2006" xmlns:a14="http://schemas.microsoft.com/office/drawing/2010/main">
        <mc:Choice Requires="a14">
          <p:graphicFrame>
            <p:nvGraphicFramePr>
              <p:cNvPr id="5" name="表格 5"/>
              <p:cNvGraphicFramePr>
                <a:graphicFrameLocks noGrp="1"/>
              </p:cNvGraphicFramePr>
              <p:nvPr/>
            </p:nvGraphicFramePr>
            <p:xfrm>
              <a:off x="119335" y="1056014"/>
              <a:ext cx="11973347" cy="5654032"/>
            </p:xfrm>
            <a:graphic>
              <a:graphicData uri="http://schemas.openxmlformats.org/drawingml/2006/table">
                <a:tbl>
                  <a:tblPr firstRow="1" bandRow="1">
                    <a:tableStyleId>{5940675A-B579-460E-94D1-54222C63F5DA}</a:tableStyleId>
                  </a:tblPr>
                  <a:tblGrid>
                    <a:gridCol w="1741578"/>
                    <a:gridCol w="10231769"/>
                  </a:tblGrid>
                  <a:tr h="706754">
                    <a:tc>
                      <a:txBody>
                        <a:bodyPr/>
                        <a:lstStyle/>
                        <a:p>
                          <a:pPr algn="ctr"/>
                          <a:r>
                            <a:rPr lang="zh-CN" altLang="en-US" sz="2400" b="1" dirty="0">
                              <a:solidFill>
                                <a:schemeClr val="tx1"/>
                              </a:solidFill>
                            </a:rPr>
                            <a:t>速率</a:t>
                          </a:r>
                          <a:endParaRPr lang="zh-CN" altLang="en-US" sz="2400" b="1" dirty="0">
                            <a:solidFill>
                              <a:schemeClr val="tx1"/>
                            </a:solidFill>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9050" cap="flat" cmpd="sng" algn="ctr">
                          <a:solidFill>
                            <a:srgbClr val="AFABAB"/>
                          </a:solid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rowSpan="8">
                      <a:txBody>
                        <a:bodyPr/>
                        <a:lstStyle/>
                        <a:p>
                          <a:pPr lvl="0"/>
                          <a:r>
                            <a:rPr lang="zh-CN" altLang="en-US" sz="2400" dirty="0"/>
                            <a:t>发送时延是主机或路由器发送数据帧所需要的时间，因此发送时延也叫做传输时延</a:t>
                          </a:r>
                          <a:endParaRPr lang="zh-CN" altLang="en-US" sz="2400" dirty="0"/>
                        </a:p>
                        <a:p>
                          <a:pPr lvl="0"/>
                          <a:r>
                            <a:rPr lang="zh-CN" altLang="en-US" sz="2400" dirty="0"/>
                            <a:t>发送时延</a:t>
                          </a:r>
                          <a:r>
                            <a:rPr lang="en-US" altLang="zh-CN" sz="2400" dirty="0"/>
                            <a:t>=</a:t>
                          </a:r>
                          <a14:m>
                            <m:oMath xmlns:m="http://schemas.openxmlformats.org/officeDocument/2006/math">
                              <m:f>
                                <m:fPr>
                                  <m:ctrlPr>
                                    <a:rPr lang="el-GR" altLang="zh-CN" sz="2400" i="1" smtClean="0">
                                      <a:latin typeface="Cambria Math" panose="02040503050406030204" pitchFamily="18" charset="0"/>
                                    </a:rPr>
                                  </m:ctrlPr>
                                </m:fPr>
                                <m:num>
                                  <m:r>
                                    <a:rPr lang="zh-CN" altLang="en-US" sz="2400" i="1">
                                      <a:latin typeface="Cambria Math" panose="02040503050406030204" pitchFamily="18" charset="0"/>
                                    </a:rPr>
                                    <m:t>数据</m:t>
                                  </m:r>
                                  <m:r>
                                    <a:rPr lang="zh-CN" altLang="en-US" sz="2400" i="1" smtClean="0">
                                      <a:latin typeface="Cambria Math" panose="02040503050406030204" pitchFamily="18" charset="0"/>
                                    </a:rPr>
                                    <m:t>帧</m:t>
                                  </m:r>
                                  <m:r>
                                    <a:rPr lang="zh-CN" altLang="en-US" sz="2400" i="1">
                                      <a:latin typeface="Cambria Math" panose="02040503050406030204" pitchFamily="18" charset="0"/>
                                    </a:rPr>
                                    <m:t>长度</m:t>
                                  </m:r>
                                  <m:r>
                                    <a:rPr lang="zh-CN" altLang="en-US" sz="2400" i="1" smtClean="0">
                                      <a:latin typeface="Cambria Math" panose="02040503050406030204" pitchFamily="18" charset="0"/>
                                    </a:rPr>
                                    <m:t>（</m:t>
                                  </m:r>
                                  <m:r>
                                    <m:rPr>
                                      <m:sty m:val="p"/>
                                    </m:rPr>
                                    <a:rPr lang="en-US" altLang="zh-CN" sz="2400" i="1">
                                      <a:latin typeface="Cambria Math" panose="02040503050406030204" pitchFamily="18" charset="0"/>
                                    </a:rPr>
                                    <m:t>bit</m:t>
                                  </m:r>
                                  <m:r>
                                    <a:rPr lang="zh-CN" altLang="en-US" sz="2400" i="1" smtClean="0">
                                      <a:latin typeface="Cambria Math" panose="02040503050406030204" pitchFamily="18" charset="0"/>
                                    </a:rPr>
                                    <m:t>）</m:t>
                                  </m:r>
                                </m:num>
                                <m:den>
                                  <m:r>
                                    <a:rPr lang="zh-CN" altLang="en-US" sz="2400" i="1">
                                      <a:latin typeface="Cambria Math" panose="02040503050406030204" pitchFamily="18" charset="0"/>
                                    </a:rPr>
                                    <m:t>发送</m:t>
                                  </m:r>
                                  <m:r>
                                    <a:rPr lang="zh-CN" altLang="en-US" sz="2400" i="1" smtClean="0">
                                      <a:latin typeface="Cambria Math" panose="02040503050406030204" pitchFamily="18" charset="0"/>
                                    </a:rPr>
                                    <m:t>速率</m:t>
                                  </m:r>
                                  <m:r>
                                    <a:rPr lang="zh-CN" altLang="en-US" sz="2400" i="1">
                                      <a:latin typeface="Cambria Math" panose="02040503050406030204" pitchFamily="18" charset="0"/>
                                    </a:rPr>
                                    <m:t>（</m:t>
                                  </m:r>
                                  <m:r>
                                    <m:rPr>
                                      <m:sty m:val="p"/>
                                    </m:rPr>
                                    <a:rPr lang="en-US" altLang="zh-CN" sz="2400" i="1" smtClean="0">
                                      <a:latin typeface="Cambria Math" panose="02040503050406030204" pitchFamily="18" charset="0"/>
                                    </a:rPr>
                                    <m:t>bit</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m:t>
                                  </m:r>
                                  <m:r>
                                    <a:rPr lang="zh-CN" altLang="en-US" sz="2400" i="1">
                                      <a:latin typeface="Cambria Math" panose="02040503050406030204" pitchFamily="18" charset="0"/>
                                    </a:rPr>
                                    <m:t>）</m:t>
                                  </m:r>
                                </m:den>
                              </m:f>
                            </m:oMath>
                          </a14:m>
                          <a:endParaRPr lang="zh-CN" altLang="en-US" sz="2400" dirty="0"/>
                        </a:p>
                        <a:p>
                          <a:endParaRPr lang="zh-CN" altLang="en-US" dirty="0">
                            <a:solidFill>
                              <a:schemeClr val="bg1"/>
                            </a:solidFill>
                          </a:endParaRPr>
                        </a:p>
                      </a:txBody>
                      <a:tcP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9050" cap="flat" cmpd="sng" algn="ctr">
                          <a:solidFill>
                            <a:srgbClr val="AFABAB"/>
                          </a:solidFill>
                          <a:prstDash val="solid"/>
                          <a:round/>
                          <a:headEnd type="none" w="med" len="med"/>
                          <a:tailEnd type="none" w="med" len="med"/>
                        </a:lnT>
                        <a:lnB w="19050" cap="flat" cmpd="sng" algn="ctr">
                          <a:solidFill>
                            <a:srgbClr val="AFABAB"/>
                          </a:solid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带宽</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吞吐量</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bg1"/>
                              </a:solidFill>
                              <a:latin typeface="+mn-lt"/>
                              <a:ea typeface="+mn-ea"/>
                              <a:cs typeface="+mn-cs"/>
                            </a:rPr>
                            <a:t>时延</a:t>
                          </a:r>
                          <a:endParaRPr lang="zh-CN" altLang="en-US" sz="2400" b="1" kern="1200" dirty="0">
                            <a:solidFill>
                              <a:schemeClr val="bg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3399"/>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时延带宽积</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往返时间</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利用率</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丢包率</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AFABAB"/>
                          </a:solid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5" name="表格 5"/>
              <p:cNvGraphicFramePr>
                <a:graphicFrameLocks noGrp="1"/>
              </p:cNvGraphicFramePr>
              <p:nvPr/>
            </p:nvGraphicFramePr>
            <p:xfrm>
              <a:off x="119335" y="1056014"/>
              <a:ext cx="11973347" cy="5654032"/>
            </p:xfrm>
            <a:graphic>
              <a:graphicData uri="http://schemas.openxmlformats.org/drawingml/2006/table">
                <a:tbl>
                  <a:tblPr firstRow="1" bandRow="1">
                    <a:tableStyleId>{5940675A-B579-460E-94D1-54222C63F5DA}</a:tableStyleId>
                  </a:tblPr>
                  <a:tblGrid>
                    <a:gridCol w="1741578"/>
                    <a:gridCol w="10231769"/>
                  </a:tblGrid>
                  <a:tr h="706755">
                    <a:tc>
                      <a:txBody>
                        <a:bodyPr/>
                        <a:lstStyle/>
                        <a:p>
                          <a:pPr algn="ctr"/>
                          <a:r>
                            <a:rPr lang="zh-CN" altLang="en-US" sz="2400" b="1" dirty="0">
                              <a:solidFill>
                                <a:schemeClr val="tx1"/>
                              </a:solidFill>
                            </a:rPr>
                            <a:t>速率</a:t>
                          </a:r>
                          <a:endParaRPr lang="zh-CN" altLang="en-US" sz="2400" b="1" dirty="0">
                            <a:solidFill>
                              <a:schemeClr val="tx1"/>
                            </a:solidFill>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9050" cap="flat" cmpd="sng" algn="ctr">
                          <a:solidFill>
                            <a:srgbClr val="AFABAB"/>
                          </a:solid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rowSpan="8">
                      <a:txBody>
                        <a:bodyPr/>
                        <a:lstStyle/>
                        <a:p>
                          <a:endParaRPr lang="zh-CN"/>
                        </a:p>
                      </a:txBody>
                      <a:tcP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9050" cap="flat" cmpd="sng" algn="ctr">
                          <a:solidFill>
                            <a:srgbClr val="AFABAB"/>
                          </a:solidFill>
                          <a:prstDash val="solid"/>
                          <a:round/>
                          <a:headEnd type="none" w="med" len="med"/>
                          <a:tailEnd type="none" w="med" len="med"/>
                        </a:lnT>
                        <a:lnB w="19050" cap="flat" cmpd="sng" algn="ctr">
                          <a:solidFill>
                            <a:srgbClr val="AFABAB"/>
                          </a:solidFill>
                          <a:prstDash val="solid"/>
                          <a:round/>
                          <a:headEnd type="none" w="med" len="med"/>
                          <a:tailEnd type="none" w="med" len="med"/>
                        </a:lnB>
                        <a:blipFill>
                          <a:blip r:embed="rId2"/>
                        </a:blipFill>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带宽</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吞吐量</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bg1"/>
                              </a:solidFill>
                              <a:latin typeface="+mn-lt"/>
                              <a:ea typeface="+mn-ea"/>
                              <a:cs typeface="+mn-cs"/>
                            </a:rPr>
                            <a:t>时延</a:t>
                          </a:r>
                          <a:endParaRPr lang="zh-CN" altLang="en-US" sz="2400" b="1" kern="1200" dirty="0">
                            <a:solidFill>
                              <a:schemeClr val="bg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3399"/>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时延带宽积</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往返时间</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利用率</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丢包率</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AFABAB"/>
                          </a:solid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
        <p:nvSpPr>
          <p:cNvPr id="19" name="文本框 18"/>
          <p:cNvSpPr txBox="1"/>
          <p:nvPr/>
        </p:nvSpPr>
        <p:spPr>
          <a:xfrm>
            <a:off x="6760860" y="2210521"/>
            <a:ext cx="553998" cy="792088"/>
          </a:xfrm>
          <a:prstGeom prst="rect">
            <a:avLst/>
          </a:prstGeom>
          <a:noFill/>
        </p:spPr>
        <p:txBody>
          <a:bodyPr vert="eaVert" wrap="square" rtlCol="0">
            <a:spAutoFit/>
          </a:bodyPr>
          <a:lstStyle/>
          <a:p>
            <a:pPr algn="ctr"/>
            <a:r>
              <a:rPr lang="zh-CN" altLang="en-US" sz="2400" b="1" dirty="0">
                <a:solidFill>
                  <a:schemeClr val="bg1"/>
                </a:solidFill>
              </a:rPr>
              <a:t>速率</a:t>
            </a:r>
            <a:endParaRPr lang="zh-CN" altLang="en-US" sz="2400" b="1" dirty="0">
              <a:solidFill>
                <a:schemeClr val="bg1"/>
              </a:solidFill>
            </a:endParaRPr>
          </a:p>
        </p:txBody>
      </p:sp>
      <p:graphicFrame>
        <p:nvGraphicFramePr>
          <p:cNvPr id="6" name="对象 5"/>
          <p:cNvGraphicFramePr>
            <a:graphicFrameLocks noChangeAspect="1"/>
          </p:cNvGraphicFramePr>
          <p:nvPr/>
        </p:nvGraphicFramePr>
        <p:xfrm>
          <a:off x="4514850" y="2219325"/>
          <a:ext cx="114300" cy="177800"/>
        </p:xfrm>
        <a:graphic>
          <a:graphicData uri="http://schemas.openxmlformats.org/presentationml/2006/ole">
            <mc:AlternateContent xmlns:mc="http://schemas.openxmlformats.org/markup-compatibility/2006">
              <mc:Choice xmlns:v="urn:schemas-microsoft-com:vml" Requires="v">
                <p:oleObj spid="_x0000_s22629" name="Equation" r:id="rId3" imgW="2733675" imgH="4257675" progId="Equation.DSMT4">
                  <p:embed/>
                </p:oleObj>
              </mc:Choice>
              <mc:Fallback>
                <p:oleObj name="Equation" r:id="rId3" imgW="2733675" imgH="4257675" progId="Equation.DSMT4">
                  <p:embed/>
                  <p:pic>
                    <p:nvPicPr>
                      <p:cNvPr id="0" name="对象 5"/>
                      <p:cNvPicPr/>
                      <p:nvPr/>
                    </p:nvPicPr>
                    <p:blipFill>
                      <a:blip r:embed="rId4"/>
                      <a:stretch>
                        <a:fillRect/>
                      </a:stretch>
                    </p:blipFill>
                    <p:spPr>
                      <a:xfrm>
                        <a:off x="4514850" y="2219325"/>
                        <a:ext cx="114300" cy="1778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4114800" y="2210521"/>
          <a:ext cx="914400" cy="198438"/>
        </p:xfrm>
        <a:graphic>
          <a:graphicData uri="http://schemas.openxmlformats.org/presentationml/2006/ole">
            <mc:AlternateContent xmlns:mc="http://schemas.openxmlformats.org/markup-compatibility/2006">
              <mc:Choice xmlns:v="urn:schemas-microsoft-com:vml" Requires="v">
                <p:oleObj spid="_x0000_s22630" name="Equation" r:id="rId5" imgW="2733675" imgH="4257675" progId="Equation.DSMT4">
                  <p:embed/>
                </p:oleObj>
              </mc:Choice>
              <mc:Fallback>
                <p:oleObj name="Equation" r:id="rId5" imgW="2733675" imgH="4257675" progId="Equation.DSMT4">
                  <p:embed/>
                  <p:pic>
                    <p:nvPicPr>
                      <p:cNvPr id="0" name="对象 9"/>
                      <p:cNvPicPr/>
                      <p:nvPr/>
                    </p:nvPicPr>
                    <p:blipFill>
                      <a:blip r:embed="rId6"/>
                      <a:stretch>
                        <a:fillRect/>
                      </a:stretch>
                    </p:blipFill>
                    <p:spPr>
                      <a:xfrm>
                        <a:off x="4114800" y="2210521"/>
                        <a:ext cx="914400" cy="198438"/>
                      </a:xfrm>
                      <a:prstGeom prst="rect">
                        <a:avLst/>
                      </a:prstGeom>
                    </p:spPr>
                  </p:pic>
                </p:oleObj>
              </mc:Fallback>
            </mc:AlternateContent>
          </a:graphicData>
        </a:graphic>
      </p:graphicFrame>
      <p:sp>
        <p:nvSpPr>
          <p:cNvPr id="15" name="文本框 14"/>
          <p:cNvSpPr txBox="1"/>
          <p:nvPr/>
        </p:nvSpPr>
        <p:spPr>
          <a:xfrm>
            <a:off x="4871864" y="400472"/>
            <a:ext cx="6993503" cy="461665"/>
          </a:xfrm>
          <a:prstGeom prst="rect">
            <a:avLst/>
          </a:prstGeom>
          <a:noFill/>
        </p:spPr>
        <p:txBody>
          <a:bodyPr wrap="square" rtlCol="0">
            <a:spAutoFit/>
          </a:bodyPr>
          <a:lstStyle/>
          <a:p>
            <a:r>
              <a:rPr lang="zh-CN" altLang="en-US" sz="2400" b="1" dirty="0">
                <a:solidFill>
                  <a:srgbClr val="FF0000"/>
                </a:solidFill>
              </a:rPr>
              <a:t>总时延</a:t>
            </a:r>
            <a:r>
              <a:rPr lang="en-US" altLang="zh-CN" sz="2400" b="1" dirty="0">
                <a:solidFill>
                  <a:srgbClr val="FF0000"/>
                </a:solidFill>
              </a:rPr>
              <a:t>=</a:t>
            </a:r>
            <a:r>
              <a:rPr lang="zh-CN" altLang="en-US" sz="2400" b="1" dirty="0">
                <a:solidFill>
                  <a:srgbClr val="FF0000"/>
                </a:solidFill>
              </a:rPr>
              <a:t>发送时延</a:t>
            </a:r>
            <a:r>
              <a:rPr lang="en-US" altLang="zh-CN" sz="2400" b="1" dirty="0">
                <a:solidFill>
                  <a:srgbClr val="FF0000"/>
                </a:solidFill>
              </a:rPr>
              <a:t>+</a:t>
            </a:r>
            <a:r>
              <a:rPr lang="zh-CN" altLang="en-US" sz="2400" b="1" dirty="0">
                <a:solidFill>
                  <a:srgbClr val="FF0000"/>
                </a:solidFill>
              </a:rPr>
              <a:t>传播时延</a:t>
            </a:r>
            <a:r>
              <a:rPr lang="en-US" altLang="zh-CN" sz="2400" b="1" dirty="0">
                <a:solidFill>
                  <a:srgbClr val="FF0000"/>
                </a:solidFill>
              </a:rPr>
              <a:t>+</a:t>
            </a:r>
            <a:r>
              <a:rPr lang="zh-CN" altLang="en-US" sz="2400" b="1" dirty="0">
                <a:solidFill>
                  <a:srgbClr val="FF0000"/>
                </a:solidFill>
              </a:rPr>
              <a:t>处理时延</a:t>
            </a:r>
            <a:r>
              <a:rPr lang="en-US" altLang="zh-CN" sz="2400" b="1" dirty="0">
                <a:solidFill>
                  <a:srgbClr val="FF0000"/>
                </a:solidFill>
              </a:rPr>
              <a:t>+</a:t>
            </a:r>
            <a:r>
              <a:rPr lang="zh-CN" altLang="en-US" sz="2400" b="1" dirty="0">
                <a:solidFill>
                  <a:srgbClr val="FF0000"/>
                </a:solidFill>
              </a:rPr>
              <a:t>排队时延</a:t>
            </a:r>
            <a:endParaRPr lang="zh-CN" altLang="en-US" sz="2400" b="1" dirty="0">
              <a:solidFill>
                <a:srgbClr val="FF0000"/>
              </a:solidFill>
            </a:endParaRPr>
          </a:p>
        </p:txBody>
      </p:sp>
      <p:pic>
        <p:nvPicPr>
          <p:cNvPr id="2253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5560" y="2826470"/>
            <a:ext cx="7371956" cy="23307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11"/>
          <p:cNvSpPr txBox="1"/>
          <p:nvPr/>
        </p:nvSpPr>
        <p:spPr>
          <a:xfrm>
            <a:off x="1027386" y="340379"/>
            <a:ext cx="5291137" cy="523220"/>
          </a:xfrm>
          <a:prstGeom prst="rect">
            <a:avLst/>
          </a:prstGeom>
          <a:noFill/>
          <a:ln w="9525">
            <a:noFill/>
          </a:ln>
        </p:spPr>
        <p:txBody>
          <a:bodyPr>
            <a:spAutoFit/>
          </a:bodyPr>
          <a:lstStyle/>
          <a:p>
            <a:pPr eaLnBrk="1" hangingPunct="1"/>
            <a:r>
              <a:rPr lang="zh-CN" altLang="en-US" sz="2800" b="1" dirty="0">
                <a:solidFill>
                  <a:srgbClr val="036EB8"/>
                </a:solidFill>
                <a:latin typeface="微软雅黑" panose="020B0503020204020204" pitchFamily="34" charset="-122"/>
                <a:ea typeface="微软雅黑" panose="020B0503020204020204" pitchFamily="34" charset="-122"/>
              </a:rPr>
              <a:t>计算机网络的性能指标</a:t>
            </a:r>
            <a:endParaRPr lang="en-US" altLang="zh-CN" sz="2800" b="1" dirty="0">
              <a:solidFill>
                <a:srgbClr val="036EB8"/>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336" y="147964"/>
            <a:ext cx="908050" cy="908050"/>
            <a:chOff x="369155" y="409574"/>
            <a:chExt cx="908050" cy="908050"/>
          </a:xfrm>
        </p:grpSpPr>
        <p:sp>
          <p:nvSpPr>
            <p:cNvPr id="17" name="十字箭头标注 16"/>
            <p:cNvSpPr/>
            <p:nvPr/>
          </p:nvSpPr>
          <p:spPr>
            <a:xfrm>
              <a:off x="369155" y="409574"/>
              <a:ext cx="908050" cy="908050"/>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hangingPunct="1">
                <a:defRPr/>
              </a:pPr>
              <a:endParaRPr lang="zh-CN" altLang="en-US" sz="100" noProof="1"/>
            </a:p>
          </p:txBody>
        </p:sp>
        <p:pic>
          <p:nvPicPr>
            <p:cNvPr id="6149" name="图片 17"/>
            <p:cNvPicPr>
              <a:picLocks noChangeAspect="1"/>
            </p:cNvPicPr>
            <p:nvPr/>
          </p:nvPicPr>
          <p:blipFill>
            <a:blip r:embed="rId1"/>
            <a:stretch>
              <a:fillRect/>
            </a:stretch>
          </p:blipFill>
          <p:spPr>
            <a:xfrm>
              <a:off x="559655" y="548680"/>
              <a:ext cx="527050" cy="527050"/>
            </a:xfrm>
            <a:prstGeom prst="rect">
              <a:avLst/>
            </a:prstGeom>
            <a:noFill/>
            <a:ln w="9525">
              <a:noFill/>
            </a:ln>
          </p:spPr>
        </p:pic>
      </p:grpSp>
      <mc:AlternateContent xmlns:mc="http://schemas.openxmlformats.org/markup-compatibility/2006" xmlns:a14="http://schemas.microsoft.com/office/drawing/2010/main">
        <mc:Choice Requires="a14">
          <p:graphicFrame>
            <p:nvGraphicFramePr>
              <p:cNvPr id="5" name="表格 5"/>
              <p:cNvGraphicFramePr>
                <a:graphicFrameLocks noGrp="1"/>
              </p:cNvGraphicFramePr>
              <p:nvPr/>
            </p:nvGraphicFramePr>
            <p:xfrm>
              <a:off x="119335" y="1056014"/>
              <a:ext cx="11973347" cy="5654032"/>
            </p:xfrm>
            <a:graphic>
              <a:graphicData uri="http://schemas.openxmlformats.org/drawingml/2006/table">
                <a:tbl>
                  <a:tblPr firstRow="1" bandRow="1">
                    <a:tableStyleId>{5940675A-B579-460E-94D1-54222C63F5DA}</a:tableStyleId>
                  </a:tblPr>
                  <a:tblGrid>
                    <a:gridCol w="1741578"/>
                    <a:gridCol w="10231769"/>
                  </a:tblGrid>
                  <a:tr h="706754">
                    <a:tc>
                      <a:txBody>
                        <a:bodyPr/>
                        <a:lstStyle/>
                        <a:p>
                          <a:pPr algn="ctr"/>
                          <a:r>
                            <a:rPr lang="zh-CN" altLang="en-US" sz="2400" b="1" dirty="0">
                              <a:solidFill>
                                <a:schemeClr val="tx1"/>
                              </a:solidFill>
                            </a:rPr>
                            <a:t>速率</a:t>
                          </a:r>
                          <a:endParaRPr lang="zh-CN" altLang="en-US" sz="2400" b="1" dirty="0">
                            <a:solidFill>
                              <a:schemeClr val="tx1"/>
                            </a:solidFill>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9050" cap="flat" cmpd="sng" algn="ctr">
                          <a:solidFill>
                            <a:srgbClr val="AFABAB"/>
                          </a:solid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rowSpan="8">
                      <a:txBody>
                        <a:bodyPr/>
                        <a:lstStyle/>
                        <a:p>
                          <a:pPr lvl="0"/>
                          <a:r>
                            <a:rPr lang="zh-CN" altLang="en-US" sz="2400" dirty="0"/>
                            <a:t>传播时延是电磁波在信道中传播一定的距离需要花费的时间</a:t>
                          </a:r>
                          <a:endParaRPr lang="zh-CN" altLang="en-US" sz="2400" dirty="0"/>
                        </a:p>
                        <a:p>
                          <a:pPr lvl="0"/>
                          <a:r>
                            <a:rPr lang="zh-CN" altLang="en-US" sz="2400" dirty="0"/>
                            <a:t>传播时延</a:t>
                          </a:r>
                          <a:r>
                            <a:rPr lang="en-US" altLang="zh-CN" sz="2400" dirty="0"/>
                            <a:t>=</a:t>
                          </a:r>
                          <a14:m>
                            <m:oMath xmlns:m="http://schemas.openxmlformats.org/officeDocument/2006/math">
                              <m:f>
                                <m:fPr>
                                  <m:ctrlPr>
                                    <a:rPr lang="el-GR" altLang="zh-CN" sz="2400" i="1">
                                      <a:latin typeface="Cambria Math" panose="02040503050406030204" pitchFamily="18" charset="0"/>
                                    </a:rPr>
                                  </m:ctrlPr>
                                </m:fPr>
                                <m:num>
                                  <m:r>
                                    <a:rPr lang="zh-CN" altLang="en-US" sz="2400" i="1">
                                      <a:latin typeface="Cambria Math" panose="02040503050406030204" pitchFamily="18" charset="0"/>
                                    </a:rPr>
                                    <m:t>信道长度（</m:t>
                                  </m:r>
                                  <m:r>
                                    <a:rPr lang="en-US" altLang="zh-CN" sz="2400" i="1">
                                      <a:latin typeface="Cambria Math" panose="02040503050406030204" pitchFamily="18" charset="0"/>
                                    </a:rPr>
                                    <m:t>𝑚</m:t>
                                  </m:r>
                                  <m:r>
                                    <a:rPr lang="zh-CN" altLang="en-US" sz="2400" i="1">
                                      <a:latin typeface="Cambria Math" panose="02040503050406030204" pitchFamily="18" charset="0"/>
                                    </a:rPr>
                                    <m:t>）</m:t>
                                  </m:r>
                                </m:num>
                                <m:den>
                                  <m:r>
                                    <a:rPr lang="zh-CN" altLang="en-US" sz="2400" i="1">
                                      <a:latin typeface="Cambria Math" panose="02040503050406030204" pitchFamily="18" charset="0"/>
                                    </a:rPr>
                                    <m:t>电磁波在信道上的传播速率</m:t>
                                  </m:r>
                                  <m:r>
                                    <a:rPr lang="en-US" altLang="zh-CN" sz="2400" i="1">
                                      <a:latin typeface="Cambria Math" panose="02040503050406030204" pitchFamily="18" charset="0"/>
                                    </a:rPr>
                                    <m:t>(</m:t>
                                  </m:r>
                                  <m:r>
                                    <a:rPr lang="en-US" altLang="zh-CN" sz="2400" i="1">
                                      <a:latin typeface="Cambria Math" panose="02040503050406030204" pitchFamily="18" charset="0"/>
                                    </a:rPr>
                                    <m:t>𝑚</m:t>
                                  </m:r>
                                  <m:r>
                                    <a:rPr lang="en-US" altLang="zh-CN" sz="2400" i="1">
                                      <a:latin typeface="Cambria Math" panose="02040503050406030204" pitchFamily="18" charset="0"/>
                                    </a:rPr>
                                    <m:t>/</m:t>
                                  </m:r>
                                  <m:r>
                                    <a:rPr lang="en-US" altLang="zh-CN" sz="2400" i="1">
                                      <a:latin typeface="Cambria Math" panose="02040503050406030204" pitchFamily="18" charset="0"/>
                                    </a:rPr>
                                    <m:t>𝑠</m:t>
                                  </m:r>
                                  <m:r>
                                    <a:rPr lang="en-US" altLang="zh-CN" sz="2400" i="1">
                                      <a:latin typeface="Cambria Math" panose="02040503050406030204" pitchFamily="18" charset="0"/>
                                    </a:rPr>
                                    <m:t>)</m:t>
                                  </m:r>
                                </m:den>
                              </m:f>
                            </m:oMath>
                          </a14:m>
                          <a:endParaRPr lang="zh-CN" altLang="en-US" sz="2400" dirty="0"/>
                        </a:p>
                        <a:p>
                          <a:pPr lvl="0"/>
                          <a:endParaRPr lang="en-US" altLang="zh-CN" sz="2400" kern="1200" dirty="0">
                            <a:solidFill>
                              <a:schemeClr val="tx1"/>
                            </a:solidFill>
                            <a:latin typeface="Times New Roman" panose="02020603050405020304" pitchFamily="18" charset="0"/>
                            <a:ea typeface="+mn-ea"/>
                            <a:cs typeface="Times New Roman" panose="02020603050405020304" pitchFamily="18" charset="0"/>
                          </a:endParaRPr>
                        </a:p>
                        <a:p>
                          <a:pPr lvl="0"/>
                          <a:endParaRPr lang="en-US" altLang="zh-CN" sz="2400" kern="1200" dirty="0">
                            <a:solidFill>
                              <a:schemeClr val="tx1"/>
                            </a:solidFill>
                            <a:latin typeface="Times New Roman" panose="02020603050405020304" pitchFamily="18" charset="0"/>
                            <a:ea typeface="+mn-ea"/>
                            <a:cs typeface="Times New Roman" panose="02020603050405020304" pitchFamily="18" charset="0"/>
                          </a:endParaRPr>
                        </a:p>
                        <a:p>
                          <a:pPr lvl="0"/>
                          <a:endParaRPr lang="en-US" altLang="zh-CN" sz="2400" kern="1200" dirty="0">
                            <a:solidFill>
                              <a:schemeClr val="tx1"/>
                            </a:solidFill>
                            <a:latin typeface="Times New Roman" panose="02020603050405020304" pitchFamily="18" charset="0"/>
                            <a:ea typeface="+mn-ea"/>
                            <a:cs typeface="Times New Roman" panose="02020603050405020304" pitchFamily="18" charset="0"/>
                          </a:endParaRPr>
                        </a:p>
                        <a:p>
                          <a:pPr lvl="0"/>
                          <a:endParaRPr lang="en-US" altLang="zh-CN" sz="2400" kern="1200" dirty="0">
                            <a:solidFill>
                              <a:schemeClr val="tx1"/>
                            </a:solidFill>
                            <a:latin typeface="Times New Roman" panose="02020603050405020304" pitchFamily="18" charset="0"/>
                            <a:ea typeface="+mn-ea"/>
                            <a:cs typeface="Times New Roman" panose="02020603050405020304" pitchFamily="18" charset="0"/>
                          </a:endParaRPr>
                        </a:p>
                        <a:p>
                          <a:pPr lvl="0"/>
                          <a:endParaRPr lang="en-US" altLang="zh-CN" sz="2400" kern="1200" dirty="0">
                            <a:solidFill>
                              <a:schemeClr val="tx1"/>
                            </a:solidFill>
                            <a:latin typeface="Times New Roman" panose="02020603050405020304" pitchFamily="18" charset="0"/>
                            <a:ea typeface="+mn-ea"/>
                            <a:cs typeface="Times New Roman" panose="02020603050405020304" pitchFamily="18" charset="0"/>
                          </a:endParaRPr>
                        </a:p>
                        <a:p>
                          <a:pPr lvl="0"/>
                          <a:r>
                            <a:rPr lang="zh-CN" altLang="en-US" sz="2400" kern="1200" dirty="0">
                              <a:solidFill>
                                <a:schemeClr val="tx1"/>
                              </a:solidFill>
                              <a:latin typeface="Times New Roman" panose="02020603050405020304" pitchFamily="18" charset="0"/>
                              <a:ea typeface="+mn-ea"/>
                              <a:cs typeface="Times New Roman" panose="02020603050405020304" pitchFamily="18" charset="0"/>
                            </a:rPr>
                            <a:t>电磁波在不同空间的传播速率</a:t>
                          </a:r>
                          <a:endParaRPr lang="en-US" altLang="zh-CN" sz="2400" kern="1200" dirty="0">
                            <a:solidFill>
                              <a:schemeClr val="tx1"/>
                            </a:solidFill>
                            <a:latin typeface="Times New Roman" panose="02020603050405020304" pitchFamily="18" charset="0"/>
                            <a:ea typeface="+mn-ea"/>
                            <a:cs typeface="Times New Roman" panose="02020603050405020304" pitchFamily="18" charset="0"/>
                          </a:endParaRPr>
                        </a:p>
                        <a:p>
                          <a:pPr lvl="0"/>
                          <a:r>
                            <a:rPr lang="zh-CN" altLang="en-US" sz="2400" kern="1200" dirty="0">
                              <a:solidFill>
                                <a:schemeClr val="tx1"/>
                              </a:solidFill>
                              <a:latin typeface="Times New Roman" panose="02020603050405020304" pitchFamily="18" charset="0"/>
                              <a:ea typeface="+mn-ea"/>
                              <a:cs typeface="Times New Roman" panose="02020603050405020304" pitchFamily="18" charset="0"/>
                            </a:rPr>
                            <a:t>自由空间：约为 </a:t>
                          </a:r>
                          <a:r>
                            <a:rPr lang="en-US" altLang="zh-CN" sz="2400" kern="1200" dirty="0">
                              <a:solidFill>
                                <a:schemeClr val="tx1"/>
                              </a:solidFill>
                              <a:latin typeface="Times New Roman" panose="02020603050405020304" pitchFamily="18" charset="0"/>
                              <a:ea typeface="+mn-ea"/>
                              <a:cs typeface="Times New Roman" panose="02020603050405020304" pitchFamily="18" charset="0"/>
                            </a:rPr>
                            <a:t>3·10</a:t>
                          </a:r>
                          <a:r>
                            <a:rPr lang="en-US" altLang="zh-CN" sz="2400" kern="1200" baseline="30000" dirty="0">
                              <a:solidFill>
                                <a:schemeClr val="tx1"/>
                              </a:solidFill>
                              <a:latin typeface="Times New Roman" panose="02020603050405020304" pitchFamily="18" charset="0"/>
                              <a:ea typeface="+mn-ea"/>
                              <a:cs typeface="Times New Roman" panose="02020603050405020304" pitchFamily="18" charset="0"/>
                            </a:rPr>
                            <a:t>8</a:t>
                          </a:r>
                          <a:r>
                            <a:rPr lang="en-US" altLang="zh-CN" sz="2400" kern="1200" dirty="0">
                              <a:solidFill>
                                <a:schemeClr val="tx1"/>
                              </a:solidFill>
                              <a:latin typeface="Times New Roman" panose="02020603050405020304" pitchFamily="18" charset="0"/>
                              <a:ea typeface="+mn-ea"/>
                              <a:cs typeface="Times New Roman" panose="02020603050405020304" pitchFamily="18" charset="0"/>
                            </a:rPr>
                            <a:t>m/s </a:t>
                          </a:r>
                          <a:endParaRPr lang="en-US" altLang="zh-CN" sz="2400" kern="1200" dirty="0">
                            <a:solidFill>
                              <a:schemeClr val="tx1"/>
                            </a:solidFill>
                            <a:latin typeface="Times New Roman" panose="02020603050405020304" pitchFamily="18" charset="0"/>
                            <a:ea typeface="+mn-ea"/>
                            <a:cs typeface="Times New Roman" panose="02020603050405020304" pitchFamily="18" charset="0"/>
                          </a:endParaRPr>
                        </a:p>
                        <a:p>
                          <a:pPr lvl="0"/>
                          <a:r>
                            <a:rPr lang="zh-CN" altLang="en-US" sz="2400" kern="1200" dirty="0">
                              <a:solidFill>
                                <a:schemeClr val="tx1"/>
                              </a:solidFill>
                              <a:latin typeface="Times New Roman" panose="02020603050405020304" pitchFamily="18" charset="0"/>
                              <a:ea typeface="+mn-ea"/>
                              <a:cs typeface="Times New Roman" panose="02020603050405020304" pitchFamily="18" charset="0"/>
                            </a:rPr>
                            <a:t>铜线：约为 </a:t>
                          </a:r>
                          <a:r>
                            <a:rPr lang="en-US" altLang="zh-CN" sz="2400" kern="1200" dirty="0">
                              <a:solidFill>
                                <a:schemeClr val="tx1"/>
                              </a:solidFill>
                              <a:latin typeface="Times New Roman" panose="02020603050405020304" pitchFamily="18" charset="0"/>
                              <a:ea typeface="+mn-ea"/>
                              <a:cs typeface="Times New Roman" panose="02020603050405020304" pitchFamily="18" charset="0"/>
                            </a:rPr>
                            <a:t>2.3·10</a:t>
                          </a:r>
                          <a:r>
                            <a:rPr lang="en-US" altLang="zh-CN" sz="2400" kern="1200" baseline="30000" dirty="0">
                              <a:solidFill>
                                <a:schemeClr val="tx1"/>
                              </a:solidFill>
                              <a:latin typeface="Times New Roman" panose="02020603050405020304" pitchFamily="18" charset="0"/>
                              <a:ea typeface="+mn-ea"/>
                              <a:cs typeface="Times New Roman" panose="02020603050405020304" pitchFamily="18" charset="0"/>
                            </a:rPr>
                            <a:t>8</a:t>
                          </a:r>
                          <a:r>
                            <a:rPr lang="en-US" altLang="zh-CN" sz="2400" kern="1200" dirty="0">
                              <a:solidFill>
                                <a:schemeClr val="tx1"/>
                              </a:solidFill>
                              <a:latin typeface="Times New Roman" panose="02020603050405020304" pitchFamily="18" charset="0"/>
                              <a:ea typeface="+mn-ea"/>
                              <a:cs typeface="Times New Roman" panose="02020603050405020304" pitchFamily="18" charset="0"/>
                            </a:rPr>
                            <a:t>m/s </a:t>
                          </a:r>
                          <a:endParaRPr lang="en-US" altLang="zh-CN" sz="2400" kern="1200" dirty="0">
                            <a:solidFill>
                              <a:schemeClr val="tx1"/>
                            </a:solidFill>
                            <a:latin typeface="Times New Roman" panose="02020603050405020304" pitchFamily="18" charset="0"/>
                            <a:ea typeface="+mn-ea"/>
                            <a:cs typeface="Times New Roman" panose="02020603050405020304" pitchFamily="18" charset="0"/>
                          </a:endParaRPr>
                        </a:p>
                        <a:p>
                          <a:pPr lvl="0"/>
                          <a:r>
                            <a:rPr lang="zh-CN" altLang="en-US" sz="2400" kern="1200" dirty="0">
                              <a:solidFill>
                                <a:schemeClr val="tx1"/>
                              </a:solidFill>
                              <a:latin typeface="Times New Roman" panose="02020603050405020304" pitchFamily="18" charset="0"/>
                              <a:ea typeface="+mn-ea"/>
                              <a:cs typeface="Times New Roman" panose="02020603050405020304" pitchFamily="18" charset="0"/>
                            </a:rPr>
                            <a:t>光纤：约为 </a:t>
                          </a:r>
                          <a:r>
                            <a:rPr lang="en-US" altLang="zh-CN" sz="2400" kern="1200" dirty="0">
                              <a:solidFill>
                                <a:schemeClr val="tx1"/>
                              </a:solidFill>
                              <a:latin typeface="Times New Roman" panose="02020603050405020304" pitchFamily="18" charset="0"/>
                              <a:ea typeface="+mn-ea"/>
                              <a:cs typeface="Times New Roman" panose="02020603050405020304" pitchFamily="18" charset="0"/>
                            </a:rPr>
                            <a:t>2.0·10</a:t>
                          </a:r>
                          <a:r>
                            <a:rPr lang="en-US" altLang="zh-CN" sz="2400" kern="1200" baseline="30000" dirty="0">
                              <a:solidFill>
                                <a:schemeClr val="tx1"/>
                              </a:solidFill>
                              <a:latin typeface="Times New Roman" panose="02020603050405020304" pitchFamily="18" charset="0"/>
                              <a:ea typeface="+mn-ea"/>
                              <a:cs typeface="Times New Roman" panose="02020603050405020304" pitchFamily="18" charset="0"/>
                            </a:rPr>
                            <a:t>8</a:t>
                          </a:r>
                          <a:r>
                            <a:rPr lang="en-US" altLang="zh-CN" sz="2400" kern="1200" dirty="0">
                              <a:solidFill>
                                <a:schemeClr val="tx1"/>
                              </a:solidFill>
                              <a:latin typeface="Times New Roman" panose="02020603050405020304" pitchFamily="18" charset="0"/>
                              <a:ea typeface="+mn-ea"/>
                              <a:cs typeface="Times New Roman" panose="02020603050405020304" pitchFamily="18" charset="0"/>
                            </a:rPr>
                            <a:t>m/s</a:t>
                          </a:r>
                          <a:endParaRPr lang="en-US" altLang="zh-CN" sz="2400" kern="1200" dirty="0">
                            <a:solidFill>
                              <a:schemeClr val="tx1"/>
                            </a:solidFill>
                            <a:latin typeface="Times New Roman" panose="02020603050405020304" pitchFamily="18" charset="0"/>
                            <a:ea typeface="+mn-ea"/>
                            <a:cs typeface="Times New Roman" panose="02020603050405020304" pitchFamily="18" charset="0"/>
                          </a:endParaRPr>
                        </a:p>
                        <a:p>
                          <a:pPr lvl="0"/>
                          <a:endParaRPr lang="zh-CN" altLang="en-US" sz="2400" kern="1200" dirty="0">
                            <a:solidFill>
                              <a:schemeClr val="tx1"/>
                            </a:solidFill>
                            <a:latin typeface="Times New Roman" panose="02020603050405020304" pitchFamily="18" charset="0"/>
                            <a:ea typeface="+mn-ea"/>
                            <a:cs typeface="Times New Roman" panose="02020603050405020304" pitchFamily="18" charset="0"/>
                          </a:endParaRPr>
                        </a:p>
                        <a:p>
                          <a:endParaRPr lang="zh-CN" altLang="en-US" sz="2400" kern="1200" dirty="0">
                            <a:solidFill>
                              <a:schemeClr val="tx1"/>
                            </a:solidFill>
                            <a:latin typeface="Times New Roman" panose="02020603050405020304" pitchFamily="18" charset="0"/>
                            <a:ea typeface="+mn-ea"/>
                            <a:cs typeface="Times New Roman" panose="02020603050405020304" pitchFamily="18" charset="0"/>
                          </a:endParaRPr>
                        </a:p>
                      </a:txBody>
                      <a:tcP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9050" cap="flat" cmpd="sng" algn="ctr">
                          <a:solidFill>
                            <a:srgbClr val="AFABAB"/>
                          </a:solidFill>
                          <a:prstDash val="solid"/>
                          <a:round/>
                          <a:headEnd type="none" w="med" len="med"/>
                          <a:tailEnd type="none" w="med" len="med"/>
                        </a:lnT>
                        <a:lnB w="19050" cap="flat" cmpd="sng" algn="ctr">
                          <a:solidFill>
                            <a:srgbClr val="AFABAB"/>
                          </a:solid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带宽</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吞吐量</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bg1"/>
                              </a:solidFill>
                              <a:latin typeface="+mn-lt"/>
                              <a:ea typeface="+mn-ea"/>
                              <a:cs typeface="+mn-cs"/>
                            </a:rPr>
                            <a:t>时延</a:t>
                          </a:r>
                          <a:endParaRPr lang="zh-CN" altLang="en-US" sz="2400" b="1" kern="1200" dirty="0">
                            <a:solidFill>
                              <a:schemeClr val="bg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3399"/>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时延带宽积</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往返时间</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利用率</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丢包率</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AFABAB"/>
                          </a:solid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5" name="表格 5"/>
              <p:cNvGraphicFramePr>
                <a:graphicFrameLocks noGrp="1"/>
              </p:cNvGraphicFramePr>
              <p:nvPr/>
            </p:nvGraphicFramePr>
            <p:xfrm>
              <a:off x="119335" y="1056014"/>
              <a:ext cx="11973347" cy="5654032"/>
            </p:xfrm>
            <a:graphic>
              <a:graphicData uri="http://schemas.openxmlformats.org/drawingml/2006/table">
                <a:tbl>
                  <a:tblPr firstRow="1" bandRow="1">
                    <a:tableStyleId>{5940675A-B579-460E-94D1-54222C63F5DA}</a:tableStyleId>
                  </a:tblPr>
                  <a:tblGrid>
                    <a:gridCol w="1741578"/>
                    <a:gridCol w="10231769"/>
                  </a:tblGrid>
                  <a:tr h="706755">
                    <a:tc>
                      <a:txBody>
                        <a:bodyPr/>
                        <a:lstStyle/>
                        <a:p>
                          <a:pPr algn="ctr"/>
                          <a:r>
                            <a:rPr lang="zh-CN" altLang="en-US" sz="2400" b="1" dirty="0">
                              <a:solidFill>
                                <a:schemeClr val="tx1"/>
                              </a:solidFill>
                            </a:rPr>
                            <a:t>速率</a:t>
                          </a:r>
                          <a:endParaRPr lang="zh-CN" altLang="en-US" sz="2400" b="1" dirty="0">
                            <a:solidFill>
                              <a:schemeClr val="tx1"/>
                            </a:solidFill>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9050" cap="flat" cmpd="sng" algn="ctr">
                          <a:solidFill>
                            <a:srgbClr val="AFABAB"/>
                          </a:solid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rowSpan="8">
                      <a:txBody>
                        <a:bodyPr/>
                        <a:lstStyle/>
                        <a:p>
                          <a:endParaRPr lang="zh-CN"/>
                        </a:p>
                      </a:txBody>
                      <a:tcP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9050" cap="flat" cmpd="sng" algn="ctr">
                          <a:solidFill>
                            <a:srgbClr val="AFABAB"/>
                          </a:solidFill>
                          <a:prstDash val="solid"/>
                          <a:round/>
                          <a:headEnd type="none" w="med" len="med"/>
                          <a:tailEnd type="none" w="med" len="med"/>
                        </a:lnT>
                        <a:lnB w="19050" cap="flat" cmpd="sng" algn="ctr">
                          <a:solidFill>
                            <a:srgbClr val="AFABAB"/>
                          </a:solidFill>
                          <a:prstDash val="solid"/>
                          <a:round/>
                          <a:headEnd type="none" w="med" len="med"/>
                          <a:tailEnd type="none" w="med" len="med"/>
                        </a:lnB>
                        <a:blipFill>
                          <a:blip r:embed="rId2"/>
                        </a:blipFill>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带宽</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吞吐量</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bg1"/>
                              </a:solidFill>
                              <a:latin typeface="+mn-lt"/>
                              <a:ea typeface="+mn-ea"/>
                              <a:cs typeface="+mn-cs"/>
                            </a:rPr>
                            <a:t>时延</a:t>
                          </a:r>
                          <a:endParaRPr lang="zh-CN" altLang="en-US" sz="2400" b="1" kern="1200" dirty="0">
                            <a:solidFill>
                              <a:schemeClr val="bg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3399"/>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时延带宽积</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往返时间</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利用率</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丢包率</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AFABAB"/>
                          </a:solid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
        <p:nvSpPr>
          <p:cNvPr id="19" name="文本框 18"/>
          <p:cNvSpPr txBox="1"/>
          <p:nvPr/>
        </p:nvSpPr>
        <p:spPr>
          <a:xfrm>
            <a:off x="6760860" y="2210521"/>
            <a:ext cx="553998" cy="792088"/>
          </a:xfrm>
          <a:prstGeom prst="rect">
            <a:avLst/>
          </a:prstGeom>
          <a:noFill/>
        </p:spPr>
        <p:txBody>
          <a:bodyPr vert="eaVert" wrap="square" rtlCol="0">
            <a:spAutoFit/>
          </a:bodyPr>
          <a:lstStyle/>
          <a:p>
            <a:pPr algn="ctr"/>
            <a:r>
              <a:rPr lang="zh-CN" altLang="en-US" sz="2400" b="1" dirty="0">
                <a:solidFill>
                  <a:schemeClr val="bg1"/>
                </a:solidFill>
              </a:rPr>
              <a:t>速率</a:t>
            </a:r>
            <a:endParaRPr lang="zh-CN" altLang="en-US" sz="2400" b="1" dirty="0">
              <a:solidFill>
                <a:schemeClr val="bg1"/>
              </a:solidFill>
            </a:endParaRPr>
          </a:p>
        </p:txBody>
      </p:sp>
      <p:graphicFrame>
        <p:nvGraphicFramePr>
          <p:cNvPr id="6" name="对象 5"/>
          <p:cNvGraphicFramePr>
            <a:graphicFrameLocks noChangeAspect="1"/>
          </p:cNvGraphicFramePr>
          <p:nvPr/>
        </p:nvGraphicFramePr>
        <p:xfrm>
          <a:off x="4514850" y="2219325"/>
          <a:ext cx="114300" cy="177800"/>
        </p:xfrm>
        <a:graphic>
          <a:graphicData uri="http://schemas.openxmlformats.org/presentationml/2006/ole">
            <mc:AlternateContent xmlns:mc="http://schemas.openxmlformats.org/markup-compatibility/2006">
              <mc:Choice xmlns:v="urn:schemas-microsoft-com:vml" Requires="v">
                <p:oleObj spid="_x0000_s23648" name="Equation" r:id="rId3" imgW="2733675" imgH="4257675" progId="Equation.DSMT4">
                  <p:embed/>
                </p:oleObj>
              </mc:Choice>
              <mc:Fallback>
                <p:oleObj name="Equation" r:id="rId3" imgW="2733675" imgH="4257675" progId="Equation.DSMT4">
                  <p:embed/>
                  <p:pic>
                    <p:nvPicPr>
                      <p:cNvPr id="0" name="对象 5"/>
                      <p:cNvPicPr/>
                      <p:nvPr/>
                    </p:nvPicPr>
                    <p:blipFill>
                      <a:blip r:embed="rId4"/>
                      <a:stretch>
                        <a:fillRect/>
                      </a:stretch>
                    </p:blipFill>
                    <p:spPr>
                      <a:xfrm>
                        <a:off x="4514850" y="2219325"/>
                        <a:ext cx="114300" cy="1778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4114800" y="2210521"/>
          <a:ext cx="914400" cy="198438"/>
        </p:xfrm>
        <a:graphic>
          <a:graphicData uri="http://schemas.openxmlformats.org/presentationml/2006/ole">
            <mc:AlternateContent xmlns:mc="http://schemas.openxmlformats.org/markup-compatibility/2006">
              <mc:Choice xmlns:v="urn:schemas-microsoft-com:vml" Requires="v">
                <p:oleObj spid="_x0000_s23649" name="Equation" r:id="rId5" imgW="2733675" imgH="4257675" progId="Equation.DSMT4">
                  <p:embed/>
                </p:oleObj>
              </mc:Choice>
              <mc:Fallback>
                <p:oleObj name="Equation" r:id="rId5" imgW="2733675" imgH="4257675" progId="Equation.DSMT4">
                  <p:embed/>
                  <p:pic>
                    <p:nvPicPr>
                      <p:cNvPr id="0" name="对象 9"/>
                      <p:cNvPicPr/>
                      <p:nvPr/>
                    </p:nvPicPr>
                    <p:blipFill>
                      <a:blip r:embed="rId6"/>
                      <a:stretch>
                        <a:fillRect/>
                      </a:stretch>
                    </p:blipFill>
                    <p:spPr>
                      <a:xfrm>
                        <a:off x="4114800" y="2210521"/>
                        <a:ext cx="914400" cy="198438"/>
                      </a:xfrm>
                      <a:prstGeom prst="rect">
                        <a:avLst/>
                      </a:prstGeom>
                    </p:spPr>
                  </p:pic>
                </p:oleObj>
              </mc:Fallback>
            </mc:AlternateContent>
          </a:graphicData>
        </a:graphic>
      </p:graphicFrame>
      <p:sp>
        <p:nvSpPr>
          <p:cNvPr id="15" name="文本框 14"/>
          <p:cNvSpPr txBox="1"/>
          <p:nvPr/>
        </p:nvSpPr>
        <p:spPr>
          <a:xfrm>
            <a:off x="4871864" y="400472"/>
            <a:ext cx="6993503" cy="461665"/>
          </a:xfrm>
          <a:prstGeom prst="rect">
            <a:avLst/>
          </a:prstGeom>
          <a:noFill/>
        </p:spPr>
        <p:txBody>
          <a:bodyPr wrap="square" rtlCol="0">
            <a:spAutoFit/>
          </a:bodyPr>
          <a:lstStyle/>
          <a:p>
            <a:r>
              <a:rPr lang="zh-CN" altLang="en-US" sz="2400" b="1" dirty="0">
                <a:solidFill>
                  <a:srgbClr val="FF0000"/>
                </a:solidFill>
              </a:rPr>
              <a:t>总时延</a:t>
            </a:r>
            <a:r>
              <a:rPr lang="en-US" altLang="zh-CN" sz="2400" b="1" dirty="0">
                <a:solidFill>
                  <a:srgbClr val="FF0000"/>
                </a:solidFill>
              </a:rPr>
              <a:t>=</a:t>
            </a:r>
            <a:r>
              <a:rPr lang="zh-CN" altLang="en-US" sz="2400" b="1" dirty="0">
                <a:solidFill>
                  <a:srgbClr val="FF0000"/>
                </a:solidFill>
              </a:rPr>
              <a:t>发送时延</a:t>
            </a:r>
            <a:r>
              <a:rPr lang="en-US" altLang="zh-CN" sz="2400" b="1" dirty="0">
                <a:solidFill>
                  <a:srgbClr val="FF0000"/>
                </a:solidFill>
              </a:rPr>
              <a:t>+</a:t>
            </a:r>
            <a:r>
              <a:rPr lang="zh-CN" altLang="en-US" sz="2400" b="1" dirty="0">
                <a:solidFill>
                  <a:srgbClr val="FF0000"/>
                </a:solidFill>
              </a:rPr>
              <a:t>传播时延</a:t>
            </a:r>
            <a:r>
              <a:rPr lang="en-US" altLang="zh-CN" sz="2400" b="1" dirty="0">
                <a:solidFill>
                  <a:srgbClr val="FF0000"/>
                </a:solidFill>
              </a:rPr>
              <a:t>+</a:t>
            </a:r>
            <a:r>
              <a:rPr lang="zh-CN" altLang="en-US" sz="2400" b="1" dirty="0">
                <a:solidFill>
                  <a:srgbClr val="FF0000"/>
                </a:solidFill>
              </a:rPr>
              <a:t>处理时延</a:t>
            </a:r>
            <a:r>
              <a:rPr lang="en-US" altLang="zh-CN" sz="2400" b="1" dirty="0">
                <a:solidFill>
                  <a:srgbClr val="FF0000"/>
                </a:solidFill>
              </a:rPr>
              <a:t>+</a:t>
            </a:r>
            <a:r>
              <a:rPr lang="zh-CN" altLang="en-US" sz="2400" b="1" dirty="0">
                <a:solidFill>
                  <a:srgbClr val="FF0000"/>
                </a:solidFill>
              </a:rPr>
              <a:t>排队时延</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11"/>
          <p:cNvSpPr txBox="1"/>
          <p:nvPr/>
        </p:nvSpPr>
        <p:spPr>
          <a:xfrm>
            <a:off x="1027386" y="340379"/>
            <a:ext cx="5291137" cy="523220"/>
          </a:xfrm>
          <a:prstGeom prst="rect">
            <a:avLst/>
          </a:prstGeom>
          <a:noFill/>
          <a:ln w="9525">
            <a:noFill/>
          </a:ln>
        </p:spPr>
        <p:txBody>
          <a:bodyPr>
            <a:spAutoFit/>
          </a:bodyPr>
          <a:lstStyle/>
          <a:p>
            <a:pPr eaLnBrk="1" hangingPunct="1"/>
            <a:r>
              <a:rPr lang="zh-CN" altLang="en-US" sz="2800" b="1" dirty="0">
                <a:solidFill>
                  <a:srgbClr val="036EB8"/>
                </a:solidFill>
                <a:latin typeface="微软雅黑" panose="020B0503020204020204" pitchFamily="34" charset="-122"/>
                <a:ea typeface="微软雅黑" panose="020B0503020204020204" pitchFamily="34" charset="-122"/>
              </a:rPr>
              <a:t>计算机网络的性能指标</a:t>
            </a:r>
            <a:endParaRPr lang="en-US" altLang="zh-CN" sz="2800" b="1" dirty="0">
              <a:solidFill>
                <a:srgbClr val="036EB8"/>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336" y="147964"/>
            <a:ext cx="908050" cy="908050"/>
            <a:chOff x="369155" y="409574"/>
            <a:chExt cx="908050" cy="908050"/>
          </a:xfrm>
        </p:grpSpPr>
        <p:sp>
          <p:nvSpPr>
            <p:cNvPr id="17" name="十字箭头标注 16"/>
            <p:cNvSpPr/>
            <p:nvPr/>
          </p:nvSpPr>
          <p:spPr>
            <a:xfrm>
              <a:off x="369155" y="409574"/>
              <a:ext cx="908050" cy="908050"/>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hangingPunct="1">
                <a:defRPr/>
              </a:pPr>
              <a:endParaRPr lang="zh-CN" altLang="en-US" sz="100" noProof="1"/>
            </a:p>
          </p:txBody>
        </p:sp>
        <p:pic>
          <p:nvPicPr>
            <p:cNvPr id="6149" name="图片 17"/>
            <p:cNvPicPr>
              <a:picLocks noChangeAspect="1"/>
            </p:cNvPicPr>
            <p:nvPr/>
          </p:nvPicPr>
          <p:blipFill>
            <a:blip r:embed="rId1"/>
            <a:stretch>
              <a:fillRect/>
            </a:stretch>
          </p:blipFill>
          <p:spPr>
            <a:xfrm>
              <a:off x="559655" y="548680"/>
              <a:ext cx="527050" cy="527050"/>
            </a:xfrm>
            <a:prstGeom prst="rect">
              <a:avLst/>
            </a:prstGeom>
            <a:noFill/>
            <a:ln w="9525">
              <a:noFill/>
            </a:ln>
          </p:spPr>
        </p:pic>
      </p:grpSp>
      <p:graphicFrame>
        <p:nvGraphicFramePr>
          <p:cNvPr id="5" name="表格 5"/>
          <p:cNvGraphicFramePr>
            <a:graphicFrameLocks noGrp="1"/>
          </p:cNvGraphicFramePr>
          <p:nvPr/>
        </p:nvGraphicFramePr>
        <p:xfrm>
          <a:off x="119335" y="1056014"/>
          <a:ext cx="11973347" cy="5654032"/>
        </p:xfrm>
        <a:graphic>
          <a:graphicData uri="http://schemas.openxmlformats.org/drawingml/2006/table">
            <a:tbl>
              <a:tblPr firstRow="1" bandRow="1">
                <a:tableStyleId>{5940675A-B579-460E-94D1-54222C63F5DA}</a:tableStyleId>
              </a:tblPr>
              <a:tblGrid>
                <a:gridCol w="1741578"/>
                <a:gridCol w="10231769"/>
              </a:tblGrid>
              <a:tr h="706754">
                <a:tc>
                  <a:txBody>
                    <a:bodyPr/>
                    <a:lstStyle/>
                    <a:p>
                      <a:pPr algn="ctr"/>
                      <a:r>
                        <a:rPr lang="zh-CN" altLang="en-US" sz="2400" b="1" dirty="0">
                          <a:solidFill>
                            <a:schemeClr val="tx1"/>
                          </a:solidFill>
                        </a:rPr>
                        <a:t>速率</a:t>
                      </a:r>
                      <a:endParaRPr lang="zh-CN" altLang="en-US" sz="2400" b="1" dirty="0">
                        <a:solidFill>
                          <a:schemeClr val="tx1"/>
                        </a:solidFill>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9050" cap="flat" cmpd="sng" algn="ctr">
                      <a:solidFill>
                        <a:srgbClr val="AFABAB"/>
                      </a:solid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rowSpan="8">
                  <a:txBody>
                    <a:bodyPr/>
                    <a:lstStyle/>
                    <a:p>
                      <a:endParaRPr lang="zh-CN" altLang="en-US" dirty="0">
                        <a:solidFill>
                          <a:schemeClr val="bg1"/>
                        </a:solidFill>
                      </a:endParaRPr>
                    </a:p>
                  </a:txBody>
                  <a:tcP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9050" cap="flat" cmpd="sng" algn="ctr">
                      <a:solidFill>
                        <a:srgbClr val="AFABAB"/>
                      </a:solidFill>
                      <a:prstDash val="solid"/>
                      <a:round/>
                      <a:headEnd type="none" w="med" len="med"/>
                      <a:tailEnd type="none" w="med" len="med"/>
                    </a:lnT>
                    <a:lnB w="19050" cap="flat" cmpd="sng" algn="ctr">
                      <a:solidFill>
                        <a:srgbClr val="AFABAB"/>
                      </a:solid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带宽</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吞吐量</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bg1"/>
                          </a:solidFill>
                          <a:latin typeface="+mn-lt"/>
                          <a:ea typeface="+mn-ea"/>
                          <a:cs typeface="+mn-cs"/>
                        </a:rPr>
                        <a:t>时延</a:t>
                      </a:r>
                      <a:endParaRPr lang="zh-CN" altLang="en-US" sz="2400" b="1" kern="1200" dirty="0">
                        <a:solidFill>
                          <a:schemeClr val="bg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3399"/>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时延带宽积</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往返时间</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利用率</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丢包率</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AFABAB"/>
                      </a:solid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文本框 8"/>
          <p:cNvSpPr txBox="1"/>
          <p:nvPr/>
        </p:nvSpPr>
        <p:spPr>
          <a:xfrm>
            <a:off x="1914462" y="2210521"/>
            <a:ext cx="553998" cy="792088"/>
          </a:xfrm>
          <a:prstGeom prst="rect">
            <a:avLst/>
          </a:prstGeom>
          <a:noFill/>
        </p:spPr>
        <p:txBody>
          <a:bodyPr vert="eaVert" wrap="square" rtlCol="0">
            <a:spAutoFit/>
          </a:bodyPr>
          <a:lstStyle/>
          <a:p>
            <a:pPr algn="ctr"/>
            <a:r>
              <a:rPr lang="zh-CN" altLang="en-US" sz="2400" b="1" dirty="0">
                <a:solidFill>
                  <a:schemeClr val="bg1"/>
                </a:solidFill>
              </a:rPr>
              <a:t>比特</a:t>
            </a:r>
            <a:endParaRPr lang="zh-CN" altLang="en-US" sz="2400" b="1" dirty="0">
              <a:solidFill>
                <a:schemeClr val="bg1"/>
              </a:solidFill>
            </a:endParaRPr>
          </a:p>
        </p:txBody>
      </p:sp>
      <p:sp>
        <p:nvSpPr>
          <p:cNvPr id="19" name="文本框 18"/>
          <p:cNvSpPr txBox="1"/>
          <p:nvPr/>
        </p:nvSpPr>
        <p:spPr>
          <a:xfrm>
            <a:off x="6760860" y="2210521"/>
            <a:ext cx="553998" cy="792088"/>
          </a:xfrm>
          <a:prstGeom prst="rect">
            <a:avLst/>
          </a:prstGeom>
          <a:noFill/>
        </p:spPr>
        <p:txBody>
          <a:bodyPr vert="eaVert" wrap="square" rtlCol="0">
            <a:spAutoFit/>
          </a:bodyPr>
          <a:lstStyle/>
          <a:p>
            <a:pPr algn="ctr"/>
            <a:r>
              <a:rPr lang="zh-CN" altLang="en-US" sz="2400" b="1" dirty="0">
                <a:solidFill>
                  <a:schemeClr val="bg1"/>
                </a:solidFill>
              </a:rPr>
              <a:t>速率</a:t>
            </a:r>
            <a:endParaRPr lang="zh-CN" altLang="en-US" sz="2400" b="1" dirty="0">
              <a:solidFill>
                <a:schemeClr val="bg1"/>
              </a:solidFill>
            </a:endParaRPr>
          </a:p>
        </p:txBody>
      </p:sp>
      <p:graphicFrame>
        <p:nvGraphicFramePr>
          <p:cNvPr id="6" name="对象 5"/>
          <p:cNvGraphicFramePr>
            <a:graphicFrameLocks noChangeAspect="1"/>
          </p:cNvGraphicFramePr>
          <p:nvPr/>
        </p:nvGraphicFramePr>
        <p:xfrm>
          <a:off x="4514850" y="2219325"/>
          <a:ext cx="114300" cy="177800"/>
        </p:xfrm>
        <a:graphic>
          <a:graphicData uri="http://schemas.openxmlformats.org/presentationml/2006/ole">
            <mc:AlternateContent xmlns:mc="http://schemas.openxmlformats.org/markup-compatibility/2006">
              <mc:Choice xmlns:v="urn:schemas-microsoft-com:vml" Requires="v">
                <p:oleObj spid="_x0000_s24649" name="Equation" r:id="rId2" imgW="2733675" imgH="4257675" progId="Equation.DSMT4">
                  <p:embed/>
                </p:oleObj>
              </mc:Choice>
              <mc:Fallback>
                <p:oleObj name="Equation" r:id="rId2" imgW="2733675" imgH="4257675" progId="Equation.DSMT4">
                  <p:embed/>
                  <p:pic>
                    <p:nvPicPr>
                      <p:cNvPr id="0" name="对象 5"/>
                      <p:cNvPicPr/>
                      <p:nvPr/>
                    </p:nvPicPr>
                    <p:blipFill>
                      <a:blip r:embed="rId3"/>
                      <a:stretch>
                        <a:fillRect/>
                      </a:stretch>
                    </p:blipFill>
                    <p:spPr>
                      <a:xfrm>
                        <a:off x="4514850" y="2219325"/>
                        <a:ext cx="114300" cy="1778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spid="_x0000_s24650" name="Equation" r:id="rId4" imgW="2733675" imgH="4257675" progId="Equation.DSMT4">
                  <p:embed/>
                </p:oleObj>
              </mc:Choice>
              <mc:Fallback>
                <p:oleObj name="Equation" r:id="rId4" imgW="2733675" imgH="4257675" progId="Equation.DSMT4">
                  <p:embed/>
                  <p:pic>
                    <p:nvPicPr>
                      <p:cNvPr id="0" name="对象 9"/>
                      <p:cNvPicPr/>
                      <p:nvPr/>
                    </p:nvPicPr>
                    <p:blipFill>
                      <a:blip r:embed="rId5"/>
                      <a:stretch>
                        <a:fillRect/>
                      </a:stretch>
                    </p:blipFill>
                    <p:spPr>
                      <a:xfrm>
                        <a:off x="4114800" y="2209800"/>
                        <a:ext cx="914400" cy="198438"/>
                      </a:xfrm>
                      <a:prstGeom prst="rect">
                        <a:avLst/>
                      </a:prstGeom>
                    </p:spPr>
                  </p:pic>
                </p:oleObj>
              </mc:Fallback>
            </mc:AlternateContent>
          </a:graphicData>
        </a:graphic>
      </p:graphicFrame>
      <p:sp>
        <p:nvSpPr>
          <p:cNvPr id="2" name="文本框 1"/>
          <p:cNvSpPr txBox="1"/>
          <p:nvPr/>
        </p:nvSpPr>
        <p:spPr>
          <a:xfrm>
            <a:off x="2104550" y="1239989"/>
            <a:ext cx="3991450" cy="2215991"/>
          </a:xfrm>
          <a:prstGeom prst="rect">
            <a:avLst/>
          </a:prstGeom>
          <a:noFill/>
        </p:spPr>
        <p:txBody>
          <a:bodyPr wrap="square" rtlCol="0">
            <a:spAutoFit/>
          </a:bodyPr>
          <a:lstStyle/>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数据块长度为 </a:t>
            </a:r>
            <a:r>
              <a:rPr lang="en-US" altLang="zh-CN" sz="2000" dirty="0">
                <a:solidFill>
                  <a:srgbClr val="000000"/>
                </a:solidFill>
                <a:latin typeface="微软雅黑" panose="020B0503020204020204" pitchFamily="34" charset="-122"/>
                <a:ea typeface="微软雅黑" panose="020B0503020204020204" pitchFamily="34" charset="-122"/>
              </a:rPr>
              <a:t>100 MB</a:t>
            </a:r>
            <a:endParaRPr lang="en-US" altLang="zh-CN" sz="20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信道带宽为 </a:t>
            </a:r>
            <a:r>
              <a:rPr lang="en-US" altLang="zh-CN" sz="2000" dirty="0">
                <a:solidFill>
                  <a:srgbClr val="000000"/>
                </a:solidFill>
                <a:latin typeface="微软雅黑" panose="020B0503020204020204" pitchFamily="34" charset="-122"/>
                <a:ea typeface="微软雅黑" panose="020B0503020204020204" pitchFamily="34" charset="-122"/>
              </a:rPr>
              <a:t>1Mb/s</a:t>
            </a:r>
            <a:endParaRPr lang="en-US" altLang="zh-CN" sz="20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传送距离为 </a:t>
            </a:r>
            <a:r>
              <a:rPr lang="en-US" altLang="zh-CN" sz="2000" dirty="0">
                <a:solidFill>
                  <a:srgbClr val="000000"/>
                </a:solidFill>
                <a:latin typeface="微软雅黑" panose="020B0503020204020204" pitchFamily="34" charset="-122"/>
                <a:ea typeface="微软雅黑" panose="020B0503020204020204" pitchFamily="34" charset="-122"/>
              </a:rPr>
              <a:t>1000km</a:t>
            </a:r>
            <a:endParaRPr lang="en-US" altLang="zh-CN" sz="20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计算</a:t>
            </a:r>
            <a:r>
              <a:rPr lang="zh-CN" altLang="en-US" sz="2000" dirty="0">
                <a:solidFill>
                  <a:srgbClr val="0070C0"/>
                </a:solidFill>
                <a:latin typeface="微软雅黑" panose="020B0503020204020204" pitchFamily="34" charset="-122"/>
                <a:ea typeface="微软雅黑" panose="020B0503020204020204" pitchFamily="34" charset="-122"/>
              </a:rPr>
              <a:t>发送时延</a:t>
            </a:r>
            <a:r>
              <a:rPr lang="zh-CN" altLang="en-US" sz="2000" dirty="0">
                <a:solidFill>
                  <a:srgbClr val="000000"/>
                </a:solidFill>
                <a:latin typeface="微软雅黑" panose="020B0503020204020204" pitchFamily="34" charset="-122"/>
                <a:ea typeface="微软雅黑" panose="020B0503020204020204" pitchFamily="34" charset="-122"/>
              </a:rPr>
              <a:t>和</a:t>
            </a:r>
            <a:r>
              <a:rPr lang="zh-CN" altLang="en-US" sz="2000" dirty="0">
                <a:solidFill>
                  <a:schemeClr val="accent2"/>
                </a:solidFill>
                <a:latin typeface="微软雅黑" panose="020B0503020204020204" pitchFamily="34" charset="-122"/>
                <a:ea typeface="微软雅黑" panose="020B0503020204020204" pitchFamily="34" charset="-122"/>
              </a:rPr>
              <a:t>传播时延</a:t>
            </a:r>
            <a:r>
              <a:rPr lang="zh-CN" altLang="en-US" sz="1800" dirty="0">
                <a:solidFill>
                  <a:srgbClr val="000000"/>
                </a:solidFill>
                <a:latin typeface="微软雅黑" panose="020B0503020204020204" pitchFamily="34" charset="-122"/>
                <a:ea typeface="微软雅黑" panose="020B0503020204020204" pitchFamily="34" charset="-122"/>
              </a:rPr>
              <a:t>。</a:t>
            </a:r>
            <a:endParaRPr lang="en-US" altLang="zh-CN" sz="1800" dirty="0">
              <a:solidFill>
                <a:srgbClr val="000000"/>
              </a:solidFill>
              <a:latin typeface="微软雅黑" panose="020B0503020204020204" pitchFamily="34" charset="-122"/>
              <a:ea typeface="微软雅黑" panose="020B0503020204020204" pitchFamily="34" charset="-122"/>
            </a:endParaRPr>
          </a:p>
          <a:p>
            <a:endParaRPr lang="zh-CN" altLang="en-US" dirty="0"/>
          </a:p>
        </p:txBody>
      </p:sp>
      <p:sp>
        <p:nvSpPr>
          <p:cNvPr id="14" name="文本框 13"/>
          <p:cNvSpPr txBox="1"/>
          <p:nvPr/>
        </p:nvSpPr>
        <p:spPr>
          <a:xfrm>
            <a:off x="6985225" y="1219129"/>
            <a:ext cx="4749062" cy="1889876"/>
          </a:xfrm>
          <a:prstGeom prst="rect">
            <a:avLst/>
          </a:prstGeom>
          <a:noFill/>
        </p:spPr>
        <p:txBody>
          <a:bodyPr wrap="square" rtlCol="0">
            <a:spAutoFit/>
          </a:bodyPr>
          <a:lstStyle/>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数据块长度为 </a:t>
            </a:r>
            <a:r>
              <a:rPr lang="en-US" altLang="zh-CN" sz="2000" dirty="0">
                <a:solidFill>
                  <a:srgbClr val="000000"/>
                </a:solidFill>
                <a:latin typeface="微软雅黑" panose="020B0503020204020204" pitchFamily="34" charset="-122"/>
                <a:ea typeface="微软雅黑" panose="020B0503020204020204" pitchFamily="34" charset="-122"/>
              </a:rPr>
              <a:t>1B,</a:t>
            </a:r>
            <a:endParaRPr lang="en-US" altLang="zh-CN" sz="20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信道带宽为 </a:t>
            </a:r>
            <a:r>
              <a:rPr lang="en-US" altLang="zh-CN" sz="2000" dirty="0">
                <a:solidFill>
                  <a:srgbClr val="000000"/>
                </a:solidFill>
                <a:latin typeface="微软雅黑" panose="020B0503020204020204" pitchFamily="34" charset="-122"/>
                <a:ea typeface="微软雅黑" panose="020B0503020204020204" pitchFamily="34" charset="-122"/>
              </a:rPr>
              <a:t>1Mb/s,</a:t>
            </a:r>
            <a:endParaRPr lang="en-US" altLang="zh-CN" sz="20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传送距离为 </a:t>
            </a:r>
            <a:r>
              <a:rPr lang="en-US" altLang="zh-CN" sz="2000" dirty="0">
                <a:solidFill>
                  <a:srgbClr val="000000"/>
                </a:solidFill>
                <a:latin typeface="微软雅黑" panose="020B0503020204020204" pitchFamily="34" charset="-122"/>
                <a:ea typeface="微软雅黑" panose="020B0503020204020204" pitchFamily="34" charset="-122"/>
              </a:rPr>
              <a:t>1000km,</a:t>
            </a:r>
            <a:endParaRPr lang="en-US" altLang="zh-CN" sz="20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计算</a:t>
            </a:r>
            <a:r>
              <a:rPr lang="zh-CN" altLang="en-US" sz="2000" dirty="0">
                <a:solidFill>
                  <a:srgbClr val="0070C0"/>
                </a:solidFill>
                <a:latin typeface="微软雅黑" panose="020B0503020204020204" pitchFamily="34" charset="-122"/>
                <a:ea typeface="微软雅黑" panose="020B0503020204020204" pitchFamily="34" charset="-122"/>
              </a:rPr>
              <a:t>发送时延</a:t>
            </a:r>
            <a:r>
              <a:rPr lang="zh-CN" altLang="en-US" sz="2000" dirty="0">
                <a:solidFill>
                  <a:srgbClr val="000000"/>
                </a:solidFill>
                <a:latin typeface="微软雅黑" panose="020B0503020204020204" pitchFamily="34" charset="-122"/>
                <a:ea typeface="微软雅黑" panose="020B0503020204020204" pitchFamily="34" charset="-122"/>
              </a:rPr>
              <a:t>和</a:t>
            </a:r>
            <a:r>
              <a:rPr lang="zh-CN" altLang="en-US" sz="2000" dirty="0">
                <a:solidFill>
                  <a:schemeClr val="accent2"/>
                </a:solidFill>
                <a:latin typeface="微软雅黑" panose="020B0503020204020204" pitchFamily="34" charset="-122"/>
                <a:ea typeface="微软雅黑" panose="020B0503020204020204" pitchFamily="34" charset="-122"/>
              </a:rPr>
              <a:t>传播时延</a:t>
            </a:r>
            <a:r>
              <a:rPr lang="zh-CN" altLang="en-US" sz="2000" dirty="0">
                <a:solidFill>
                  <a:srgbClr val="000000"/>
                </a:solidFill>
                <a:latin typeface="微软雅黑" panose="020B0503020204020204" pitchFamily="34" charset="-122"/>
                <a:ea typeface="微软雅黑" panose="020B0503020204020204" pitchFamily="34" charset="-122"/>
              </a:rPr>
              <a:t>。</a:t>
            </a:r>
            <a:endParaRPr lang="zh-CN" altLang="en-US" sz="2000" dirty="0"/>
          </a:p>
        </p:txBody>
      </p:sp>
      <p:graphicFrame>
        <p:nvGraphicFramePr>
          <p:cNvPr id="22" name="对象 21"/>
          <p:cNvGraphicFramePr>
            <a:graphicFrameLocks noChangeAspect="1"/>
          </p:cNvGraphicFramePr>
          <p:nvPr/>
        </p:nvGraphicFramePr>
        <p:xfrm>
          <a:off x="2170070" y="3247498"/>
          <a:ext cx="4208106" cy="1392139"/>
        </p:xfrm>
        <a:graphic>
          <a:graphicData uri="http://schemas.openxmlformats.org/presentationml/2006/ole">
            <mc:AlternateContent xmlns:mc="http://schemas.openxmlformats.org/markup-compatibility/2006">
              <mc:Choice xmlns:v="urn:schemas-microsoft-com:vml" Requires="v">
                <p:oleObj spid="_x0000_s24651" name="Equation" r:id="rId6" imgW="46929675" imgH="21326475" progId="Equation.DSMT4">
                  <p:embed/>
                </p:oleObj>
              </mc:Choice>
              <mc:Fallback>
                <p:oleObj name="Equation" r:id="rId6" imgW="46929675" imgH="21326475" progId="Equation.DSMT4">
                  <p:embed/>
                  <p:pic>
                    <p:nvPicPr>
                      <p:cNvPr id="0" name="图片 24650"/>
                      <p:cNvPicPr/>
                      <p:nvPr/>
                    </p:nvPicPr>
                    <p:blipFill>
                      <a:blip r:embed="rId7"/>
                      <a:stretch>
                        <a:fillRect/>
                      </a:stretch>
                    </p:blipFill>
                    <p:spPr>
                      <a:xfrm>
                        <a:off x="2170070" y="3247498"/>
                        <a:ext cx="4208106" cy="1392139"/>
                      </a:xfrm>
                      <a:prstGeom prst="rect">
                        <a:avLst/>
                      </a:prstGeom>
                    </p:spPr>
                  </p:pic>
                </p:oleObj>
              </mc:Fallback>
            </mc:AlternateContent>
          </a:graphicData>
        </a:graphic>
      </p:graphicFrame>
      <p:graphicFrame>
        <p:nvGraphicFramePr>
          <p:cNvPr id="23" name="对象 22"/>
          <p:cNvGraphicFramePr>
            <a:graphicFrameLocks noChangeAspect="1"/>
          </p:cNvGraphicFramePr>
          <p:nvPr/>
        </p:nvGraphicFramePr>
        <p:xfrm>
          <a:off x="2195747" y="4794080"/>
          <a:ext cx="4223404" cy="1281015"/>
        </p:xfrm>
        <a:graphic>
          <a:graphicData uri="http://schemas.openxmlformats.org/presentationml/2006/ole">
            <mc:AlternateContent xmlns:mc="http://schemas.openxmlformats.org/markup-compatibility/2006">
              <mc:Choice xmlns:v="urn:schemas-microsoft-com:vml" Requires="v">
                <p:oleObj spid="_x0000_s24652" name="Equation" r:id="rId8" imgW="53330475" imgH="21326475" progId="Equation.DSMT4">
                  <p:embed/>
                </p:oleObj>
              </mc:Choice>
              <mc:Fallback>
                <p:oleObj name="Equation" r:id="rId8" imgW="53330475" imgH="21326475" progId="Equation.DSMT4">
                  <p:embed/>
                  <p:pic>
                    <p:nvPicPr>
                      <p:cNvPr id="0" name="图片 24651"/>
                      <p:cNvPicPr/>
                      <p:nvPr/>
                    </p:nvPicPr>
                    <p:blipFill>
                      <a:blip r:embed="rId9"/>
                      <a:stretch>
                        <a:fillRect/>
                      </a:stretch>
                    </p:blipFill>
                    <p:spPr>
                      <a:xfrm>
                        <a:off x="2195747" y="4794080"/>
                        <a:ext cx="4223404" cy="1281015"/>
                      </a:xfrm>
                      <a:prstGeom prst="rect">
                        <a:avLst/>
                      </a:prstGeom>
                    </p:spPr>
                  </p:pic>
                </p:oleObj>
              </mc:Fallback>
            </mc:AlternateContent>
          </a:graphicData>
        </a:graphic>
      </p:graphicFrame>
      <p:graphicFrame>
        <p:nvGraphicFramePr>
          <p:cNvPr id="26" name="对象 25"/>
          <p:cNvGraphicFramePr>
            <a:graphicFrameLocks noChangeAspect="1"/>
          </p:cNvGraphicFramePr>
          <p:nvPr/>
        </p:nvGraphicFramePr>
        <p:xfrm>
          <a:off x="7179700" y="3272120"/>
          <a:ext cx="4550849" cy="1350963"/>
        </p:xfrm>
        <a:graphic>
          <a:graphicData uri="http://schemas.openxmlformats.org/presentationml/2006/ole">
            <mc:AlternateContent xmlns:mc="http://schemas.openxmlformats.org/markup-compatibility/2006">
              <mc:Choice xmlns:v="urn:schemas-microsoft-com:vml" Requires="v">
                <p:oleObj spid="_x0000_s24653" name="Equation" r:id="rId10" imgW="42967275" imgH="20716875" progId="Equation.DSMT4">
                  <p:embed/>
                </p:oleObj>
              </mc:Choice>
              <mc:Fallback>
                <p:oleObj name="Equation" r:id="rId10" imgW="42967275" imgH="20716875" progId="Equation.DSMT4">
                  <p:embed/>
                  <p:pic>
                    <p:nvPicPr>
                      <p:cNvPr id="0" name="对象 21"/>
                      <p:cNvPicPr/>
                      <p:nvPr/>
                    </p:nvPicPr>
                    <p:blipFill>
                      <a:blip r:embed="rId11"/>
                      <a:stretch>
                        <a:fillRect/>
                      </a:stretch>
                    </p:blipFill>
                    <p:spPr>
                      <a:xfrm>
                        <a:off x="7179700" y="3272120"/>
                        <a:ext cx="4550849" cy="1350963"/>
                      </a:xfrm>
                      <a:prstGeom prst="rect">
                        <a:avLst/>
                      </a:prstGeom>
                    </p:spPr>
                  </p:pic>
                </p:oleObj>
              </mc:Fallback>
            </mc:AlternateContent>
          </a:graphicData>
        </a:graphic>
      </p:graphicFrame>
      <p:graphicFrame>
        <p:nvGraphicFramePr>
          <p:cNvPr id="27" name="对象 26"/>
          <p:cNvGraphicFramePr>
            <a:graphicFrameLocks noChangeAspect="1"/>
          </p:cNvGraphicFramePr>
          <p:nvPr/>
        </p:nvGraphicFramePr>
        <p:xfrm>
          <a:off x="7248053" y="4737736"/>
          <a:ext cx="4482495" cy="1427568"/>
        </p:xfrm>
        <a:graphic>
          <a:graphicData uri="http://schemas.openxmlformats.org/presentationml/2006/ole">
            <mc:AlternateContent xmlns:mc="http://schemas.openxmlformats.org/markup-compatibility/2006">
              <mc:Choice xmlns:v="urn:schemas-microsoft-com:vml" Requires="v">
                <p:oleObj spid="_x0000_s24654" name="Equation" r:id="rId12" imgW="53330475" imgH="21326475" progId="Equation.DSMT4">
                  <p:embed/>
                </p:oleObj>
              </mc:Choice>
              <mc:Fallback>
                <p:oleObj name="Equation" r:id="rId12" imgW="53330475" imgH="21326475" progId="Equation.DSMT4">
                  <p:embed/>
                  <p:pic>
                    <p:nvPicPr>
                      <p:cNvPr id="0" name="对象 22"/>
                      <p:cNvPicPr/>
                      <p:nvPr/>
                    </p:nvPicPr>
                    <p:blipFill>
                      <a:blip r:embed="rId13"/>
                      <a:stretch>
                        <a:fillRect/>
                      </a:stretch>
                    </p:blipFill>
                    <p:spPr>
                      <a:xfrm>
                        <a:off x="7248053" y="4737736"/>
                        <a:ext cx="4482495" cy="1427568"/>
                      </a:xfrm>
                      <a:prstGeom prst="rect">
                        <a:avLst/>
                      </a:prstGeom>
                    </p:spPr>
                  </p:pic>
                </p:oleObj>
              </mc:Fallback>
            </mc:AlternateContent>
          </a:graphicData>
        </a:graphic>
      </p:graphicFrame>
      <p:sp>
        <p:nvSpPr>
          <p:cNvPr id="24" name="矩形 23"/>
          <p:cNvSpPr/>
          <p:nvPr/>
        </p:nvSpPr>
        <p:spPr>
          <a:xfrm>
            <a:off x="2148953" y="2979732"/>
            <a:ext cx="1202711" cy="584775"/>
          </a:xfrm>
          <a:prstGeom prst="rect">
            <a:avLst/>
          </a:prstGeom>
          <a:noFill/>
        </p:spPr>
        <p:txBody>
          <a:bodyPr wrap="square" lIns="91440" tIns="45720" rIns="91440" bIns="45720">
            <a:spAutoFit/>
          </a:bodyPr>
          <a:lstStyle/>
          <a:p>
            <a:pPr algn="ctr"/>
            <a:r>
              <a:rPr lang="zh-CN" altLang="en-US" sz="3200" b="1" cap="none" spc="0" dirty="0">
                <a:ln w="0"/>
                <a:solidFill>
                  <a:srgbClr val="FF3399"/>
                </a:solidFill>
                <a:effectLst>
                  <a:reflection blurRad="6350" stA="53000" endA="300" endPos="35500" dir="5400000" sy="-90000" algn="bl" rotWithShape="0"/>
                </a:effectLst>
              </a:rPr>
              <a:t>主导</a:t>
            </a:r>
            <a:endParaRPr lang="zh-CN" altLang="en-US" sz="3200" b="1" cap="none" spc="0" dirty="0">
              <a:ln w="0"/>
              <a:solidFill>
                <a:srgbClr val="FF3399"/>
              </a:solidFill>
              <a:effectLst>
                <a:reflection blurRad="6350" stA="53000" endA="300" endPos="35500" dir="5400000" sy="-90000" algn="bl" rotWithShape="0"/>
              </a:effectLst>
            </a:endParaRPr>
          </a:p>
        </p:txBody>
      </p:sp>
      <p:sp>
        <p:nvSpPr>
          <p:cNvPr id="29" name="矩形 28"/>
          <p:cNvSpPr/>
          <p:nvPr/>
        </p:nvSpPr>
        <p:spPr>
          <a:xfrm>
            <a:off x="10527837" y="5560513"/>
            <a:ext cx="1202711" cy="584775"/>
          </a:xfrm>
          <a:prstGeom prst="rect">
            <a:avLst/>
          </a:prstGeom>
          <a:noFill/>
        </p:spPr>
        <p:txBody>
          <a:bodyPr wrap="square" lIns="91440" tIns="45720" rIns="91440" bIns="45720">
            <a:spAutoFit/>
          </a:bodyPr>
          <a:lstStyle/>
          <a:p>
            <a:pPr algn="ctr"/>
            <a:r>
              <a:rPr lang="zh-CN" altLang="en-US" sz="3200" b="1" cap="none" spc="0" dirty="0">
                <a:ln w="0"/>
                <a:solidFill>
                  <a:srgbClr val="FF3399"/>
                </a:solidFill>
                <a:effectLst>
                  <a:reflection blurRad="6350" stA="53000" endA="300" endPos="35500" dir="5400000" sy="-90000" algn="bl" rotWithShape="0"/>
                </a:effectLst>
              </a:rPr>
              <a:t>主导</a:t>
            </a:r>
            <a:endParaRPr lang="zh-CN" altLang="en-US" sz="3200" b="1" cap="none" spc="0" dirty="0">
              <a:ln w="0"/>
              <a:solidFill>
                <a:srgbClr val="FF3399"/>
              </a:solidFill>
              <a:effectLst>
                <a:reflection blurRad="6350" stA="53000" endA="300" endPos="35500" dir="5400000" sy="-90000" algn="bl"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anim calcmode="lin" valueType="num">
                                      <p:cBhvr>
                                        <p:cTn id="14" dur="1000" fill="hold"/>
                                        <p:tgtEl>
                                          <p:spTgt spid="22"/>
                                        </p:tgtEl>
                                        <p:attrNameLst>
                                          <p:attrName>ppt_x</p:attrName>
                                        </p:attrNameLst>
                                      </p:cBhvr>
                                      <p:tavLst>
                                        <p:tav tm="0">
                                          <p:val>
                                            <p:strVal val="#ppt_x"/>
                                          </p:val>
                                        </p:tav>
                                        <p:tav tm="100000">
                                          <p:val>
                                            <p:strVal val="#ppt_x"/>
                                          </p:val>
                                        </p:tav>
                                      </p:tavLst>
                                    </p:anim>
                                    <p:anim calcmode="lin" valueType="num">
                                      <p:cBhvr>
                                        <p:cTn id="1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anim calcmode="lin" valueType="num">
                                      <p:cBhvr>
                                        <p:cTn id="21" dur="1000" fill="hold"/>
                                        <p:tgtEl>
                                          <p:spTgt spid="23"/>
                                        </p:tgtEl>
                                        <p:attrNameLst>
                                          <p:attrName>ppt_x</p:attrName>
                                        </p:attrNameLst>
                                      </p:cBhvr>
                                      <p:tavLst>
                                        <p:tav tm="0">
                                          <p:val>
                                            <p:strVal val="#ppt_x"/>
                                          </p:val>
                                        </p:tav>
                                        <p:tav tm="100000">
                                          <p:val>
                                            <p:strVal val="#ppt_x"/>
                                          </p:val>
                                        </p:tav>
                                      </p:tavLst>
                                    </p:anim>
                                    <p:anim calcmode="lin" valueType="num">
                                      <p:cBhvr>
                                        <p:cTn id="2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1000"/>
                                        <p:tgtEl>
                                          <p:spTgt spid="26"/>
                                        </p:tgtEl>
                                      </p:cBhvr>
                                    </p:animEffect>
                                    <p:anim calcmode="lin" valueType="num">
                                      <p:cBhvr>
                                        <p:cTn id="40" dur="1000" fill="hold"/>
                                        <p:tgtEl>
                                          <p:spTgt spid="26"/>
                                        </p:tgtEl>
                                        <p:attrNameLst>
                                          <p:attrName>ppt_x</p:attrName>
                                        </p:attrNameLst>
                                      </p:cBhvr>
                                      <p:tavLst>
                                        <p:tav tm="0">
                                          <p:val>
                                            <p:strVal val="#ppt_x"/>
                                          </p:val>
                                        </p:tav>
                                        <p:tav tm="100000">
                                          <p:val>
                                            <p:strVal val="#ppt_x"/>
                                          </p:val>
                                        </p:tav>
                                      </p:tavLst>
                                    </p:anim>
                                    <p:anim calcmode="lin" valueType="num">
                                      <p:cBhvr>
                                        <p:cTn id="41"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1000"/>
                                        <p:tgtEl>
                                          <p:spTgt spid="27"/>
                                        </p:tgtEl>
                                      </p:cBhvr>
                                    </p:animEffect>
                                    <p:anim calcmode="lin" valueType="num">
                                      <p:cBhvr>
                                        <p:cTn id="47" dur="1000" fill="hold"/>
                                        <p:tgtEl>
                                          <p:spTgt spid="27"/>
                                        </p:tgtEl>
                                        <p:attrNameLst>
                                          <p:attrName>ppt_x</p:attrName>
                                        </p:attrNameLst>
                                      </p:cBhvr>
                                      <p:tavLst>
                                        <p:tav tm="0">
                                          <p:val>
                                            <p:strVal val="#ppt_x"/>
                                          </p:val>
                                        </p:tav>
                                        <p:tav tm="100000">
                                          <p:val>
                                            <p:strVal val="#ppt_x"/>
                                          </p:val>
                                        </p:tav>
                                      </p:tavLst>
                                    </p:anim>
                                    <p:anim calcmode="lin" valueType="num">
                                      <p:cBhvr>
                                        <p:cTn id="4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additive="base">
                                        <p:cTn id="53" dur="500" fill="hold"/>
                                        <p:tgtEl>
                                          <p:spTgt spid="29"/>
                                        </p:tgtEl>
                                        <p:attrNameLst>
                                          <p:attrName>ppt_x</p:attrName>
                                        </p:attrNameLst>
                                      </p:cBhvr>
                                      <p:tavLst>
                                        <p:tav tm="0">
                                          <p:val>
                                            <p:strVal val="#ppt_x"/>
                                          </p:val>
                                        </p:tav>
                                        <p:tav tm="100000">
                                          <p:val>
                                            <p:strVal val="#ppt_x"/>
                                          </p:val>
                                        </p:tav>
                                      </p:tavLst>
                                    </p:anim>
                                    <p:anim calcmode="lin" valueType="num">
                                      <p:cBhvr additive="base">
                                        <p:cTn id="5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24" grpId="0"/>
      <p:bldP spid="2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11"/>
          <p:cNvSpPr txBox="1"/>
          <p:nvPr/>
        </p:nvSpPr>
        <p:spPr>
          <a:xfrm>
            <a:off x="1027386" y="340379"/>
            <a:ext cx="5291137" cy="523220"/>
          </a:xfrm>
          <a:prstGeom prst="rect">
            <a:avLst/>
          </a:prstGeom>
          <a:noFill/>
          <a:ln w="9525">
            <a:noFill/>
          </a:ln>
        </p:spPr>
        <p:txBody>
          <a:bodyPr>
            <a:spAutoFit/>
          </a:bodyPr>
          <a:lstStyle/>
          <a:p>
            <a:pPr eaLnBrk="1" hangingPunct="1"/>
            <a:r>
              <a:rPr lang="zh-CN" altLang="en-US" sz="2800" b="1" dirty="0">
                <a:solidFill>
                  <a:srgbClr val="036EB8"/>
                </a:solidFill>
                <a:latin typeface="微软雅黑" panose="020B0503020204020204" pitchFamily="34" charset="-122"/>
                <a:ea typeface="微软雅黑" panose="020B0503020204020204" pitchFamily="34" charset="-122"/>
              </a:rPr>
              <a:t>计算机网络的性能指标</a:t>
            </a:r>
            <a:endParaRPr lang="en-US" altLang="zh-CN" sz="2800" b="1" dirty="0">
              <a:solidFill>
                <a:srgbClr val="036EB8"/>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336" y="147964"/>
            <a:ext cx="908050" cy="908050"/>
            <a:chOff x="369155" y="409574"/>
            <a:chExt cx="908050" cy="908050"/>
          </a:xfrm>
        </p:grpSpPr>
        <p:sp>
          <p:nvSpPr>
            <p:cNvPr id="17" name="十字箭头标注 16"/>
            <p:cNvSpPr/>
            <p:nvPr/>
          </p:nvSpPr>
          <p:spPr>
            <a:xfrm>
              <a:off x="369155" y="409574"/>
              <a:ext cx="908050" cy="908050"/>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hangingPunct="1">
                <a:defRPr/>
              </a:pPr>
              <a:endParaRPr lang="zh-CN" altLang="en-US" sz="100" noProof="1"/>
            </a:p>
          </p:txBody>
        </p:sp>
        <p:pic>
          <p:nvPicPr>
            <p:cNvPr id="6149" name="图片 17"/>
            <p:cNvPicPr>
              <a:picLocks noChangeAspect="1"/>
            </p:cNvPicPr>
            <p:nvPr/>
          </p:nvPicPr>
          <p:blipFill>
            <a:blip r:embed="rId1"/>
            <a:stretch>
              <a:fillRect/>
            </a:stretch>
          </p:blipFill>
          <p:spPr>
            <a:xfrm>
              <a:off x="559655" y="548680"/>
              <a:ext cx="527050" cy="527050"/>
            </a:xfrm>
            <a:prstGeom prst="rect">
              <a:avLst/>
            </a:prstGeom>
            <a:noFill/>
            <a:ln w="9525">
              <a:noFill/>
            </a:ln>
          </p:spPr>
        </p:pic>
      </p:grpSp>
      <p:graphicFrame>
        <p:nvGraphicFramePr>
          <p:cNvPr id="5" name="表格 5"/>
          <p:cNvGraphicFramePr>
            <a:graphicFrameLocks noGrp="1"/>
          </p:cNvGraphicFramePr>
          <p:nvPr/>
        </p:nvGraphicFramePr>
        <p:xfrm>
          <a:off x="119335" y="1056014"/>
          <a:ext cx="11973347" cy="5654032"/>
        </p:xfrm>
        <a:graphic>
          <a:graphicData uri="http://schemas.openxmlformats.org/drawingml/2006/table">
            <a:tbl>
              <a:tblPr firstRow="1" bandRow="1">
                <a:tableStyleId>{5940675A-B579-460E-94D1-54222C63F5DA}</a:tableStyleId>
              </a:tblPr>
              <a:tblGrid>
                <a:gridCol w="1741578"/>
                <a:gridCol w="10231769"/>
              </a:tblGrid>
              <a:tr h="706754">
                <a:tc>
                  <a:txBody>
                    <a:bodyPr/>
                    <a:lstStyle/>
                    <a:p>
                      <a:pPr algn="ctr"/>
                      <a:r>
                        <a:rPr lang="zh-CN" altLang="en-US" sz="2400" b="1" dirty="0">
                          <a:solidFill>
                            <a:schemeClr val="tx1"/>
                          </a:solidFill>
                        </a:rPr>
                        <a:t>速率</a:t>
                      </a:r>
                      <a:endParaRPr lang="zh-CN" altLang="en-US" sz="2400" b="1" dirty="0">
                        <a:solidFill>
                          <a:schemeClr val="tx1"/>
                        </a:solidFill>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9050" cap="flat" cmpd="sng" algn="ctr">
                      <a:solidFill>
                        <a:srgbClr val="AFABAB"/>
                      </a:solid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rowSpan="8">
                  <a:txBody>
                    <a:bodyPr/>
                    <a:lstStyle/>
                    <a:p>
                      <a:endParaRPr lang="zh-CN" altLang="en-US" dirty="0">
                        <a:solidFill>
                          <a:schemeClr val="bg1"/>
                        </a:solidFill>
                      </a:endParaRPr>
                    </a:p>
                  </a:txBody>
                  <a:tcP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9050" cap="flat" cmpd="sng" algn="ctr">
                      <a:solidFill>
                        <a:srgbClr val="AFABAB"/>
                      </a:solidFill>
                      <a:prstDash val="solid"/>
                      <a:round/>
                      <a:headEnd type="none" w="med" len="med"/>
                      <a:tailEnd type="none" w="med" len="med"/>
                    </a:lnT>
                    <a:lnB w="19050" cap="flat" cmpd="sng" algn="ctr">
                      <a:solidFill>
                        <a:srgbClr val="AFABAB"/>
                      </a:solid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带宽</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吞吐量</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时延</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bg1"/>
                          </a:solidFill>
                          <a:latin typeface="+mn-lt"/>
                          <a:ea typeface="+mn-ea"/>
                          <a:cs typeface="+mn-cs"/>
                        </a:rPr>
                        <a:t>时延带宽积</a:t>
                      </a:r>
                      <a:endParaRPr lang="zh-CN" altLang="en-US" sz="2400" b="1" kern="1200" dirty="0">
                        <a:solidFill>
                          <a:schemeClr val="bg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3399"/>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往返时间</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利用率</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丢包率</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AFABAB"/>
                      </a:solid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文本框 8"/>
          <p:cNvSpPr txBox="1"/>
          <p:nvPr/>
        </p:nvSpPr>
        <p:spPr>
          <a:xfrm>
            <a:off x="1914462" y="2210521"/>
            <a:ext cx="553998" cy="792088"/>
          </a:xfrm>
          <a:prstGeom prst="rect">
            <a:avLst/>
          </a:prstGeom>
          <a:noFill/>
        </p:spPr>
        <p:txBody>
          <a:bodyPr vert="eaVert" wrap="square" rtlCol="0">
            <a:spAutoFit/>
          </a:bodyPr>
          <a:lstStyle/>
          <a:p>
            <a:pPr algn="ctr"/>
            <a:r>
              <a:rPr lang="zh-CN" altLang="en-US" sz="2400" b="1" dirty="0">
                <a:solidFill>
                  <a:schemeClr val="bg1"/>
                </a:solidFill>
              </a:rPr>
              <a:t>比特</a:t>
            </a:r>
            <a:endParaRPr lang="zh-CN" altLang="en-US" sz="2400" b="1" dirty="0">
              <a:solidFill>
                <a:schemeClr val="bg1"/>
              </a:solidFill>
            </a:endParaRPr>
          </a:p>
        </p:txBody>
      </p:sp>
      <p:sp>
        <p:nvSpPr>
          <p:cNvPr id="19" name="文本框 18"/>
          <p:cNvSpPr txBox="1"/>
          <p:nvPr/>
        </p:nvSpPr>
        <p:spPr>
          <a:xfrm>
            <a:off x="6760860" y="2210521"/>
            <a:ext cx="553998" cy="792088"/>
          </a:xfrm>
          <a:prstGeom prst="rect">
            <a:avLst/>
          </a:prstGeom>
          <a:noFill/>
        </p:spPr>
        <p:txBody>
          <a:bodyPr vert="eaVert" wrap="square" rtlCol="0">
            <a:spAutoFit/>
          </a:bodyPr>
          <a:lstStyle/>
          <a:p>
            <a:pPr algn="ctr"/>
            <a:r>
              <a:rPr lang="zh-CN" altLang="en-US" sz="2400" b="1" dirty="0">
                <a:solidFill>
                  <a:schemeClr val="bg1"/>
                </a:solidFill>
              </a:rPr>
              <a:t>速率</a:t>
            </a:r>
            <a:endParaRPr lang="zh-CN" altLang="en-US" sz="2400" b="1" dirty="0">
              <a:solidFill>
                <a:schemeClr val="bg1"/>
              </a:solidFill>
            </a:endParaRPr>
          </a:p>
        </p:txBody>
      </p:sp>
      <p:graphicFrame>
        <p:nvGraphicFramePr>
          <p:cNvPr id="6" name="对象 5"/>
          <p:cNvGraphicFramePr>
            <a:graphicFrameLocks noChangeAspect="1"/>
          </p:cNvGraphicFramePr>
          <p:nvPr/>
        </p:nvGraphicFramePr>
        <p:xfrm>
          <a:off x="4514850" y="2219325"/>
          <a:ext cx="114300" cy="177800"/>
        </p:xfrm>
        <a:graphic>
          <a:graphicData uri="http://schemas.openxmlformats.org/presentationml/2006/ole">
            <mc:AlternateContent xmlns:mc="http://schemas.openxmlformats.org/markup-compatibility/2006">
              <mc:Choice xmlns:v="urn:schemas-microsoft-com:vml" Requires="v">
                <p:oleObj spid="_x0000_s7536" name="Equation" r:id="rId2" imgW="2733675" imgH="4257675" progId="Equation.DSMT4">
                  <p:embed/>
                </p:oleObj>
              </mc:Choice>
              <mc:Fallback>
                <p:oleObj name="Equation" r:id="rId2" imgW="2733675" imgH="4257675" progId="Equation.DSMT4">
                  <p:embed/>
                  <p:pic>
                    <p:nvPicPr>
                      <p:cNvPr id="0" name="对象 5"/>
                      <p:cNvPicPr/>
                      <p:nvPr/>
                    </p:nvPicPr>
                    <p:blipFill>
                      <a:blip r:embed="rId3"/>
                      <a:stretch>
                        <a:fillRect/>
                      </a:stretch>
                    </p:blipFill>
                    <p:spPr>
                      <a:xfrm>
                        <a:off x="4514850" y="2219325"/>
                        <a:ext cx="114300" cy="1778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spid="_x0000_s7537" name="Equation" r:id="rId4" imgW="2733675" imgH="4257675" progId="Equation.DSMT4">
                  <p:embed/>
                </p:oleObj>
              </mc:Choice>
              <mc:Fallback>
                <p:oleObj name="Equation" r:id="rId4" imgW="2733675" imgH="4257675" progId="Equation.DSMT4">
                  <p:embed/>
                  <p:pic>
                    <p:nvPicPr>
                      <p:cNvPr id="0" name="对象 9"/>
                      <p:cNvPicPr/>
                      <p:nvPr/>
                    </p:nvPicPr>
                    <p:blipFill>
                      <a:blip r:embed="rId5"/>
                      <a:stretch>
                        <a:fillRect/>
                      </a:stretch>
                    </p:blipFill>
                    <p:spPr>
                      <a:xfrm>
                        <a:off x="4114800" y="2209800"/>
                        <a:ext cx="914400" cy="198438"/>
                      </a:xfrm>
                      <a:prstGeom prst="rect">
                        <a:avLst/>
                      </a:prstGeom>
                    </p:spPr>
                  </p:pic>
                </p:oleObj>
              </mc:Fallback>
            </mc:AlternateContent>
          </a:graphicData>
        </a:graphic>
      </p:graphicFrame>
      <p:sp>
        <p:nvSpPr>
          <p:cNvPr id="3" name="矩形 2"/>
          <p:cNvSpPr/>
          <p:nvPr/>
        </p:nvSpPr>
        <p:spPr>
          <a:xfrm>
            <a:off x="1914462" y="1175047"/>
            <a:ext cx="9798162" cy="923330"/>
          </a:xfrm>
          <a:prstGeom prst="rect">
            <a:avLst/>
          </a:prstGeom>
          <a:noFill/>
        </p:spPr>
        <p:txBody>
          <a:bodyPr wrap="square" lIns="91440" tIns="45720" rIns="91440" bIns="45720">
            <a:spAutoFit/>
          </a:bodyPr>
          <a:lstStyle/>
          <a:p>
            <a:pPr algn="ctr"/>
            <a:r>
              <a:rPr lang="zh-CN" altLang="en-US" sz="5400" b="1" cap="none" spc="0" dirty="0">
                <a:ln w="9525">
                  <a:solidFill>
                    <a:schemeClr val="bg1"/>
                  </a:solidFill>
                  <a:prstDash val="solid"/>
                </a:ln>
                <a:solidFill>
                  <a:srgbClr val="FF3399"/>
                </a:solidFill>
                <a:effectLst>
                  <a:outerShdw blurRad="12700" dist="38100" dir="2700000" algn="tl" rotWithShape="0">
                    <a:schemeClr val="accent5">
                      <a:lumMod val="60000"/>
                      <a:lumOff val="40000"/>
                    </a:schemeClr>
                  </a:outerShdw>
                </a:effectLst>
              </a:rPr>
              <a:t>时延带宽积</a:t>
            </a:r>
            <a:r>
              <a:rPr lang="en-US" altLang="zh-CN" sz="5400" b="1" cap="none" spc="0" dirty="0">
                <a:ln w="9525">
                  <a:solidFill>
                    <a:schemeClr val="bg1"/>
                  </a:solidFill>
                  <a:prstDash val="solid"/>
                </a:ln>
                <a:solidFill>
                  <a:srgbClr val="FF3399"/>
                </a:solidFill>
                <a:effectLst>
                  <a:outerShdw blurRad="12700" dist="38100" dir="2700000" algn="tl" rotWithShape="0">
                    <a:schemeClr val="accent5">
                      <a:lumMod val="60000"/>
                      <a:lumOff val="40000"/>
                    </a:schemeClr>
                  </a:outerShdw>
                </a:effectLst>
              </a:rPr>
              <a:t>=</a:t>
            </a:r>
            <a:r>
              <a:rPr lang="zh-CN" altLang="en-US" sz="5400" b="1" cap="none" spc="0" dirty="0">
                <a:ln w="9525">
                  <a:solidFill>
                    <a:schemeClr val="bg1"/>
                  </a:solidFill>
                  <a:prstDash val="solid"/>
                </a:ln>
                <a:solidFill>
                  <a:srgbClr val="FF3399"/>
                </a:solidFill>
                <a:effectLst>
                  <a:outerShdw blurRad="12700" dist="38100" dir="2700000" algn="tl" rotWithShape="0">
                    <a:schemeClr val="accent5">
                      <a:lumMod val="60000"/>
                      <a:lumOff val="40000"/>
                    </a:schemeClr>
                  </a:outerShdw>
                </a:effectLst>
              </a:rPr>
              <a:t>传播时延</a:t>
            </a:r>
            <a:r>
              <a:rPr lang="en-US" altLang="zh-CN" sz="5400" b="1" cap="none" spc="0" dirty="0">
                <a:ln w="9525">
                  <a:solidFill>
                    <a:schemeClr val="bg1"/>
                  </a:solidFill>
                  <a:prstDash val="solid"/>
                </a:ln>
                <a:solidFill>
                  <a:srgbClr val="FF3399"/>
                </a:solidFill>
                <a:effectLst>
                  <a:outerShdw blurRad="12700" dist="38100" dir="2700000" algn="tl" rotWithShape="0">
                    <a:schemeClr val="accent5">
                      <a:lumMod val="60000"/>
                      <a:lumOff val="40000"/>
                    </a:schemeClr>
                  </a:outerShdw>
                </a:effectLst>
              </a:rPr>
              <a:t>•</a:t>
            </a:r>
            <a:r>
              <a:rPr lang="zh-CN" altLang="en-US" sz="5400" b="1" cap="none" spc="0" dirty="0">
                <a:ln w="9525">
                  <a:solidFill>
                    <a:schemeClr val="bg1"/>
                  </a:solidFill>
                  <a:prstDash val="solid"/>
                </a:ln>
                <a:solidFill>
                  <a:srgbClr val="FF3399"/>
                </a:solidFill>
                <a:effectLst>
                  <a:outerShdw blurRad="12700" dist="38100" dir="2700000" algn="tl" rotWithShape="0">
                    <a:schemeClr val="accent5">
                      <a:lumMod val="60000"/>
                      <a:lumOff val="40000"/>
                    </a:schemeClr>
                  </a:outerShdw>
                </a:effectLst>
              </a:rPr>
              <a:t>带宽</a:t>
            </a:r>
            <a:endParaRPr lang="zh-CN" altLang="en-US" sz="5400" b="1" cap="none" spc="0" dirty="0">
              <a:ln w="9525">
                <a:solidFill>
                  <a:schemeClr val="bg1"/>
                </a:solidFill>
                <a:prstDash val="solid"/>
              </a:ln>
              <a:solidFill>
                <a:srgbClr val="FF3399"/>
              </a:solidFill>
              <a:effectLst>
                <a:outerShdw blurRad="12700" dist="38100" dir="2700000" algn="tl" rotWithShape="0">
                  <a:schemeClr val="accent5">
                    <a:lumMod val="60000"/>
                    <a:lumOff val="40000"/>
                  </a:schemeClr>
                </a:outerShdw>
              </a:effectLst>
            </a:endParaRPr>
          </a:p>
        </p:txBody>
      </p:sp>
      <p:pic>
        <p:nvPicPr>
          <p:cNvPr id="11" name="图片 10"/>
          <p:cNvPicPr>
            <a:picLocks noChangeAspect="1"/>
          </p:cNvPicPr>
          <p:nvPr/>
        </p:nvPicPr>
        <p:blipFill>
          <a:blip r:embed="rId6">
            <a:clrChange>
              <a:clrFrom>
                <a:srgbClr val="F3F3F3"/>
              </a:clrFrom>
              <a:clrTo>
                <a:srgbClr val="F3F3F3">
                  <a:alpha val="0"/>
                </a:srgbClr>
              </a:clrTo>
            </a:clrChange>
            <a:extLst>
              <a:ext uri="{28A0092B-C50C-407E-A947-70E740481C1C}">
                <a14:useLocalDpi xmlns:a14="http://schemas.microsoft.com/office/drawing/2010/main" val="0"/>
              </a:ext>
            </a:extLst>
          </a:blip>
          <a:stretch>
            <a:fillRect/>
          </a:stretch>
        </p:blipFill>
        <p:spPr>
          <a:xfrm>
            <a:off x="2999656" y="2116712"/>
            <a:ext cx="7776863" cy="2438095"/>
          </a:xfrm>
          <a:prstGeom prst="rect">
            <a:avLst/>
          </a:prstGeom>
        </p:spPr>
      </p:pic>
      <p:sp>
        <p:nvSpPr>
          <p:cNvPr id="12" name="文本框 11"/>
          <p:cNvSpPr txBox="1"/>
          <p:nvPr/>
        </p:nvSpPr>
        <p:spPr>
          <a:xfrm>
            <a:off x="2623295" y="4747222"/>
            <a:ext cx="8829127" cy="1697837"/>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zh-CN" altLang="en-US" sz="2400" dirty="0"/>
              <a:t>时延带宽积就表示这个管道的体积，表示这样的链路可以容纳多少个比特</a:t>
            </a:r>
            <a:endParaRPr lang="en-US" altLang="zh-CN" sz="2400" dirty="0"/>
          </a:p>
          <a:p>
            <a:pPr marL="342900" indent="-342900">
              <a:lnSpc>
                <a:spcPct val="150000"/>
              </a:lnSpc>
              <a:buFont typeface="Wingdings" panose="05000000000000000000" pitchFamily="2" charset="2"/>
              <a:buChar char="p"/>
            </a:pPr>
            <a:r>
              <a:rPr lang="zh-CN" altLang="en-US" sz="2400" dirty="0"/>
              <a:t>时延带宽积又称为以比特为单位的链路长度</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 calcmode="lin" valueType="num">
                                      <p:cBhvr additive="base">
                                        <p:cTn id="19"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anim calcmode="lin" valueType="num">
                                      <p:cBhvr additive="base">
                                        <p:cTn id="25"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11"/>
          <p:cNvSpPr txBox="1"/>
          <p:nvPr/>
        </p:nvSpPr>
        <p:spPr>
          <a:xfrm>
            <a:off x="1027386" y="340379"/>
            <a:ext cx="5291137" cy="523220"/>
          </a:xfrm>
          <a:prstGeom prst="rect">
            <a:avLst/>
          </a:prstGeom>
          <a:noFill/>
          <a:ln w="9525">
            <a:noFill/>
          </a:ln>
        </p:spPr>
        <p:txBody>
          <a:bodyPr>
            <a:spAutoFit/>
          </a:bodyPr>
          <a:lstStyle/>
          <a:p>
            <a:pPr eaLnBrk="1" hangingPunct="1"/>
            <a:r>
              <a:rPr lang="zh-CN" altLang="en-US" sz="2800" b="1" dirty="0">
                <a:solidFill>
                  <a:srgbClr val="036EB8"/>
                </a:solidFill>
                <a:latin typeface="微软雅黑" panose="020B0503020204020204" pitchFamily="34" charset="-122"/>
                <a:ea typeface="微软雅黑" panose="020B0503020204020204" pitchFamily="34" charset="-122"/>
              </a:rPr>
              <a:t>计算机网络的性能指标</a:t>
            </a:r>
            <a:endParaRPr lang="en-US" altLang="zh-CN" sz="2800" b="1" dirty="0">
              <a:solidFill>
                <a:srgbClr val="036EB8"/>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336" y="147964"/>
            <a:ext cx="908050" cy="908050"/>
            <a:chOff x="369155" y="409574"/>
            <a:chExt cx="908050" cy="908050"/>
          </a:xfrm>
        </p:grpSpPr>
        <p:sp>
          <p:nvSpPr>
            <p:cNvPr id="17" name="十字箭头标注 16"/>
            <p:cNvSpPr/>
            <p:nvPr/>
          </p:nvSpPr>
          <p:spPr>
            <a:xfrm>
              <a:off x="369155" y="409574"/>
              <a:ext cx="908050" cy="908050"/>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hangingPunct="1">
                <a:defRPr/>
              </a:pPr>
              <a:endParaRPr lang="zh-CN" altLang="en-US" sz="100" noProof="1"/>
            </a:p>
          </p:txBody>
        </p:sp>
        <p:pic>
          <p:nvPicPr>
            <p:cNvPr id="6149" name="图片 17"/>
            <p:cNvPicPr>
              <a:picLocks noChangeAspect="1"/>
            </p:cNvPicPr>
            <p:nvPr/>
          </p:nvPicPr>
          <p:blipFill>
            <a:blip r:embed="rId1"/>
            <a:stretch>
              <a:fillRect/>
            </a:stretch>
          </p:blipFill>
          <p:spPr>
            <a:xfrm>
              <a:off x="559655" y="548680"/>
              <a:ext cx="527050" cy="527050"/>
            </a:xfrm>
            <a:prstGeom prst="rect">
              <a:avLst/>
            </a:prstGeom>
            <a:noFill/>
            <a:ln w="9525">
              <a:noFill/>
            </a:ln>
          </p:spPr>
        </p:pic>
      </p:grpSp>
      <p:graphicFrame>
        <p:nvGraphicFramePr>
          <p:cNvPr id="5" name="表格 5"/>
          <p:cNvGraphicFramePr>
            <a:graphicFrameLocks noGrp="1"/>
          </p:cNvGraphicFramePr>
          <p:nvPr/>
        </p:nvGraphicFramePr>
        <p:xfrm>
          <a:off x="119335" y="1056014"/>
          <a:ext cx="11973347" cy="5654032"/>
        </p:xfrm>
        <a:graphic>
          <a:graphicData uri="http://schemas.openxmlformats.org/drawingml/2006/table">
            <a:tbl>
              <a:tblPr firstRow="1" bandRow="1">
                <a:tableStyleId>{5940675A-B579-460E-94D1-54222C63F5DA}</a:tableStyleId>
              </a:tblPr>
              <a:tblGrid>
                <a:gridCol w="1741578"/>
                <a:gridCol w="10231769"/>
              </a:tblGrid>
              <a:tr h="706754">
                <a:tc>
                  <a:txBody>
                    <a:bodyPr/>
                    <a:lstStyle/>
                    <a:p>
                      <a:pPr algn="ctr"/>
                      <a:r>
                        <a:rPr lang="zh-CN" altLang="en-US" sz="2400" b="1" dirty="0">
                          <a:solidFill>
                            <a:schemeClr val="tx1"/>
                          </a:solidFill>
                        </a:rPr>
                        <a:t>速率</a:t>
                      </a:r>
                      <a:endParaRPr lang="zh-CN" altLang="en-US" sz="2400" b="1" dirty="0">
                        <a:solidFill>
                          <a:schemeClr val="tx1"/>
                        </a:solidFill>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9050" cap="flat" cmpd="sng" algn="ctr">
                      <a:solidFill>
                        <a:srgbClr val="AFABAB"/>
                      </a:solid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rowSpan="8">
                  <a:txBody>
                    <a:bodyPr/>
                    <a:lstStyle/>
                    <a:p>
                      <a:endParaRPr lang="zh-CN" altLang="en-US" dirty="0">
                        <a:solidFill>
                          <a:schemeClr val="bg1"/>
                        </a:solidFill>
                      </a:endParaRPr>
                    </a:p>
                  </a:txBody>
                  <a:tcP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9050" cap="flat" cmpd="sng" algn="ctr">
                      <a:solidFill>
                        <a:srgbClr val="AFABAB"/>
                      </a:solidFill>
                      <a:prstDash val="solid"/>
                      <a:round/>
                      <a:headEnd type="none" w="med" len="med"/>
                      <a:tailEnd type="none" w="med" len="med"/>
                    </a:lnT>
                    <a:lnB w="19050" cap="flat" cmpd="sng" algn="ctr">
                      <a:solidFill>
                        <a:srgbClr val="AFABAB"/>
                      </a:solid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带宽</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吞吐量</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时延</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时延带宽积</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bg1"/>
                          </a:solidFill>
                          <a:latin typeface="+mn-lt"/>
                          <a:ea typeface="+mn-ea"/>
                          <a:cs typeface="+mn-cs"/>
                        </a:rPr>
                        <a:t>往返时间</a:t>
                      </a:r>
                      <a:endParaRPr lang="zh-CN" altLang="en-US" sz="2400" b="1" kern="1200" dirty="0">
                        <a:solidFill>
                          <a:schemeClr val="bg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3399"/>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利用率</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丢包率</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AFABAB"/>
                      </a:solid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文本框 8"/>
          <p:cNvSpPr txBox="1"/>
          <p:nvPr/>
        </p:nvSpPr>
        <p:spPr>
          <a:xfrm>
            <a:off x="1914462" y="2210521"/>
            <a:ext cx="553998" cy="792088"/>
          </a:xfrm>
          <a:prstGeom prst="rect">
            <a:avLst/>
          </a:prstGeom>
          <a:noFill/>
        </p:spPr>
        <p:txBody>
          <a:bodyPr vert="eaVert" wrap="square" rtlCol="0">
            <a:spAutoFit/>
          </a:bodyPr>
          <a:lstStyle/>
          <a:p>
            <a:pPr algn="ctr"/>
            <a:r>
              <a:rPr lang="zh-CN" altLang="en-US" sz="2400" b="1" dirty="0">
                <a:solidFill>
                  <a:schemeClr val="bg1"/>
                </a:solidFill>
              </a:rPr>
              <a:t>比特</a:t>
            </a:r>
            <a:endParaRPr lang="zh-CN" altLang="en-US" sz="2400" b="1" dirty="0">
              <a:solidFill>
                <a:schemeClr val="bg1"/>
              </a:solidFill>
            </a:endParaRPr>
          </a:p>
        </p:txBody>
      </p:sp>
      <p:sp>
        <p:nvSpPr>
          <p:cNvPr id="19" name="文本框 18"/>
          <p:cNvSpPr txBox="1"/>
          <p:nvPr/>
        </p:nvSpPr>
        <p:spPr>
          <a:xfrm>
            <a:off x="6760860" y="2210521"/>
            <a:ext cx="553998" cy="792088"/>
          </a:xfrm>
          <a:prstGeom prst="rect">
            <a:avLst/>
          </a:prstGeom>
          <a:noFill/>
        </p:spPr>
        <p:txBody>
          <a:bodyPr vert="eaVert" wrap="square" rtlCol="0">
            <a:spAutoFit/>
          </a:bodyPr>
          <a:lstStyle/>
          <a:p>
            <a:pPr algn="ctr"/>
            <a:r>
              <a:rPr lang="zh-CN" altLang="en-US" sz="2400" b="1" dirty="0">
                <a:solidFill>
                  <a:schemeClr val="bg1"/>
                </a:solidFill>
              </a:rPr>
              <a:t>速率</a:t>
            </a:r>
            <a:endParaRPr lang="zh-CN" altLang="en-US" sz="2400" b="1" dirty="0">
              <a:solidFill>
                <a:schemeClr val="bg1"/>
              </a:solidFill>
            </a:endParaRPr>
          </a:p>
        </p:txBody>
      </p:sp>
      <p:graphicFrame>
        <p:nvGraphicFramePr>
          <p:cNvPr id="6" name="对象 5"/>
          <p:cNvGraphicFramePr>
            <a:graphicFrameLocks noChangeAspect="1"/>
          </p:cNvGraphicFramePr>
          <p:nvPr/>
        </p:nvGraphicFramePr>
        <p:xfrm>
          <a:off x="4514850" y="2219325"/>
          <a:ext cx="114300" cy="177800"/>
        </p:xfrm>
        <a:graphic>
          <a:graphicData uri="http://schemas.openxmlformats.org/presentationml/2006/ole">
            <mc:AlternateContent xmlns:mc="http://schemas.openxmlformats.org/markup-compatibility/2006">
              <mc:Choice xmlns:v="urn:schemas-microsoft-com:vml" Requires="v">
                <p:oleObj spid="_x0000_s8526" name="Equation" r:id="rId2" imgW="2733675" imgH="4257675" progId="Equation.DSMT4">
                  <p:embed/>
                </p:oleObj>
              </mc:Choice>
              <mc:Fallback>
                <p:oleObj name="Equation" r:id="rId2" imgW="2733675" imgH="4257675" progId="Equation.DSMT4">
                  <p:embed/>
                  <p:pic>
                    <p:nvPicPr>
                      <p:cNvPr id="0" name="对象 5"/>
                      <p:cNvPicPr/>
                      <p:nvPr/>
                    </p:nvPicPr>
                    <p:blipFill>
                      <a:blip r:embed="rId3"/>
                      <a:stretch>
                        <a:fillRect/>
                      </a:stretch>
                    </p:blipFill>
                    <p:spPr>
                      <a:xfrm>
                        <a:off x="4514850" y="2219325"/>
                        <a:ext cx="114300" cy="1778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spid="_x0000_s8527" name="Equation" r:id="rId4" imgW="2733675" imgH="4257675" progId="Equation.DSMT4">
                  <p:embed/>
                </p:oleObj>
              </mc:Choice>
              <mc:Fallback>
                <p:oleObj name="Equation" r:id="rId4" imgW="2733675" imgH="4257675" progId="Equation.DSMT4">
                  <p:embed/>
                  <p:pic>
                    <p:nvPicPr>
                      <p:cNvPr id="0" name="对象 9"/>
                      <p:cNvPicPr/>
                      <p:nvPr/>
                    </p:nvPicPr>
                    <p:blipFill>
                      <a:blip r:embed="rId5"/>
                      <a:stretch>
                        <a:fillRect/>
                      </a:stretch>
                    </p:blipFill>
                    <p:spPr>
                      <a:xfrm>
                        <a:off x="4114800" y="2209800"/>
                        <a:ext cx="914400" cy="198438"/>
                      </a:xfrm>
                      <a:prstGeom prst="rect">
                        <a:avLst/>
                      </a:prstGeom>
                    </p:spPr>
                  </p:pic>
                </p:oleObj>
              </mc:Fallback>
            </mc:AlternateContent>
          </a:graphicData>
        </a:graphic>
      </p:graphicFrame>
      <p:sp>
        <p:nvSpPr>
          <p:cNvPr id="2" name="文本框 1"/>
          <p:cNvSpPr txBox="1"/>
          <p:nvPr/>
        </p:nvSpPr>
        <p:spPr>
          <a:xfrm>
            <a:off x="2138778" y="1131436"/>
            <a:ext cx="9244164" cy="1695336"/>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zh-CN" altLang="en-US" sz="2400" dirty="0">
                <a:solidFill>
                  <a:srgbClr val="000000"/>
                </a:solidFill>
                <a:latin typeface="+mn-ea"/>
              </a:rPr>
              <a:t>在许多情况下</a:t>
            </a:r>
            <a:r>
              <a:rPr lang="en-US" altLang="zh-CN" sz="2400" dirty="0">
                <a:solidFill>
                  <a:srgbClr val="000000"/>
                </a:solidFill>
                <a:latin typeface="+mn-ea"/>
              </a:rPr>
              <a:t>,</a:t>
            </a:r>
            <a:r>
              <a:rPr lang="zh-CN" altLang="en-US" sz="2400" dirty="0">
                <a:solidFill>
                  <a:srgbClr val="000000"/>
                </a:solidFill>
                <a:latin typeface="+mn-ea"/>
              </a:rPr>
              <a:t>因特网上的信息不仅仅单方向传输</a:t>
            </a:r>
            <a:r>
              <a:rPr lang="en-US" altLang="zh-CN" sz="2400" dirty="0">
                <a:solidFill>
                  <a:srgbClr val="000000"/>
                </a:solidFill>
                <a:latin typeface="+mn-ea"/>
              </a:rPr>
              <a:t>,</a:t>
            </a:r>
            <a:r>
              <a:rPr lang="zh-CN" altLang="en-US" sz="2400" dirty="0">
                <a:solidFill>
                  <a:srgbClr val="000000"/>
                </a:solidFill>
                <a:latin typeface="+mn-ea"/>
              </a:rPr>
              <a:t>而是双向交互</a:t>
            </a:r>
            <a:r>
              <a:rPr lang="en-US" altLang="zh-CN" sz="2400" dirty="0">
                <a:solidFill>
                  <a:srgbClr val="000000"/>
                </a:solidFill>
                <a:latin typeface="+mn-ea"/>
              </a:rPr>
              <a:t>;</a:t>
            </a:r>
            <a:endParaRPr lang="zh-CN" altLang="en-US" sz="2400" dirty="0">
              <a:solidFill>
                <a:srgbClr val="000000"/>
              </a:solidFill>
              <a:latin typeface="+mn-ea"/>
            </a:endParaRPr>
          </a:p>
          <a:p>
            <a:pPr marL="342900" indent="-342900">
              <a:lnSpc>
                <a:spcPct val="150000"/>
              </a:lnSpc>
              <a:buFont typeface="Wingdings" panose="05000000000000000000" pitchFamily="2" charset="2"/>
              <a:buChar char="p"/>
            </a:pPr>
            <a:r>
              <a:rPr lang="zh-CN" altLang="en-US" sz="2400" dirty="0">
                <a:solidFill>
                  <a:srgbClr val="000000"/>
                </a:solidFill>
                <a:latin typeface="+mn-ea"/>
              </a:rPr>
              <a:t>我们有时很需要知道双向交互一次所需的时间</a:t>
            </a:r>
            <a:r>
              <a:rPr lang="en-US" altLang="zh-CN" sz="2400" dirty="0">
                <a:solidFill>
                  <a:srgbClr val="000000"/>
                </a:solidFill>
                <a:latin typeface="+mn-ea"/>
              </a:rPr>
              <a:t>;</a:t>
            </a:r>
            <a:endParaRPr lang="zh-CN" altLang="en-US" sz="2400" dirty="0">
              <a:solidFill>
                <a:srgbClr val="000000"/>
              </a:solidFill>
              <a:latin typeface="+mn-ea"/>
            </a:endParaRPr>
          </a:p>
          <a:p>
            <a:pPr marL="342900" indent="-342900">
              <a:lnSpc>
                <a:spcPct val="150000"/>
              </a:lnSpc>
              <a:buFont typeface="Wingdings" panose="05000000000000000000" pitchFamily="2" charset="2"/>
              <a:buChar char="p"/>
            </a:pPr>
            <a:r>
              <a:rPr lang="zh-CN" altLang="en-US" sz="2400" dirty="0">
                <a:solidFill>
                  <a:srgbClr val="000000"/>
                </a:solidFill>
                <a:latin typeface="+mn-ea"/>
              </a:rPr>
              <a:t>因此</a:t>
            </a:r>
            <a:r>
              <a:rPr lang="en-US" altLang="zh-CN" sz="2400" dirty="0">
                <a:solidFill>
                  <a:srgbClr val="000000"/>
                </a:solidFill>
                <a:latin typeface="+mn-ea"/>
              </a:rPr>
              <a:t>,</a:t>
            </a:r>
            <a:r>
              <a:rPr lang="zh-CN" altLang="en-US" sz="2400" dirty="0">
                <a:solidFill>
                  <a:srgbClr val="000000"/>
                </a:solidFill>
                <a:latin typeface="+mn-ea"/>
              </a:rPr>
              <a:t>往返时间 </a:t>
            </a:r>
            <a:r>
              <a:rPr lang="en-US" altLang="zh-CN" sz="2400" dirty="0">
                <a:solidFill>
                  <a:srgbClr val="000000"/>
                </a:solidFill>
                <a:latin typeface="+mn-ea"/>
              </a:rPr>
              <a:t>RTT (Round-Trip Time) </a:t>
            </a:r>
            <a:r>
              <a:rPr lang="zh-CN" altLang="en-US" sz="2400" dirty="0">
                <a:solidFill>
                  <a:srgbClr val="000000"/>
                </a:solidFill>
                <a:latin typeface="+mn-ea"/>
              </a:rPr>
              <a:t>也是一个重要的性能指标</a:t>
            </a:r>
            <a:r>
              <a:rPr lang="zh-CN" altLang="en-US" sz="2400" dirty="0">
                <a:solidFill>
                  <a:srgbClr val="000000"/>
                </a:solidFill>
                <a:latin typeface="微软雅黑" panose="020B0503020204020204" pitchFamily="34" charset="-122"/>
                <a:ea typeface="微软雅黑" panose="020B0503020204020204" pitchFamily="34" charset="-122"/>
              </a:rPr>
              <a:t>。</a:t>
            </a:r>
            <a:endParaRPr lang="zh-CN" alt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11"/>
          <p:cNvSpPr txBox="1"/>
          <p:nvPr/>
        </p:nvSpPr>
        <p:spPr>
          <a:xfrm>
            <a:off x="1027386" y="340379"/>
            <a:ext cx="5291137" cy="523220"/>
          </a:xfrm>
          <a:prstGeom prst="rect">
            <a:avLst/>
          </a:prstGeom>
          <a:noFill/>
          <a:ln w="9525">
            <a:noFill/>
          </a:ln>
        </p:spPr>
        <p:txBody>
          <a:bodyPr>
            <a:spAutoFit/>
          </a:bodyPr>
          <a:lstStyle/>
          <a:p>
            <a:pPr eaLnBrk="1" hangingPunct="1"/>
            <a:r>
              <a:rPr lang="zh-CN" altLang="en-US" sz="2800" b="1" dirty="0">
                <a:solidFill>
                  <a:srgbClr val="036EB8"/>
                </a:solidFill>
                <a:latin typeface="微软雅黑" panose="020B0503020204020204" pitchFamily="34" charset="-122"/>
                <a:ea typeface="微软雅黑" panose="020B0503020204020204" pitchFamily="34" charset="-122"/>
              </a:rPr>
              <a:t>计算机网络的性能指标</a:t>
            </a:r>
            <a:endParaRPr lang="en-US" altLang="zh-CN" sz="2800" b="1" dirty="0">
              <a:solidFill>
                <a:srgbClr val="036EB8"/>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336" y="147964"/>
            <a:ext cx="908050" cy="908050"/>
            <a:chOff x="369155" y="409574"/>
            <a:chExt cx="908050" cy="908050"/>
          </a:xfrm>
        </p:grpSpPr>
        <p:sp>
          <p:nvSpPr>
            <p:cNvPr id="17" name="十字箭头标注 16"/>
            <p:cNvSpPr/>
            <p:nvPr/>
          </p:nvSpPr>
          <p:spPr>
            <a:xfrm>
              <a:off x="369155" y="409574"/>
              <a:ext cx="908050" cy="908050"/>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hangingPunct="1">
                <a:defRPr/>
              </a:pPr>
              <a:endParaRPr lang="zh-CN" altLang="en-US" sz="100" noProof="1"/>
            </a:p>
          </p:txBody>
        </p:sp>
        <p:pic>
          <p:nvPicPr>
            <p:cNvPr id="6149" name="图片 17"/>
            <p:cNvPicPr>
              <a:picLocks noChangeAspect="1"/>
            </p:cNvPicPr>
            <p:nvPr/>
          </p:nvPicPr>
          <p:blipFill>
            <a:blip r:embed="rId1"/>
            <a:stretch>
              <a:fillRect/>
            </a:stretch>
          </p:blipFill>
          <p:spPr>
            <a:xfrm>
              <a:off x="559655" y="548680"/>
              <a:ext cx="527050" cy="527050"/>
            </a:xfrm>
            <a:prstGeom prst="rect">
              <a:avLst/>
            </a:prstGeom>
            <a:noFill/>
            <a:ln w="9525">
              <a:noFill/>
            </a:ln>
          </p:spPr>
        </p:pic>
      </p:grpSp>
      <p:graphicFrame>
        <p:nvGraphicFramePr>
          <p:cNvPr id="5" name="表格 5"/>
          <p:cNvGraphicFramePr>
            <a:graphicFrameLocks noGrp="1"/>
          </p:cNvGraphicFramePr>
          <p:nvPr/>
        </p:nvGraphicFramePr>
        <p:xfrm>
          <a:off x="119335" y="1056014"/>
          <a:ext cx="11973347" cy="5654032"/>
        </p:xfrm>
        <a:graphic>
          <a:graphicData uri="http://schemas.openxmlformats.org/drawingml/2006/table">
            <a:tbl>
              <a:tblPr firstRow="1" bandRow="1">
                <a:tableStyleId>{5940675A-B579-460E-94D1-54222C63F5DA}</a:tableStyleId>
              </a:tblPr>
              <a:tblGrid>
                <a:gridCol w="1741578"/>
                <a:gridCol w="10231769"/>
              </a:tblGrid>
              <a:tr h="706754">
                <a:tc>
                  <a:txBody>
                    <a:bodyPr/>
                    <a:lstStyle/>
                    <a:p>
                      <a:pPr algn="ctr"/>
                      <a:r>
                        <a:rPr lang="zh-CN" altLang="en-US" sz="2400" b="1" dirty="0">
                          <a:solidFill>
                            <a:schemeClr val="tx1"/>
                          </a:solidFill>
                        </a:rPr>
                        <a:t>速率</a:t>
                      </a:r>
                      <a:endParaRPr lang="zh-CN" altLang="en-US" sz="2400" b="1" dirty="0">
                        <a:solidFill>
                          <a:schemeClr val="tx1"/>
                        </a:solidFill>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9050" cap="flat" cmpd="sng" algn="ctr">
                      <a:solidFill>
                        <a:srgbClr val="AFABAB"/>
                      </a:solid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rowSpan="8">
                  <a:txBody>
                    <a:bodyPr/>
                    <a:lstStyle/>
                    <a:p>
                      <a:endParaRPr lang="zh-CN" altLang="en-US" dirty="0">
                        <a:solidFill>
                          <a:schemeClr val="bg1"/>
                        </a:solidFill>
                      </a:endParaRPr>
                    </a:p>
                  </a:txBody>
                  <a:tcP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9050" cap="flat" cmpd="sng" algn="ctr">
                      <a:solidFill>
                        <a:srgbClr val="AFABAB"/>
                      </a:solidFill>
                      <a:prstDash val="solid"/>
                      <a:round/>
                      <a:headEnd type="none" w="med" len="med"/>
                      <a:tailEnd type="none" w="med" len="med"/>
                    </a:lnT>
                    <a:lnB w="19050" cap="flat" cmpd="sng" algn="ctr">
                      <a:solidFill>
                        <a:srgbClr val="AFABAB"/>
                      </a:solid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带宽</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吞吐量</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时延</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时延带宽积</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往返时间</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bg1"/>
                          </a:solidFill>
                          <a:latin typeface="+mn-lt"/>
                          <a:ea typeface="+mn-ea"/>
                          <a:cs typeface="+mn-cs"/>
                        </a:rPr>
                        <a:t>利用率</a:t>
                      </a:r>
                      <a:endParaRPr lang="zh-CN" altLang="en-US" sz="2400" b="1" kern="1200" dirty="0">
                        <a:solidFill>
                          <a:schemeClr val="bg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3399"/>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丢包率</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AFABAB"/>
                      </a:solid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文本框 8"/>
          <p:cNvSpPr txBox="1"/>
          <p:nvPr/>
        </p:nvSpPr>
        <p:spPr>
          <a:xfrm>
            <a:off x="1914462" y="2210521"/>
            <a:ext cx="553998" cy="792088"/>
          </a:xfrm>
          <a:prstGeom prst="rect">
            <a:avLst/>
          </a:prstGeom>
          <a:noFill/>
        </p:spPr>
        <p:txBody>
          <a:bodyPr vert="eaVert" wrap="square" rtlCol="0">
            <a:spAutoFit/>
          </a:bodyPr>
          <a:lstStyle/>
          <a:p>
            <a:pPr algn="ctr"/>
            <a:r>
              <a:rPr lang="zh-CN" altLang="en-US" sz="2400" b="1" dirty="0">
                <a:solidFill>
                  <a:schemeClr val="bg1"/>
                </a:solidFill>
              </a:rPr>
              <a:t>比特</a:t>
            </a:r>
            <a:endParaRPr lang="zh-CN" altLang="en-US" sz="2400" b="1" dirty="0">
              <a:solidFill>
                <a:schemeClr val="bg1"/>
              </a:solidFill>
            </a:endParaRPr>
          </a:p>
        </p:txBody>
      </p:sp>
      <p:sp>
        <p:nvSpPr>
          <p:cNvPr id="19" name="文本框 18"/>
          <p:cNvSpPr txBox="1"/>
          <p:nvPr/>
        </p:nvSpPr>
        <p:spPr>
          <a:xfrm>
            <a:off x="6760860" y="2210521"/>
            <a:ext cx="553998" cy="792088"/>
          </a:xfrm>
          <a:prstGeom prst="rect">
            <a:avLst/>
          </a:prstGeom>
          <a:noFill/>
        </p:spPr>
        <p:txBody>
          <a:bodyPr vert="eaVert" wrap="square" rtlCol="0">
            <a:spAutoFit/>
          </a:bodyPr>
          <a:lstStyle/>
          <a:p>
            <a:pPr algn="ctr"/>
            <a:r>
              <a:rPr lang="zh-CN" altLang="en-US" sz="2400" b="1" dirty="0">
                <a:solidFill>
                  <a:schemeClr val="bg1"/>
                </a:solidFill>
              </a:rPr>
              <a:t>速率</a:t>
            </a:r>
            <a:endParaRPr lang="zh-CN" altLang="en-US" sz="2400" b="1" dirty="0">
              <a:solidFill>
                <a:schemeClr val="bg1"/>
              </a:solidFill>
            </a:endParaRPr>
          </a:p>
        </p:txBody>
      </p:sp>
      <p:graphicFrame>
        <p:nvGraphicFramePr>
          <p:cNvPr id="6" name="对象 5"/>
          <p:cNvGraphicFramePr>
            <a:graphicFrameLocks noChangeAspect="1"/>
          </p:cNvGraphicFramePr>
          <p:nvPr/>
        </p:nvGraphicFramePr>
        <p:xfrm>
          <a:off x="4514850" y="2219325"/>
          <a:ext cx="114300" cy="177800"/>
        </p:xfrm>
        <a:graphic>
          <a:graphicData uri="http://schemas.openxmlformats.org/presentationml/2006/ole">
            <mc:AlternateContent xmlns:mc="http://schemas.openxmlformats.org/markup-compatibility/2006">
              <mc:Choice xmlns:v="urn:schemas-microsoft-com:vml" Requires="v">
                <p:oleObj spid="_x0000_s10724" name="Equation" r:id="rId2" imgW="2733675" imgH="4257675" progId="Equation.DSMT4">
                  <p:embed/>
                </p:oleObj>
              </mc:Choice>
              <mc:Fallback>
                <p:oleObj name="Equation" r:id="rId2" imgW="2733675" imgH="4257675" progId="Equation.DSMT4">
                  <p:embed/>
                  <p:pic>
                    <p:nvPicPr>
                      <p:cNvPr id="0" name="对象 5"/>
                      <p:cNvPicPr/>
                      <p:nvPr/>
                    </p:nvPicPr>
                    <p:blipFill>
                      <a:blip r:embed="rId3"/>
                      <a:stretch>
                        <a:fillRect/>
                      </a:stretch>
                    </p:blipFill>
                    <p:spPr>
                      <a:xfrm>
                        <a:off x="4514850" y="2219325"/>
                        <a:ext cx="114300" cy="1778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spid="_x0000_s10725" name="Equation" r:id="rId4" imgW="2733675" imgH="4257675" progId="Equation.DSMT4">
                  <p:embed/>
                </p:oleObj>
              </mc:Choice>
              <mc:Fallback>
                <p:oleObj name="Equation" r:id="rId4" imgW="2733675" imgH="4257675" progId="Equation.DSMT4">
                  <p:embed/>
                  <p:pic>
                    <p:nvPicPr>
                      <p:cNvPr id="0" name="对象 9"/>
                      <p:cNvPicPr/>
                      <p:nvPr/>
                    </p:nvPicPr>
                    <p:blipFill>
                      <a:blip r:embed="rId5"/>
                      <a:stretch>
                        <a:fillRect/>
                      </a:stretch>
                    </p:blipFill>
                    <p:spPr>
                      <a:xfrm>
                        <a:off x="4114800" y="2209800"/>
                        <a:ext cx="914400" cy="198438"/>
                      </a:xfrm>
                      <a:prstGeom prst="rect">
                        <a:avLst/>
                      </a:prstGeom>
                    </p:spPr>
                  </p:pic>
                </p:oleObj>
              </mc:Fallback>
            </mc:AlternateContent>
          </a:graphicData>
        </a:graphic>
      </p:graphicFrame>
      <p:sp>
        <p:nvSpPr>
          <p:cNvPr id="3" name="文本框 2"/>
          <p:cNvSpPr txBox="1"/>
          <p:nvPr/>
        </p:nvSpPr>
        <p:spPr>
          <a:xfrm>
            <a:off x="1991544" y="2790453"/>
            <a:ext cx="9078083" cy="2807948"/>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zh-CN" altLang="en-US" sz="2000" dirty="0">
                <a:solidFill>
                  <a:srgbClr val="000000"/>
                </a:solidFill>
                <a:latin typeface="+mn-ea"/>
              </a:rPr>
              <a:t>根据排队论，当某信道的利用率增大时，该信道引起的时延也会迅速增加；</a:t>
            </a:r>
            <a:endParaRPr lang="zh-CN" altLang="en-US" sz="2000" dirty="0">
              <a:solidFill>
                <a:srgbClr val="000000"/>
              </a:solidFill>
              <a:latin typeface="+mn-ea"/>
            </a:endParaRPr>
          </a:p>
          <a:p>
            <a:pPr marL="342900" indent="-342900">
              <a:lnSpc>
                <a:spcPct val="150000"/>
              </a:lnSpc>
              <a:buFont typeface="Wingdings" panose="05000000000000000000" pitchFamily="2" charset="2"/>
              <a:buChar char="p"/>
            </a:pPr>
            <a:r>
              <a:rPr lang="zh-CN" altLang="en-US" sz="2000" dirty="0">
                <a:solidFill>
                  <a:srgbClr val="000000"/>
                </a:solidFill>
                <a:latin typeface="+mn-ea"/>
              </a:rPr>
              <a:t>因此，</a:t>
            </a:r>
            <a:r>
              <a:rPr lang="zh-CN" altLang="en-US" sz="2000" b="1" dirty="0">
                <a:solidFill>
                  <a:srgbClr val="FF3399"/>
                </a:solidFill>
                <a:latin typeface="+mn-ea"/>
              </a:rPr>
              <a:t>信道利用率并非越高越好</a:t>
            </a:r>
            <a:r>
              <a:rPr lang="zh-CN" altLang="en-US" sz="2000" b="1" dirty="0">
                <a:solidFill>
                  <a:srgbClr val="000000"/>
                </a:solidFill>
                <a:latin typeface="+mn-ea"/>
              </a:rPr>
              <a:t>；</a:t>
            </a:r>
            <a:endParaRPr lang="en-US" altLang="zh-CN" sz="2000" b="1" dirty="0">
              <a:solidFill>
                <a:srgbClr val="000000"/>
              </a:solidFill>
              <a:latin typeface="+mn-ea"/>
            </a:endParaRPr>
          </a:p>
          <a:p>
            <a:pPr marL="342900" indent="-342900">
              <a:lnSpc>
                <a:spcPct val="150000"/>
              </a:lnSpc>
              <a:buFont typeface="Wingdings" panose="05000000000000000000" pitchFamily="2" charset="2"/>
              <a:buChar char="p"/>
            </a:pPr>
            <a:r>
              <a:rPr lang="zh-CN" altLang="en-US" sz="2000" dirty="0">
                <a:solidFill>
                  <a:srgbClr val="000000"/>
                </a:solidFill>
                <a:latin typeface="+mn-ea"/>
              </a:rPr>
              <a:t>如果令 </a:t>
            </a:r>
            <a:r>
              <a:rPr lang="en-US" altLang="zh-CN" sz="2000" dirty="0">
                <a:solidFill>
                  <a:srgbClr val="000000"/>
                </a:solidFill>
                <a:latin typeface="+mn-ea"/>
              </a:rPr>
              <a:t>D</a:t>
            </a:r>
            <a:r>
              <a:rPr lang="en-US" altLang="zh-CN" sz="2000" baseline="-25000" dirty="0">
                <a:solidFill>
                  <a:srgbClr val="000000"/>
                </a:solidFill>
                <a:latin typeface="+mn-ea"/>
              </a:rPr>
              <a:t>0 </a:t>
            </a:r>
            <a:r>
              <a:rPr lang="zh-CN" altLang="en-US" sz="2000" dirty="0">
                <a:solidFill>
                  <a:srgbClr val="000000"/>
                </a:solidFill>
                <a:latin typeface="+mn-ea"/>
              </a:rPr>
              <a:t>表示网络空闲时的时延，</a:t>
            </a:r>
            <a:r>
              <a:rPr lang="en-US" altLang="zh-CN" sz="2000" dirty="0">
                <a:solidFill>
                  <a:srgbClr val="000000"/>
                </a:solidFill>
                <a:latin typeface="+mn-ea"/>
              </a:rPr>
              <a:t>D </a:t>
            </a:r>
            <a:r>
              <a:rPr lang="zh-CN" altLang="en-US" sz="2000" dirty="0">
                <a:solidFill>
                  <a:srgbClr val="000000"/>
                </a:solidFill>
                <a:latin typeface="+mn-ea"/>
              </a:rPr>
              <a:t>表示网络当前的时延，那么在适当的假定条件下，可以用下面的简单公式来表示 </a:t>
            </a:r>
            <a:r>
              <a:rPr lang="en-US" altLang="zh-CN" sz="2000" dirty="0">
                <a:solidFill>
                  <a:srgbClr val="000000"/>
                </a:solidFill>
                <a:latin typeface="+mn-ea"/>
              </a:rPr>
              <a:t>D</a:t>
            </a:r>
            <a:r>
              <a:rPr lang="zh-CN" altLang="en-US" sz="2000" dirty="0">
                <a:solidFill>
                  <a:srgbClr val="000000"/>
                </a:solidFill>
                <a:latin typeface="+mn-ea"/>
              </a:rPr>
              <a:t>、</a:t>
            </a:r>
            <a:r>
              <a:rPr lang="en-US" altLang="zh-CN" sz="2000" dirty="0">
                <a:solidFill>
                  <a:srgbClr val="000000"/>
                </a:solidFill>
                <a:latin typeface="+mn-ea"/>
              </a:rPr>
              <a:t>D</a:t>
            </a:r>
            <a:r>
              <a:rPr lang="en-US" altLang="zh-CN" sz="2000" baseline="-25000" dirty="0">
                <a:solidFill>
                  <a:srgbClr val="000000"/>
                </a:solidFill>
                <a:latin typeface="+mn-ea"/>
              </a:rPr>
              <a:t>0</a:t>
            </a:r>
            <a:r>
              <a:rPr lang="en-US" altLang="zh-CN" sz="2000" dirty="0">
                <a:solidFill>
                  <a:srgbClr val="000000"/>
                </a:solidFill>
                <a:latin typeface="+mn-ea"/>
              </a:rPr>
              <a:t> </a:t>
            </a:r>
            <a:r>
              <a:rPr lang="zh-CN" altLang="en-US" sz="2000" dirty="0">
                <a:solidFill>
                  <a:srgbClr val="000000"/>
                </a:solidFill>
                <a:latin typeface="+mn-ea"/>
              </a:rPr>
              <a:t>和利用率 </a:t>
            </a:r>
            <a:r>
              <a:rPr lang="en-US" altLang="zh-CN" sz="2000" dirty="0">
                <a:solidFill>
                  <a:srgbClr val="000000"/>
                </a:solidFill>
                <a:latin typeface="+mn-ea"/>
              </a:rPr>
              <a:t>U </a:t>
            </a:r>
            <a:r>
              <a:rPr lang="zh-CN" altLang="en-US" sz="2000" dirty="0">
                <a:solidFill>
                  <a:srgbClr val="000000"/>
                </a:solidFill>
                <a:latin typeface="+mn-ea"/>
              </a:rPr>
              <a:t>之间的关系：</a:t>
            </a:r>
            <a:endParaRPr lang="en-US" altLang="zh-CN" sz="2000" dirty="0">
              <a:solidFill>
                <a:srgbClr val="000000"/>
              </a:solidFill>
              <a:latin typeface="+mn-ea"/>
            </a:endParaRPr>
          </a:p>
          <a:p>
            <a:pPr>
              <a:lnSpc>
                <a:spcPct val="150000"/>
              </a:lnSpc>
            </a:pPr>
            <a:endParaRPr lang="zh-CN" altLang="en-US" sz="2000" dirty="0">
              <a:solidFill>
                <a:srgbClr val="000000"/>
              </a:solidFill>
              <a:latin typeface="+mn-ea"/>
            </a:endParaRPr>
          </a:p>
          <a:p>
            <a:pPr marL="342900" indent="-342900">
              <a:lnSpc>
                <a:spcPct val="150000"/>
              </a:lnSpc>
              <a:buFont typeface="Wingdings" panose="05000000000000000000" pitchFamily="2" charset="2"/>
              <a:buChar char="p"/>
            </a:pPr>
            <a:endParaRPr lang="en-US" altLang="zh-CN" sz="2000" dirty="0">
              <a:solidFill>
                <a:srgbClr val="000000"/>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1935093" y="1112459"/>
            <a:ext cx="9938463" cy="2149600"/>
            <a:chOff x="2253537" y="3645025"/>
            <a:chExt cx="9938463" cy="3424031"/>
          </a:xfrm>
        </p:grpSpPr>
        <p:sp>
          <p:nvSpPr>
            <p:cNvPr id="8" name="左大括号 7"/>
            <p:cNvSpPr/>
            <p:nvPr/>
          </p:nvSpPr>
          <p:spPr>
            <a:xfrm>
              <a:off x="3287688" y="3867699"/>
              <a:ext cx="981422" cy="1447882"/>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
          <p:nvSpPr>
            <p:cNvPr id="11" name="文本框 10"/>
            <p:cNvSpPr txBox="1"/>
            <p:nvPr/>
          </p:nvSpPr>
          <p:spPr>
            <a:xfrm>
              <a:off x="4352441" y="3645025"/>
              <a:ext cx="7839559" cy="2059041"/>
            </a:xfrm>
            <a:prstGeom prst="rect">
              <a:avLst/>
            </a:prstGeom>
            <a:noFill/>
          </p:spPr>
          <p:txBody>
            <a:bodyPr wrap="square" rtlCol="0">
              <a:spAutoFit/>
            </a:bodyPr>
            <a:lstStyle/>
            <a:p>
              <a:r>
                <a:rPr lang="zh-CN" altLang="en-US" sz="2000" b="1" dirty="0"/>
                <a:t>信道利用率   </a:t>
              </a:r>
              <a:endParaRPr lang="en-US" altLang="zh-CN" sz="2000" b="1" dirty="0"/>
            </a:p>
            <a:p>
              <a:r>
                <a:rPr lang="zh-CN" altLang="en-US" sz="2000" b="1" dirty="0"/>
                <a:t>用来表示某信道有百分之几的时间是被利用的（有数据通过）利用率</a:t>
              </a:r>
              <a:endParaRPr lang="zh-CN" altLang="en-US" sz="2000" b="1" dirty="0"/>
            </a:p>
            <a:p>
              <a:r>
                <a:rPr lang="zh-CN" altLang="en-US" sz="2000" dirty="0">
                  <a:solidFill>
                    <a:srgbClr val="000000"/>
                  </a:solidFill>
                  <a:latin typeface="微软雅黑" panose="020B0503020204020204" pitchFamily="34" charset="-122"/>
                  <a:ea typeface="微软雅黑" panose="020B0503020204020204" pitchFamily="34" charset="-122"/>
                </a:rPr>
                <a:t>        </a:t>
              </a:r>
              <a:endParaRPr lang="zh-CN" altLang="en-US" sz="2000" dirty="0">
                <a:solidFill>
                  <a:srgbClr val="000000"/>
                </a:solidFill>
                <a:latin typeface="微软雅黑" panose="020B0503020204020204" pitchFamily="34" charset="-122"/>
                <a:ea typeface="微软雅黑" panose="020B0503020204020204" pitchFamily="34" charset="-122"/>
              </a:endParaRPr>
            </a:p>
            <a:p>
              <a:endParaRPr lang="zh-CN" altLang="en-US" dirty="0"/>
            </a:p>
          </p:txBody>
        </p:sp>
        <p:sp>
          <p:nvSpPr>
            <p:cNvPr id="16" name="文本框 15"/>
            <p:cNvSpPr txBox="1"/>
            <p:nvPr/>
          </p:nvSpPr>
          <p:spPr>
            <a:xfrm>
              <a:off x="4297108" y="5010015"/>
              <a:ext cx="5487975" cy="2059041"/>
            </a:xfrm>
            <a:prstGeom prst="rect">
              <a:avLst/>
            </a:prstGeom>
            <a:noFill/>
          </p:spPr>
          <p:txBody>
            <a:bodyPr wrap="square" rtlCol="0">
              <a:spAutoFit/>
            </a:bodyPr>
            <a:lstStyle/>
            <a:p>
              <a:r>
                <a:rPr lang="zh-CN" altLang="en-US" sz="2000" b="1" dirty="0"/>
                <a:t>网络利用率</a:t>
              </a:r>
              <a:endParaRPr lang="en-US" altLang="zh-CN" sz="2000" b="1" dirty="0"/>
            </a:p>
            <a:p>
              <a:r>
                <a:rPr lang="zh-CN" altLang="en-US" sz="2000" b="1" dirty="0"/>
                <a:t>全网络的信道利用率的加权平均</a:t>
              </a:r>
              <a:endParaRPr lang="zh-CN" altLang="en-US" sz="2000" b="1" dirty="0"/>
            </a:p>
            <a:p>
              <a:endParaRPr lang="zh-CN" altLang="en-US" sz="2000" dirty="0"/>
            </a:p>
            <a:p>
              <a:endParaRPr lang="zh-CN" altLang="en-US" dirty="0"/>
            </a:p>
          </p:txBody>
        </p:sp>
        <p:sp>
          <p:nvSpPr>
            <p:cNvPr id="12" name="文本框 11"/>
            <p:cNvSpPr txBox="1"/>
            <p:nvPr/>
          </p:nvSpPr>
          <p:spPr>
            <a:xfrm>
              <a:off x="2253537" y="4426668"/>
              <a:ext cx="981422" cy="637323"/>
            </a:xfrm>
            <a:prstGeom prst="rect">
              <a:avLst/>
            </a:prstGeom>
            <a:noFill/>
          </p:spPr>
          <p:txBody>
            <a:bodyPr wrap="square" rtlCol="0">
              <a:spAutoFit/>
            </a:bodyPr>
            <a:lstStyle/>
            <a:p>
              <a:r>
                <a:rPr lang="zh-CN" altLang="en-US" sz="2000" b="1" dirty="0"/>
                <a:t>利用率</a:t>
              </a:r>
              <a:endParaRPr lang="zh-CN" altLang="en-US" sz="2000" b="1" dirty="0"/>
            </a:p>
          </p:txBody>
        </p:sp>
      </p:grpSp>
      <p:graphicFrame>
        <p:nvGraphicFramePr>
          <p:cNvPr id="15" name="对象 14"/>
          <p:cNvGraphicFramePr>
            <a:graphicFrameLocks noChangeAspect="1"/>
          </p:cNvGraphicFramePr>
          <p:nvPr/>
        </p:nvGraphicFramePr>
        <p:xfrm>
          <a:off x="2484124" y="4852710"/>
          <a:ext cx="1662853" cy="1030969"/>
        </p:xfrm>
        <a:graphic>
          <a:graphicData uri="http://schemas.openxmlformats.org/presentationml/2006/ole">
            <mc:AlternateContent xmlns:mc="http://schemas.openxmlformats.org/markup-compatibility/2006">
              <mc:Choice xmlns:v="urn:schemas-microsoft-com:vml" Requires="v">
                <p:oleObj spid="_x0000_s10726" name="Equation" r:id="rId6" imgW="15230475" imgH="9439275" progId="Equation.DSMT4">
                  <p:embed/>
                </p:oleObj>
              </mc:Choice>
              <mc:Fallback>
                <p:oleObj name="Equation" r:id="rId6" imgW="15230475" imgH="9439275" progId="Equation.DSMT4">
                  <p:embed/>
                  <p:pic>
                    <p:nvPicPr>
                      <p:cNvPr id="0" name="图片 10725"/>
                      <p:cNvPicPr/>
                      <p:nvPr/>
                    </p:nvPicPr>
                    <p:blipFill>
                      <a:blip r:embed="rId7"/>
                      <a:stretch>
                        <a:fillRect/>
                      </a:stretch>
                    </p:blipFill>
                    <p:spPr>
                      <a:xfrm>
                        <a:off x="2484124" y="4852710"/>
                        <a:ext cx="1662853" cy="1030969"/>
                      </a:xfrm>
                      <a:prstGeom prst="rect">
                        <a:avLst/>
                      </a:prstGeom>
                    </p:spPr>
                  </p:pic>
                </p:oleObj>
              </mc:Fallback>
            </mc:AlternateContent>
          </a:graphicData>
        </a:graphic>
      </p:graphicFrame>
      <p:pic>
        <p:nvPicPr>
          <p:cNvPr id="20" name="图片 19"/>
          <p:cNvPicPr>
            <a:picLocks noChangeAspect="1"/>
          </p:cNvPicPr>
          <p:nvPr/>
        </p:nvPicPr>
        <p:blipFill>
          <a:blip r:embed="rId8"/>
          <a:stretch>
            <a:fillRect/>
          </a:stretch>
        </p:blipFill>
        <p:spPr>
          <a:xfrm>
            <a:off x="8929631" y="4620606"/>
            <a:ext cx="2952328" cy="19746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11"/>
          <p:cNvSpPr txBox="1"/>
          <p:nvPr/>
        </p:nvSpPr>
        <p:spPr>
          <a:xfrm>
            <a:off x="1027386" y="340379"/>
            <a:ext cx="5291137" cy="523220"/>
          </a:xfrm>
          <a:prstGeom prst="rect">
            <a:avLst/>
          </a:prstGeom>
          <a:noFill/>
          <a:ln w="9525">
            <a:noFill/>
          </a:ln>
        </p:spPr>
        <p:txBody>
          <a:bodyPr>
            <a:spAutoFit/>
          </a:bodyPr>
          <a:lstStyle/>
          <a:p>
            <a:pPr eaLnBrk="1" hangingPunct="1"/>
            <a:r>
              <a:rPr lang="zh-CN" altLang="en-US" sz="2800" b="1" dirty="0">
                <a:solidFill>
                  <a:srgbClr val="036EB8"/>
                </a:solidFill>
                <a:latin typeface="微软雅黑" panose="020B0503020204020204" pitchFamily="34" charset="-122"/>
                <a:ea typeface="微软雅黑" panose="020B0503020204020204" pitchFamily="34" charset="-122"/>
              </a:rPr>
              <a:t>计算机网络的性能指标</a:t>
            </a:r>
            <a:endParaRPr lang="en-US" altLang="zh-CN" sz="2800" b="1" dirty="0">
              <a:solidFill>
                <a:srgbClr val="036EB8"/>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336" y="147964"/>
            <a:ext cx="908050" cy="908050"/>
            <a:chOff x="369155" y="409574"/>
            <a:chExt cx="908050" cy="908050"/>
          </a:xfrm>
        </p:grpSpPr>
        <p:sp>
          <p:nvSpPr>
            <p:cNvPr id="17" name="十字箭头标注 16"/>
            <p:cNvSpPr/>
            <p:nvPr/>
          </p:nvSpPr>
          <p:spPr>
            <a:xfrm>
              <a:off x="369155" y="409574"/>
              <a:ext cx="908050" cy="908050"/>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hangingPunct="1">
                <a:defRPr/>
              </a:pPr>
              <a:endParaRPr lang="zh-CN" altLang="en-US" sz="100" noProof="1"/>
            </a:p>
          </p:txBody>
        </p:sp>
        <p:pic>
          <p:nvPicPr>
            <p:cNvPr id="6149" name="图片 17"/>
            <p:cNvPicPr>
              <a:picLocks noChangeAspect="1"/>
            </p:cNvPicPr>
            <p:nvPr/>
          </p:nvPicPr>
          <p:blipFill>
            <a:blip r:embed="rId1"/>
            <a:stretch>
              <a:fillRect/>
            </a:stretch>
          </p:blipFill>
          <p:spPr>
            <a:xfrm>
              <a:off x="559655" y="548680"/>
              <a:ext cx="527050" cy="527050"/>
            </a:xfrm>
            <a:prstGeom prst="rect">
              <a:avLst/>
            </a:prstGeom>
            <a:noFill/>
            <a:ln w="9525">
              <a:noFill/>
            </a:ln>
          </p:spPr>
        </p:pic>
      </p:grpSp>
      <p:graphicFrame>
        <p:nvGraphicFramePr>
          <p:cNvPr id="5" name="表格 5"/>
          <p:cNvGraphicFramePr>
            <a:graphicFrameLocks noGrp="1"/>
          </p:cNvGraphicFramePr>
          <p:nvPr/>
        </p:nvGraphicFramePr>
        <p:xfrm>
          <a:off x="119335" y="1056014"/>
          <a:ext cx="11973347" cy="5654032"/>
        </p:xfrm>
        <a:graphic>
          <a:graphicData uri="http://schemas.openxmlformats.org/drawingml/2006/table">
            <a:tbl>
              <a:tblPr firstRow="1" bandRow="1">
                <a:tableStyleId>{5940675A-B579-460E-94D1-54222C63F5DA}</a:tableStyleId>
              </a:tblPr>
              <a:tblGrid>
                <a:gridCol w="1741578"/>
                <a:gridCol w="10231769"/>
              </a:tblGrid>
              <a:tr h="706754">
                <a:tc>
                  <a:txBody>
                    <a:bodyPr/>
                    <a:lstStyle/>
                    <a:p>
                      <a:pPr algn="ctr"/>
                      <a:r>
                        <a:rPr lang="zh-CN" altLang="en-US" sz="2400" b="1" dirty="0">
                          <a:solidFill>
                            <a:schemeClr val="tx1"/>
                          </a:solidFill>
                        </a:rPr>
                        <a:t>速率</a:t>
                      </a:r>
                      <a:endParaRPr lang="zh-CN" altLang="en-US" sz="2400" b="1" dirty="0">
                        <a:solidFill>
                          <a:schemeClr val="tx1"/>
                        </a:solidFill>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9050" cap="flat" cmpd="sng" algn="ctr">
                      <a:solidFill>
                        <a:srgbClr val="AFABAB"/>
                      </a:solid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rowSpan="8">
                  <a:txBody>
                    <a:bodyPr/>
                    <a:lstStyle/>
                    <a:p>
                      <a:endParaRPr lang="zh-CN" altLang="en-US" dirty="0">
                        <a:solidFill>
                          <a:schemeClr val="bg1"/>
                        </a:solidFill>
                      </a:endParaRPr>
                    </a:p>
                  </a:txBody>
                  <a:tcP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9050" cap="flat" cmpd="sng" algn="ctr">
                      <a:solidFill>
                        <a:srgbClr val="AFABAB"/>
                      </a:solidFill>
                      <a:prstDash val="solid"/>
                      <a:round/>
                      <a:headEnd type="none" w="med" len="med"/>
                      <a:tailEnd type="none" w="med" len="med"/>
                    </a:lnT>
                    <a:lnB w="19050" cap="flat" cmpd="sng" algn="ctr">
                      <a:solidFill>
                        <a:srgbClr val="AFABAB"/>
                      </a:solid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带宽</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吞吐量</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时延</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7E6E6"/>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时延带宽积</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往返时间</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tx1"/>
                          </a:solidFill>
                          <a:latin typeface="+mn-lt"/>
                          <a:ea typeface="+mn-ea"/>
                          <a:cs typeface="+mn-cs"/>
                        </a:rPr>
                        <a:t>利用率</a:t>
                      </a:r>
                      <a:endParaRPr lang="zh-CN" altLang="en-US" sz="2400" b="1" kern="1200" dirty="0">
                        <a:solidFill>
                          <a:schemeClr val="tx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06754">
                <a:tc>
                  <a:txBody>
                    <a:bodyPr/>
                    <a:lstStyle/>
                    <a:p>
                      <a:pPr marL="0" algn="ctr" defTabSz="914400" rtl="0" eaLnBrk="1" latinLnBrk="0" hangingPunct="1"/>
                      <a:r>
                        <a:rPr lang="zh-CN" altLang="en-US" sz="2400" b="1" kern="1200" dirty="0">
                          <a:solidFill>
                            <a:schemeClr val="bg1"/>
                          </a:solidFill>
                          <a:latin typeface="+mn-lt"/>
                          <a:ea typeface="+mn-ea"/>
                          <a:cs typeface="+mn-cs"/>
                        </a:rPr>
                        <a:t>丢包率</a:t>
                      </a:r>
                      <a:endParaRPr lang="zh-CN" altLang="en-US" sz="2400" b="1" kern="1200" dirty="0">
                        <a:solidFill>
                          <a:schemeClr val="bg1"/>
                        </a:solidFill>
                        <a:latin typeface="+mn-lt"/>
                        <a:ea typeface="+mn-ea"/>
                        <a:cs typeface="+mn-cs"/>
                      </a:endParaRPr>
                    </a:p>
                  </a:txBody>
                  <a:tcPr anchor="ctr">
                    <a:lnL w="19050" cap="flat" cmpd="sng" algn="ctr">
                      <a:solidFill>
                        <a:srgbClr val="AFABAB"/>
                      </a:solidFill>
                      <a:prstDash val="solid"/>
                      <a:round/>
                      <a:headEnd type="none" w="med" len="med"/>
                      <a:tailEnd type="none" w="med" len="med"/>
                    </a:lnL>
                    <a:lnR w="19050" cap="flat" cmpd="sng" algn="ctr">
                      <a:solidFill>
                        <a:srgbClr val="AFABAB"/>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AFABAB"/>
                      </a:solidFill>
                      <a:prstDash val="solid"/>
                      <a:round/>
                      <a:headEnd type="none" w="med" len="med"/>
                      <a:tailEnd type="none" w="med" len="med"/>
                    </a:lnB>
                    <a:solidFill>
                      <a:srgbClr val="FF3399"/>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文本框 8"/>
          <p:cNvSpPr txBox="1"/>
          <p:nvPr/>
        </p:nvSpPr>
        <p:spPr>
          <a:xfrm>
            <a:off x="1914462" y="2210521"/>
            <a:ext cx="553998" cy="792088"/>
          </a:xfrm>
          <a:prstGeom prst="rect">
            <a:avLst/>
          </a:prstGeom>
          <a:noFill/>
        </p:spPr>
        <p:txBody>
          <a:bodyPr vert="eaVert" wrap="square" rtlCol="0">
            <a:spAutoFit/>
          </a:bodyPr>
          <a:lstStyle/>
          <a:p>
            <a:pPr algn="ctr"/>
            <a:r>
              <a:rPr lang="zh-CN" altLang="en-US" sz="2400" b="1" dirty="0">
                <a:solidFill>
                  <a:schemeClr val="bg1"/>
                </a:solidFill>
              </a:rPr>
              <a:t>比特</a:t>
            </a:r>
            <a:endParaRPr lang="zh-CN" altLang="en-US" sz="2400" b="1" dirty="0">
              <a:solidFill>
                <a:schemeClr val="bg1"/>
              </a:solidFill>
            </a:endParaRPr>
          </a:p>
        </p:txBody>
      </p:sp>
      <p:sp>
        <p:nvSpPr>
          <p:cNvPr id="19" name="文本框 18"/>
          <p:cNvSpPr txBox="1"/>
          <p:nvPr/>
        </p:nvSpPr>
        <p:spPr>
          <a:xfrm>
            <a:off x="6760860" y="2210521"/>
            <a:ext cx="553998" cy="792088"/>
          </a:xfrm>
          <a:prstGeom prst="rect">
            <a:avLst/>
          </a:prstGeom>
          <a:noFill/>
        </p:spPr>
        <p:txBody>
          <a:bodyPr vert="eaVert" wrap="square" rtlCol="0">
            <a:spAutoFit/>
          </a:bodyPr>
          <a:lstStyle/>
          <a:p>
            <a:pPr algn="ctr"/>
            <a:r>
              <a:rPr lang="zh-CN" altLang="en-US" sz="2400" b="1" dirty="0">
                <a:solidFill>
                  <a:schemeClr val="bg1"/>
                </a:solidFill>
              </a:rPr>
              <a:t>速率</a:t>
            </a:r>
            <a:endParaRPr lang="zh-CN" altLang="en-US" sz="2400" b="1" dirty="0">
              <a:solidFill>
                <a:schemeClr val="bg1"/>
              </a:solidFill>
            </a:endParaRPr>
          </a:p>
        </p:txBody>
      </p:sp>
      <p:graphicFrame>
        <p:nvGraphicFramePr>
          <p:cNvPr id="6" name="对象 5"/>
          <p:cNvGraphicFramePr>
            <a:graphicFrameLocks noChangeAspect="1"/>
          </p:cNvGraphicFramePr>
          <p:nvPr/>
        </p:nvGraphicFramePr>
        <p:xfrm>
          <a:off x="4514850" y="2219325"/>
          <a:ext cx="114300" cy="177800"/>
        </p:xfrm>
        <a:graphic>
          <a:graphicData uri="http://schemas.openxmlformats.org/presentationml/2006/ole">
            <mc:AlternateContent xmlns:mc="http://schemas.openxmlformats.org/markup-compatibility/2006">
              <mc:Choice xmlns:v="urn:schemas-microsoft-com:vml" Requires="v">
                <p:oleObj spid="_x0000_s11580" name="Equation" r:id="rId2" imgW="2733675" imgH="4257675" progId="Equation.DSMT4">
                  <p:embed/>
                </p:oleObj>
              </mc:Choice>
              <mc:Fallback>
                <p:oleObj name="Equation" r:id="rId2" imgW="2733675" imgH="4257675" progId="Equation.DSMT4">
                  <p:embed/>
                  <p:pic>
                    <p:nvPicPr>
                      <p:cNvPr id="0" name="对象 5"/>
                      <p:cNvPicPr/>
                      <p:nvPr/>
                    </p:nvPicPr>
                    <p:blipFill>
                      <a:blip r:embed="rId3"/>
                      <a:stretch>
                        <a:fillRect/>
                      </a:stretch>
                    </p:blipFill>
                    <p:spPr>
                      <a:xfrm>
                        <a:off x="4514850" y="2219325"/>
                        <a:ext cx="114300" cy="1778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spid="_x0000_s11581" name="Equation" r:id="rId4" imgW="2733675" imgH="4257675" progId="Equation.DSMT4">
                  <p:embed/>
                </p:oleObj>
              </mc:Choice>
              <mc:Fallback>
                <p:oleObj name="Equation" r:id="rId4" imgW="2733675" imgH="4257675" progId="Equation.DSMT4">
                  <p:embed/>
                  <p:pic>
                    <p:nvPicPr>
                      <p:cNvPr id="0" name="对象 9"/>
                      <p:cNvPicPr/>
                      <p:nvPr/>
                    </p:nvPicPr>
                    <p:blipFill>
                      <a:blip r:embed="rId5"/>
                      <a:stretch>
                        <a:fillRect/>
                      </a:stretch>
                    </p:blipFill>
                    <p:spPr>
                      <a:xfrm>
                        <a:off x="4114800" y="2209800"/>
                        <a:ext cx="914400" cy="198438"/>
                      </a:xfrm>
                      <a:prstGeom prst="rect">
                        <a:avLst/>
                      </a:prstGeom>
                    </p:spPr>
                  </p:pic>
                </p:oleObj>
              </mc:Fallback>
            </mc:AlternateContent>
          </a:graphicData>
        </a:graphic>
      </p:graphicFrame>
      <p:sp>
        <p:nvSpPr>
          <p:cNvPr id="3" name="文本框 2"/>
          <p:cNvSpPr txBox="1"/>
          <p:nvPr/>
        </p:nvSpPr>
        <p:spPr>
          <a:xfrm>
            <a:off x="1914462" y="1105493"/>
            <a:ext cx="10369152" cy="4200445"/>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zh-CN" altLang="en-US" sz="2000" dirty="0">
                <a:solidFill>
                  <a:srgbClr val="000000"/>
                </a:solidFill>
                <a:latin typeface="+mn-ea"/>
              </a:rPr>
              <a:t>丢包率即分组丢失率，是指在一定的时间范围内，传输过程中丢失的分组数量与总分组数量的比率</a:t>
            </a:r>
            <a:endParaRPr lang="en-US" altLang="zh-CN" sz="2000" dirty="0">
              <a:solidFill>
                <a:srgbClr val="000000"/>
              </a:solidFill>
              <a:latin typeface="+mn-ea"/>
            </a:endParaRPr>
          </a:p>
          <a:p>
            <a:pPr marL="342900" indent="-342900">
              <a:lnSpc>
                <a:spcPct val="150000"/>
              </a:lnSpc>
              <a:buFont typeface="Wingdings" panose="05000000000000000000" pitchFamily="2" charset="2"/>
              <a:buChar char="p"/>
            </a:pPr>
            <a:r>
              <a:rPr lang="zh-CN" altLang="en-US" sz="2000" dirty="0">
                <a:solidFill>
                  <a:srgbClr val="000000"/>
                </a:solidFill>
                <a:latin typeface="+mn-ea"/>
              </a:rPr>
              <a:t>丢包率具体可分为接口丢包率、结点丢包率、链路丢包率、路径丢包率、网络丢包率等。</a:t>
            </a:r>
            <a:endParaRPr lang="zh-CN" altLang="en-US" sz="2000" dirty="0">
              <a:solidFill>
                <a:srgbClr val="000000"/>
              </a:solidFill>
              <a:latin typeface="+mn-ea"/>
            </a:endParaRPr>
          </a:p>
          <a:p>
            <a:pPr marL="342900" indent="-342900">
              <a:lnSpc>
                <a:spcPct val="150000"/>
              </a:lnSpc>
              <a:buFont typeface="Wingdings" panose="05000000000000000000" pitchFamily="2" charset="2"/>
              <a:buChar char="p"/>
            </a:pPr>
            <a:r>
              <a:rPr lang="zh-CN" altLang="en-US" sz="2000" dirty="0">
                <a:solidFill>
                  <a:srgbClr val="000000"/>
                </a:solidFill>
                <a:latin typeface="+mn-ea"/>
              </a:rPr>
              <a:t>丢包率是网络运维人员非常关心的一个网络性能指标，但对于普通用户来说往往并不关心这个指标，因为他们通常意识不到网络丢包。</a:t>
            </a:r>
            <a:endParaRPr lang="zh-CN" altLang="en-US" sz="2000" dirty="0">
              <a:solidFill>
                <a:srgbClr val="000000"/>
              </a:solidFill>
              <a:latin typeface="+mn-ea"/>
            </a:endParaRPr>
          </a:p>
          <a:p>
            <a:pPr marL="285750" indent="-285750">
              <a:lnSpc>
                <a:spcPct val="150000"/>
              </a:lnSpc>
              <a:buFont typeface="Wingdings" panose="05000000000000000000" pitchFamily="2" charset="2"/>
              <a:buChar char="p"/>
            </a:pPr>
            <a:r>
              <a:rPr lang="zh-CN" altLang="en-US" sz="2000" dirty="0">
                <a:solidFill>
                  <a:srgbClr val="000000"/>
                </a:solidFill>
                <a:latin typeface="+mn-ea"/>
              </a:rPr>
              <a:t>分组丢失主要有两种情况：</a:t>
            </a:r>
            <a:endParaRPr lang="zh-CN" altLang="en-US" sz="2000" dirty="0">
              <a:solidFill>
                <a:srgbClr val="000000"/>
              </a:solidFill>
              <a:latin typeface="+mn-ea"/>
            </a:endParaRPr>
          </a:p>
          <a:p>
            <a:pPr marL="720090" indent="-285750">
              <a:lnSpc>
                <a:spcPct val="150000"/>
              </a:lnSpc>
              <a:buFont typeface="Wingdings" panose="05000000000000000000" pitchFamily="2" charset="2"/>
              <a:buChar char="Ø"/>
            </a:pPr>
            <a:r>
              <a:rPr lang="zh-CN" altLang="en-US" sz="2000" dirty="0">
                <a:solidFill>
                  <a:srgbClr val="000000"/>
                </a:solidFill>
                <a:latin typeface="+mn-ea"/>
              </a:rPr>
              <a:t>分组在传输过程中出现误码，被结点丢弃；</a:t>
            </a:r>
            <a:endParaRPr lang="zh-CN" altLang="en-US" sz="2000" dirty="0">
              <a:solidFill>
                <a:srgbClr val="000000"/>
              </a:solidFill>
              <a:latin typeface="+mn-ea"/>
            </a:endParaRPr>
          </a:p>
          <a:p>
            <a:pPr marL="720090" indent="-285750">
              <a:lnSpc>
                <a:spcPct val="150000"/>
              </a:lnSpc>
              <a:buFont typeface="Wingdings" panose="05000000000000000000" pitchFamily="2" charset="2"/>
              <a:buChar char="Ø"/>
            </a:pPr>
            <a:r>
              <a:rPr lang="zh-CN" altLang="en-US" sz="2000" dirty="0">
                <a:solidFill>
                  <a:srgbClr val="000000"/>
                </a:solidFill>
                <a:latin typeface="+mn-ea"/>
              </a:rPr>
              <a:t>分组到达一台队列已满的分组交换机时被丢弃；在通信量较大时就可能造成网络拥塞</a:t>
            </a:r>
            <a:endParaRPr lang="en-US" altLang="zh-CN" sz="2000" dirty="0">
              <a:solidFill>
                <a:srgbClr val="000000"/>
              </a:solidFill>
              <a:latin typeface="+mn-ea"/>
            </a:endParaRPr>
          </a:p>
          <a:p>
            <a:pPr marL="284480" indent="-342900">
              <a:lnSpc>
                <a:spcPct val="150000"/>
              </a:lnSpc>
              <a:buFont typeface="Wingdings" panose="05000000000000000000" pitchFamily="2" charset="2"/>
              <a:buChar char="p"/>
            </a:pPr>
            <a:r>
              <a:rPr lang="zh-CN" altLang="en-US" sz="2000" dirty="0">
                <a:solidFill>
                  <a:srgbClr val="000000"/>
                </a:solidFill>
                <a:latin typeface="+mn-ea"/>
              </a:rPr>
              <a:t>因此，</a:t>
            </a:r>
            <a:r>
              <a:rPr lang="zh-CN" altLang="en-US" sz="2000" b="1" dirty="0">
                <a:solidFill>
                  <a:srgbClr val="FF0000"/>
                </a:solidFill>
                <a:latin typeface="+mn-ea"/>
              </a:rPr>
              <a:t>丢包率反映了网络的拥塞情况</a:t>
            </a:r>
            <a:endParaRPr lang="en-US" altLang="zh-CN" sz="2000" b="1" dirty="0">
              <a:solidFill>
                <a:srgbClr val="FF0000"/>
              </a:solidFill>
              <a:latin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4770002" y="4780658"/>
            <a:ext cx="4800600" cy="546100"/>
          </a:xfrm>
          <a:prstGeom prst="rect">
            <a:avLst/>
          </a:prstGeom>
          <a:solidFill>
            <a:srgbClr val="036EB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93" name="等腰三角形 92"/>
          <p:cNvSpPr/>
          <p:nvPr/>
        </p:nvSpPr>
        <p:spPr>
          <a:xfrm rot="5400000" flipV="1">
            <a:off x="9315014" y="4924049"/>
            <a:ext cx="293688" cy="217488"/>
          </a:xfrm>
          <a:prstGeom prst="triangle">
            <a:avLst/>
          </a:prstGeom>
          <a:solidFill>
            <a:srgbClr val="34BF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cxnSp>
        <p:nvCxnSpPr>
          <p:cNvPr id="86" name="直接连接符 85"/>
          <p:cNvCxnSpPr/>
          <p:nvPr/>
        </p:nvCxnSpPr>
        <p:spPr>
          <a:xfrm>
            <a:off x="4594225" y="1974851"/>
            <a:ext cx="0" cy="3154363"/>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481139" y="1141414"/>
            <a:ext cx="968375" cy="696913"/>
          </a:xfrm>
          <a:prstGeom prst="rect">
            <a:avLst/>
          </a:prstGeom>
          <a:solidFill>
            <a:srgbClr val="036E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4" name="矩形 3"/>
          <p:cNvSpPr/>
          <p:nvPr/>
        </p:nvSpPr>
        <p:spPr>
          <a:xfrm>
            <a:off x="2613026" y="1141414"/>
            <a:ext cx="130175" cy="696913"/>
          </a:xfrm>
          <a:prstGeom prst="rect">
            <a:avLst/>
          </a:prstGeom>
          <a:solidFill>
            <a:srgbClr val="036E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4103" name="TextBox 1"/>
          <p:cNvSpPr txBox="1"/>
          <p:nvPr/>
        </p:nvSpPr>
        <p:spPr>
          <a:xfrm>
            <a:off x="4928008" y="3023761"/>
            <a:ext cx="2237792" cy="353941"/>
          </a:xfrm>
          <a:prstGeom prst="rect">
            <a:avLst/>
          </a:prstGeom>
          <a:noFill/>
          <a:ln w="9525">
            <a:noFill/>
          </a:ln>
        </p:spPr>
        <p:txBody>
          <a:bodyPr wrap="non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1.3    </a:t>
            </a:r>
            <a:r>
              <a:rPr lang="zh-CN" altLang="en-US" sz="2000" dirty="0">
                <a:solidFill>
                  <a:srgbClr val="8087A4"/>
                </a:solidFill>
                <a:latin typeface="微软雅黑" panose="020B0503020204020204" pitchFamily="34" charset="-122"/>
              </a:rPr>
              <a:t>三种交换方式</a:t>
            </a:r>
            <a:endParaRPr lang="zh-CN" altLang="en-US" sz="2000" dirty="0">
              <a:solidFill>
                <a:srgbClr val="8087A4"/>
              </a:solidFill>
              <a:latin typeface="微软雅黑" panose="020B0503020204020204" pitchFamily="34" charset="-122"/>
            </a:endParaRPr>
          </a:p>
        </p:txBody>
      </p:sp>
      <p:sp>
        <p:nvSpPr>
          <p:cNvPr id="73" name="TextBox 1"/>
          <p:cNvSpPr txBox="1"/>
          <p:nvPr/>
        </p:nvSpPr>
        <p:spPr>
          <a:xfrm>
            <a:off x="3000375" y="836614"/>
            <a:ext cx="1128514" cy="844075"/>
          </a:xfrm>
          <a:prstGeom prst="rect">
            <a:avLst/>
          </a:prstGeom>
          <a:noFill/>
        </p:spPr>
        <p:txBody>
          <a:bodyPr wrap="none" lIns="0" tIns="0" rIns="0" bIns="45718">
            <a:spAutoFit/>
          </a:bodyPr>
          <a:lstStyle/>
          <a:p>
            <a:pPr eaLnBrk="1" hangingPunct="1">
              <a:lnSpc>
                <a:spcPts val="6935"/>
              </a:lnSpc>
              <a:defRPr/>
            </a:pPr>
            <a:r>
              <a:rPr lang="en-US" altLang="zh-CN" sz="4400" noProof="1">
                <a:solidFill>
                  <a:srgbClr val="036EB8"/>
                </a:solidFill>
                <a:latin typeface="微软雅黑" panose="020B0503020204020204" pitchFamily="34" charset="-122"/>
                <a:ea typeface="微软雅黑" panose="020B0503020204020204" pitchFamily="34" charset="-122"/>
                <a:cs typeface="Microsoft YaHei UI" panose="020B0503020204020204" pitchFamily="34" charset="-122"/>
              </a:rPr>
              <a:t>目录</a:t>
            </a:r>
            <a:endParaRPr lang="en-US" altLang="zh-CN" sz="4400" noProof="1">
              <a:solidFill>
                <a:srgbClr val="036EB8"/>
              </a:solidFill>
              <a:latin typeface="微软雅黑" panose="020B0503020204020204" pitchFamily="34" charset="-122"/>
              <a:ea typeface="微软雅黑" panose="020B0503020204020204" pitchFamily="34" charset="-122"/>
              <a:cs typeface="Microsoft YaHei UI" panose="020B0503020204020204" pitchFamily="34" charset="-122"/>
            </a:endParaRPr>
          </a:p>
        </p:txBody>
      </p:sp>
      <p:sp>
        <p:nvSpPr>
          <p:cNvPr id="4105" name="TextBox 1"/>
          <p:cNvSpPr txBox="1"/>
          <p:nvPr/>
        </p:nvSpPr>
        <p:spPr>
          <a:xfrm>
            <a:off x="4917105" y="2562164"/>
            <a:ext cx="1947649" cy="353941"/>
          </a:xfrm>
          <a:prstGeom prst="rect">
            <a:avLst/>
          </a:prstGeom>
          <a:noFill/>
          <a:ln w="9525">
            <a:noFill/>
          </a:ln>
        </p:spPr>
        <p:txBody>
          <a:bodyPr wrap="non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1.2    </a:t>
            </a:r>
            <a:r>
              <a:rPr lang="zh-CN" altLang="en-US" sz="2000" dirty="0">
                <a:solidFill>
                  <a:srgbClr val="8087A4"/>
                </a:solidFill>
                <a:latin typeface="微软雅黑" panose="020B0503020204020204" pitchFamily="34" charset="-122"/>
              </a:rPr>
              <a:t>互联网概述</a:t>
            </a:r>
            <a:endParaRPr lang="zh-CN" altLang="en-US" sz="2000" dirty="0">
              <a:solidFill>
                <a:srgbClr val="8087A4"/>
              </a:solidFill>
              <a:latin typeface="微软雅黑" panose="020B0503020204020204" pitchFamily="34" charset="-122"/>
              <a:ea typeface="微软雅黑" panose="020B0503020204020204" pitchFamily="34" charset="-122"/>
            </a:endParaRPr>
          </a:p>
        </p:txBody>
      </p:sp>
      <p:sp>
        <p:nvSpPr>
          <p:cNvPr id="75" name="TextBox 1"/>
          <p:cNvSpPr txBox="1"/>
          <p:nvPr/>
        </p:nvSpPr>
        <p:spPr>
          <a:xfrm>
            <a:off x="3032125" y="1874839"/>
            <a:ext cx="1269578" cy="252631"/>
          </a:xfrm>
          <a:prstGeom prst="rect">
            <a:avLst/>
          </a:prstGeom>
          <a:noFill/>
        </p:spPr>
        <p:txBody>
          <a:bodyPr wrap="none" lIns="0" tIns="0" rIns="0" bIns="45718">
            <a:spAutoFit/>
          </a:bodyPr>
          <a:lstStyle/>
          <a:p>
            <a:pPr eaLnBrk="1" hangingPunct="1">
              <a:lnSpc>
                <a:spcPts val="1600"/>
              </a:lnSpc>
              <a:defRPr/>
            </a:pPr>
            <a:r>
              <a:rPr lang="en-US" altLang="zh-CN" noProof="1">
                <a:solidFill>
                  <a:srgbClr val="036EB8"/>
                </a:solidFill>
                <a:cs typeface="Arial" panose="020B0604020202020204" pitchFamily="34" charset="0"/>
              </a:rPr>
              <a:t>CONTENTS</a:t>
            </a:r>
            <a:endParaRPr lang="en-US" altLang="zh-CN" noProof="1">
              <a:solidFill>
                <a:srgbClr val="036EB8"/>
              </a:solidFill>
              <a:cs typeface="Arial" panose="020B0604020202020204" pitchFamily="34" charset="0"/>
            </a:endParaRPr>
          </a:p>
        </p:txBody>
      </p:sp>
      <p:sp>
        <p:nvSpPr>
          <p:cNvPr id="4107" name="TextBox 1"/>
          <p:cNvSpPr txBox="1"/>
          <p:nvPr/>
        </p:nvSpPr>
        <p:spPr>
          <a:xfrm>
            <a:off x="4919664" y="2073276"/>
            <a:ext cx="4255973" cy="353941"/>
          </a:xfrm>
          <a:prstGeom prst="rect">
            <a:avLst/>
          </a:prstGeom>
          <a:noFill/>
          <a:ln w="9525">
            <a:noFill/>
          </a:ln>
        </p:spPr>
        <p:txBody>
          <a:bodyPr wrap="non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1.1    </a:t>
            </a:r>
            <a:r>
              <a:rPr lang="zh-CN" altLang="en-US" sz="2000" dirty="0">
                <a:solidFill>
                  <a:srgbClr val="8087A4"/>
                </a:solidFill>
                <a:latin typeface="微软雅黑" panose="020B0503020204020204" pitchFamily="34" charset="-122"/>
              </a:rPr>
              <a:t>计算机网络在信息时代中</a:t>
            </a:r>
            <a:r>
              <a:rPr lang="zh-CN" altLang="en-US" sz="2000" dirty="0">
                <a:solidFill>
                  <a:schemeClr val="bg1"/>
                </a:solidFill>
                <a:latin typeface="微软雅黑" panose="020B0503020204020204" pitchFamily="34" charset="-122"/>
              </a:rPr>
              <a:t>的作用</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4108" name="组合 76"/>
          <p:cNvGrpSpPr/>
          <p:nvPr/>
        </p:nvGrpSpPr>
        <p:grpSpPr>
          <a:xfrm>
            <a:off x="1524000" y="5741989"/>
            <a:ext cx="9144000" cy="287337"/>
            <a:chOff x="0" y="6513463"/>
            <a:chExt cx="12192000" cy="382357"/>
          </a:xfrm>
        </p:grpSpPr>
        <p:sp>
          <p:nvSpPr>
            <p:cNvPr id="78" name="矩形 77"/>
            <p:cNvSpPr/>
            <p:nvPr/>
          </p:nvSpPr>
          <p:spPr>
            <a:xfrm>
              <a:off x="0" y="6513463"/>
              <a:ext cx="12192000" cy="198572"/>
            </a:xfrm>
            <a:prstGeom prst="rect">
              <a:avLst/>
            </a:prstGeom>
            <a:solidFill>
              <a:srgbClr val="34BF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79" name="矩形 78"/>
            <p:cNvSpPr/>
            <p:nvPr/>
          </p:nvSpPr>
          <p:spPr>
            <a:xfrm>
              <a:off x="0" y="6553599"/>
              <a:ext cx="12192000" cy="308421"/>
            </a:xfrm>
            <a:prstGeom prst="rect">
              <a:avLst/>
            </a:prstGeom>
            <a:solidFill>
              <a:srgbClr val="036E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4115" name="文本框 17"/>
            <p:cNvSpPr txBox="1"/>
            <p:nvPr/>
          </p:nvSpPr>
          <p:spPr>
            <a:xfrm>
              <a:off x="239697" y="6528367"/>
              <a:ext cx="5952097" cy="367453"/>
            </a:xfrm>
            <a:prstGeom prst="rect">
              <a:avLst/>
            </a:prstGeom>
            <a:noFill/>
            <a:ln w="9525">
              <a:noFill/>
            </a:ln>
          </p:spPr>
          <p:txBody>
            <a:bodyPr>
              <a:spAutoFit/>
            </a:bodyPr>
            <a:lstStyle/>
            <a:p>
              <a:pPr eaLnBrk="1" hangingPunct="1"/>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sp>
        <p:nvSpPr>
          <p:cNvPr id="58" name="Freeform 3"/>
          <p:cNvSpPr/>
          <p:nvPr/>
        </p:nvSpPr>
        <p:spPr>
          <a:xfrm>
            <a:off x="4537076" y="2105025"/>
            <a:ext cx="106363" cy="107950"/>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59" name="Freeform 3"/>
          <p:cNvSpPr/>
          <p:nvPr/>
        </p:nvSpPr>
        <p:spPr>
          <a:xfrm>
            <a:off x="4537076" y="2647950"/>
            <a:ext cx="106363" cy="106363"/>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60" name="Freeform 3"/>
          <p:cNvSpPr/>
          <p:nvPr/>
        </p:nvSpPr>
        <p:spPr>
          <a:xfrm>
            <a:off x="4543609" y="3108744"/>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21" name="Freeform 3"/>
          <p:cNvSpPr/>
          <p:nvPr/>
        </p:nvSpPr>
        <p:spPr>
          <a:xfrm>
            <a:off x="4543609" y="3567950"/>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2" name="TextBox 1"/>
          <p:cNvSpPr txBox="1"/>
          <p:nvPr/>
        </p:nvSpPr>
        <p:spPr>
          <a:xfrm>
            <a:off x="4945148" y="3470360"/>
            <a:ext cx="2494273" cy="353941"/>
          </a:xfrm>
          <a:prstGeom prst="rect">
            <a:avLst/>
          </a:prstGeom>
          <a:noFill/>
          <a:ln w="9525">
            <a:noFill/>
          </a:ln>
        </p:spPr>
        <p:txBody>
          <a:bodyPr wrap="none" lIns="0" tIns="0" rIns="0" bIns="45718">
            <a:spAutoFit/>
          </a:bodyPr>
          <a:lstStyle/>
          <a:p>
            <a:pPr>
              <a:lnSpc>
                <a:spcPts val="2400"/>
              </a:lnSpc>
            </a:pPr>
            <a:r>
              <a:rPr lang="en-US" altLang="zh-CN" sz="2000" dirty="0">
                <a:solidFill>
                  <a:srgbClr val="8087A4"/>
                </a:solidFill>
                <a:latin typeface="微软雅黑" panose="020B0503020204020204" pitchFamily="34" charset="-122"/>
              </a:rPr>
              <a:t>1.4    </a:t>
            </a:r>
            <a:r>
              <a:rPr lang="zh-CN" altLang="en-US" sz="2000" dirty="0">
                <a:solidFill>
                  <a:srgbClr val="8087A4"/>
                </a:solidFill>
                <a:latin typeface="微软雅黑" panose="020B0503020204020204" pitchFamily="34" charset="-122"/>
              </a:rPr>
              <a:t>计算机网络定义</a:t>
            </a:r>
            <a:endParaRPr lang="zh-CN" altLang="en-US" sz="2000" dirty="0">
              <a:solidFill>
                <a:srgbClr val="8087A4"/>
              </a:solidFill>
              <a:latin typeface="微软雅黑" panose="020B0503020204020204" pitchFamily="34" charset="-122"/>
            </a:endParaRPr>
          </a:p>
        </p:txBody>
      </p:sp>
      <p:sp>
        <p:nvSpPr>
          <p:cNvPr id="5" name="Freeform 3"/>
          <p:cNvSpPr/>
          <p:nvPr/>
        </p:nvSpPr>
        <p:spPr>
          <a:xfrm>
            <a:off x="4537210" y="4027156"/>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6" name="TextBox 1"/>
          <p:cNvSpPr txBox="1"/>
          <p:nvPr/>
        </p:nvSpPr>
        <p:spPr>
          <a:xfrm>
            <a:off x="4945148" y="3917166"/>
            <a:ext cx="2750753" cy="353941"/>
          </a:xfrm>
          <a:prstGeom prst="rect">
            <a:avLst/>
          </a:prstGeom>
          <a:noFill/>
          <a:ln w="9525">
            <a:noFill/>
          </a:ln>
        </p:spPr>
        <p:txBody>
          <a:bodyPr wrap="none" lIns="0" tIns="0" rIns="0" bIns="45718">
            <a:spAutoFit/>
          </a:bodyPr>
          <a:lstStyle/>
          <a:p>
            <a:pPr>
              <a:lnSpc>
                <a:spcPts val="2400"/>
              </a:lnSpc>
            </a:pPr>
            <a:r>
              <a:rPr lang="en-US" altLang="zh-CN" sz="2000" dirty="0">
                <a:solidFill>
                  <a:srgbClr val="8087A4"/>
                </a:solidFill>
                <a:latin typeface="微软雅黑" panose="020B0503020204020204" pitchFamily="34" charset="-122"/>
              </a:rPr>
              <a:t>1.5    </a:t>
            </a:r>
            <a:r>
              <a:rPr lang="zh-CN" altLang="en-US" sz="2000" dirty="0">
                <a:solidFill>
                  <a:srgbClr val="8087A4"/>
                </a:solidFill>
                <a:latin typeface="微软雅黑" panose="020B0503020204020204" pitchFamily="34" charset="-122"/>
              </a:rPr>
              <a:t>计算机网络的类别</a:t>
            </a:r>
            <a:endParaRPr lang="zh-CN" altLang="en-US" sz="2000" dirty="0">
              <a:solidFill>
                <a:srgbClr val="8087A4"/>
              </a:solidFill>
              <a:latin typeface="微软雅黑" panose="020B0503020204020204" pitchFamily="34" charset="-122"/>
            </a:endParaRPr>
          </a:p>
        </p:txBody>
      </p:sp>
      <p:sp>
        <p:nvSpPr>
          <p:cNvPr id="7" name="Freeform 3"/>
          <p:cNvSpPr/>
          <p:nvPr/>
        </p:nvSpPr>
        <p:spPr>
          <a:xfrm>
            <a:off x="4537075" y="4481209"/>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8" name="Freeform 3"/>
          <p:cNvSpPr/>
          <p:nvPr/>
        </p:nvSpPr>
        <p:spPr>
          <a:xfrm>
            <a:off x="4537074" y="5024439"/>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9" name="TextBox 1"/>
          <p:cNvSpPr txBox="1"/>
          <p:nvPr/>
        </p:nvSpPr>
        <p:spPr>
          <a:xfrm>
            <a:off x="4943953" y="4398559"/>
            <a:ext cx="3672327" cy="353941"/>
          </a:xfrm>
          <a:prstGeom prst="rect">
            <a:avLst/>
          </a:prstGeom>
          <a:noFill/>
          <a:ln w="9525">
            <a:noFill/>
          </a:ln>
        </p:spPr>
        <p:txBody>
          <a:bodyPr wrap="squar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1.6    </a:t>
            </a:r>
            <a:r>
              <a:rPr lang="zh-CN" altLang="en-US" sz="2000" dirty="0">
                <a:solidFill>
                  <a:srgbClr val="8087A4"/>
                </a:solidFill>
                <a:latin typeface="微软雅黑" panose="020B0503020204020204" pitchFamily="34" charset="-122"/>
              </a:rPr>
              <a:t>计算机网络的性能</a:t>
            </a:r>
            <a:endParaRPr lang="zh-CN" altLang="en-US" sz="2000" dirty="0">
              <a:solidFill>
                <a:srgbClr val="8087A4"/>
              </a:solidFill>
              <a:latin typeface="微软雅黑" panose="020B0503020204020204" pitchFamily="34" charset="-122"/>
            </a:endParaRPr>
          </a:p>
        </p:txBody>
      </p:sp>
      <p:sp>
        <p:nvSpPr>
          <p:cNvPr id="10" name="TextBox 1"/>
          <p:cNvSpPr txBox="1"/>
          <p:nvPr/>
        </p:nvSpPr>
        <p:spPr>
          <a:xfrm>
            <a:off x="4943954" y="4912359"/>
            <a:ext cx="3007233" cy="353941"/>
          </a:xfrm>
          <a:prstGeom prst="rect">
            <a:avLst/>
          </a:prstGeom>
          <a:noFill/>
          <a:ln w="9525">
            <a:noFill/>
          </a:ln>
        </p:spPr>
        <p:txBody>
          <a:bodyPr wrap="none" lIns="0" tIns="0" rIns="0" bIns="45718">
            <a:spAutoFit/>
          </a:bodyPr>
          <a:lstStyle/>
          <a:p>
            <a:pPr eaLnBrk="1" hangingPunct="1">
              <a:lnSpc>
                <a:spcPts val="2400"/>
              </a:lnSpc>
            </a:pPr>
            <a:r>
              <a:rPr lang="en-US" altLang="zh-CN" sz="2000" b="1" dirty="0">
                <a:solidFill>
                  <a:schemeClr val="bg1"/>
                </a:solidFill>
                <a:latin typeface="微软雅黑" panose="020B0503020204020204" pitchFamily="34" charset="-122"/>
              </a:rPr>
              <a:t>1.7    </a:t>
            </a:r>
            <a:r>
              <a:rPr lang="zh-CN" altLang="en-US" sz="2000" b="1" dirty="0">
                <a:solidFill>
                  <a:schemeClr val="bg1"/>
                </a:solidFill>
                <a:latin typeface="微软雅黑" panose="020B0503020204020204" pitchFamily="34" charset="-122"/>
              </a:rPr>
              <a:t>计算机网络体系结构</a:t>
            </a:r>
            <a:endParaRPr lang="zh-CN" altLang="en-US" sz="2000" b="1" dirty="0">
              <a:solidFill>
                <a:schemeClr val="bg1"/>
              </a:solidFill>
              <a:latin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11"/>
          <p:cNvSpPr txBox="1"/>
          <p:nvPr/>
        </p:nvSpPr>
        <p:spPr>
          <a:xfrm>
            <a:off x="1027386" y="340379"/>
            <a:ext cx="5291137" cy="523220"/>
          </a:xfrm>
          <a:prstGeom prst="rect">
            <a:avLst/>
          </a:prstGeom>
          <a:noFill/>
          <a:ln w="9525">
            <a:noFill/>
          </a:ln>
        </p:spPr>
        <p:txBody>
          <a:bodyPr>
            <a:spAutoFit/>
          </a:bodyPr>
          <a:lstStyle/>
          <a:p>
            <a:pPr eaLnBrk="1" hangingPunct="1"/>
            <a:r>
              <a:rPr lang="zh-CN" altLang="en-US" sz="2800" b="1" dirty="0">
                <a:solidFill>
                  <a:srgbClr val="036EB8"/>
                </a:solidFill>
                <a:latin typeface="微软雅黑" panose="020B0503020204020204" pitchFamily="34" charset="-122"/>
                <a:ea typeface="微软雅黑" panose="020B0503020204020204" pitchFamily="34" charset="-122"/>
              </a:rPr>
              <a:t>计算机网络体系结构</a:t>
            </a:r>
            <a:endParaRPr lang="en-US" altLang="zh-CN" sz="2800" b="1" dirty="0">
              <a:solidFill>
                <a:srgbClr val="036EB8"/>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336" y="147964"/>
            <a:ext cx="908050" cy="908050"/>
            <a:chOff x="369155" y="409574"/>
            <a:chExt cx="908050" cy="908050"/>
          </a:xfrm>
        </p:grpSpPr>
        <p:sp>
          <p:nvSpPr>
            <p:cNvPr id="17" name="十字箭头标注 16"/>
            <p:cNvSpPr/>
            <p:nvPr/>
          </p:nvSpPr>
          <p:spPr>
            <a:xfrm>
              <a:off x="369155" y="409574"/>
              <a:ext cx="908050" cy="908050"/>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hangingPunct="1">
                <a:defRPr/>
              </a:pPr>
              <a:endParaRPr lang="zh-CN" altLang="en-US" sz="100" noProof="1"/>
            </a:p>
          </p:txBody>
        </p:sp>
        <p:pic>
          <p:nvPicPr>
            <p:cNvPr id="6149" name="图片 17"/>
            <p:cNvPicPr>
              <a:picLocks noChangeAspect="1"/>
            </p:cNvPicPr>
            <p:nvPr/>
          </p:nvPicPr>
          <p:blipFill>
            <a:blip r:embed="rId1"/>
            <a:stretch>
              <a:fillRect/>
            </a:stretch>
          </p:blipFill>
          <p:spPr>
            <a:xfrm>
              <a:off x="559655" y="548680"/>
              <a:ext cx="527050" cy="527050"/>
            </a:xfrm>
            <a:prstGeom prst="rect">
              <a:avLst/>
            </a:prstGeom>
            <a:noFill/>
            <a:ln w="9525">
              <a:noFill/>
            </a:ln>
          </p:spPr>
        </p:pic>
      </p:grpSp>
      <p:sp>
        <p:nvSpPr>
          <p:cNvPr id="9" name="文本框 8"/>
          <p:cNvSpPr txBox="1"/>
          <p:nvPr/>
        </p:nvSpPr>
        <p:spPr>
          <a:xfrm>
            <a:off x="1914462" y="2210521"/>
            <a:ext cx="553998" cy="792088"/>
          </a:xfrm>
          <a:prstGeom prst="rect">
            <a:avLst/>
          </a:prstGeom>
          <a:noFill/>
        </p:spPr>
        <p:txBody>
          <a:bodyPr vert="eaVert" wrap="square" rtlCol="0">
            <a:spAutoFit/>
          </a:bodyPr>
          <a:lstStyle/>
          <a:p>
            <a:pPr algn="ctr"/>
            <a:r>
              <a:rPr lang="zh-CN" altLang="en-US" sz="2400" b="1" dirty="0">
                <a:solidFill>
                  <a:schemeClr val="bg1"/>
                </a:solidFill>
              </a:rPr>
              <a:t>比特</a:t>
            </a:r>
            <a:endParaRPr lang="zh-CN" altLang="en-US" sz="2400" b="1" dirty="0">
              <a:solidFill>
                <a:schemeClr val="bg1"/>
              </a:solidFill>
            </a:endParaRPr>
          </a:p>
        </p:txBody>
      </p:sp>
      <p:sp>
        <p:nvSpPr>
          <p:cNvPr id="19" name="文本框 18"/>
          <p:cNvSpPr txBox="1"/>
          <p:nvPr/>
        </p:nvSpPr>
        <p:spPr>
          <a:xfrm>
            <a:off x="6760860" y="2210521"/>
            <a:ext cx="553998" cy="792088"/>
          </a:xfrm>
          <a:prstGeom prst="rect">
            <a:avLst/>
          </a:prstGeom>
          <a:noFill/>
        </p:spPr>
        <p:txBody>
          <a:bodyPr vert="eaVert" wrap="square" rtlCol="0">
            <a:spAutoFit/>
          </a:bodyPr>
          <a:lstStyle/>
          <a:p>
            <a:pPr algn="ctr"/>
            <a:r>
              <a:rPr lang="zh-CN" altLang="en-US" sz="2400" b="1" dirty="0">
                <a:solidFill>
                  <a:schemeClr val="bg1"/>
                </a:solidFill>
              </a:rPr>
              <a:t>速率</a:t>
            </a:r>
            <a:endParaRPr lang="zh-CN" altLang="en-US" sz="2400" b="1" dirty="0">
              <a:solidFill>
                <a:schemeClr val="bg1"/>
              </a:solidFill>
            </a:endParaRPr>
          </a:p>
        </p:txBody>
      </p:sp>
      <p:graphicFrame>
        <p:nvGraphicFramePr>
          <p:cNvPr id="6" name="对象 5"/>
          <p:cNvGraphicFramePr>
            <a:graphicFrameLocks noChangeAspect="1"/>
          </p:cNvGraphicFramePr>
          <p:nvPr/>
        </p:nvGraphicFramePr>
        <p:xfrm>
          <a:off x="4514850" y="2219325"/>
          <a:ext cx="114300" cy="177800"/>
        </p:xfrm>
        <a:graphic>
          <a:graphicData uri="http://schemas.openxmlformats.org/presentationml/2006/ole">
            <mc:AlternateContent xmlns:mc="http://schemas.openxmlformats.org/markup-compatibility/2006">
              <mc:Choice xmlns:v="urn:schemas-microsoft-com:vml" Requires="v">
                <p:oleObj spid="_x0000_s18652" name="Equation" r:id="rId2" imgW="2733675" imgH="4257675" progId="Equation.DSMT4">
                  <p:embed/>
                </p:oleObj>
              </mc:Choice>
              <mc:Fallback>
                <p:oleObj name="Equation" r:id="rId2" imgW="2733675" imgH="4257675" progId="Equation.DSMT4">
                  <p:embed/>
                  <p:pic>
                    <p:nvPicPr>
                      <p:cNvPr id="0" name="对象 5"/>
                      <p:cNvPicPr/>
                      <p:nvPr/>
                    </p:nvPicPr>
                    <p:blipFill>
                      <a:blip r:embed="rId3"/>
                      <a:stretch>
                        <a:fillRect/>
                      </a:stretch>
                    </p:blipFill>
                    <p:spPr>
                      <a:xfrm>
                        <a:off x="4514850" y="2219325"/>
                        <a:ext cx="114300" cy="1778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spid="_x0000_s18653" name="Equation" r:id="rId4" imgW="2733675" imgH="4257675" progId="Equation.DSMT4">
                  <p:embed/>
                </p:oleObj>
              </mc:Choice>
              <mc:Fallback>
                <p:oleObj name="Equation" r:id="rId4" imgW="2733675" imgH="4257675" progId="Equation.DSMT4">
                  <p:embed/>
                  <p:pic>
                    <p:nvPicPr>
                      <p:cNvPr id="0" name="对象 9"/>
                      <p:cNvPicPr/>
                      <p:nvPr/>
                    </p:nvPicPr>
                    <p:blipFill>
                      <a:blip r:embed="rId5"/>
                      <a:stretch>
                        <a:fillRect/>
                      </a:stretch>
                    </p:blipFill>
                    <p:spPr>
                      <a:xfrm>
                        <a:off x="4114800" y="2209800"/>
                        <a:ext cx="914400" cy="198438"/>
                      </a:xfrm>
                      <a:prstGeom prst="rect">
                        <a:avLst/>
                      </a:prstGeom>
                    </p:spPr>
                  </p:pic>
                </p:oleObj>
              </mc:Fallback>
            </mc:AlternateContent>
          </a:graphicData>
        </a:graphic>
      </p:graphicFrame>
      <p:sp>
        <p:nvSpPr>
          <p:cNvPr id="12" name="文本框 11"/>
          <p:cNvSpPr txBox="1"/>
          <p:nvPr/>
        </p:nvSpPr>
        <p:spPr>
          <a:xfrm>
            <a:off x="1632131" y="2780928"/>
            <a:ext cx="9372783" cy="830997"/>
          </a:xfrm>
          <a:prstGeom prst="rect">
            <a:avLst/>
          </a:prstGeom>
          <a:noFill/>
          <a:ln>
            <a:noFill/>
          </a:ln>
        </p:spPr>
        <p:txBody>
          <a:bodyPr wrap="square">
            <a:spAutoFit/>
          </a:bodyPr>
          <a:lstStyle/>
          <a:p>
            <a:pPr algn="ctr"/>
            <a:r>
              <a:rPr lang="zh-CN" altLang="en-US" sz="4800" b="1" dirty="0">
                <a:ln w="9525" cmpd="sng">
                  <a:solidFill>
                    <a:srgbClr val="FF3399"/>
                  </a:solidFill>
                  <a:prstDash val="solid"/>
                </a:ln>
                <a:solidFill>
                  <a:srgbClr val="FF3399"/>
                </a:solidFill>
                <a:effectLst>
                  <a:glow rad="38100">
                    <a:schemeClr val="accent1">
                      <a:alpha val="40000"/>
                    </a:schemeClr>
                  </a:glow>
                </a:effectLst>
              </a:rPr>
              <a:t>为什么要对计算机网络分层？</a:t>
            </a:r>
            <a:endParaRPr lang="zh-CN" altLang="en-US" sz="4800" b="1" dirty="0">
              <a:ln w="9525" cmpd="sng">
                <a:solidFill>
                  <a:srgbClr val="FF3399"/>
                </a:solidFill>
                <a:prstDash val="solid"/>
              </a:ln>
              <a:solidFill>
                <a:srgbClr val="FF3399"/>
              </a:solidFill>
              <a:effectLst>
                <a:glow rad="38100">
                  <a:schemeClr val="accent1">
                    <a:alpha val="40000"/>
                  </a:schemeClr>
                </a:glow>
              </a:effectLs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11"/>
          <p:cNvSpPr txBox="1"/>
          <p:nvPr/>
        </p:nvSpPr>
        <p:spPr>
          <a:xfrm>
            <a:off x="1027386" y="340379"/>
            <a:ext cx="5291137" cy="523220"/>
          </a:xfrm>
          <a:prstGeom prst="rect">
            <a:avLst/>
          </a:prstGeom>
          <a:noFill/>
          <a:ln w="9525">
            <a:noFill/>
          </a:ln>
        </p:spPr>
        <p:txBody>
          <a:bodyPr>
            <a:spAutoFit/>
          </a:bodyPr>
          <a:lstStyle/>
          <a:p>
            <a:pPr eaLnBrk="1" hangingPunct="1"/>
            <a:r>
              <a:rPr lang="zh-CN" altLang="en-US" sz="2800" b="1" dirty="0">
                <a:solidFill>
                  <a:srgbClr val="036EB8"/>
                </a:solidFill>
                <a:latin typeface="微软雅黑" panose="020B0503020204020204" pitchFamily="34" charset="-122"/>
                <a:ea typeface="微软雅黑" panose="020B0503020204020204" pitchFamily="34" charset="-122"/>
              </a:rPr>
              <a:t>计算机网络体系结构</a:t>
            </a:r>
            <a:endParaRPr lang="en-US" altLang="zh-CN" sz="2800" b="1" dirty="0">
              <a:solidFill>
                <a:srgbClr val="036EB8"/>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336" y="147964"/>
            <a:ext cx="908050" cy="908050"/>
            <a:chOff x="369155" y="409574"/>
            <a:chExt cx="908050" cy="908050"/>
          </a:xfrm>
        </p:grpSpPr>
        <p:sp>
          <p:nvSpPr>
            <p:cNvPr id="17" name="十字箭头标注 16"/>
            <p:cNvSpPr/>
            <p:nvPr/>
          </p:nvSpPr>
          <p:spPr>
            <a:xfrm>
              <a:off x="369155" y="409574"/>
              <a:ext cx="908050" cy="908050"/>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hangingPunct="1">
                <a:defRPr/>
              </a:pPr>
              <a:endParaRPr lang="zh-CN" altLang="en-US" sz="100" noProof="1"/>
            </a:p>
          </p:txBody>
        </p:sp>
        <p:pic>
          <p:nvPicPr>
            <p:cNvPr id="6149" name="图片 17"/>
            <p:cNvPicPr>
              <a:picLocks noChangeAspect="1"/>
            </p:cNvPicPr>
            <p:nvPr/>
          </p:nvPicPr>
          <p:blipFill>
            <a:blip r:embed="rId1"/>
            <a:stretch>
              <a:fillRect/>
            </a:stretch>
          </p:blipFill>
          <p:spPr>
            <a:xfrm>
              <a:off x="559655" y="548680"/>
              <a:ext cx="527050" cy="527050"/>
            </a:xfrm>
            <a:prstGeom prst="rect">
              <a:avLst/>
            </a:prstGeom>
            <a:noFill/>
            <a:ln w="9525">
              <a:noFill/>
            </a:ln>
          </p:spPr>
        </p:pic>
      </p:grpSp>
      <p:sp>
        <p:nvSpPr>
          <p:cNvPr id="9" name="文本框 8"/>
          <p:cNvSpPr txBox="1"/>
          <p:nvPr/>
        </p:nvSpPr>
        <p:spPr>
          <a:xfrm>
            <a:off x="1914462" y="2210521"/>
            <a:ext cx="553998" cy="792088"/>
          </a:xfrm>
          <a:prstGeom prst="rect">
            <a:avLst/>
          </a:prstGeom>
          <a:noFill/>
        </p:spPr>
        <p:txBody>
          <a:bodyPr vert="eaVert" wrap="square" rtlCol="0">
            <a:spAutoFit/>
          </a:bodyPr>
          <a:lstStyle/>
          <a:p>
            <a:pPr algn="ctr"/>
            <a:r>
              <a:rPr lang="zh-CN" altLang="en-US" sz="2400" b="1" dirty="0">
                <a:solidFill>
                  <a:schemeClr val="bg1"/>
                </a:solidFill>
              </a:rPr>
              <a:t>比特</a:t>
            </a:r>
            <a:endParaRPr lang="zh-CN" altLang="en-US" sz="2400" b="1" dirty="0">
              <a:solidFill>
                <a:schemeClr val="bg1"/>
              </a:solidFill>
            </a:endParaRPr>
          </a:p>
        </p:txBody>
      </p:sp>
      <p:sp>
        <p:nvSpPr>
          <p:cNvPr id="19" name="文本框 18"/>
          <p:cNvSpPr txBox="1"/>
          <p:nvPr/>
        </p:nvSpPr>
        <p:spPr>
          <a:xfrm>
            <a:off x="6760860" y="2210521"/>
            <a:ext cx="553998" cy="792088"/>
          </a:xfrm>
          <a:prstGeom prst="rect">
            <a:avLst/>
          </a:prstGeom>
          <a:noFill/>
        </p:spPr>
        <p:txBody>
          <a:bodyPr vert="eaVert" wrap="square" rtlCol="0">
            <a:spAutoFit/>
          </a:bodyPr>
          <a:lstStyle/>
          <a:p>
            <a:pPr algn="ctr"/>
            <a:r>
              <a:rPr lang="zh-CN" altLang="en-US" sz="2400" b="1" dirty="0">
                <a:solidFill>
                  <a:schemeClr val="bg1"/>
                </a:solidFill>
              </a:rPr>
              <a:t>速率</a:t>
            </a:r>
            <a:endParaRPr lang="zh-CN" altLang="en-US" sz="2400" b="1" dirty="0">
              <a:solidFill>
                <a:schemeClr val="bg1"/>
              </a:solidFill>
            </a:endParaRPr>
          </a:p>
        </p:txBody>
      </p:sp>
      <p:graphicFrame>
        <p:nvGraphicFramePr>
          <p:cNvPr id="6" name="对象 5"/>
          <p:cNvGraphicFramePr>
            <a:graphicFrameLocks noChangeAspect="1"/>
          </p:cNvGraphicFramePr>
          <p:nvPr/>
        </p:nvGraphicFramePr>
        <p:xfrm>
          <a:off x="4514850" y="2219325"/>
          <a:ext cx="114300" cy="177800"/>
        </p:xfrm>
        <a:graphic>
          <a:graphicData uri="http://schemas.openxmlformats.org/presentationml/2006/ole">
            <mc:AlternateContent xmlns:mc="http://schemas.openxmlformats.org/markup-compatibility/2006">
              <mc:Choice xmlns:v="urn:schemas-microsoft-com:vml" Requires="v">
                <p:oleObj spid="_x0000_s19674" name="Equation" r:id="rId2" imgW="2733675" imgH="4257675" progId="Equation.DSMT4">
                  <p:embed/>
                </p:oleObj>
              </mc:Choice>
              <mc:Fallback>
                <p:oleObj name="Equation" r:id="rId2" imgW="2733675" imgH="4257675" progId="Equation.DSMT4">
                  <p:embed/>
                  <p:pic>
                    <p:nvPicPr>
                      <p:cNvPr id="0" name="对象 5"/>
                      <p:cNvPicPr/>
                      <p:nvPr/>
                    </p:nvPicPr>
                    <p:blipFill>
                      <a:blip r:embed="rId3"/>
                      <a:stretch>
                        <a:fillRect/>
                      </a:stretch>
                    </p:blipFill>
                    <p:spPr>
                      <a:xfrm>
                        <a:off x="4514850" y="2219325"/>
                        <a:ext cx="114300" cy="1778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spid="_x0000_s19675" name="Equation" r:id="rId4" imgW="2733675" imgH="4257675" progId="Equation.DSMT4">
                  <p:embed/>
                </p:oleObj>
              </mc:Choice>
              <mc:Fallback>
                <p:oleObj name="Equation" r:id="rId4" imgW="2733675" imgH="4257675" progId="Equation.DSMT4">
                  <p:embed/>
                  <p:pic>
                    <p:nvPicPr>
                      <p:cNvPr id="0" name="对象 9"/>
                      <p:cNvPicPr/>
                      <p:nvPr/>
                    </p:nvPicPr>
                    <p:blipFill>
                      <a:blip r:embed="rId5"/>
                      <a:stretch>
                        <a:fillRect/>
                      </a:stretch>
                    </p:blipFill>
                    <p:spPr>
                      <a:xfrm>
                        <a:off x="4114800" y="2209800"/>
                        <a:ext cx="914400" cy="198438"/>
                      </a:xfrm>
                      <a:prstGeom prst="rect">
                        <a:avLst/>
                      </a:prstGeom>
                    </p:spPr>
                  </p:pic>
                </p:oleObj>
              </mc:Fallback>
            </mc:AlternateContent>
          </a:graphicData>
        </a:graphic>
      </p:graphicFrame>
      <p:pic>
        <p:nvPicPr>
          <p:cNvPr id="11" name="Picture 6"/>
          <p:cNvPicPr>
            <a:picLocks noChangeAspect="1" noChangeArrowheads="1"/>
          </p:cNvPicPr>
          <p:nvPr/>
        </p:nvPicPr>
        <p:blipFill>
          <a:blip r:embed="rId6">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3222898" y="1484784"/>
            <a:ext cx="6191250"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4773613" y="2464304"/>
            <a:ext cx="4800600" cy="546100"/>
          </a:xfrm>
          <a:prstGeom prst="rect">
            <a:avLst/>
          </a:prstGeom>
          <a:solidFill>
            <a:srgbClr val="036EB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93" name="等腰三角形 92"/>
          <p:cNvSpPr/>
          <p:nvPr/>
        </p:nvSpPr>
        <p:spPr>
          <a:xfrm rot="5400000" flipV="1">
            <a:off x="9318625" y="2628610"/>
            <a:ext cx="293688" cy="217488"/>
          </a:xfrm>
          <a:prstGeom prst="triangle">
            <a:avLst/>
          </a:prstGeom>
          <a:solidFill>
            <a:srgbClr val="34BF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cxnSp>
        <p:nvCxnSpPr>
          <p:cNvPr id="86" name="直接连接符 85"/>
          <p:cNvCxnSpPr/>
          <p:nvPr/>
        </p:nvCxnSpPr>
        <p:spPr>
          <a:xfrm>
            <a:off x="4594225" y="1974851"/>
            <a:ext cx="0" cy="3154363"/>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481139" y="1141414"/>
            <a:ext cx="968375" cy="696913"/>
          </a:xfrm>
          <a:prstGeom prst="rect">
            <a:avLst/>
          </a:prstGeom>
          <a:solidFill>
            <a:srgbClr val="036E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4" name="矩形 3"/>
          <p:cNvSpPr/>
          <p:nvPr/>
        </p:nvSpPr>
        <p:spPr>
          <a:xfrm>
            <a:off x="2613026" y="1141414"/>
            <a:ext cx="130175" cy="696913"/>
          </a:xfrm>
          <a:prstGeom prst="rect">
            <a:avLst/>
          </a:prstGeom>
          <a:solidFill>
            <a:srgbClr val="036E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4103" name="TextBox 1"/>
          <p:cNvSpPr txBox="1"/>
          <p:nvPr/>
        </p:nvSpPr>
        <p:spPr>
          <a:xfrm>
            <a:off x="4928008" y="3023761"/>
            <a:ext cx="2204130" cy="353941"/>
          </a:xfrm>
          <a:prstGeom prst="rect">
            <a:avLst/>
          </a:prstGeom>
          <a:noFill/>
          <a:ln w="9525">
            <a:noFill/>
          </a:ln>
        </p:spPr>
        <p:txBody>
          <a:bodyPr wrap="non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1.3    </a:t>
            </a:r>
            <a:r>
              <a:rPr lang="zh-CN" altLang="en-US" sz="2000" dirty="0">
                <a:solidFill>
                  <a:srgbClr val="8087A4"/>
                </a:solidFill>
                <a:latin typeface="微软雅黑" panose="020B0503020204020204" pitchFamily="34" charset="-122"/>
              </a:rPr>
              <a:t>三种交换方式</a:t>
            </a:r>
            <a:endParaRPr lang="zh-CN" altLang="en-US" sz="2000" dirty="0">
              <a:solidFill>
                <a:srgbClr val="8087A4"/>
              </a:solidFill>
              <a:latin typeface="微软雅黑" panose="020B0503020204020204" pitchFamily="34" charset="-122"/>
            </a:endParaRPr>
          </a:p>
        </p:txBody>
      </p:sp>
      <p:sp>
        <p:nvSpPr>
          <p:cNvPr id="73" name="TextBox 1"/>
          <p:cNvSpPr txBox="1"/>
          <p:nvPr/>
        </p:nvSpPr>
        <p:spPr>
          <a:xfrm>
            <a:off x="3000375" y="836614"/>
            <a:ext cx="1128514" cy="844075"/>
          </a:xfrm>
          <a:prstGeom prst="rect">
            <a:avLst/>
          </a:prstGeom>
          <a:noFill/>
        </p:spPr>
        <p:txBody>
          <a:bodyPr wrap="none" lIns="0" tIns="0" rIns="0" bIns="45718">
            <a:spAutoFit/>
          </a:bodyPr>
          <a:lstStyle/>
          <a:p>
            <a:pPr eaLnBrk="1" hangingPunct="1">
              <a:lnSpc>
                <a:spcPts val="6935"/>
              </a:lnSpc>
              <a:defRPr/>
            </a:pPr>
            <a:r>
              <a:rPr lang="en-US" altLang="zh-CN" sz="4400" noProof="1">
                <a:solidFill>
                  <a:srgbClr val="036EB8"/>
                </a:solidFill>
                <a:latin typeface="微软雅黑" panose="020B0503020204020204" pitchFamily="34" charset="-122"/>
                <a:ea typeface="微软雅黑" panose="020B0503020204020204" pitchFamily="34" charset="-122"/>
                <a:cs typeface="Microsoft YaHei UI" panose="020B0503020204020204" pitchFamily="34" charset="-122"/>
              </a:rPr>
              <a:t>目录</a:t>
            </a:r>
            <a:endParaRPr lang="en-US" altLang="zh-CN" sz="4400" noProof="1">
              <a:solidFill>
                <a:srgbClr val="036EB8"/>
              </a:solidFill>
              <a:latin typeface="微软雅黑" panose="020B0503020204020204" pitchFamily="34" charset="-122"/>
              <a:ea typeface="微软雅黑" panose="020B0503020204020204" pitchFamily="34" charset="-122"/>
              <a:cs typeface="Microsoft YaHei UI" panose="020B0503020204020204" pitchFamily="34" charset="-122"/>
            </a:endParaRPr>
          </a:p>
        </p:txBody>
      </p:sp>
      <p:sp>
        <p:nvSpPr>
          <p:cNvPr id="4105" name="TextBox 1"/>
          <p:cNvSpPr txBox="1"/>
          <p:nvPr/>
        </p:nvSpPr>
        <p:spPr>
          <a:xfrm>
            <a:off x="4917105" y="2562164"/>
            <a:ext cx="3000420" cy="353941"/>
          </a:xfrm>
          <a:prstGeom prst="rect">
            <a:avLst/>
          </a:prstGeom>
          <a:noFill/>
          <a:ln w="9525">
            <a:noFill/>
          </a:ln>
        </p:spPr>
        <p:txBody>
          <a:bodyPr wrap="square" lIns="0" tIns="0" rIns="0" bIns="45718">
            <a:spAutoFit/>
          </a:bodyPr>
          <a:lstStyle/>
          <a:p>
            <a:pPr eaLnBrk="1" hangingPunct="1">
              <a:lnSpc>
                <a:spcPts val="2400"/>
              </a:lnSpc>
            </a:pPr>
            <a:r>
              <a:rPr lang="en-US" altLang="zh-CN" sz="2000" b="1" dirty="0">
                <a:solidFill>
                  <a:schemeClr val="bg1"/>
                </a:solidFill>
                <a:latin typeface="微软雅黑" panose="020B0503020204020204" pitchFamily="34" charset="-122"/>
              </a:rPr>
              <a:t>1.2    </a:t>
            </a:r>
            <a:r>
              <a:rPr lang="zh-CN" altLang="en-US" sz="2000" b="1" dirty="0">
                <a:solidFill>
                  <a:schemeClr val="bg1"/>
                </a:solidFill>
                <a:latin typeface="微软雅黑" panose="020B0503020204020204" pitchFamily="34" charset="-122"/>
              </a:rPr>
              <a:t>互联网概述</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5" name="TextBox 1"/>
          <p:cNvSpPr txBox="1"/>
          <p:nvPr/>
        </p:nvSpPr>
        <p:spPr>
          <a:xfrm>
            <a:off x="3032125" y="1874839"/>
            <a:ext cx="1269578" cy="252631"/>
          </a:xfrm>
          <a:prstGeom prst="rect">
            <a:avLst/>
          </a:prstGeom>
          <a:noFill/>
        </p:spPr>
        <p:txBody>
          <a:bodyPr wrap="none" lIns="0" tIns="0" rIns="0" bIns="45718">
            <a:spAutoFit/>
          </a:bodyPr>
          <a:lstStyle/>
          <a:p>
            <a:pPr eaLnBrk="1" hangingPunct="1">
              <a:lnSpc>
                <a:spcPts val="1600"/>
              </a:lnSpc>
              <a:defRPr/>
            </a:pPr>
            <a:r>
              <a:rPr lang="en-US" altLang="zh-CN" noProof="1">
                <a:solidFill>
                  <a:srgbClr val="036EB8"/>
                </a:solidFill>
                <a:cs typeface="Arial" panose="020B0604020202020204" pitchFamily="34" charset="0"/>
              </a:rPr>
              <a:t>CONTENTS</a:t>
            </a:r>
            <a:endParaRPr lang="en-US" altLang="zh-CN" noProof="1">
              <a:solidFill>
                <a:srgbClr val="036EB8"/>
              </a:solidFill>
              <a:cs typeface="Arial" panose="020B0604020202020204" pitchFamily="34" charset="0"/>
            </a:endParaRPr>
          </a:p>
        </p:txBody>
      </p:sp>
      <p:sp>
        <p:nvSpPr>
          <p:cNvPr id="4107" name="TextBox 1"/>
          <p:cNvSpPr txBox="1"/>
          <p:nvPr/>
        </p:nvSpPr>
        <p:spPr>
          <a:xfrm>
            <a:off x="4919664" y="2073276"/>
            <a:ext cx="4300536" cy="353941"/>
          </a:xfrm>
          <a:prstGeom prst="rect">
            <a:avLst/>
          </a:prstGeom>
          <a:noFill/>
          <a:ln w="9525">
            <a:noFill/>
          </a:ln>
        </p:spPr>
        <p:txBody>
          <a:bodyPr wrap="squar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1.1    </a:t>
            </a:r>
            <a:r>
              <a:rPr lang="zh-CN" altLang="en-US" sz="2000" dirty="0">
                <a:solidFill>
                  <a:schemeClr val="bg1">
                    <a:lumMod val="50000"/>
                  </a:schemeClr>
                </a:solidFill>
                <a:latin typeface="微软雅黑" panose="020B0503020204020204" pitchFamily="34" charset="-122"/>
              </a:rPr>
              <a:t>计算机网络在信息时代中的作用</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4108" name="组合 76"/>
          <p:cNvGrpSpPr/>
          <p:nvPr/>
        </p:nvGrpSpPr>
        <p:grpSpPr>
          <a:xfrm>
            <a:off x="1524000" y="5741989"/>
            <a:ext cx="9144000" cy="287337"/>
            <a:chOff x="0" y="6513463"/>
            <a:chExt cx="12192000" cy="382357"/>
          </a:xfrm>
        </p:grpSpPr>
        <p:sp>
          <p:nvSpPr>
            <p:cNvPr id="78" name="矩形 77"/>
            <p:cNvSpPr/>
            <p:nvPr/>
          </p:nvSpPr>
          <p:spPr>
            <a:xfrm>
              <a:off x="0" y="6513463"/>
              <a:ext cx="12192000" cy="198572"/>
            </a:xfrm>
            <a:prstGeom prst="rect">
              <a:avLst/>
            </a:prstGeom>
            <a:solidFill>
              <a:srgbClr val="34BF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79" name="矩形 78"/>
            <p:cNvSpPr/>
            <p:nvPr/>
          </p:nvSpPr>
          <p:spPr>
            <a:xfrm>
              <a:off x="0" y="6553599"/>
              <a:ext cx="12192000" cy="308421"/>
            </a:xfrm>
            <a:prstGeom prst="rect">
              <a:avLst/>
            </a:prstGeom>
            <a:solidFill>
              <a:srgbClr val="036E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00" noProof="1"/>
            </a:p>
          </p:txBody>
        </p:sp>
        <p:sp>
          <p:nvSpPr>
            <p:cNvPr id="4115" name="文本框 17"/>
            <p:cNvSpPr txBox="1"/>
            <p:nvPr/>
          </p:nvSpPr>
          <p:spPr>
            <a:xfrm>
              <a:off x="239697" y="6528367"/>
              <a:ext cx="5952097" cy="367453"/>
            </a:xfrm>
            <a:prstGeom prst="rect">
              <a:avLst/>
            </a:prstGeom>
            <a:noFill/>
            <a:ln w="9525">
              <a:noFill/>
            </a:ln>
          </p:spPr>
          <p:txBody>
            <a:bodyPr>
              <a:spAutoFit/>
            </a:bodyPr>
            <a:lstStyle/>
            <a:p>
              <a:pPr eaLnBrk="1" hangingPunct="1"/>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sp>
        <p:nvSpPr>
          <p:cNvPr id="58" name="Freeform 3"/>
          <p:cNvSpPr/>
          <p:nvPr/>
        </p:nvSpPr>
        <p:spPr>
          <a:xfrm>
            <a:off x="4537076" y="2105025"/>
            <a:ext cx="106363" cy="107950"/>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59" name="Freeform 3"/>
          <p:cNvSpPr/>
          <p:nvPr/>
        </p:nvSpPr>
        <p:spPr>
          <a:xfrm>
            <a:off x="4537076" y="2647950"/>
            <a:ext cx="106363" cy="106363"/>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60" name="Freeform 3"/>
          <p:cNvSpPr/>
          <p:nvPr/>
        </p:nvSpPr>
        <p:spPr>
          <a:xfrm>
            <a:off x="4543609" y="3108744"/>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21" name="Freeform 3"/>
          <p:cNvSpPr/>
          <p:nvPr/>
        </p:nvSpPr>
        <p:spPr>
          <a:xfrm>
            <a:off x="4543609" y="3567950"/>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2" name="TextBox 1"/>
          <p:cNvSpPr txBox="1"/>
          <p:nvPr/>
        </p:nvSpPr>
        <p:spPr>
          <a:xfrm>
            <a:off x="4945148" y="3470360"/>
            <a:ext cx="2460610" cy="353941"/>
          </a:xfrm>
          <a:prstGeom prst="rect">
            <a:avLst/>
          </a:prstGeom>
          <a:noFill/>
          <a:ln w="9525">
            <a:noFill/>
          </a:ln>
        </p:spPr>
        <p:txBody>
          <a:bodyPr wrap="non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1.4    </a:t>
            </a:r>
            <a:r>
              <a:rPr lang="zh-CN" altLang="en-US" sz="2000" dirty="0">
                <a:solidFill>
                  <a:srgbClr val="8087A4"/>
                </a:solidFill>
                <a:latin typeface="微软雅黑" panose="020B0503020204020204" pitchFamily="34" charset="-122"/>
              </a:rPr>
              <a:t>计算机网络定义</a:t>
            </a:r>
            <a:endParaRPr lang="zh-CN" altLang="en-US" sz="2000" dirty="0">
              <a:solidFill>
                <a:srgbClr val="8087A4"/>
              </a:solidFill>
              <a:latin typeface="微软雅黑" panose="020B0503020204020204" pitchFamily="34" charset="-122"/>
            </a:endParaRPr>
          </a:p>
        </p:txBody>
      </p:sp>
      <p:sp>
        <p:nvSpPr>
          <p:cNvPr id="5" name="Freeform 3"/>
          <p:cNvSpPr/>
          <p:nvPr/>
        </p:nvSpPr>
        <p:spPr>
          <a:xfrm>
            <a:off x="4537210" y="4027156"/>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6" name="TextBox 1"/>
          <p:cNvSpPr txBox="1"/>
          <p:nvPr/>
        </p:nvSpPr>
        <p:spPr>
          <a:xfrm>
            <a:off x="4945148" y="3917166"/>
            <a:ext cx="2717090" cy="353941"/>
          </a:xfrm>
          <a:prstGeom prst="rect">
            <a:avLst/>
          </a:prstGeom>
          <a:noFill/>
          <a:ln w="9525">
            <a:noFill/>
          </a:ln>
        </p:spPr>
        <p:txBody>
          <a:bodyPr wrap="non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1.5    </a:t>
            </a:r>
            <a:r>
              <a:rPr lang="zh-CN" altLang="en-US" sz="2000" dirty="0">
                <a:solidFill>
                  <a:srgbClr val="8087A4"/>
                </a:solidFill>
                <a:latin typeface="微软雅黑" panose="020B0503020204020204" pitchFamily="34" charset="-122"/>
              </a:rPr>
              <a:t>计算机网络的类别</a:t>
            </a:r>
            <a:endParaRPr lang="zh-CN" altLang="en-US" sz="2000" dirty="0">
              <a:solidFill>
                <a:srgbClr val="8087A4"/>
              </a:solidFill>
              <a:latin typeface="微软雅黑" panose="020B0503020204020204" pitchFamily="34" charset="-122"/>
            </a:endParaRPr>
          </a:p>
        </p:txBody>
      </p:sp>
      <p:sp>
        <p:nvSpPr>
          <p:cNvPr id="7" name="Freeform 3"/>
          <p:cNvSpPr/>
          <p:nvPr/>
        </p:nvSpPr>
        <p:spPr>
          <a:xfrm>
            <a:off x="4537075" y="4481209"/>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8" name="Freeform 3"/>
          <p:cNvSpPr/>
          <p:nvPr/>
        </p:nvSpPr>
        <p:spPr>
          <a:xfrm>
            <a:off x="4537074" y="5024439"/>
            <a:ext cx="106363" cy="104775"/>
          </a:xfrm>
          <a:custGeom>
            <a:avLst/>
            <a:gdLst>
              <a:gd name="connsiteX0" fmla="*/ 0 w 106680"/>
              <a:gd name="connsiteY0" fmla="*/ 52577 h 105155"/>
              <a:gd name="connsiteX1" fmla="*/ 53340 w 106680"/>
              <a:gd name="connsiteY1" fmla="*/ 0 h 105155"/>
              <a:gd name="connsiteX2" fmla="*/ 106679 w 106680"/>
              <a:gd name="connsiteY2" fmla="*/ 52577 h 105155"/>
              <a:gd name="connsiteX3" fmla="*/ 53340 w 106680"/>
              <a:gd name="connsiteY3" fmla="*/ 105155 h 105155"/>
              <a:gd name="connsiteX4" fmla="*/ 0 w 106680"/>
              <a:gd name="connsiteY4" fmla="*/ 52577 h 1051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5155">
                <a:moveTo>
                  <a:pt x="0" y="52577"/>
                </a:moveTo>
                <a:cubicBezTo>
                  <a:pt x="0" y="23495"/>
                  <a:pt x="23876" y="0"/>
                  <a:pt x="53340" y="0"/>
                </a:cubicBezTo>
                <a:cubicBezTo>
                  <a:pt x="82803" y="0"/>
                  <a:pt x="106679" y="23495"/>
                  <a:pt x="106679" y="52577"/>
                </a:cubicBezTo>
                <a:cubicBezTo>
                  <a:pt x="106679" y="81661"/>
                  <a:pt x="82803" y="105155"/>
                  <a:pt x="53340" y="105155"/>
                </a:cubicBezTo>
                <a:cubicBezTo>
                  <a:pt x="23876" y="105155"/>
                  <a:pt x="0" y="81661"/>
                  <a:pt x="0" y="52577"/>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anchor="ctr"/>
          <a:lstStyle/>
          <a:p>
            <a:pPr algn="ctr" eaLnBrk="1" hangingPunct="1">
              <a:defRPr/>
            </a:pPr>
            <a:endParaRPr lang="zh-CN" altLang="en-US" sz="100" noProof="1"/>
          </a:p>
        </p:txBody>
      </p:sp>
      <p:sp>
        <p:nvSpPr>
          <p:cNvPr id="9" name="TextBox 1"/>
          <p:cNvSpPr txBox="1"/>
          <p:nvPr/>
        </p:nvSpPr>
        <p:spPr>
          <a:xfrm>
            <a:off x="4943953" y="4398559"/>
            <a:ext cx="3672327" cy="353941"/>
          </a:xfrm>
          <a:prstGeom prst="rect">
            <a:avLst/>
          </a:prstGeom>
          <a:noFill/>
          <a:ln w="9525">
            <a:noFill/>
          </a:ln>
        </p:spPr>
        <p:txBody>
          <a:bodyPr wrap="squar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1.6    </a:t>
            </a:r>
            <a:r>
              <a:rPr lang="zh-CN" altLang="en-US" sz="2000" dirty="0">
                <a:solidFill>
                  <a:srgbClr val="8087A4"/>
                </a:solidFill>
                <a:latin typeface="微软雅黑" panose="020B0503020204020204" pitchFamily="34" charset="-122"/>
              </a:rPr>
              <a:t>计算机网络的性能</a:t>
            </a:r>
            <a:endParaRPr lang="zh-CN" altLang="en-US" sz="2000" dirty="0">
              <a:solidFill>
                <a:srgbClr val="8087A4"/>
              </a:solidFill>
              <a:latin typeface="微软雅黑" panose="020B0503020204020204" pitchFamily="34" charset="-122"/>
            </a:endParaRPr>
          </a:p>
        </p:txBody>
      </p:sp>
      <p:sp>
        <p:nvSpPr>
          <p:cNvPr id="10" name="TextBox 1"/>
          <p:cNvSpPr txBox="1"/>
          <p:nvPr/>
        </p:nvSpPr>
        <p:spPr>
          <a:xfrm>
            <a:off x="4943954" y="4912359"/>
            <a:ext cx="2973571" cy="353941"/>
          </a:xfrm>
          <a:prstGeom prst="rect">
            <a:avLst/>
          </a:prstGeom>
          <a:noFill/>
          <a:ln w="9525">
            <a:noFill/>
          </a:ln>
        </p:spPr>
        <p:txBody>
          <a:bodyPr wrap="none" lIns="0" tIns="0" rIns="0" bIns="45718">
            <a:spAutoFit/>
          </a:bodyPr>
          <a:lstStyle/>
          <a:p>
            <a:pPr eaLnBrk="1" hangingPunct="1">
              <a:lnSpc>
                <a:spcPts val="2400"/>
              </a:lnSpc>
            </a:pPr>
            <a:r>
              <a:rPr lang="en-US" altLang="zh-CN" sz="2000" dirty="0">
                <a:solidFill>
                  <a:srgbClr val="8087A4"/>
                </a:solidFill>
                <a:latin typeface="微软雅黑" panose="020B0503020204020204" pitchFamily="34" charset="-122"/>
              </a:rPr>
              <a:t>1.7    </a:t>
            </a:r>
            <a:r>
              <a:rPr lang="zh-CN" altLang="en-US" sz="2000" dirty="0">
                <a:solidFill>
                  <a:srgbClr val="8087A4"/>
                </a:solidFill>
                <a:latin typeface="微软雅黑" panose="020B0503020204020204" pitchFamily="34" charset="-122"/>
              </a:rPr>
              <a:t>计算机网络体系结构</a:t>
            </a:r>
            <a:endParaRPr lang="zh-CN" altLang="en-US" sz="2000" dirty="0">
              <a:solidFill>
                <a:srgbClr val="8087A4"/>
              </a:solidFill>
              <a:latin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11"/>
          <p:cNvSpPr txBox="1"/>
          <p:nvPr/>
        </p:nvSpPr>
        <p:spPr>
          <a:xfrm>
            <a:off x="1027386" y="340379"/>
            <a:ext cx="5291137" cy="523220"/>
          </a:xfrm>
          <a:prstGeom prst="rect">
            <a:avLst/>
          </a:prstGeom>
          <a:noFill/>
          <a:ln w="9525">
            <a:noFill/>
          </a:ln>
        </p:spPr>
        <p:txBody>
          <a:bodyPr>
            <a:spAutoFit/>
          </a:bodyPr>
          <a:lstStyle/>
          <a:p>
            <a:pPr eaLnBrk="1" hangingPunct="1"/>
            <a:r>
              <a:rPr lang="zh-CN" altLang="en-US" sz="2800" b="1" dirty="0">
                <a:solidFill>
                  <a:srgbClr val="036EB8"/>
                </a:solidFill>
                <a:latin typeface="微软雅黑" panose="020B0503020204020204" pitchFamily="34" charset="-122"/>
                <a:ea typeface="微软雅黑" panose="020B0503020204020204" pitchFamily="34" charset="-122"/>
              </a:rPr>
              <a:t>计算机网络体系结构</a:t>
            </a:r>
            <a:endParaRPr lang="en-US" altLang="zh-CN" sz="2800" b="1" dirty="0">
              <a:solidFill>
                <a:srgbClr val="036EB8"/>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336" y="147964"/>
            <a:ext cx="908050" cy="908050"/>
            <a:chOff x="369155" y="409574"/>
            <a:chExt cx="908050" cy="908050"/>
          </a:xfrm>
        </p:grpSpPr>
        <p:sp>
          <p:nvSpPr>
            <p:cNvPr id="17" name="十字箭头标注 16"/>
            <p:cNvSpPr/>
            <p:nvPr/>
          </p:nvSpPr>
          <p:spPr>
            <a:xfrm>
              <a:off x="369155" y="409574"/>
              <a:ext cx="908050" cy="908050"/>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hangingPunct="1">
                <a:defRPr/>
              </a:pPr>
              <a:endParaRPr lang="zh-CN" altLang="en-US" sz="100" noProof="1"/>
            </a:p>
          </p:txBody>
        </p:sp>
        <p:pic>
          <p:nvPicPr>
            <p:cNvPr id="6149" name="图片 17"/>
            <p:cNvPicPr>
              <a:picLocks noChangeAspect="1"/>
            </p:cNvPicPr>
            <p:nvPr/>
          </p:nvPicPr>
          <p:blipFill>
            <a:blip r:embed="rId1"/>
            <a:stretch>
              <a:fillRect/>
            </a:stretch>
          </p:blipFill>
          <p:spPr>
            <a:xfrm>
              <a:off x="559655" y="548680"/>
              <a:ext cx="527050" cy="527050"/>
            </a:xfrm>
            <a:prstGeom prst="rect">
              <a:avLst/>
            </a:prstGeom>
            <a:noFill/>
            <a:ln w="9525">
              <a:noFill/>
            </a:ln>
          </p:spPr>
        </p:pic>
      </p:grpSp>
      <p:sp>
        <p:nvSpPr>
          <p:cNvPr id="9" name="文本框 8"/>
          <p:cNvSpPr txBox="1"/>
          <p:nvPr/>
        </p:nvSpPr>
        <p:spPr>
          <a:xfrm>
            <a:off x="1914462" y="2210521"/>
            <a:ext cx="553998" cy="792088"/>
          </a:xfrm>
          <a:prstGeom prst="rect">
            <a:avLst/>
          </a:prstGeom>
          <a:noFill/>
        </p:spPr>
        <p:txBody>
          <a:bodyPr vert="eaVert" wrap="square" rtlCol="0">
            <a:spAutoFit/>
          </a:bodyPr>
          <a:lstStyle/>
          <a:p>
            <a:pPr algn="ctr"/>
            <a:r>
              <a:rPr lang="zh-CN" altLang="en-US" sz="2400" b="1" dirty="0">
                <a:solidFill>
                  <a:schemeClr val="bg1"/>
                </a:solidFill>
              </a:rPr>
              <a:t>比特</a:t>
            </a:r>
            <a:endParaRPr lang="zh-CN" altLang="en-US" sz="2400" b="1" dirty="0">
              <a:solidFill>
                <a:schemeClr val="bg1"/>
              </a:solidFill>
            </a:endParaRPr>
          </a:p>
        </p:txBody>
      </p:sp>
      <p:sp>
        <p:nvSpPr>
          <p:cNvPr id="19" name="文本框 18"/>
          <p:cNvSpPr txBox="1"/>
          <p:nvPr/>
        </p:nvSpPr>
        <p:spPr>
          <a:xfrm>
            <a:off x="6760860" y="2210521"/>
            <a:ext cx="553998" cy="792088"/>
          </a:xfrm>
          <a:prstGeom prst="rect">
            <a:avLst/>
          </a:prstGeom>
          <a:noFill/>
        </p:spPr>
        <p:txBody>
          <a:bodyPr vert="eaVert" wrap="square" rtlCol="0">
            <a:spAutoFit/>
          </a:bodyPr>
          <a:lstStyle/>
          <a:p>
            <a:pPr algn="ctr"/>
            <a:r>
              <a:rPr lang="zh-CN" altLang="en-US" sz="2400" b="1" dirty="0">
                <a:solidFill>
                  <a:schemeClr val="bg1"/>
                </a:solidFill>
              </a:rPr>
              <a:t>速率</a:t>
            </a:r>
            <a:endParaRPr lang="zh-CN" altLang="en-US" sz="2400" b="1" dirty="0">
              <a:solidFill>
                <a:schemeClr val="bg1"/>
              </a:solidFill>
            </a:endParaRPr>
          </a:p>
        </p:txBody>
      </p:sp>
      <p:graphicFrame>
        <p:nvGraphicFramePr>
          <p:cNvPr id="6" name="对象 5"/>
          <p:cNvGraphicFramePr>
            <a:graphicFrameLocks noChangeAspect="1"/>
          </p:cNvGraphicFramePr>
          <p:nvPr/>
        </p:nvGraphicFramePr>
        <p:xfrm>
          <a:off x="4514850" y="2219325"/>
          <a:ext cx="114300" cy="177800"/>
        </p:xfrm>
        <a:graphic>
          <a:graphicData uri="http://schemas.openxmlformats.org/presentationml/2006/ole">
            <mc:AlternateContent xmlns:mc="http://schemas.openxmlformats.org/markup-compatibility/2006">
              <mc:Choice xmlns:v="urn:schemas-microsoft-com:vml" Requires="v">
                <p:oleObj spid="_x0000_s20698" name="Equation" r:id="rId2" imgW="2733675" imgH="4257675" progId="Equation.DSMT4">
                  <p:embed/>
                </p:oleObj>
              </mc:Choice>
              <mc:Fallback>
                <p:oleObj name="Equation" r:id="rId2" imgW="2733675" imgH="4257675" progId="Equation.DSMT4">
                  <p:embed/>
                  <p:pic>
                    <p:nvPicPr>
                      <p:cNvPr id="0" name="对象 5"/>
                      <p:cNvPicPr/>
                      <p:nvPr/>
                    </p:nvPicPr>
                    <p:blipFill>
                      <a:blip r:embed="rId3"/>
                      <a:stretch>
                        <a:fillRect/>
                      </a:stretch>
                    </p:blipFill>
                    <p:spPr>
                      <a:xfrm>
                        <a:off x="4514850" y="2219325"/>
                        <a:ext cx="114300" cy="1778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spid="_x0000_s20699" name="Equation" r:id="rId4" imgW="2733675" imgH="4257675" progId="Equation.DSMT4">
                  <p:embed/>
                </p:oleObj>
              </mc:Choice>
              <mc:Fallback>
                <p:oleObj name="Equation" r:id="rId4" imgW="2733675" imgH="4257675" progId="Equation.DSMT4">
                  <p:embed/>
                  <p:pic>
                    <p:nvPicPr>
                      <p:cNvPr id="0" name="对象 9"/>
                      <p:cNvPicPr/>
                      <p:nvPr/>
                    </p:nvPicPr>
                    <p:blipFill>
                      <a:blip r:embed="rId5"/>
                      <a:stretch>
                        <a:fillRect/>
                      </a:stretch>
                    </p:blipFill>
                    <p:spPr>
                      <a:xfrm>
                        <a:off x="4114800" y="2209800"/>
                        <a:ext cx="914400" cy="198438"/>
                      </a:xfrm>
                      <a:prstGeom prst="rect">
                        <a:avLst/>
                      </a:prstGeom>
                    </p:spPr>
                  </p:pic>
                </p:oleObj>
              </mc:Fallback>
            </mc:AlternateContent>
          </a:graphicData>
        </a:graphic>
      </p:graphicFrame>
      <p:grpSp>
        <p:nvGrpSpPr>
          <p:cNvPr id="32" name="组合 31"/>
          <p:cNvGrpSpPr/>
          <p:nvPr/>
        </p:nvGrpSpPr>
        <p:grpSpPr>
          <a:xfrm>
            <a:off x="837875" y="2060848"/>
            <a:ext cx="2470483" cy="3597438"/>
            <a:chOff x="5414022" y="901618"/>
            <a:chExt cx="3891896" cy="3597438"/>
          </a:xfrm>
        </p:grpSpPr>
        <p:grpSp>
          <p:nvGrpSpPr>
            <p:cNvPr id="33" name="组合 32"/>
            <p:cNvGrpSpPr/>
            <p:nvPr/>
          </p:nvGrpSpPr>
          <p:grpSpPr>
            <a:xfrm>
              <a:off x="5414022" y="901618"/>
              <a:ext cx="3891896" cy="3597438"/>
              <a:chOff x="4641437" y="387541"/>
              <a:chExt cx="3891896" cy="3597438"/>
            </a:xfrm>
          </p:grpSpPr>
          <p:grpSp>
            <p:nvGrpSpPr>
              <p:cNvPr id="36" name="组合 35"/>
              <p:cNvGrpSpPr/>
              <p:nvPr/>
            </p:nvGrpSpPr>
            <p:grpSpPr>
              <a:xfrm>
                <a:off x="4641437" y="387541"/>
                <a:ext cx="3891896" cy="3597438"/>
                <a:chOff x="1081745" y="450572"/>
                <a:chExt cx="3891896" cy="3597438"/>
              </a:xfrm>
            </p:grpSpPr>
            <p:sp>
              <p:nvSpPr>
                <p:cNvPr id="39" name="矩形 38"/>
                <p:cNvSpPr/>
                <p:nvPr/>
              </p:nvSpPr>
              <p:spPr>
                <a:xfrm>
                  <a:off x="1081745" y="937098"/>
                  <a:ext cx="3888432" cy="432048"/>
                </a:xfrm>
                <a:prstGeom prst="rect">
                  <a:avLst/>
                </a:prstGeom>
                <a:solidFill>
                  <a:srgbClr val="FF0000">
                    <a:lumMod val="40000"/>
                    <a:lumOff val="60000"/>
                  </a:srgbClr>
                </a:solidFill>
                <a:ln w="25400" cap="flat" cmpd="sng" algn="ctr">
                  <a:solidFill>
                    <a:srgbClr val="FF0000">
                      <a:lumMod val="40000"/>
                      <a:lumOff val="60000"/>
                    </a:srgbClr>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rPr>
                    <a:t>应用层</a:t>
                  </a:r>
                  <a:endPar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
              <p:nvSpPr>
                <p:cNvPr id="40" name="矩形 39"/>
                <p:cNvSpPr/>
                <p:nvPr/>
              </p:nvSpPr>
              <p:spPr>
                <a:xfrm>
                  <a:off x="1085209" y="2298216"/>
                  <a:ext cx="3888432" cy="432048"/>
                </a:xfrm>
                <a:prstGeom prst="rect">
                  <a:avLst/>
                </a:prstGeom>
                <a:solidFill>
                  <a:srgbClr val="92D050">
                    <a:lumMod val="60000"/>
                    <a:lumOff val="40000"/>
                  </a:srgbClr>
                </a:solidFill>
                <a:ln w="25400" cap="flat" cmpd="sng" algn="ctr">
                  <a:solidFill>
                    <a:srgbClr val="92D050">
                      <a:lumMod val="60000"/>
                      <a:lumOff val="40000"/>
                    </a:srgbClr>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rPr>
                    <a:t>运输层</a:t>
                  </a:r>
                  <a:endPar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
              <p:nvSpPr>
                <p:cNvPr id="41" name="矩形 40"/>
                <p:cNvSpPr/>
                <p:nvPr/>
              </p:nvSpPr>
              <p:spPr>
                <a:xfrm>
                  <a:off x="1085209" y="2730264"/>
                  <a:ext cx="3888432" cy="432048"/>
                </a:xfrm>
                <a:prstGeom prst="rect">
                  <a:avLst/>
                </a:prstGeom>
                <a:solidFill>
                  <a:srgbClr val="FF6600">
                    <a:lumMod val="60000"/>
                    <a:lumOff val="40000"/>
                  </a:srgbClr>
                </a:solidFill>
                <a:ln w="25400" cap="flat" cmpd="sng" algn="ctr">
                  <a:solidFill>
                    <a:srgbClr val="FF6600">
                      <a:lumMod val="60000"/>
                      <a:lumOff val="40000"/>
                    </a:srgbClr>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rPr>
                    <a:t>网络层</a:t>
                  </a:r>
                  <a:endPar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
              <p:nvSpPr>
                <p:cNvPr id="42" name="矩形 41"/>
                <p:cNvSpPr/>
                <p:nvPr/>
              </p:nvSpPr>
              <p:spPr>
                <a:xfrm>
                  <a:off x="1085209" y="3162312"/>
                  <a:ext cx="3888432" cy="432048"/>
                </a:xfrm>
                <a:prstGeom prst="rect">
                  <a:avLst/>
                </a:prstGeom>
                <a:solidFill>
                  <a:srgbClr val="00B0F0">
                    <a:lumMod val="60000"/>
                    <a:lumOff val="40000"/>
                  </a:srgbClr>
                </a:solidFill>
                <a:ln w="25400" cap="flat" cmpd="sng" algn="ctr">
                  <a:solidFill>
                    <a:srgbClr val="00B0F0">
                      <a:lumMod val="60000"/>
                      <a:lumOff val="40000"/>
                    </a:srgbClr>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rPr>
                    <a:t>数据链路层</a:t>
                  </a:r>
                  <a:endPar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
              <p:nvSpPr>
                <p:cNvPr id="43" name="矩形 42"/>
                <p:cNvSpPr/>
                <p:nvPr/>
              </p:nvSpPr>
              <p:spPr>
                <a:xfrm>
                  <a:off x="1085209" y="3615962"/>
                  <a:ext cx="3888432" cy="432048"/>
                </a:xfrm>
                <a:prstGeom prst="rect">
                  <a:avLst/>
                </a:prstGeom>
                <a:solidFill>
                  <a:srgbClr val="1C9494"/>
                </a:solidFill>
                <a:ln w="25400" cap="flat" cmpd="sng" algn="ctr">
                  <a:solidFill>
                    <a:srgbClr val="1C9393"/>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rPr>
                    <a:t>物理层</a:t>
                  </a:r>
                  <a:endPar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
              <p:nvSpPr>
                <p:cNvPr id="44" name="椭圆 43"/>
                <p:cNvSpPr/>
                <p:nvPr/>
              </p:nvSpPr>
              <p:spPr>
                <a:xfrm>
                  <a:off x="1116526" y="905738"/>
                  <a:ext cx="432047" cy="432048"/>
                </a:xfrm>
                <a:prstGeom prst="ellipse">
                  <a:avLst/>
                </a:prstGeom>
                <a:solidFill>
                  <a:srgbClr val="FF0000">
                    <a:lumMod val="40000"/>
                    <a:lumOff val="60000"/>
                  </a:srgbClr>
                </a:solidFill>
                <a:ln w="25400" cap="flat" cmpd="sng" algn="ctr">
                  <a:solidFill>
                    <a:sysClr val="window" lastClr="FFFFFF"/>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en-US" altLang="zh-CN" sz="1900" b="0" i="0" u="none" strike="noStrike" kern="0" cap="none" spc="0" normalizeH="0" baseline="0" noProof="0" dirty="0">
                      <a:ln>
                        <a:noFill/>
                      </a:ln>
                      <a:solidFill>
                        <a:prstClr val="white"/>
                      </a:solidFill>
                      <a:effectLst/>
                      <a:uLnTx/>
                      <a:uFillTx/>
                      <a:latin typeface="Arial" panose="020B0604020202020204"/>
                      <a:ea typeface="微软雅黑"/>
                      <a:cs typeface="+mn-cs"/>
                    </a:rPr>
                    <a:t>7</a:t>
                  </a:r>
                  <a:endPar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
              <p:nvSpPr>
                <p:cNvPr id="45" name="椭圆 44"/>
                <p:cNvSpPr/>
                <p:nvPr/>
              </p:nvSpPr>
              <p:spPr>
                <a:xfrm>
                  <a:off x="1137333" y="2305100"/>
                  <a:ext cx="432048" cy="432048"/>
                </a:xfrm>
                <a:prstGeom prst="ellipse">
                  <a:avLst/>
                </a:prstGeom>
                <a:solidFill>
                  <a:srgbClr val="92D050">
                    <a:lumMod val="60000"/>
                    <a:lumOff val="40000"/>
                  </a:srgbClr>
                </a:solidFill>
                <a:ln w="25400" cap="flat" cmpd="sng" algn="ctr">
                  <a:solidFill>
                    <a:sysClr val="window" lastClr="FFFFFF"/>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en-US" altLang="zh-CN" sz="1900" b="0" i="0" u="none" strike="noStrike" kern="0" cap="none" spc="0" normalizeH="0" baseline="0" noProof="0" dirty="0">
                      <a:ln>
                        <a:noFill/>
                      </a:ln>
                      <a:solidFill>
                        <a:prstClr val="white"/>
                      </a:solidFill>
                      <a:effectLst/>
                      <a:uLnTx/>
                      <a:uFillTx/>
                      <a:latin typeface="Arial" panose="020B0604020202020204"/>
                      <a:ea typeface="微软雅黑"/>
                      <a:cs typeface="+mn-cs"/>
                    </a:rPr>
                    <a:t>4</a:t>
                  </a:r>
                  <a:endPar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
              <p:nvSpPr>
                <p:cNvPr id="46" name="椭圆 45"/>
                <p:cNvSpPr/>
                <p:nvPr/>
              </p:nvSpPr>
              <p:spPr>
                <a:xfrm>
                  <a:off x="1137333" y="2744032"/>
                  <a:ext cx="432048" cy="432048"/>
                </a:xfrm>
                <a:prstGeom prst="ellipse">
                  <a:avLst/>
                </a:prstGeom>
                <a:solidFill>
                  <a:srgbClr val="FF6600">
                    <a:lumMod val="60000"/>
                    <a:lumOff val="40000"/>
                  </a:srgbClr>
                </a:solidFill>
                <a:ln w="25400" cap="flat" cmpd="sng" algn="ctr">
                  <a:solidFill>
                    <a:sysClr val="window" lastClr="FFFFFF"/>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en-US" altLang="zh-CN" sz="1900" b="0" i="0" u="none" strike="noStrike" kern="0" cap="none" spc="0" normalizeH="0" baseline="0" noProof="0" dirty="0">
                      <a:ln>
                        <a:noFill/>
                      </a:ln>
                      <a:solidFill>
                        <a:prstClr val="white"/>
                      </a:solidFill>
                      <a:effectLst/>
                      <a:uLnTx/>
                      <a:uFillTx/>
                      <a:latin typeface="Arial" panose="020B0604020202020204"/>
                      <a:ea typeface="微软雅黑"/>
                      <a:cs typeface="+mn-cs"/>
                    </a:rPr>
                    <a:t>3</a:t>
                  </a:r>
                  <a:endPar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
              <p:nvSpPr>
                <p:cNvPr id="47" name="椭圆 46"/>
                <p:cNvSpPr/>
                <p:nvPr/>
              </p:nvSpPr>
              <p:spPr>
                <a:xfrm>
                  <a:off x="1137333" y="3173113"/>
                  <a:ext cx="432048" cy="432048"/>
                </a:xfrm>
                <a:prstGeom prst="ellipse">
                  <a:avLst/>
                </a:prstGeom>
                <a:solidFill>
                  <a:srgbClr val="00B0F0">
                    <a:lumMod val="60000"/>
                    <a:lumOff val="40000"/>
                  </a:srgbClr>
                </a:solidFill>
                <a:ln w="25400" cap="flat" cmpd="sng" algn="ctr">
                  <a:solidFill>
                    <a:sysClr val="window" lastClr="FFFFFF"/>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en-US" altLang="zh-CN" sz="1900" b="0" i="0" u="none" strike="noStrike" kern="0" cap="none" spc="0" normalizeH="0" baseline="0" noProof="0" dirty="0">
                      <a:ln>
                        <a:noFill/>
                      </a:ln>
                      <a:solidFill>
                        <a:prstClr val="white"/>
                      </a:solidFill>
                      <a:effectLst/>
                      <a:uLnTx/>
                      <a:uFillTx/>
                      <a:latin typeface="Arial" panose="020B0604020202020204"/>
                      <a:ea typeface="微软雅黑"/>
                      <a:cs typeface="+mn-cs"/>
                    </a:rPr>
                    <a:t>2</a:t>
                  </a:r>
                  <a:endPar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
              <p:nvSpPr>
                <p:cNvPr id="48" name="椭圆 47"/>
                <p:cNvSpPr/>
                <p:nvPr/>
              </p:nvSpPr>
              <p:spPr>
                <a:xfrm>
                  <a:off x="1142383" y="3615962"/>
                  <a:ext cx="432048" cy="432048"/>
                </a:xfrm>
                <a:prstGeom prst="ellipse">
                  <a:avLst/>
                </a:prstGeom>
                <a:solidFill>
                  <a:srgbClr val="1C9393"/>
                </a:solidFill>
                <a:ln w="25400" cap="flat" cmpd="sng" algn="ctr">
                  <a:solidFill>
                    <a:sysClr val="window" lastClr="FFFFFF"/>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en-US" altLang="zh-CN" sz="1900" b="0" i="0" u="none" strike="noStrike" kern="0" cap="none" spc="0" normalizeH="0" baseline="0" noProof="0" dirty="0">
                      <a:ln>
                        <a:noFill/>
                      </a:ln>
                      <a:solidFill>
                        <a:prstClr val="white"/>
                      </a:solidFill>
                      <a:effectLst/>
                      <a:uLnTx/>
                      <a:uFillTx/>
                      <a:latin typeface="Arial" panose="020B0604020202020204"/>
                      <a:ea typeface="微软雅黑"/>
                      <a:cs typeface="+mn-cs"/>
                    </a:rPr>
                    <a:t>1</a:t>
                  </a:r>
                  <a:endPar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
              <p:nvSpPr>
                <p:cNvPr id="49" name="文本框 48"/>
                <p:cNvSpPr txBox="1"/>
                <p:nvPr/>
              </p:nvSpPr>
              <p:spPr>
                <a:xfrm>
                  <a:off x="1116526" y="450572"/>
                  <a:ext cx="3456383" cy="461665"/>
                </a:xfrm>
                <a:prstGeom prst="rect">
                  <a:avLst/>
                </a:prstGeom>
                <a:noFill/>
              </p:spPr>
              <p:txBody>
                <a:bodyPr wrap="square" rtlCol="0">
                  <a:spAutoFit/>
                </a:bodyPr>
                <a:lstStyle/>
                <a:p>
                  <a:pPr marL="0" marR="0" lvl="0" indent="0" defTabSz="967105" eaLnBrk="1" fontAlgn="base" latinLnBrk="0" hangingPunct="1">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宋体" pitchFamily="2" charset="-122"/>
                    </a:rPr>
                    <a:t>OSI</a:t>
                  </a:r>
                  <a:r>
                    <a:rPr kumimoji="0" lang="zh-CN" altLang="en-US" sz="2400" b="0" i="0" u="none" strike="noStrike" kern="0" cap="none" spc="0" normalizeH="0" baseline="0" noProof="0" dirty="0">
                      <a:ln>
                        <a:noFill/>
                      </a:ln>
                      <a:solidFill>
                        <a:prstClr val="black"/>
                      </a:solidFill>
                      <a:effectLst/>
                      <a:uLnTx/>
                      <a:uFillTx/>
                      <a:latin typeface="Arial" panose="020B0604020202020204" pitchFamily="34" charset="0"/>
                      <a:ea typeface="宋体" pitchFamily="2" charset="-122"/>
                    </a:rPr>
                    <a:t>体系结构</a:t>
                  </a:r>
                  <a:endParaRPr kumimoji="0" lang="zh-CN" altLang="en-US" sz="2400" b="0" i="0" u="none" strike="noStrike" kern="0" cap="none" spc="0" normalizeH="0" baseline="0" noProof="0" dirty="0">
                    <a:ln>
                      <a:noFill/>
                    </a:ln>
                    <a:solidFill>
                      <a:prstClr val="black"/>
                    </a:solidFill>
                    <a:effectLst/>
                    <a:uLnTx/>
                    <a:uFillTx/>
                    <a:latin typeface="Arial" panose="020B0604020202020204" pitchFamily="34" charset="0"/>
                    <a:ea typeface="宋体" pitchFamily="2" charset="-122"/>
                  </a:endParaRPr>
                </a:p>
              </p:txBody>
            </p:sp>
          </p:grpSp>
          <p:sp>
            <p:nvSpPr>
              <p:cNvPr id="37" name="矩形 36"/>
              <p:cNvSpPr/>
              <p:nvPr/>
            </p:nvSpPr>
            <p:spPr>
              <a:xfrm>
                <a:off x="4641437" y="1323147"/>
                <a:ext cx="3888432" cy="432048"/>
              </a:xfrm>
              <a:prstGeom prst="rect">
                <a:avLst/>
              </a:prstGeom>
              <a:solidFill>
                <a:srgbClr val="FF66CC"/>
              </a:solidFill>
              <a:ln w="25400" cap="flat" cmpd="sng" algn="ctr">
                <a:solidFill>
                  <a:srgbClr val="FF66CC"/>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rPr>
                  <a:t>表示层</a:t>
                </a:r>
                <a:endPar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
            <p:nvSpPr>
              <p:cNvPr id="38" name="矩形 37"/>
              <p:cNvSpPr/>
              <p:nvPr/>
            </p:nvSpPr>
            <p:spPr>
              <a:xfrm>
                <a:off x="4641437" y="1786109"/>
                <a:ext cx="3888432" cy="432048"/>
              </a:xfrm>
              <a:prstGeom prst="rect">
                <a:avLst/>
              </a:prstGeom>
              <a:solidFill>
                <a:srgbClr val="9999FF"/>
              </a:solidFill>
              <a:ln w="25400" cap="flat" cmpd="sng" algn="ctr">
                <a:solidFill>
                  <a:srgbClr val="9999FF"/>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rPr>
                  <a:t>会话层 </a:t>
                </a:r>
                <a:endPar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grpSp>
        <p:sp>
          <p:nvSpPr>
            <p:cNvPr id="34" name="椭圆 33"/>
            <p:cNvSpPr/>
            <p:nvPr/>
          </p:nvSpPr>
          <p:spPr>
            <a:xfrm>
              <a:off x="5469610" y="2283154"/>
              <a:ext cx="432047" cy="432048"/>
            </a:xfrm>
            <a:prstGeom prst="ellipse">
              <a:avLst/>
            </a:prstGeom>
            <a:solidFill>
              <a:srgbClr val="92D050">
                <a:lumMod val="60000"/>
                <a:lumOff val="40000"/>
              </a:srgbClr>
            </a:solidFill>
            <a:ln w="25400" cap="flat" cmpd="sng" algn="ctr">
              <a:solidFill>
                <a:sysClr val="window" lastClr="FFFFFF"/>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en-US" altLang="zh-CN" sz="1900" b="0" i="0" u="none" strike="noStrike" kern="0" cap="none" spc="0" normalizeH="0" baseline="0" noProof="0" dirty="0">
                  <a:ln>
                    <a:noFill/>
                  </a:ln>
                  <a:solidFill>
                    <a:prstClr val="white"/>
                  </a:solidFill>
                  <a:effectLst/>
                  <a:uLnTx/>
                  <a:uFillTx/>
                  <a:latin typeface="Arial" panose="020B0604020202020204"/>
                  <a:ea typeface="微软雅黑"/>
                  <a:cs typeface="+mn-cs"/>
                </a:rPr>
                <a:t>5</a:t>
              </a:r>
              <a:endPar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
          <p:nvSpPr>
            <p:cNvPr id="35" name="椭圆 34"/>
            <p:cNvSpPr/>
            <p:nvPr/>
          </p:nvSpPr>
          <p:spPr>
            <a:xfrm>
              <a:off x="5469610" y="1806547"/>
              <a:ext cx="432047" cy="432048"/>
            </a:xfrm>
            <a:prstGeom prst="ellipse">
              <a:avLst/>
            </a:prstGeom>
            <a:solidFill>
              <a:srgbClr val="FF66CC"/>
            </a:solidFill>
            <a:ln w="25400" cap="flat" cmpd="sng" algn="ctr">
              <a:solidFill>
                <a:sysClr val="window" lastClr="FFFFFF"/>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en-US" altLang="zh-CN" sz="1900" b="0" i="0" u="none" strike="noStrike" kern="0" cap="none" spc="0" normalizeH="0" baseline="0" noProof="0" dirty="0">
                  <a:ln>
                    <a:noFill/>
                  </a:ln>
                  <a:solidFill>
                    <a:prstClr val="white"/>
                  </a:solidFill>
                  <a:effectLst/>
                  <a:uLnTx/>
                  <a:uFillTx/>
                  <a:latin typeface="Arial" panose="020B0604020202020204"/>
                  <a:ea typeface="微软雅黑"/>
                  <a:cs typeface="+mn-cs"/>
                </a:rPr>
                <a:t>6</a:t>
              </a:r>
              <a:endPar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grpSp>
      <p:grpSp>
        <p:nvGrpSpPr>
          <p:cNvPr id="60" name="组合 59"/>
          <p:cNvGrpSpPr/>
          <p:nvPr/>
        </p:nvGrpSpPr>
        <p:grpSpPr>
          <a:xfrm>
            <a:off x="4846476" y="2965777"/>
            <a:ext cx="2499047" cy="2695603"/>
            <a:chOff x="1085209" y="1352407"/>
            <a:chExt cx="4329217" cy="2695603"/>
          </a:xfrm>
        </p:grpSpPr>
        <p:sp>
          <p:nvSpPr>
            <p:cNvPr id="61" name="矩形 60"/>
            <p:cNvSpPr/>
            <p:nvPr/>
          </p:nvSpPr>
          <p:spPr>
            <a:xfrm>
              <a:off x="1096311" y="2273896"/>
              <a:ext cx="3888432" cy="432048"/>
            </a:xfrm>
            <a:prstGeom prst="rect">
              <a:avLst/>
            </a:prstGeom>
            <a:solidFill>
              <a:srgbClr val="FF0000">
                <a:lumMod val="40000"/>
                <a:lumOff val="60000"/>
              </a:srgbClr>
            </a:solidFill>
            <a:ln w="25400" cap="flat" cmpd="sng" algn="ctr">
              <a:solidFill>
                <a:srgbClr val="FF0000">
                  <a:lumMod val="40000"/>
                  <a:lumOff val="60000"/>
                </a:srgbClr>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rPr>
                <a:t>应用层</a:t>
              </a:r>
              <a:endPar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
          <p:nvSpPr>
            <p:cNvPr id="62" name="矩形 61"/>
            <p:cNvSpPr/>
            <p:nvPr/>
          </p:nvSpPr>
          <p:spPr>
            <a:xfrm>
              <a:off x="1085209" y="2734016"/>
              <a:ext cx="3888432" cy="432048"/>
            </a:xfrm>
            <a:prstGeom prst="rect">
              <a:avLst/>
            </a:prstGeom>
            <a:solidFill>
              <a:srgbClr val="92D050">
                <a:lumMod val="60000"/>
                <a:lumOff val="40000"/>
              </a:srgbClr>
            </a:solidFill>
            <a:ln w="25400" cap="flat" cmpd="sng" algn="ctr">
              <a:solidFill>
                <a:srgbClr val="92D050">
                  <a:lumMod val="60000"/>
                  <a:lumOff val="40000"/>
                </a:srgbClr>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rPr>
                <a:t>运输层</a:t>
              </a:r>
              <a:endPar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
          <p:nvSpPr>
            <p:cNvPr id="63" name="矩形 62"/>
            <p:cNvSpPr/>
            <p:nvPr/>
          </p:nvSpPr>
          <p:spPr>
            <a:xfrm>
              <a:off x="1085209" y="3176865"/>
              <a:ext cx="3888432" cy="432048"/>
            </a:xfrm>
            <a:prstGeom prst="rect">
              <a:avLst/>
            </a:prstGeom>
            <a:solidFill>
              <a:srgbClr val="FF6600">
                <a:lumMod val="60000"/>
                <a:lumOff val="40000"/>
              </a:srgbClr>
            </a:solidFill>
            <a:ln w="25400" cap="flat" cmpd="sng" algn="ctr">
              <a:solidFill>
                <a:srgbClr val="FF6600">
                  <a:lumMod val="60000"/>
                  <a:lumOff val="40000"/>
                </a:srgbClr>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rPr>
                <a:t>网际层</a:t>
              </a:r>
              <a:endPar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
          <p:nvSpPr>
            <p:cNvPr id="64" name="矩形 63"/>
            <p:cNvSpPr/>
            <p:nvPr/>
          </p:nvSpPr>
          <p:spPr>
            <a:xfrm>
              <a:off x="1085209" y="3615962"/>
              <a:ext cx="3888432" cy="432048"/>
            </a:xfrm>
            <a:prstGeom prst="rect">
              <a:avLst/>
            </a:prstGeom>
            <a:solidFill>
              <a:srgbClr val="7F7F7F">
                <a:lumMod val="60000"/>
                <a:lumOff val="40000"/>
              </a:srgbClr>
            </a:solidFill>
            <a:ln w="25400" cap="flat" cmpd="sng" algn="ctr">
              <a:solidFill>
                <a:srgbClr val="7F7F7F">
                  <a:lumMod val="60000"/>
                  <a:lumOff val="40000"/>
                </a:srgbClr>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rPr>
                <a:t>网络接口层</a:t>
              </a:r>
              <a:endPar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
          <p:nvSpPr>
            <p:cNvPr id="65" name="椭圆 64"/>
            <p:cNvSpPr/>
            <p:nvPr/>
          </p:nvSpPr>
          <p:spPr>
            <a:xfrm>
              <a:off x="1130451" y="2269959"/>
              <a:ext cx="432047" cy="432048"/>
            </a:xfrm>
            <a:prstGeom prst="ellipse">
              <a:avLst/>
            </a:prstGeom>
            <a:solidFill>
              <a:srgbClr val="FF0000">
                <a:lumMod val="40000"/>
                <a:lumOff val="60000"/>
              </a:srgbClr>
            </a:solidFill>
            <a:ln w="25400" cap="flat" cmpd="sng" algn="ctr">
              <a:solidFill>
                <a:sysClr val="window" lastClr="FFFFFF"/>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en-US" altLang="zh-CN" sz="1900" b="0" i="0" u="none" strike="noStrike" kern="0" cap="none" spc="0" normalizeH="0" baseline="0" noProof="0" dirty="0">
                  <a:ln>
                    <a:noFill/>
                  </a:ln>
                  <a:solidFill>
                    <a:prstClr val="white"/>
                  </a:solidFill>
                  <a:effectLst/>
                  <a:uLnTx/>
                  <a:uFillTx/>
                  <a:latin typeface="Arial" panose="020B0604020202020204"/>
                  <a:ea typeface="微软雅黑"/>
                  <a:cs typeface="+mn-cs"/>
                </a:rPr>
                <a:t>4</a:t>
              </a:r>
              <a:endPar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
          <p:nvSpPr>
            <p:cNvPr id="66" name="椭圆 65"/>
            <p:cNvSpPr/>
            <p:nvPr/>
          </p:nvSpPr>
          <p:spPr>
            <a:xfrm>
              <a:off x="1139780" y="2723215"/>
              <a:ext cx="432047" cy="432048"/>
            </a:xfrm>
            <a:prstGeom prst="ellipse">
              <a:avLst/>
            </a:prstGeom>
            <a:solidFill>
              <a:srgbClr val="92D050">
                <a:lumMod val="60000"/>
                <a:lumOff val="40000"/>
              </a:srgbClr>
            </a:solidFill>
            <a:ln w="25400" cap="flat" cmpd="sng" algn="ctr">
              <a:solidFill>
                <a:sysClr val="window" lastClr="FFFFFF"/>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en-US" altLang="zh-CN" sz="1900" b="0" i="0" u="none" strike="noStrike" kern="0" cap="none" spc="0" normalizeH="0" baseline="0" noProof="0" dirty="0">
                  <a:ln>
                    <a:noFill/>
                  </a:ln>
                  <a:solidFill>
                    <a:prstClr val="white"/>
                  </a:solidFill>
                  <a:effectLst/>
                  <a:uLnTx/>
                  <a:uFillTx/>
                  <a:latin typeface="Arial" panose="020B0604020202020204"/>
                  <a:ea typeface="微软雅黑"/>
                  <a:cs typeface="+mn-cs"/>
                </a:rPr>
                <a:t>3</a:t>
              </a:r>
              <a:endPar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
          <p:nvSpPr>
            <p:cNvPr id="67" name="椭圆 66"/>
            <p:cNvSpPr/>
            <p:nvPr/>
          </p:nvSpPr>
          <p:spPr>
            <a:xfrm>
              <a:off x="1137333" y="3183749"/>
              <a:ext cx="432047" cy="432048"/>
            </a:xfrm>
            <a:prstGeom prst="ellipse">
              <a:avLst/>
            </a:prstGeom>
            <a:solidFill>
              <a:srgbClr val="FF6600">
                <a:lumMod val="60000"/>
                <a:lumOff val="40000"/>
              </a:srgbClr>
            </a:solidFill>
            <a:ln w="25400" cap="flat" cmpd="sng" algn="ctr">
              <a:solidFill>
                <a:sysClr val="window" lastClr="FFFFFF"/>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en-US" altLang="zh-CN" sz="1900" b="0" i="0" u="none" strike="noStrike" kern="0" cap="none" spc="0" normalizeH="0" baseline="0" noProof="0" dirty="0">
                  <a:ln>
                    <a:noFill/>
                  </a:ln>
                  <a:solidFill>
                    <a:prstClr val="white"/>
                  </a:solidFill>
                  <a:effectLst/>
                  <a:uLnTx/>
                  <a:uFillTx/>
                  <a:latin typeface="Arial" panose="020B0604020202020204"/>
                  <a:ea typeface="微软雅黑"/>
                  <a:cs typeface="+mn-cs"/>
                </a:rPr>
                <a:t>2</a:t>
              </a:r>
              <a:endPar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
          <p:nvSpPr>
            <p:cNvPr id="68" name="椭圆 67"/>
            <p:cNvSpPr/>
            <p:nvPr/>
          </p:nvSpPr>
          <p:spPr>
            <a:xfrm>
              <a:off x="1142383" y="3615962"/>
              <a:ext cx="432048" cy="432048"/>
            </a:xfrm>
            <a:prstGeom prst="ellipse">
              <a:avLst/>
            </a:prstGeom>
            <a:solidFill>
              <a:srgbClr val="7F7F7F">
                <a:lumMod val="60000"/>
                <a:lumOff val="40000"/>
              </a:srgbClr>
            </a:solidFill>
            <a:ln w="25400" cap="flat" cmpd="sng" algn="ctr">
              <a:solidFill>
                <a:sysClr val="window" lastClr="FFFFFF"/>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en-US" altLang="zh-CN" sz="1900" b="0" i="0" u="none" strike="noStrike" kern="0" cap="none" spc="0" normalizeH="0" baseline="0" noProof="0" dirty="0">
                  <a:ln>
                    <a:noFill/>
                  </a:ln>
                  <a:solidFill>
                    <a:prstClr val="white"/>
                  </a:solidFill>
                  <a:effectLst/>
                  <a:uLnTx/>
                  <a:uFillTx/>
                  <a:latin typeface="Arial" panose="020B0604020202020204"/>
                  <a:ea typeface="微软雅黑"/>
                  <a:cs typeface="+mn-cs"/>
                </a:rPr>
                <a:t>1</a:t>
              </a:r>
              <a:endPar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
          <p:nvSpPr>
            <p:cNvPr id="69" name="文本框 68"/>
            <p:cNvSpPr txBox="1"/>
            <p:nvPr/>
          </p:nvSpPr>
          <p:spPr>
            <a:xfrm>
              <a:off x="1138501" y="1352407"/>
              <a:ext cx="4275925" cy="461665"/>
            </a:xfrm>
            <a:prstGeom prst="rect">
              <a:avLst/>
            </a:prstGeom>
            <a:noFill/>
          </p:spPr>
          <p:txBody>
            <a:bodyPr wrap="square" rtlCol="0">
              <a:spAutoFit/>
            </a:bodyPr>
            <a:lstStyle/>
            <a:p>
              <a:pPr marL="0" marR="0" lvl="0" indent="0" defTabSz="967105" eaLnBrk="1" fontAlgn="base" latinLnBrk="0" hangingPunct="1">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宋体" pitchFamily="2" charset="-122"/>
                </a:rPr>
                <a:t>TCP/IP</a:t>
              </a:r>
              <a:r>
                <a:rPr kumimoji="0" lang="zh-CN" altLang="en-US" sz="2400" b="0" i="0" u="none" strike="noStrike" kern="0" cap="none" spc="0" normalizeH="0" baseline="0" noProof="0" dirty="0">
                  <a:ln>
                    <a:noFill/>
                  </a:ln>
                  <a:solidFill>
                    <a:prstClr val="black"/>
                  </a:solidFill>
                  <a:effectLst/>
                  <a:uLnTx/>
                  <a:uFillTx/>
                  <a:latin typeface="Arial" panose="020B0604020202020204" pitchFamily="34" charset="0"/>
                  <a:ea typeface="宋体" pitchFamily="2" charset="-122"/>
                </a:rPr>
                <a:t>体系结构</a:t>
              </a:r>
              <a:endParaRPr kumimoji="0" lang="zh-CN" altLang="en-US" sz="2400" b="0" i="0" u="none" strike="noStrike" kern="0" cap="none" spc="0" normalizeH="0" baseline="0" noProof="0" dirty="0">
                <a:ln>
                  <a:noFill/>
                </a:ln>
                <a:solidFill>
                  <a:prstClr val="black"/>
                </a:solidFill>
                <a:effectLst/>
                <a:uLnTx/>
                <a:uFillTx/>
                <a:latin typeface="Arial" panose="020B0604020202020204" pitchFamily="34" charset="0"/>
                <a:ea typeface="宋体" pitchFamily="2" charset="-122"/>
              </a:endParaRPr>
            </a:p>
          </p:txBody>
        </p:sp>
      </p:grpSp>
      <p:grpSp>
        <p:nvGrpSpPr>
          <p:cNvPr id="82" name="组合 81"/>
          <p:cNvGrpSpPr/>
          <p:nvPr/>
        </p:nvGrpSpPr>
        <p:grpSpPr>
          <a:xfrm>
            <a:off x="8671019" y="2948062"/>
            <a:ext cx="2303377" cy="2695603"/>
            <a:chOff x="1085209" y="1352407"/>
            <a:chExt cx="3888432" cy="2695603"/>
          </a:xfrm>
        </p:grpSpPr>
        <p:sp>
          <p:nvSpPr>
            <p:cNvPr id="83" name="矩形 82"/>
            <p:cNvSpPr/>
            <p:nvPr/>
          </p:nvSpPr>
          <p:spPr>
            <a:xfrm>
              <a:off x="1085209" y="1866168"/>
              <a:ext cx="3888432" cy="432048"/>
            </a:xfrm>
            <a:prstGeom prst="rect">
              <a:avLst/>
            </a:prstGeom>
            <a:solidFill>
              <a:srgbClr val="FF0000">
                <a:lumMod val="40000"/>
                <a:lumOff val="60000"/>
              </a:srgbClr>
            </a:solidFill>
            <a:ln w="25400" cap="flat" cmpd="sng" algn="ctr">
              <a:solidFill>
                <a:srgbClr val="FF0000">
                  <a:lumMod val="40000"/>
                  <a:lumOff val="60000"/>
                </a:srgbClr>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rPr>
                <a:t>应用层</a:t>
              </a:r>
              <a:endPar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
          <p:nvSpPr>
            <p:cNvPr id="84" name="矩形 83"/>
            <p:cNvSpPr/>
            <p:nvPr/>
          </p:nvSpPr>
          <p:spPr>
            <a:xfrm>
              <a:off x="1085209" y="2298216"/>
              <a:ext cx="3888432" cy="432048"/>
            </a:xfrm>
            <a:prstGeom prst="rect">
              <a:avLst/>
            </a:prstGeom>
            <a:solidFill>
              <a:srgbClr val="92D050">
                <a:lumMod val="60000"/>
                <a:lumOff val="40000"/>
              </a:srgbClr>
            </a:solidFill>
            <a:ln w="25400" cap="flat" cmpd="sng" algn="ctr">
              <a:solidFill>
                <a:srgbClr val="92D050">
                  <a:lumMod val="60000"/>
                  <a:lumOff val="40000"/>
                </a:srgbClr>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rPr>
                <a:t>运输层</a:t>
              </a:r>
              <a:endPar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
          <p:nvSpPr>
            <p:cNvPr id="85" name="矩形 84"/>
            <p:cNvSpPr/>
            <p:nvPr/>
          </p:nvSpPr>
          <p:spPr>
            <a:xfrm>
              <a:off x="1085209" y="2730264"/>
              <a:ext cx="3888432" cy="432048"/>
            </a:xfrm>
            <a:prstGeom prst="rect">
              <a:avLst/>
            </a:prstGeom>
            <a:solidFill>
              <a:srgbClr val="FF6600">
                <a:lumMod val="60000"/>
                <a:lumOff val="40000"/>
              </a:srgbClr>
            </a:solidFill>
            <a:ln w="25400" cap="flat" cmpd="sng" algn="ctr">
              <a:solidFill>
                <a:srgbClr val="FF6600">
                  <a:lumMod val="60000"/>
                  <a:lumOff val="40000"/>
                </a:srgbClr>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rPr>
                <a:t>网络层</a:t>
              </a:r>
              <a:endPar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
          <p:nvSpPr>
            <p:cNvPr id="86" name="矩形 85"/>
            <p:cNvSpPr/>
            <p:nvPr/>
          </p:nvSpPr>
          <p:spPr>
            <a:xfrm>
              <a:off x="1085209" y="3162312"/>
              <a:ext cx="3888432" cy="432048"/>
            </a:xfrm>
            <a:prstGeom prst="rect">
              <a:avLst/>
            </a:prstGeom>
            <a:solidFill>
              <a:srgbClr val="00B0F0">
                <a:lumMod val="60000"/>
                <a:lumOff val="40000"/>
              </a:srgbClr>
            </a:solidFill>
            <a:ln w="25400" cap="flat" cmpd="sng" algn="ctr">
              <a:solidFill>
                <a:srgbClr val="00B0F0">
                  <a:lumMod val="60000"/>
                  <a:lumOff val="40000"/>
                </a:srgbClr>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rPr>
                <a:t>数据链路层</a:t>
              </a:r>
              <a:endPar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
          <p:nvSpPr>
            <p:cNvPr id="87" name="矩形 86"/>
            <p:cNvSpPr/>
            <p:nvPr/>
          </p:nvSpPr>
          <p:spPr>
            <a:xfrm>
              <a:off x="1085209" y="3615962"/>
              <a:ext cx="3888432" cy="432048"/>
            </a:xfrm>
            <a:prstGeom prst="rect">
              <a:avLst/>
            </a:prstGeom>
            <a:solidFill>
              <a:srgbClr val="1C9494"/>
            </a:solidFill>
            <a:ln w="25400" cap="flat" cmpd="sng" algn="ctr">
              <a:solidFill>
                <a:srgbClr val="1C9393"/>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rPr>
                <a:t>物理层</a:t>
              </a:r>
              <a:endPar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
          <p:nvSpPr>
            <p:cNvPr id="88" name="椭圆 87"/>
            <p:cNvSpPr/>
            <p:nvPr/>
          </p:nvSpPr>
          <p:spPr>
            <a:xfrm>
              <a:off x="1116509" y="1866168"/>
              <a:ext cx="432048" cy="432048"/>
            </a:xfrm>
            <a:prstGeom prst="ellipse">
              <a:avLst/>
            </a:prstGeom>
            <a:solidFill>
              <a:srgbClr val="FF0000">
                <a:lumMod val="40000"/>
                <a:lumOff val="60000"/>
              </a:srgbClr>
            </a:solidFill>
            <a:ln w="25400" cap="flat" cmpd="sng" algn="ctr">
              <a:solidFill>
                <a:sysClr val="window" lastClr="FFFFFF"/>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en-US" altLang="zh-CN" sz="1900" b="0" i="0" u="none" strike="noStrike" kern="0" cap="none" spc="0" normalizeH="0" baseline="0" noProof="0" dirty="0">
                  <a:ln>
                    <a:noFill/>
                  </a:ln>
                  <a:solidFill>
                    <a:prstClr val="white"/>
                  </a:solidFill>
                  <a:effectLst/>
                  <a:uLnTx/>
                  <a:uFillTx/>
                  <a:latin typeface="Arial" panose="020B0604020202020204"/>
                  <a:ea typeface="微软雅黑"/>
                  <a:cs typeface="+mn-cs"/>
                </a:rPr>
                <a:t>5</a:t>
              </a:r>
              <a:endPar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
          <p:nvSpPr>
            <p:cNvPr id="89" name="椭圆 88"/>
            <p:cNvSpPr/>
            <p:nvPr/>
          </p:nvSpPr>
          <p:spPr>
            <a:xfrm>
              <a:off x="1137333" y="2305100"/>
              <a:ext cx="432048" cy="432048"/>
            </a:xfrm>
            <a:prstGeom prst="ellipse">
              <a:avLst/>
            </a:prstGeom>
            <a:solidFill>
              <a:srgbClr val="92D050">
                <a:lumMod val="60000"/>
                <a:lumOff val="40000"/>
              </a:srgbClr>
            </a:solidFill>
            <a:ln w="25400" cap="flat" cmpd="sng" algn="ctr">
              <a:solidFill>
                <a:sysClr val="window" lastClr="FFFFFF"/>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en-US" altLang="zh-CN" sz="1900" b="0" i="0" u="none" strike="noStrike" kern="0" cap="none" spc="0" normalizeH="0" baseline="0" noProof="0" dirty="0">
                  <a:ln>
                    <a:noFill/>
                  </a:ln>
                  <a:solidFill>
                    <a:prstClr val="white"/>
                  </a:solidFill>
                  <a:effectLst/>
                  <a:uLnTx/>
                  <a:uFillTx/>
                  <a:latin typeface="Arial" panose="020B0604020202020204"/>
                  <a:ea typeface="微软雅黑"/>
                  <a:cs typeface="+mn-cs"/>
                </a:rPr>
                <a:t>4</a:t>
              </a:r>
              <a:endPar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
          <p:nvSpPr>
            <p:cNvPr id="90" name="椭圆 89"/>
            <p:cNvSpPr/>
            <p:nvPr/>
          </p:nvSpPr>
          <p:spPr>
            <a:xfrm>
              <a:off x="1137333" y="2744032"/>
              <a:ext cx="432048" cy="432048"/>
            </a:xfrm>
            <a:prstGeom prst="ellipse">
              <a:avLst/>
            </a:prstGeom>
            <a:solidFill>
              <a:srgbClr val="FF6600">
                <a:lumMod val="60000"/>
                <a:lumOff val="40000"/>
              </a:srgbClr>
            </a:solidFill>
            <a:ln w="25400" cap="flat" cmpd="sng" algn="ctr">
              <a:solidFill>
                <a:sysClr val="window" lastClr="FFFFFF"/>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en-US" altLang="zh-CN" sz="1900" b="0" i="0" u="none" strike="noStrike" kern="0" cap="none" spc="0" normalizeH="0" baseline="0" noProof="0" dirty="0">
                  <a:ln>
                    <a:noFill/>
                  </a:ln>
                  <a:solidFill>
                    <a:prstClr val="white"/>
                  </a:solidFill>
                  <a:effectLst/>
                  <a:uLnTx/>
                  <a:uFillTx/>
                  <a:latin typeface="Arial" panose="020B0604020202020204"/>
                  <a:ea typeface="微软雅黑"/>
                  <a:cs typeface="+mn-cs"/>
                </a:rPr>
                <a:t>3</a:t>
              </a:r>
              <a:endPar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
          <p:nvSpPr>
            <p:cNvPr id="91" name="椭圆 90"/>
            <p:cNvSpPr/>
            <p:nvPr/>
          </p:nvSpPr>
          <p:spPr>
            <a:xfrm>
              <a:off x="1137333" y="3173113"/>
              <a:ext cx="432048" cy="432048"/>
            </a:xfrm>
            <a:prstGeom prst="ellipse">
              <a:avLst/>
            </a:prstGeom>
            <a:solidFill>
              <a:srgbClr val="00B0F0">
                <a:lumMod val="60000"/>
                <a:lumOff val="40000"/>
              </a:srgbClr>
            </a:solidFill>
            <a:ln w="25400" cap="flat" cmpd="sng" algn="ctr">
              <a:solidFill>
                <a:sysClr val="window" lastClr="FFFFFF"/>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en-US" altLang="zh-CN" sz="1900" b="0" i="0" u="none" strike="noStrike" kern="0" cap="none" spc="0" normalizeH="0" baseline="0" noProof="0" dirty="0">
                  <a:ln>
                    <a:noFill/>
                  </a:ln>
                  <a:solidFill>
                    <a:prstClr val="white"/>
                  </a:solidFill>
                  <a:effectLst/>
                  <a:uLnTx/>
                  <a:uFillTx/>
                  <a:latin typeface="Arial" panose="020B0604020202020204"/>
                  <a:ea typeface="微软雅黑"/>
                  <a:cs typeface="+mn-cs"/>
                </a:rPr>
                <a:t>2</a:t>
              </a:r>
              <a:endPar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
          <p:nvSpPr>
            <p:cNvPr id="92" name="椭圆 91"/>
            <p:cNvSpPr/>
            <p:nvPr/>
          </p:nvSpPr>
          <p:spPr>
            <a:xfrm>
              <a:off x="1142383" y="3615962"/>
              <a:ext cx="432048" cy="432048"/>
            </a:xfrm>
            <a:prstGeom prst="ellipse">
              <a:avLst/>
            </a:prstGeom>
            <a:solidFill>
              <a:srgbClr val="1C9393"/>
            </a:solidFill>
            <a:ln w="25400" cap="flat" cmpd="sng" algn="ctr">
              <a:solidFill>
                <a:sysClr val="window" lastClr="FFFFFF"/>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en-US" altLang="zh-CN" sz="1900" b="0" i="0" u="none" strike="noStrike" kern="0" cap="none" spc="0" normalizeH="0" baseline="0" noProof="0" dirty="0">
                  <a:ln>
                    <a:noFill/>
                  </a:ln>
                  <a:solidFill>
                    <a:prstClr val="white"/>
                  </a:solidFill>
                  <a:effectLst/>
                  <a:uLnTx/>
                  <a:uFillTx/>
                  <a:latin typeface="Arial" panose="020B0604020202020204"/>
                  <a:ea typeface="微软雅黑"/>
                  <a:cs typeface="+mn-cs"/>
                </a:rPr>
                <a:t>1</a:t>
              </a:r>
              <a:endParaRPr kumimoji="0" lang="zh-CN" altLang="en-US" sz="19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
          <p:nvSpPr>
            <p:cNvPr id="93" name="文本框 92"/>
            <p:cNvSpPr txBox="1"/>
            <p:nvPr/>
          </p:nvSpPr>
          <p:spPr>
            <a:xfrm>
              <a:off x="1138500" y="1352407"/>
              <a:ext cx="3456384" cy="461665"/>
            </a:xfrm>
            <a:prstGeom prst="rect">
              <a:avLst/>
            </a:prstGeom>
            <a:noFill/>
          </p:spPr>
          <p:txBody>
            <a:bodyPr wrap="square" rtlCol="0">
              <a:spAutoFit/>
            </a:bodyPr>
            <a:lstStyle/>
            <a:p>
              <a:pPr marL="0" marR="0" lvl="0" indent="0" defTabSz="967105" eaLnBrk="1" fontAlgn="base" latinLnBrk="0" hangingPunct="1">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prstClr val="black"/>
                  </a:solidFill>
                  <a:effectLst/>
                  <a:uLnTx/>
                  <a:uFillTx/>
                  <a:latin typeface="Arial" panose="020B0604020202020204" pitchFamily="34" charset="0"/>
                  <a:ea typeface="宋体" pitchFamily="2" charset="-122"/>
                </a:rPr>
                <a:t>原理体系结构</a:t>
              </a:r>
              <a:endParaRPr kumimoji="0" lang="zh-CN" altLang="en-US" sz="2400" b="0" i="0" u="none" strike="noStrike" kern="0" cap="none" spc="0" normalizeH="0" baseline="0" noProof="0" dirty="0">
                <a:ln>
                  <a:noFill/>
                </a:ln>
                <a:solidFill>
                  <a:prstClr val="black"/>
                </a:solidFill>
                <a:effectLst/>
                <a:uLnTx/>
                <a:uFillTx/>
                <a:latin typeface="Arial" panose="020B0604020202020204" pitchFamily="34" charset="0"/>
                <a:ea typeface="宋体" pitchFamily="2" charset="-122"/>
              </a:endParaRPr>
            </a:p>
          </p:txBody>
        </p:sp>
      </p:grpSp>
      <p:sp>
        <p:nvSpPr>
          <p:cNvPr id="94" name="文本框 93"/>
          <p:cNvSpPr txBox="1"/>
          <p:nvPr/>
        </p:nvSpPr>
        <p:spPr>
          <a:xfrm>
            <a:off x="836886" y="5792900"/>
            <a:ext cx="2923316" cy="461665"/>
          </a:xfrm>
          <a:prstGeom prst="rect">
            <a:avLst/>
          </a:prstGeom>
          <a:noFill/>
        </p:spPr>
        <p:txBody>
          <a:bodyPr wrap="square" rtlCol="0">
            <a:spAutoFit/>
          </a:bodyPr>
          <a:lstStyle/>
          <a:p>
            <a:r>
              <a:rPr lang="zh-CN" altLang="en-US" sz="2400" dirty="0"/>
              <a:t>法律上的国际标准</a:t>
            </a:r>
            <a:endParaRPr lang="zh-CN" altLang="en-US" sz="2400" dirty="0"/>
          </a:p>
        </p:txBody>
      </p:sp>
      <p:sp>
        <p:nvSpPr>
          <p:cNvPr id="95" name="文本框 94"/>
          <p:cNvSpPr txBox="1"/>
          <p:nvPr/>
        </p:nvSpPr>
        <p:spPr>
          <a:xfrm>
            <a:off x="4846476" y="5798342"/>
            <a:ext cx="2923316" cy="461665"/>
          </a:xfrm>
          <a:prstGeom prst="rect">
            <a:avLst/>
          </a:prstGeom>
          <a:noFill/>
        </p:spPr>
        <p:txBody>
          <a:bodyPr wrap="square" rtlCol="0">
            <a:spAutoFit/>
          </a:bodyPr>
          <a:lstStyle/>
          <a:p>
            <a:r>
              <a:rPr lang="zh-CN" altLang="en-US" sz="2400" dirty="0"/>
              <a:t>事实上的国际标准</a:t>
            </a:r>
            <a:endParaRPr lang="zh-CN" altLang="en-US" sz="2400" dirty="0"/>
          </a:p>
        </p:txBody>
      </p:sp>
      <p:sp>
        <p:nvSpPr>
          <p:cNvPr id="96" name="文本框 95"/>
          <p:cNvSpPr txBox="1"/>
          <p:nvPr/>
        </p:nvSpPr>
        <p:spPr>
          <a:xfrm>
            <a:off x="9120336" y="5792900"/>
            <a:ext cx="1629697" cy="400110"/>
          </a:xfrm>
          <a:prstGeom prst="rect">
            <a:avLst/>
          </a:prstGeom>
          <a:noFill/>
        </p:spPr>
        <p:txBody>
          <a:bodyPr wrap="square" rtlCol="0">
            <a:spAutoFit/>
          </a:bodyPr>
          <a:lstStyle/>
          <a:p>
            <a:r>
              <a:rPr lang="zh-CN" altLang="en-US" sz="2000" dirty="0"/>
              <a:t>适用于教学</a:t>
            </a:r>
            <a:endParaRPr lang="zh-CN" altLang="en-US" sz="2000" dirty="0"/>
          </a:p>
        </p:txBody>
      </p:sp>
      <p:cxnSp>
        <p:nvCxnSpPr>
          <p:cNvPr id="97" name="直接连接符 96"/>
          <p:cNvCxnSpPr/>
          <p:nvPr/>
        </p:nvCxnSpPr>
        <p:spPr>
          <a:xfrm>
            <a:off x="3306159" y="4772588"/>
            <a:ext cx="1543523" cy="438015"/>
          </a:xfrm>
          <a:prstGeom prst="line">
            <a:avLst/>
          </a:prstGeom>
          <a:ln w="28575">
            <a:solidFill>
              <a:srgbClr val="FF3399"/>
            </a:solidFill>
          </a:ln>
        </p:spPr>
        <p:style>
          <a:lnRef idx="2">
            <a:schemeClr val="accent1"/>
          </a:lnRef>
          <a:fillRef idx="0">
            <a:srgbClr val="FFFFFF"/>
          </a:fillRef>
          <a:effectRef idx="0">
            <a:srgbClr val="FFFFFF"/>
          </a:effectRef>
          <a:fontRef idx="minor">
            <a:schemeClr val="tx1"/>
          </a:fontRef>
        </p:style>
      </p:cxnSp>
      <p:cxnSp>
        <p:nvCxnSpPr>
          <p:cNvPr id="98" name="直接连接符 97"/>
          <p:cNvCxnSpPr/>
          <p:nvPr/>
        </p:nvCxnSpPr>
        <p:spPr>
          <a:xfrm flipV="1">
            <a:off x="3328139" y="5643665"/>
            <a:ext cx="1518337" cy="1415"/>
          </a:xfrm>
          <a:prstGeom prst="line">
            <a:avLst/>
          </a:prstGeom>
          <a:ln w="28575">
            <a:solidFill>
              <a:srgbClr val="FF3399"/>
            </a:solidFill>
          </a:ln>
        </p:spPr>
        <p:style>
          <a:lnRef idx="2">
            <a:schemeClr val="accent1"/>
          </a:lnRef>
          <a:fillRef idx="0">
            <a:srgbClr val="FFFFFF"/>
          </a:fillRef>
          <a:effectRef idx="0">
            <a:srgbClr val="FFFFFF"/>
          </a:effectRef>
          <a:fontRef idx="minor">
            <a:schemeClr val="tx1"/>
          </a:fontRef>
        </p:style>
      </p:cxnSp>
      <p:cxnSp>
        <p:nvCxnSpPr>
          <p:cNvPr id="100" name="直接连接符 99"/>
          <p:cNvCxnSpPr/>
          <p:nvPr/>
        </p:nvCxnSpPr>
        <p:spPr>
          <a:xfrm flipV="1">
            <a:off x="7097488" y="5643665"/>
            <a:ext cx="1592072" cy="16794"/>
          </a:xfrm>
          <a:prstGeom prst="line">
            <a:avLst/>
          </a:prstGeom>
          <a:ln w="28575">
            <a:solidFill>
              <a:srgbClr val="FF3399"/>
            </a:solidFill>
          </a:ln>
        </p:spPr>
        <p:style>
          <a:lnRef idx="2">
            <a:schemeClr val="accent1"/>
          </a:lnRef>
          <a:fillRef idx="0">
            <a:srgbClr val="FFFFFF"/>
          </a:fillRef>
          <a:effectRef idx="0">
            <a:srgbClr val="FFFFFF"/>
          </a:effectRef>
          <a:fontRef idx="minor">
            <a:schemeClr val="tx1"/>
          </a:fontRef>
        </p:style>
      </p:cxnSp>
      <p:cxnSp>
        <p:nvCxnSpPr>
          <p:cNvPr id="102" name="直接连接符 101"/>
          <p:cNvCxnSpPr/>
          <p:nvPr/>
        </p:nvCxnSpPr>
        <p:spPr>
          <a:xfrm flipV="1">
            <a:off x="7109824" y="4749570"/>
            <a:ext cx="1519373" cy="463425"/>
          </a:xfrm>
          <a:prstGeom prst="line">
            <a:avLst/>
          </a:prstGeom>
          <a:ln w="28575">
            <a:solidFill>
              <a:srgbClr val="FF3399"/>
            </a:solidFill>
          </a:ln>
        </p:spPr>
        <p:style>
          <a:lnRef idx="2">
            <a:schemeClr val="accent1"/>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750"/>
                                        <p:tgtEl>
                                          <p:spTgt spid="32"/>
                                        </p:tgtEl>
                                      </p:cBhvr>
                                    </p:animEffect>
                                    <p:anim calcmode="lin" valueType="num">
                                      <p:cBhvr>
                                        <p:cTn id="8" dur="750" fill="hold"/>
                                        <p:tgtEl>
                                          <p:spTgt spid="32"/>
                                        </p:tgtEl>
                                        <p:attrNameLst>
                                          <p:attrName>ppt_x</p:attrName>
                                        </p:attrNameLst>
                                      </p:cBhvr>
                                      <p:tavLst>
                                        <p:tav tm="0">
                                          <p:val>
                                            <p:strVal val="#ppt_x"/>
                                          </p:val>
                                        </p:tav>
                                        <p:tav tm="100000">
                                          <p:val>
                                            <p:strVal val="#ppt_x"/>
                                          </p:val>
                                        </p:tav>
                                      </p:tavLst>
                                    </p:anim>
                                    <p:anim calcmode="lin" valueType="num">
                                      <p:cBhvr>
                                        <p:cTn id="9" dur="75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750"/>
                                        <p:tgtEl>
                                          <p:spTgt spid="60"/>
                                        </p:tgtEl>
                                      </p:cBhvr>
                                    </p:animEffect>
                                    <p:anim calcmode="lin" valueType="num">
                                      <p:cBhvr>
                                        <p:cTn id="15" dur="750" fill="hold"/>
                                        <p:tgtEl>
                                          <p:spTgt spid="60"/>
                                        </p:tgtEl>
                                        <p:attrNameLst>
                                          <p:attrName>ppt_x</p:attrName>
                                        </p:attrNameLst>
                                      </p:cBhvr>
                                      <p:tavLst>
                                        <p:tav tm="0">
                                          <p:val>
                                            <p:strVal val="#ppt_x"/>
                                          </p:val>
                                        </p:tav>
                                        <p:tav tm="100000">
                                          <p:val>
                                            <p:strVal val="#ppt_x"/>
                                          </p:val>
                                        </p:tav>
                                      </p:tavLst>
                                    </p:anim>
                                    <p:anim calcmode="lin" valueType="num">
                                      <p:cBhvr>
                                        <p:cTn id="16" dur="75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2"/>
                                        </p:tgtEl>
                                        <p:attrNameLst>
                                          <p:attrName>style.visibility</p:attrName>
                                        </p:attrNameLst>
                                      </p:cBhvr>
                                      <p:to>
                                        <p:strVal val="visible"/>
                                      </p:to>
                                    </p:set>
                                    <p:animEffect transition="in" filter="fade">
                                      <p:cBhvr>
                                        <p:cTn id="21" dur="1000"/>
                                        <p:tgtEl>
                                          <p:spTgt spid="82"/>
                                        </p:tgtEl>
                                      </p:cBhvr>
                                    </p:animEffect>
                                    <p:anim calcmode="lin" valueType="num">
                                      <p:cBhvr>
                                        <p:cTn id="22" dur="1000" fill="hold"/>
                                        <p:tgtEl>
                                          <p:spTgt spid="82"/>
                                        </p:tgtEl>
                                        <p:attrNameLst>
                                          <p:attrName>ppt_x</p:attrName>
                                        </p:attrNameLst>
                                      </p:cBhvr>
                                      <p:tavLst>
                                        <p:tav tm="0">
                                          <p:val>
                                            <p:strVal val="#ppt_x"/>
                                          </p:val>
                                        </p:tav>
                                        <p:tav tm="100000">
                                          <p:val>
                                            <p:strVal val="#ppt_x"/>
                                          </p:val>
                                        </p:tav>
                                      </p:tavLst>
                                    </p:anim>
                                    <p:anim calcmode="lin" valueType="num">
                                      <p:cBhvr>
                                        <p:cTn id="23"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4"/>
                                        </p:tgtEl>
                                        <p:attrNameLst>
                                          <p:attrName>style.visibility</p:attrName>
                                        </p:attrNameLst>
                                      </p:cBhvr>
                                      <p:to>
                                        <p:strVal val="visible"/>
                                      </p:to>
                                    </p:set>
                                    <p:animEffect transition="in" filter="fade">
                                      <p:cBhvr>
                                        <p:cTn id="28" dur="750"/>
                                        <p:tgtEl>
                                          <p:spTgt spid="94"/>
                                        </p:tgtEl>
                                      </p:cBhvr>
                                    </p:animEffect>
                                    <p:anim calcmode="lin" valueType="num">
                                      <p:cBhvr>
                                        <p:cTn id="29" dur="750" fill="hold"/>
                                        <p:tgtEl>
                                          <p:spTgt spid="94"/>
                                        </p:tgtEl>
                                        <p:attrNameLst>
                                          <p:attrName>ppt_x</p:attrName>
                                        </p:attrNameLst>
                                      </p:cBhvr>
                                      <p:tavLst>
                                        <p:tav tm="0">
                                          <p:val>
                                            <p:strVal val="#ppt_x"/>
                                          </p:val>
                                        </p:tav>
                                        <p:tav tm="100000">
                                          <p:val>
                                            <p:strVal val="#ppt_x"/>
                                          </p:val>
                                        </p:tav>
                                      </p:tavLst>
                                    </p:anim>
                                    <p:anim calcmode="lin" valueType="num">
                                      <p:cBhvr>
                                        <p:cTn id="30" dur="750" fill="hold"/>
                                        <p:tgtEl>
                                          <p:spTgt spid="9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animEffect transition="in" filter="fade">
                                      <p:cBhvr>
                                        <p:cTn id="35" dur="750"/>
                                        <p:tgtEl>
                                          <p:spTgt spid="95"/>
                                        </p:tgtEl>
                                      </p:cBhvr>
                                    </p:animEffect>
                                    <p:anim calcmode="lin" valueType="num">
                                      <p:cBhvr>
                                        <p:cTn id="36" dur="750" fill="hold"/>
                                        <p:tgtEl>
                                          <p:spTgt spid="95"/>
                                        </p:tgtEl>
                                        <p:attrNameLst>
                                          <p:attrName>ppt_x</p:attrName>
                                        </p:attrNameLst>
                                      </p:cBhvr>
                                      <p:tavLst>
                                        <p:tav tm="0">
                                          <p:val>
                                            <p:strVal val="#ppt_x"/>
                                          </p:val>
                                        </p:tav>
                                        <p:tav tm="100000">
                                          <p:val>
                                            <p:strVal val="#ppt_x"/>
                                          </p:val>
                                        </p:tav>
                                      </p:tavLst>
                                    </p:anim>
                                    <p:anim calcmode="lin" valueType="num">
                                      <p:cBhvr>
                                        <p:cTn id="37" dur="750" fill="hold"/>
                                        <p:tgtEl>
                                          <p:spTgt spid="9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fade">
                                      <p:cBhvr>
                                        <p:cTn id="42" dur="750"/>
                                        <p:tgtEl>
                                          <p:spTgt spid="96"/>
                                        </p:tgtEl>
                                      </p:cBhvr>
                                    </p:animEffect>
                                    <p:anim calcmode="lin" valueType="num">
                                      <p:cBhvr>
                                        <p:cTn id="43" dur="750" fill="hold"/>
                                        <p:tgtEl>
                                          <p:spTgt spid="96"/>
                                        </p:tgtEl>
                                        <p:attrNameLst>
                                          <p:attrName>ppt_x</p:attrName>
                                        </p:attrNameLst>
                                      </p:cBhvr>
                                      <p:tavLst>
                                        <p:tav tm="0">
                                          <p:val>
                                            <p:strVal val="#ppt_x"/>
                                          </p:val>
                                        </p:tav>
                                        <p:tav tm="100000">
                                          <p:val>
                                            <p:strVal val="#ppt_x"/>
                                          </p:val>
                                        </p:tav>
                                      </p:tavLst>
                                    </p:anim>
                                    <p:anim calcmode="lin" valueType="num">
                                      <p:cBhvr>
                                        <p:cTn id="44" dur="75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97"/>
                                        </p:tgtEl>
                                        <p:attrNameLst>
                                          <p:attrName>style.visibility</p:attrName>
                                        </p:attrNameLst>
                                      </p:cBhvr>
                                      <p:to>
                                        <p:strVal val="visible"/>
                                      </p:to>
                                    </p:set>
                                    <p:animEffect transition="in" filter="randombar(horizontal)">
                                      <p:cBhvr>
                                        <p:cTn id="49" dur="500"/>
                                        <p:tgtEl>
                                          <p:spTgt spid="97"/>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98"/>
                                        </p:tgtEl>
                                        <p:attrNameLst>
                                          <p:attrName>style.visibility</p:attrName>
                                        </p:attrNameLst>
                                      </p:cBhvr>
                                      <p:to>
                                        <p:strVal val="visible"/>
                                      </p:to>
                                    </p:set>
                                    <p:animEffect transition="in" filter="randombar(horizontal)">
                                      <p:cBhvr>
                                        <p:cTn id="54" dur="500"/>
                                        <p:tgtEl>
                                          <p:spTgt spid="98"/>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100"/>
                                        </p:tgtEl>
                                        <p:attrNameLst>
                                          <p:attrName>style.visibility</p:attrName>
                                        </p:attrNameLst>
                                      </p:cBhvr>
                                      <p:to>
                                        <p:strVal val="visible"/>
                                      </p:to>
                                    </p:set>
                                    <p:animEffect transition="in" filter="randombar(horizontal)">
                                      <p:cBhvr>
                                        <p:cTn id="59" dur="500"/>
                                        <p:tgtEl>
                                          <p:spTgt spid="100"/>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nodeType="clickEffect">
                                  <p:stCondLst>
                                    <p:cond delay="0"/>
                                  </p:stCondLst>
                                  <p:childTnLst>
                                    <p:set>
                                      <p:cBhvr>
                                        <p:cTn id="63" dur="1" fill="hold">
                                          <p:stCondLst>
                                            <p:cond delay="0"/>
                                          </p:stCondLst>
                                        </p:cTn>
                                        <p:tgtEl>
                                          <p:spTgt spid="102"/>
                                        </p:tgtEl>
                                        <p:attrNameLst>
                                          <p:attrName>style.visibility</p:attrName>
                                        </p:attrNameLst>
                                      </p:cBhvr>
                                      <p:to>
                                        <p:strVal val="visible"/>
                                      </p:to>
                                    </p:set>
                                    <p:animEffect transition="in" filter="randombar(horizontal)">
                                      <p:cBhvr>
                                        <p:cTn id="64"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p:bldP spid="9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11"/>
          <p:cNvSpPr txBox="1"/>
          <p:nvPr/>
        </p:nvSpPr>
        <p:spPr>
          <a:xfrm>
            <a:off x="1027386" y="340379"/>
            <a:ext cx="5291137" cy="523220"/>
          </a:xfrm>
          <a:prstGeom prst="rect">
            <a:avLst/>
          </a:prstGeom>
          <a:noFill/>
          <a:ln w="9525">
            <a:noFill/>
          </a:ln>
        </p:spPr>
        <p:txBody>
          <a:bodyPr>
            <a:spAutoFit/>
          </a:bodyPr>
          <a:lstStyle/>
          <a:p>
            <a:pPr eaLnBrk="1" hangingPunct="1"/>
            <a:r>
              <a:rPr lang="en-US" altLang="zh-CN" sz="2800" b="1" dirty="0">
                <a:solidFill>
                  <a:srgbClr val="036EB8"/>
                </a:solidFill>
                <a:latin typeface="微软雅黑" panose="020B0503020204020204" pitchFamily="34" charset="-122"/>
                <a:ea typeface="微软雅黑" panose="020B0503020204020204" pitchFamily="34" charset="-122"/>
              </a:rPr>
              <a:t>OSI</a:t>
            </a:r>
            <a:r>
              <a:rPr lang="zh-CN" altLang="en-US" sz="2800" b="1" dirty="0">
                <a:solidFill>
                  <a:srgbClr val="036EB8"/>
                </a:solidFill>
                <a:latin typeface="微软雅黑" panose="020B0503020204020204" pitchFamily="34" charset="-122"/>
                <a:ea typeface="微软雅黑" panose="020B0503020204020204" pitchFamily="34" charset="-122"/>
              </a:rPr>
              <a:t>与</a:t>
            </a:r>
            <a:r>
              <a:rPr lang="en-US" altLang="zh-CN" sz="2800" b="1" dirty="0">
                <a:solidFill>
                  <a:srgbClr val="036EB8"/>
                </a:solidFill>
                <a:latin typeface="微软雅黑" panose="020B0503020204020204" pitchFamily="34" charset="-122"/>
                <a:ea typeface="微软雅黑" panose="020B0503020204020204" pitchFamily="34" charset="-122"/>
              </a:rPr>
              <a:t>TCP/IP</a:t>
            </a:r>
            <a:r>
              <a:rPr lang="zh-CN" altLang="en-US" sz="2800" b="1" dirty="0">
                <a:solidFill>
                  <a:srgbClr val="036EB8"/>
                </a:solidFill>
                <a:latin typeface="微软雅黑" panose="020B0503020204020204" pitchFamily="34" charset="-122"/>
                <a:ea typeface="微软雅黑" panose="020B0503020204020204" pitchFamily="34" charset="-122"/>
              </a:rPr>
              <a:t>模型对比</a:t>
            </a:r>
            <a:endParaRPr lang="en-US" altLang="zh-CN" sz="2800" b="1" dirty="0">
              <a:solidFill>
                <a:srgbClr val="036EB8"/>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336" y="147964"/>
            <a:ext cx="908050" cy="908050"/>
            <a:chOff x="369155" y="409574"/>
            <a:chExt cx="908050" cy="908050"/>
          </a:xfrm>
        </p:grpSpPr>
        <p:sp>
          <p:nvSpPr>
            <p:cNvPr id="17" name="十字箭头标注 16"/>
            <p:cNvSpPr/>
            <p:nvPr/>
          </p:nvSpPr>
          <p:spPr>
            <a:xfrm>
              <a:off x="369155" y="409574"/>
              <a:ext cx="908050" cy="908050"/>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hangingPunct="1">
                <a:defRPr/>
              </a:pPr>
              <a:endParaRPr lang="zh-CN" altLang="en-US" sz="100" noProof="1"/>
            </a:p>
          </p:txBody>
        </p:sp>
        <p:pic>
          <p:nvPicPr>
            <p:cNvPr id="6149" name="图片 17"/>
            <p:cNvPicPr>
              <a:picLocks noChangeAspect="1"/>
            </p:cNvPicPr>
            <p:nvPr/>
          </p:nvPicPr>
          <p:blipFill>
            <a:blip r:embed="rId1"/>
            <a:stretch>
              <a:fillRect/>
            </a:stretch>
          </p:blipFill>
          <p:spPr>
            <a:xfrm>
              <a:off x="559655" y="548680"/>
              <a:ext cx="527050" cy="527050"/>
            </a:xfrm>
            <a:prstGeom prst="rect">
              <a:avLst/>
            </a:prstGeom>
            <a:noFill/>
            <a:ln w="9525">
              <a:noFill/>
            </a:ln>
          </p:spPr>
        </p:pic>
      </p:grpSp>
      <p:graphicFrame>
        <p:nvGraphicFramePr>
          <p:cNvPr id="57" name="表格 5"/>
          <p:cNvGraphicFramePr>
            <a:graphicFrameLocks noGrp="1"/>
          </p:cNvGraphicFramePr>
          <p:nvPr/>
        </p:nvGraphicFramePr>
        <p:xfrm>
          <a:off x="2207568" y="1700808"/>
          <a:ext cx="7957014" cy="2502385"/>
        </p:xfrm>
        <a:graphic>
          <a:graphicData uri="http://schemas.openxmlformats.org/drawingml/2006/table">
            <a:tbl>
              <a:tblPr firstRow="1" bandRow="1">
                <a:tableStyleId>{7DF18680-E054-41AD-8BC1-D1AEF772440D}</a:tableStyleId>
              </a:tblPr>
              <a:tblGrid>
                <a:gridCol w="3978507"/>
                <a:gridCol w="3978507"/>
              </a:tblGrid>
              <a:tr h="625231">
                <a:tc>
                  <a:txBody>
                    <a:bodyPr/>
                    <a:lstStyle/>
                    <a:p>
                      <a:r>
                        <a:rPr lang="en-US" altLang="zh-CN" sz="2400" dirty="0"/>
                        <a:t>OSI</a:t>
                      </a:r>
                      <a:r>
                        <a:rPr lang="zh-CN" altLang="en-US" sz="2400" dirty="0"/>
                        <a:t>参考模型</a:t>
                      </a:r>
                      <a:endParaRPr lang="zh-CN" altLang="en-US" sz="2400" dirty="0"/>
                    </a:p>
                  </a:txBody>
                  <a:tcPr/>
                </a:tc>
                <a:tc>
                  <a:txBody>
                    <a:bodyPr/>
                    <a:lstStyle/>
                    <a:p>
                      <a:r>
                        <a:rPr lang="en-US" altLang="zh-CN" sz="2400" dirty="0"/>
                        <a:t>TCP/IP</a:t>
                      </a:r>
                      <a:r>
                        <a:rPr lang="zh-CN" altLang="en-US" sz="2400" dirty="0"/>
                        <a:t>模型</a:t>
                      </a:r>
                      <a:endParaRPr lang="zh-CN" altLang="en-US" sz="2400" dirty="0"/>
                    </a:p>
                  </a:txBody>
                  <a:tcPr/>
                </a:tc>
              </a:tr>
              <a:tr h="1877154">
                <a:tc>
                  <a:txBody>
                    <a:bodyPr/>
                    <a:lstStyle/>
                    <a:p>
                      <a:pPr marL="457200" indent="-457200">
                        <a:buFont typeface="+mj-ea"/>
                        <a:buAutoNum type="circleNumDbPlain"/>
                      </a:pPr>
                      <a:r>
                        <a:rPr lang="en-US" altLang="zh-CN" sz="2400" dirty="0"/>
                        <a:t>3</a:t>
                      </a:r>
                      <a:r>
                        <a:rPr lang="zh-CN" altLang="en-US" sz="2400" dirty="0"/>
                        <a:t>个主要概念：服务、接口、协议 </a:t>
                      </a:r>
                      <a:endParaRPr lang="en-US" altLang="zh-CN" sz="2400" dirty="0"/>
                    </a:p>
                    <a:p>
                      <a:pPr marL="457200" indent="-457200">
                        <a:buFont typeface="+mj-ea"/>
                        <a:buAutoNum type="circleNumDbPlain"/>
                      </a:pPr>
                      <a:r>
                        <a:rPr lang="zh-CN" altLang="en-US" sz="2400" dirty="0"/>
                        <a:t>产生在协议发明之前</a:t>
                      </a:r>
                      <a:endParaRPr lang="en-US" altLang="zh-CN" sz="2400" dirty="0"/>
                    </a:p>
                    <a:p>
                      <a:pPr marL="457200" indent="-457200">
                        <a:buFont typeface="+mj-ea"/>
                        <a:buAutoNum type="circleNumDbPlain"/>
                      </a:pPr>
                      <a:r>
                        <a:rPr lang="zh-CN" altLang="en-US" sz="2400" dirty="0"/>
                        <a:t>共有</a:t>
                      </a:r>
                      <a:r>
                        <a:rPr lang="en-US" altLang="zh-CN" sz="2400" dirty="0"/>
                        <a:t>7</a:t>
                      </a:r>
                      <a:r>
                        <a:rPr lang="zh-CN" altLang="en-US" sz="2400" dirty="0"/>
                        <a:t>层</a:t>
                      </a:r>
                      <a:endParaRPr lang="zh-CN" altLang="en-US" sz="2400" dirty="0"/>
                    </a:p>
                  </a:txBody>
                  <a:tcPr/>
                </a:tc>
                <a:tc>
                  <a:txBody>
                    <a:bodyPr/>
                    <a:lstStyle/>
                    <a:p>
                      <a:pPr marL="457200" indent="-457200">
                        <a:buFont typeface="+mj-ea"/>
                        <a:buAutoNum type="circleNumDbPlain"/>
                      </a:pPr>
                      <a:r>
                        <a:rPr lang="zh-CN" altLang="en-US" sz="2400" dirty="0"/>
                        <a:t>没有明确区分服务、接口、协议</a:t>
                      </a:r>
                      <a:endParaRPr lang="en-US" altLang="zh-CN" sz="2400" dirty="0"/>
                    </a:p>
                    <a:p>
                      <a:pPr marL="457200" indent="-457200">
                        <a:buFont typeface="+mj-ea"/>
                        <a:buAutoNum type="circleNumDbPlain"/>
                      </a:pPr>
                      <a:r>
                        <a:rPr lang="zh-CN" altLang="en-US" sz="2400" dirty="0"/>
                        <a:t>产生在协议发明之后</a:t>
                      </a:r>
                      <a:endParaRPr lang="en-US" altLang="zh-CN" sz="2400" dirty="0"/>
                    </a:p>
                    <a:p>
                      <a:pPr marL="457200" indent="-457200">
                        <a:buFont typeface="+mj-ea"/>
                        <a:buAutoNum type="circleNumDbPlain"/>
                      </a:pPr>
                      <a:r>
                        <a:rPr lang="zh-CN" altLang="en-US" sz="2400" dirty="0"/>
                        <a:t>共有</a:t>
                      </a:r>
                      <a:r>
                        <a:rPr lang="en-US" altLang="zh-CN" sz="2400" dirty="0"/>
                        <a:t>4</a:t>
                      </a:r>
                      <a:r>
                        <a:rPr lang="zh-CN" altLang="en-US" sz="2400" dirty="0"/>
                        <a:t>层</a:t>
                      </a:r>
                      <a:endParaRPr lang="zh-CN" altLang="en-US" sz="2400" dirty="0"/>
                    </a:p>
                  </a:txBody>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11"/>
          <p:cNvSpPr txBox="1"/>
          <p:nvPr/>
        </p:nvSpPr>
        <p:spPr>
          <a:xfrm>
            <a:off x="1027386" y="340379"/>
            <a:ext cx="5291137" cy="523220"/>
          </a:xfrm>
          <a:prstGeom prst="rect">
            <a:avLst/>
          </a:prstGeom>
          <a:noFill/>
          <a:ln w="9525">
            <a:noFill/>
          </a:ln>
        </p:spPr>
        <p:txBody>
          <a:bodyPr>
            <a:spAutoFit/>
          </a:bodyPr>
          <a:lstStyle/>
          <a:p>
            <a:pPr eaLnBrk="1" hangingPunct="1"/>
            <a:r>
              <a:rPr lang="zh-CN" altLang="en-US" sz="2800" b="1" dirty="0">
                <a:solidFill>
                  <a:srgbClr val="036EB8"/>
                </a:solidFill>
                <a:latin typeface="微软雅黑" panose="020B0503020204020204" pitchFamily="34" charset="-122"/>
                <a:ea typeface="微软雅黑" panose="020B0503020204020204" pitchFamily="34" charset="-122"/>
              </a:rPr>
              <a:t>各层解决的问题</a:t>
            </a:r>
            <a:endParaRPr lang="en-US" altLang="zh-CN" sz="2800" b="1" dirty="0">
              <a:solidFill>
                <a:srgbClr val="036EB8"/>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336" y="147964"/>
            <a:ext cx="908050" cy="908050"/>
            <a:chOff x="369155" y="409574"/>
            <a:chExt cx="908050" cy="908050"/>
          </a:xfrm>
        </p:grpSpPr>
        <p:sp>
          <p:nvSpPr>
            <p:cNvPr id="17" name="十字箭头标注 16"/>
            <p:cNvSpPr/>
            <p:nvPr/>
          </p:nvSpPr>
          <p:spPr>
            <a:xfrm>
              <a:off x="369155" y="409574"/>
              <a:ext cx="908050" cy="908050"/>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hangingPunct="1">
                <a:defRPr/>
              </a:pPr>
              <a:endParaRPr lang="zh-CN" altLang="en-US" sz="100" noProof="1"/>
            </a:p>
          </p:txBody>
        </p:sp>
        <p:pic>
          <p:nvPicPr>
            <p:cNvPr id="6149" name="图片 17"/>
            <p:cNvPicPr>
              <a:picLocks noChangeAspect="1"/>
            </p:cNvPicPr>
            <p:nvPr/>
          </p:nvPicPr>
          <p:blipFill>
            <a:blip r:embed="rId1"/>
            <a:stretch>
              <a:fillRect/>
            </a:stretch>
          </p:blipFill>
          <p:spPr>
            <a:xfrm>
              <a:off x="559655" y="548680"/>
              <a:ext cx="527050" cy="527050"/>
            </a:xfrm>
            <a:prstGeom prst="rect">
              <a:avLst/>
            </a:prstGeom>
            <a:noFill/>
            <a:ln w="9525">
              <a:noFill/>
            </a:ln>
          </p:spPr>
        </p:pic>
      </p:grpSp>
      <p:pic>
        <p:nvPicPr>
          <p:cNvPr id="7" name="图片 6"/>
          <p:cNvPicPr>
            <a:picLocks noChangeAspect="1"/>
          </p:cNvPicPr>
          <p:nvPr/>
        </p:nvPicPr>
        <p:blipFill>
          <a:blip r:embed="rId2"/>
          <a:stretch>
            <a:fillRect/>
          </a:stretch>
        </p:blipFill>
        <p:spPr>
          <a:xfrm>
            <a:off x="2556895" y="1081042"/>
            <a:ext cx="7366379" cy="1028753"/>
          </a:xfrm>
          <a:prstGeom prst="rect">
            <a:avLst/>
          </a:prstGeom>
        </p:spPr>
      </p:pic>
      <p:sp>
        <p:nvSpPr>
          <p:cNvPr id="8" name="矩形 7"/>
          <p:cNvSpPr/>
          <p:nvPr/>
        </p:nvSpPr>
        <p:spPr>
          <a:xfrm>
            <a:off x="9013976" y="4861860"/>
            <a:ext cx="3178024" cy="503009"/>
          </a:xfrm>
          <a:prstGeom prst="rect">
            <a:avLst/>
          </a:prstGeom>
          <a:solidFill>
            <a:srgbClr val="1C9494"/>
          </a:solidFill>
          <a:ln>
            <a:solidFill>
              <a:srgbClr val="1C939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dirty="0"/>
              <a:t>物理层</a:t>
            </a:r>
            <a:endParaRPr lang="zh-CN" altLang="en-US" sz="2000" dirty="0"/>
          </a:p>
        </p:txBody>
      </p:sp>
      <p:pic>
        <p:nvPicPr>
          <p:cNvPr id="9" name="图片 8"/>
          <p:cNvPicPr>
            <a:picLocks noChangeAspect="1"/>
          </p:cNvPicPr>
          <p:nvPr/>
        </p:nvPicPr>
        <p:blipFill>
          <a:blip r:embed="rId3"/>
          <a:stretch>
            <a:fillRect/>
          </a:stretch>
        </p:blipFill>
        <p:spPr>
          <a:xfrm>
            <a:off x="3071664" y="2354091"/>
            <a:ext cx="3347581" cy="1314518"/>
          </a:xfrm>
          <a:prstGeom prst="rect">
            <a:avLst/>
          </a:prstGeom>
        </p:spPr>
      </p:pic>
      <p:pic>
        <p:nvPicPr>
          <p:cNvPr id="10" name="图片 9"/>
          <p:cNvPicPr>
            <a:picLocks noChangeAspect="1"/>
          </p:cNvPicPr>
          <p:nvPr/>
        </p:nvPicPr>
        <p:blipFill>
          <a:blip r:embed="rId4"/>
          <a:stretch>
            <a:fillRect/>
          </a:stretch>
        </p:blipFill>
        <p:spPr>
          <a:xfrm>
            <a:off x="7896200" y="2517627"/>
            <a:ext cx="2794144" cy="1306101"/>
          </a:xfrm>
          <a:prstGeom prst="rect">
            <a:avLst/>
          </a:prstGeom>
        </p:spPr>
      </p:pic>
      <p:pic>
        <p:nvPicPr>
          <p:cNvPr id="11" name="图片 10"/>
          <p:cNvPicPr>
            <a:picLocks noChangeAspect="1"/>
          </p:cNvPicPr>
          <p:nvPr/>
        </p:nvPicPr>
        <p:blipFill>
          <a:blip r:embed="rId5"/>
          <a:stretch>
            <a:fillRect/>
          </a:stretch>
        </p:blipFill>
        <p:spPr>
          <a:xfrm>
            <a:off x="3145558" y="4278915"/>
            <a:ext cx="3347581" cy="1165889"/>
          </a:xfrm>
          <a:prstGeom prst="rect">
            <a:avLst/>
          </a:prstGeom>
        </p:spPr>
      </p:pic>
      <p:sp>
        <p:nvSpPr>
          <p:cNvPr id="12" name="文本框 11"/>
          <p:cNvSpPr txBox="1"/>
          <p:nvPr/>
        </p:nvSpPr>
        <p:spPr>
          <a:xfrm>
            <a:off x="2628450" y="3625468"/>
            <a:ext cx="4835701" cy="738664"/>
          </a:xfrm>
          <a:prstGeom prst="rect">
            <a:avLst/>
          </a:prstGeom>
          <a:noFill/>
        </p:spPr>
        <p:txBody>
          <a:bodyPr wrap="square" rtlCol="0">
            <a:spAutoFit/>
          </a:bodyPr>
          <a:lstStyle/>
          <a:p>
            <a:endParaRPr lang="en-US" altLang="zh-CN" dirty="0"/>
          </a:p>
          <a:p>
            <a:pPr marL="342900" indent="-342900">
              <a:buFont typeface="Wingdings" panose="05000000000000000000" pitchFamily="2" charset="2"/>
              <a:buChar char="n"/>
            </a:pPr>
            <a:r>
              <a:rPr lang="zh-CN" altLang="en-US" sz="2400" dirty="0"/>
              <a:t>使用怎样的信号表示比特</a:t>
            </a:r>
            <a:r>
              <a:rPr lang="en-US" altLang="zh-CN" sz="2400" dirty="0"/>
              <a:t>0</a:t>
            </a:r>
            <a:r>
              <a:rPr lang="zh-CN" altLang="en-US" sz="2400" dirty="0"/>
              <a:t>和</a:t>
            </a:r>
            <a:r>
              <a:rPr lang="en-US" altLang="zh-CN" sz="2400" dirty="0"/>
              <a:t>1</a:t>
            </a:r>
            <a:endParaRPr lang="zh-CN" altLang="en-US" sz="2400" dirty="0"/>
          </a:p>
        </p:txBody>
      </p:sp>
      <p:sp>
        <p:nvSpPr>
          <p:cNvPr id="13" name="文本框 12"/>
          <p:cNvSpPr txBox="1"/>
          <p:nvPr/>
        </p:nvSpPr>
        <p:spPr>
          <a:xfrm>
            <a:off x="2625448" y="2109795"/>
            <a:ext cx="4392488" cy="738664"/>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dirty="0"/>
              <a:t>采用怎样的传输媒介（介质）</a:t>
            </a:r>
            <a:endParaRPr lang="en-US" altLang="zh-CN" sz="2400" dirty="0"/>
          </a:p>
          <a:p>
            <a:endParaRPr lang="zh-CN" altLang="en-US" dirty="0"/>
          </a:p>
        </p:txBody>
      </p:sp>
      <p:sp>
        <p:nvSpPr>
          <p:cNvPr id="14" name="文本框 13"/>
          <p:cNvSpPr txBox="1"/>
          <p:nvPr/>
        </p:nvSpPr>
        <p:spPr>
          <a:xfrm>
            <a:off x="7752184" y="2047598"/>
            <a:ext cx="4032448" cy="738664"/>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dirty="0"/>
              <a:t>采用怎样的物理接口</a:t>
            </a:r>
            <a:endParaRPr lang="en-US" altLang="zh-CN" sz="2400" dirty="0"/>
          </a:p>
          <a:p>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11"/>
          <p:cNvSpPr txBox="1"/>
          <p:nvPr/>
        </p:nvSpPr>
        <p:spPr>
          <a:xfrm>
            <a:off x="1027386" y="340379"/>
            <a:ext cx="5291137" cy="523220"/>
          </a:xfrm>
          <a:prstGeom prst="rect">
            <a:avLst/>
          </a:prstGeom>
          <a:noFill/>
          <a:ln w="9525">
            <a:noFill/>
          </a:ln>
        </p:spPr>
        <p:txBody>
          <a:bodyPr>
            <a:spAutoFit/>
          </a:bodyPr>
          <a:lstStyle/>
          <a:p>
            <a:pPr eaLnBrk="1" hangingPunct="1"/>
            <a:r>
              <a:rPr lang="zh-CN" altLang="en-US" sz="2800" b="1" dirty="0">
                <a:solidFill>
                  <a:srgbClr val="036EB8"/>
                </a:solidFill>
                <a:latin typeface="微软雅黑" panose="020B0503020204020204" pitchFamily="34" charset="-122"/>
                <a:ea typeface="微软雅黑" panose="020B0503020204020204" pitchFamily="34" charset="-122"/>
              </a:rPr>
              <a:t>各层解决的问题</a:t>
            </a:r>
            <a:endParaRPr lang="en-US" altLang="zh-CN" sz="2800" b="1" dirty="0">
              <a:solidFill>
                <a:srgbClr val="036EB8"/>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336" y="147964"/>
            <a:ext cx="908050" cy="908050"/>
            <a:chOff x="369155" y="409574"/>
            <a:chExt cx="908050" cy="908050"/>
          </a:xfrm>
        </p:grpSpPr>
        <p:sp>
          <p:nvSpPr>
            <p:cNvPr id="17" name="十字箭头标注 16"/>
            <p:cNvSpPr/>
            <p:nvPr/>
          </p:nvSpPr>
          <p:spPr>
            <a:xfrm>
              <a:off x="369155" y="409574"/>
              <a:ext cx="908050" cy="908050"/>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hangingPunct="1">
                <a:defRPr/>
              </a:pPr>
              <a:endParaRPr lang="zh-CN" altLang="en-US" sz="100" noProof="1"/>
            </a:p>
          </p:txBody>
        </p:sp>
        <p:pic>
          <p:nvPicPr>
            <p:cNvPr id="6149" name="图片 17"/>
            <p:cNvPicPr>
              <a:picLocks noChangeAspect="1"/>
            </p:cNvPicPr>
            <p:nvPr/>
          </p:nvPicPr>
          <p:blipFill>
            <a:blip r:embed="rId1"/>
            <a:stretch>
              <a:fillRect/>
            </a:stretch>
          </p:blipFill>
          <p:spPr>
            <a:xfrm>
              <a:off x="559655" y="548680"/>
              <a:ext cx="527050" cy="527050"/>
            </a:xfrm>
            <a:prstGeom prst="rect">
              <a:avLst/>
            </a:prstGeom>
            <a:noFill/>
            <a:ln w="9525">
              <a:noFill/>
            </a:ln>
          </p:spPr>
        </p:pic>
      </p:grpSp>
      <p:pic>
        <p:nvPicPr>
          <p:cNvPr id="19" name="图片 18"/>
          <p:cNvPicPr>
            <a:picLocks noChangeAspect="1"/>
          </p:cNvPicPr>
          <p:nvPr/>
        </p:nvPicPr>
        <p:blipFill>
          <a:blip r:embed="rId2"/>
          <a:stretch>
            <a:fillRect/>
          </a:stretch>
        </p:blipFill>
        <p:spPr>
          <a:xfrm>
            <a:off x="2648034" y="1196752"/>
            <a:ext cx="7340977" cy="1543129"/>
          </a:xfrm>
          <a:prstGeom prst="rect">
            <a:avLst/>
          </a:prstGeom>
        </p:spPr>
      </p:pic>
      <p:sp>
        <p:nvSpPr>
          <p:cNvPr id="20" name="文本框 19"/>
          <p:cNvSpPr txBox="1"/>
          <p:nvPr/>
        </p:nvSpPr>
        <p:spPr>
          <a:xfrm>
            <a:off x="2648034" y="3106669"/>
            <a:ext cx="8200494" cy="1682577"/>
          </a:xfrm>
          <a:prstGeom prst="rect">
            <a:avLst/>
          </a:prstGeom>
          <a:noFill/>
        </p:spPr>
        <p:txBody>
          <a:bodyPr wrap="square" rtlCol="0">
            <a:spAutoFit/>
          </a:bodyPr>
          <a:lstStyle/>
          <a:p>
            <a:pPr marL="342900" indent="-342900" defTabSz="967105" fontAlgn="base">
              <a:lnSpc>
                <a:spcPct val="150000"/>
              </a:lnSpc>
              <a:spcBef>
                <a:spcPct val="0"/>
              </a:spcBef>
              <a:spcAft>
                <a:spcPct val="0"/>
              </a:spcAft>
              <a:buFont typeface="Wingdings" panose="05000000000000000000" pitchFamily="2" charset="2"/>
              <a:buChar char="n"/>
            </a:pPr>
            <a:r>
              <a:rPr lang="zh-CN" altLang="en-US" sz="2400" dirty="0">
                <a:solidFill>
                  <a:prstClr val="black"/>
                </a:solidFill>
                <a:latin typeface="Arial" panose="020B0604020202020204" pitchFamily="34" charset="0"/>
                <a:ea typeface="宋体" pitchFamily="2" charset="-122"/>
              </a:rPr>
              <a:t>如何识别网络中的各主机</a:t>
            </a:r>
            <a:endParaRPr lang="en-US" altLang="zh-CN" sz="2400" dirty="0">
              <a:solidFill>
                <a:prstClr val="black"/>
              </a:solidFill>
              <a:latin typeface="Arial" panose="020B0604020202020204" pitchFamily="34" charset="0"/>
              <a:ea typeface="宋体" pitchFamily="2" charset="-122"/>
            </a:endParaRPr>
          </a:p>
          <a:p>
            <a:pPr marL="342900" indent="-342900" defTabSz="967105" fontAlgn="base">
              <a:lnSpc>
                <a:spcPct val="150000"/>
              </a:lnSpc>
              <a:spcBef>
                <a:spcPct val="0"/>
              </a:spcBef>
              <a:spcAft>
                <a:spcPct val="0"/>
              </a:spcAft>
              <a:buFont typeface="Wingdings" panose="05000000000000000000" pitchFamily="2" charset="2"/>
              <a:buChar char="n"/>
            </a:pPr>
            <a:r>
              <a:rPr lang="zh-CN" altLang="en-US" sz="2400" dirty="0">
                <a:solidFill>
                  <a:prstClr val="black"/>
                </a:solidFill>
                <a:latin typeface="Arial" panose="020B0604020202020204" pitchFamily="34" charset="0"/>
                <a:ea typeface="宋体" pitchFamily="2" charset="-122"/>
              </a:rPr>
              <a:t>如何从信号所表示的一连串比特流中区分出地址和数据</a:t>
            </a:r>
            <a:endParaRPr lang="en-US" altLang="zh-CN" sz="2400" dirty="0">
              <a:solidFill>
                <a:prstClr val="black"/>
              </a:solidFill>
              <a:latin typeface="Arial" panose="020B0604020202020204" pitchFamily="34" charset="0"/>
              <a:ea typeface="宋体" pitchFamily="2" charset="-122"/>
            </a:endParaRPr>
          </a:p>
          <a:p>
            <a:pPr marL="342900" indent="-342900" defTabSz="967105" fontAlgn="base">
              <a:lnSpc>
                <a:spcPct val="150000"/>
              </a:lnSpc>
              <a:spcBef>
                <a:spcPct val="0"/>
              </a:spcBef>
              <a:spcAft>
                <a:spcPct val="0"/>
              </a:spcAft>
              <a:buFont typeface="Wingdings" panose="05000000000000000000" pitchFamily="2" charset="2"/>
              <a:buChar char="n"/>
            </a:pPr>
            <a:r>
              <a:rPr lang="zh-CN" altLang="en-US" sz="2400" dirty="0">
                <a:solidFill>
                  <a:prstClr val="black"/>
                </a:solidFill>
                <a:latin typeface="Arial" panose="020B0604020202020204" pitchFamily="34" charset="0"/>
                <a:ea typeface="宋体" pitchFamily="2" charset="-122"/>
              </a:rPr>
              <a:t>如何协调各主机争用主线</a:t>
            </a:r>
            <a:endParaRPr lang="zh-CN" altLang="en-US" sz="2400" dirty="0">
              <a:solidFill>
                <a:prstClr val="black"/>
              </a:solidFill>
              <a:latin typeface="Arial" panose="020B0604020202020204" pitchFamily="34" charset="0"/>
              <a:ea typeface="宋体" pitchFamily="2" charset="-122"/>
            </a:endParaRPr>
          </a:p>
        </p:txBody>
      </p:sp>
      <p:sp>
        <p:nvSpPr>
          <p:cNvPr id="21" name="矩形 20"/>
          <p:cNvSpPr/>
          <p:nvPr/>
        </p:nvSpPr>
        <p:spPr>
          <a:xfrm>
            <a:off x="9013976" y="4869160"/>
            <a:ext cx="3178024" cy="503009"/>
          </a:xfrm>
          <a:prstGeom prst="rect">
            <a:avLst/>
          </a:prstGeom>
          <a:solidFill>
            <a:srgbClr val="00B0F0">
              <a:lumMod val="60000"/>
              <a:lumOff val="40000"/>
            </a:srgbClr>
          </a:solidFill>
          <a:ln w="25400" cap="flat" cmpd="sng" algn="ctr">
            <a:solidFill>
              <a:srgbClr val="00B0F0">
                <a:lumMod val="60000"/>
                <a:lumOff val="40000"/>
              </a:srgbClr>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zh-CN" altLang="en-US" sz="2000" b="0" i="0" u="none" strike="noStrike" kern="0" cap="none" spc="0" normalizeH="0" baseline="0" noProof="0" dirty="0">
                <a:ln>
                  <a:noFill/>
                </a:ln>
                <a:solidFill>
                  <a:prstClr val="white"/>
                </a:solidFill>
                <a:effectLst/>
                <a:uLnTx/>
                <a:uFillTx/>
                <a:latin typeface="Arial" panose="020B0604020202020204"/>
                <a:ea typeface="微软雅黑"/>
                <a:cs typeface="+mn-cs"/>
              </a:rPr>
              <a:t>数据链路层</a:t>
            </a:r>
            <a:endParaRPr kumimoji="0" lang="zh-CN" altLang="en-US" sz="20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11"/>
          <p:cNvSpPr txBox="1"/>
          <p:nvPr/>
        </p:nvSpPr>
        <p:spPr>
          <a:xfrm>
            <a:off x="1027386" y="340379"/>
            <a:ext cx="5291137" cy="523220"/>
          </a:xfrm>
          <a:prstGeom prst="rect">
            <a:avLst/>
          </a:prstGeom>
          <a:noFill/>
          <a:ln w="9525">
            <a:noFill/>
          </a:ln>
        </p:spPr>
        <p:txBody>
          <a:bodyPr>
            <a:spAutoFit/>
          </a:bodyPr>
          <a:lstStyle/>
          <a:p>
            <a:pPr eaLnBrk="1" hangingPunct="1"/>
            <a:r>
              <a:rPr lang="zh-CN" altLang="en-US" sz="2800" b="1" dirty="0">
                <a:solidFill>
                  <a:srgbClr val="036EB8"/>
                </a:solidFill>
                <a:latin typeface="微软雅黑" panose="020B0503020204020204" pitchFamily="34" charset="-122"/>
                <a:ea typeface="微软雅黑" panose="020B0503020204020204" pitchFamily="34" charset="-122"/>
              </a:rPr>
              <a:t>各层解决的问题</a:t>
            </a:r>
            <a:endParaRPr lang="en-US" altLang="zh-CN" sz="2800" b="1" dirty="0">
              <a:solidFill>
                <a:srgbClr val="036EB8"/>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336" y="147964"/>
            <a:ext cx="908050" cy="908050"/>
            <a:chOff x="369155" y="409574"/>
            <a:chExt cx="908050" cy="908050"/>
          </a:xfrm>
        </p:grpSpPr>
        <p:sp>
          <p:nvSpPr>
            <p:cNvPr id="17" name="十字箭头标注 16"/>
            <p:cNvSpPr/>
            <p:nvPr/>
          </p:nvSpPr>
          <p:spPr>
            <a:xfrm>
              <a:off x="369155" y="409574"/>
              <a:ext cx="908050" cy="908050"/>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hangingPunct="1">
                <a:defRPr/>
              </a:pPr>
              <a:endParaRPr lang="zh-CN" altLang="en-US" sz="100" noProof="1"/>
            </a:p>
          </p:txBody>
        </p:sp>
        <p:pic>
          <p:nvPicPr>
            <p:cNvPr id="6149" name="图片 17"/>
            <p:cNvPicPr>
              <a:picLocks noChangeAspect="1"/>
            </p:cNvPicPr>
            <p:nvPr/>
          </p:nvPicPr>
          <p:blipFill>
            <a:blip r:embed="rId1"/>
            <a:stretch>
              <a:fillRect/>
            </a:stretch>
          </p:blipFill>
          <p:spPr>
            <a:xfrm>
              <a:off x="559655" y="548680"/>
              <a:ext cx="527050" cy="527050"/>
            </a:xfrm>
            <a:prstGeom prst="rect">
              <a:avLst/>
            </a:prstGeom>
            <a:noFill/>
            <a:ln w="9525">
              <a:noFill/>
            </a:ln>
          </p:spPr>
        </p:pic>
      </p:grpSp>
      <p:pic>
        <p:nvPicPr>
          <p:cNvPr id="19" name="图片 18"/>
          <p:cNvPicPr>
            <a:picLocks noChangeAspect="1"/>
          </p:cNvPicPr>
          <p:nvPr/>
        </p:nvPicPr>
        <p:blipFill>
          <a:blip r:embed="rId2"/>
          <a:stretch>
            <a:fillRect/>
          </a:stretch>
        </p:blipFill>
        <p:spPr>
          <a:xfrm>
            <a:off x="2604350" y="1304240"/>
            <a:ext cx="7294357" cy="2592288"/>
          </a:xfrm>
          <a:prstGeom prst="rect">
            <a:avLst/>
          </a:prstGeom>
        </p:spPr>
      </p:pic>
      <p:sp>
        <p:nvSpPr>
          <p:cNvPr id="20" name="矩形 19"/>
          <p:cNvSpPr/>
          <p:nvPr/>
        </p:nvSpPr>
        <p:spPr>
          <a:xfrm>
            <a:off x="8987716" y="4869160"/>
            <a:ext cx="3178024" cy="503009"/>
          </a:xfrm>
          <a:prstGeom prst="rect">
            <a:avLst/>
          </a:prstGeom>
          <a:solidFill>
            <a:srgbClr val="FF6600">
              <a:lumMod val="60000"/>
              <a:lumOff val="40000"/>
            </a:srgbClr>
          </a:solidFill>
          <a:ln w="25400" cap="flat" cmpd="sng" algn="ctr">
            <a:solidFill>
              <a:srgbClr val="FF6600">
                <a:lumMod val="60000"/>
                <a:lumOff val="40000"/>
              </a:srgbClr>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zh-CN" altLang="en-US" sz="2000" b="0" i="0" u="none" strike="noStrike" kern="0" cap="none" spc="0" normalizeH="0" baseline="0" noProof="0" dirty="0">
                <a:ln>
                  <a:noFill/>
                </a:ln>
                <a:solidFill>
                  <a:prstClr val="white"/>
                </a:solidFill>
                <a:effectLst/>
                <a:uLnTx/>
                <a:uFillTx/>
                <a:latin typeface="Arial" panose="020B0604020202020204"/>
                <a:ea typeface="微软雅黑"/>
                <a:cs typeface="+mn-cs"/>
              </a:rPr>
              <a:t>网络层</a:t>
            </a:r>
            <a:endParaRPr kumimoji="0" lang="zh-CN" altLang="en-US" sz="20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
        <p:nvSpPr>
          <p:cNvPr id="21" name="文本框 20"/>
          <p:cNvSpPr txBox="1"/>
          <p:nvPr/>
        </p:nvSpPr>
        <p:spPr>
          <a:xfrm>
            <a:off x="2604350" y="4256568"/>
            <a:ext cx="6155946" cy="1128579"/>
          </a:xfrm>
          <a:prstGeom prst="rect">
            <a:avLst/>
          </a:prstGeom>
          <a:noFill/>
        </p:spPr>
        <p:txBody>
          <a:bodyPr wrap="square" rtlCol="0">
            <a:spAutoFit/>
          </a:bodyPr>
          <a:lstStyle/>
          <a:p>
            <a:pPr marL="342900" indent="-342900" defTabSz="967105" fontAlgn="base">
              <a:lnSpc>
                <a:spcPct val="150000"/>
              </a:lnSpc>
              <a:spcBef>
                <a:spcPct val="0"/>
              </a:spcBef>
              <a:spcAft>
                <a:spcPct val="0"/>
              </a:spcAft>
              <a:buFont typeface="Wingdings" panose="05000000000000000000" pitchFamily="2" charset="2"/>
              <a:buChar char="n"/>
            </a:pPr>
            <a:r>
              <a:rPr lang="zh-CN" altLang="en-US" sz="2400" dirty="0">
                <a:solidFill>
                  <a:prstClr val="black"/>
                </a:solidFill>
                <a:latin typeface="Arial" panose="020B0604020202020204" pitchFamily="34" charset="0"/>
                <a:ea typeface="宋体" pitchFamily="2" charset="-122"/>
              </a:rPr>
              <a:t>如何标识各网络以及网络中的各主机</a:t>
            </a:r>
            <a:endParaRPr lang="en-US" altLang="zh-CN" sz="2400" dirty="0">
              <a:solidFill>
                <a:prstClr val="black"/>
              </a:solidFill>
              <a:latin typeface="Arial" panose="020B0604020202020204" pitchFamily="34" charset="0"/>
              <a:ea typeface="宋体" pitchFamily="2" charset="-122"/>
            </a:endParaRPr>
          </a:p>
          <a:p>
            <a:pPr marL="342900" indent="-342900" defTabSz="967105" fontAlgn="base">
              <a:lnSpc>
                <a:spcPct val="150000"/>
              </a:lnSpc>
              <a:spcBef>
                <a:spcPct val="0"/>
              </a:spcBef>
              <a:spcAft>
                <a:spcPct val="0"/>
              </a:spcAft>
              <a:buFont typeface="Wingdings" panose="05000000000000000000" pitchFamily="2" charset="2"/>
              <a:buChar char="n"/>
            </a:pPr>
            <a:r>
              <a:rPr lang="zh-CN" altLang="en-US" sz="2400" dirty="0">
                <a:solidFill>
                  <a:prstClr val="black"/>
                </a:solidFill>
                <a:latin typeface="Arial" panose="020B0604020202020204" pitchFamily="34" charset="0"/>
                <a:ea typeface="宋体" pitchFamily="2" charset="-122"/>
              </a:rPr>
              <a:t>路由器如何转发分组，如何进行路由选择</a:t>
            </a:r>
            <a:endParaRPr lang="zh-CN" altLang="en-US" sz="2400" dirty="0">
              <a:solidFill>
                <a:prstClr val="black"/>
              </a:solidFill>
              <a:latin typeface="Arial" panose="020B0604020202020204" pitchFamily="34" charset="0"/>
              <a:ea typeface="宋体"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11"/>
          <p:cNvSpPr txBox="1"/>
          <p:nvPr/>
        </p:nvSpPr>
        <p:spPr>
          <a:xfrm>
            <a:off x="1027386" y="340379"/>
            <a:ext cx="5291137" cy="523220"/>
          </a:xfrm>
          <a:prstGeom prst="rect">
            <a:avLst/>
          </a:prstGeom>
          <a:noFill/>
          <a:ln w="9525">
            <a:noFill/>
          </a:ln>
        </p:spPr>
        <p:txBody>
          <a:bodyPr>
            <a:spAutoFit/>
          </a:bodyPr>
          <a:lstStyle/>
          <a:p>
            <a:pPr eaLnBrk="1" hangingPunct="1"/>
            <a:r>
              <a:rPr lang="zh-CN" altLang="en-US" sz="2800" b="1" dirty="0">
                <a:solidFill>
                  <a:srgbClr val="036EB8"/>
                </a:solidFill>
                <a:latin typeface="微软雅黑" panose="020B0503020204020204" pitchFamily="34" charset="-122"/>
                <a:ea typeface="微软雅黑" panose="020B0503020204020204" pitchFamily="34" charset="-122"/>
              </a:rPr>
              <a:t>各层解决的问题</a:t>
            </a:r>
            <a:endParaRPr lang="en-US" altLang="zh-CN" sz="2800" b="1" dirty="0">
              <a:solidFill>
                <a:srgbClr val="036EB8"/>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336" y="147964"/>
            <a:ext cx="908050" cy="908050"/>
            <a:chOff x="369155" y="409574"/>
            <a:chExt cx="908050" cy="908050"/>
          </a:xfrm>
        </p:grpSpPr>
        <p:sp>
          <p:nvSpPr>
            <p:cNvPr id="17" name="十字箭头标注 16"/>
            <p:cNvSpPr/>
            <p:nvPr/>
          </p:nvSpPr>
          <p:spPr>
            <a:xfrm>
              <a:off x="369155" y="409574"/>
              <a:ext cx="908050" cy="908050"/>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hangingPunct="1">
                <a:defRPr/>
              </a:pPr>
              <a:endParaRPr lang="zh-CN" altLang="en-US" sz="100" noProof="1"/>
            </a:p>
          </p:txBody>
        </p:sp>
        <p:pic>
          <p:nvPicPr>
            <p:cNvPr id="6149" name="图片 17"/>
            <p:cNvPicPr>
              <a:picLocks noChangeAspect="1"/>
            </p:cNvPicPr>
            <p:nvPr/>
          </p:nvPicPr>
          <p:blipFill>
            <a:blip r:embed="rId1"/>
            <a:stretch>
              <a:fillRect/>
            </a:stretch>
          </p:blipFill>
          <p:spPr>
            <a:xfrm>
              <a:off x="559655" y="548680"/>
              <a:ext cx="527050" cy="527050"/>
            </a:xfrm>
            <a:prstGeom prst="rect">
              <a:avLst/>
            </a:prstGeom>
            <a:noFill/>
            <a:ln w="9525">
              <a:noFill/>
            </a:ln>
          </p:spPr>
        </p:pic>
      </p:grpSp>
      <p:sp>
        <p:nvSpPr>
          <p:cNvPr id="19" name="文本框 18"/>
          <p:cNvSpPr txBox="1"/>
          <p:nvPr/>
        </p:nvSpPr>
        <p:spPr>
          <a:xfrm>
            <a:off x="2646115" y="4399976"/>
            <a:ext cx="5710181" cy="1128579"/>
          </a:xfrm>
          <a:prstGeom prst="rect">
            <a:avLst/>
          </a:prstGeom>
          <a:noFill/>
        </p:spPr>
        <p:txBody>
          <a:bodyPr wrap="square" rtlCol="0">
            <a:spAutoFit/>
          </a:bodyPr>
          <a:lstStyle/>
          <a:p>
            <a:pPr marL="342900" indent="-342900" defTabSz="967105" fontAlgn="base">
              <a:lnSpc>
                <a:spcPct val="150000"/>
              </a:lnSpc>
              <a:spcBef>
                <a:spcPct val="0"/>
              </a:spcBef>
              <a:spcAft>
                <a:spcPct val="0"/>
              </a:spcAft>
              <a:buFont typeface="Wingdings" panose="05000000000000000000" pitchFamily="2" charset="2"/>
              <a:buChar char="n"/>
            </a:pPr>
            <a:r>
              <a:rPr lang="zh-CN" altLang="en-US" sz="2400" dirty="0">
                <a:solidFill>
                  <a:prstClr val="black"/>
                </a:solidFill>
                <a:latin typeface="Arial" panose="020B0604020202020204" pitchFamily="34" charset="0"/>
                <a:ea typeface="宋体" pitchFamily="2" charset="-122"/>
              </a:rPr>
              <a:t>如何解决进程之间基于网络的通信问题</a:t>
            </a:r>
            <a:endParaRPr lang="en-US" altLang="zh-CN" sz="2400" dirty="0">
              <a:solidFill>
                <a:prstClr val="black"/>
              </a:solidFill>
              <a:latin typeface="Arial" panose="020B0604020202020204" pitchFamily="34" charset="0"/>
              <a:ea typeface="宋体" pitchFamily="2" charset="-122"/>
            </a:endParaRPr>
          </a:p>
          <a:p>
            <a:pPr marL="342900" indent="-342900" defTabSz="967105" fontAlgn="base">
              <a:lnSpc>
                <a:spcPct val="150000"/>
              </a:lnSpc>
              <a:spcBef>
                <a:spcPct val="0"/>
              </a:spcBef>
              <a:spcAft>
                <a:spcPct val="0"/>
              </a:spcAft>
              <a:buFont typeface="Wingdings" panose="05000000000000000000" pitchFamily="2" charset="2"/>
              <a:buChar char="n"/>
            </a:pPr>
            <a:r>
              <a:rPr lang="zh-CN" altLang="en-US" sz="2400" dirty="0">
                <a:solidFill>
                  <a:prstClr val="black"/>
                </a:solidFill>
                <a:latin typeface="Arial" panose="020B0604020202020204" pitchFamily="34" charset="0"/>
                <a:ea typeface="宋体" pitchFamily="2" charset="-122"/>
              </a:rPr>
              <a:t>出现传输错误时如何处理</a:t>
            </a:r>
            <a:endParaRPr lang="zh-CN" altLang="en-US" sz="2400" dirty="0">
              <a:solidFill>
                <a:prstClr val="black"/>
              </a:solidFill>
              <a:latin typeface="Arial" panose="020B0604020202020204" pitchFamily="34" charset="0"/>
              <a:ea typeface="宋体" pitchFamily="2" charset="-122"/>
            </a:endParaRPr>
          </a:p>
        </p:txBody>
      </p:sp>
      <p:pic>
        <p:nvPicPr>
          <p:cNvPr id="20" name="图片 19"/>
          <p:cNvPicPr>
            <a:picLocks noChangeAspect="1"/>
          </p:cNvPicPr>
          <p:nvPr/>
        </p:nvPicPr>
        <p:blipFill>
          <a:blip r:embed="rId2"/>
          <a:stretch>
            <a:fillRect/>
          </a:stretch>
        </p:blipFill>
        <p:spPr>
          <a:xfrm>
            <a:off x="2646115" y="1196752"/>
            <a:ext cx="7344816" cy="2870071"/>
          </a:xfrm>
          <a:prstGeom prst="rect">
            <a:avLst/>
          </a:prstGeom>
        </p:spPr>
      </p:pic>
      <p:sp>
        <p:nvSpPr>
          <p:cNvPr id="21" name="矩形 20"/>
          <p:cNvSpPr/>
          <p:nvPr/>
        </p:nvSpPr>
        <p:spPr>
          <a:xfrm>
            <a:off x="9013976" y="4869160"/>
            <a:ext cx="3178024" cy="503009"/>
          </a:xfrm>
          <a:prstGeom prst="rect">
            <a:avLst/>
          </a:prstGeom>
          <a:solidFill>
            <a:srgbClr val="92D050">
              <a:lumMod val="60000"/>
              <a:lumOff val="40000"/>
            </a:srgbClr>
          </a:solidFill>
          <a:ln w="25400" cap="flat" cmpd="sng" algn="ctr">
            <a:solidFill>
              <a:srgbClr val="92D050">
                <a:lumMod val="60000"/>
                <a:lumOff val="40000"/>
              </a:srgbClr>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zh-CN" altLang="en-US" sz="2000" b="0" i="0" u="none" strike="noStrike" kern="0" cap="none" spc="0" normalizeH="0" baseline="0" noProof="0" dirty="0">
                <a:ln>
                  <a:noFill/>
                </a:ln>
                <a:solidFill>
                  <a:prstClr val="white"/>
                </a:solidFill>
                <a:effectLst/>
                <a:uLnTx/>
                <a:uFillTx/>
                <a:latin typeface="Arial" panose="020B0604020202020204"/>
                <a:ea typeface="微软雅黑"/>
                <a:cs typeface="+mn-cs"/>
              </a:rPr>
              <a:t>运输层</a:t>
            </a:r>
            <a:endParaRPr kumimoji="0" lang="zh-CN" altLang="en-US" sz="20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11"/>
          <p:cNvSpPr txBox="1"/>
          <p:nvPr/>
        </p:nvSpPr>
        <p:spPr>
          <a:xfrm>
            <a:off x="1027386" y="340379"/>
            <a:ext cx="5291137" cy="523220"/>
          </a:xfrm>
          <a:prstGeom prst="rect">
            <a:avLst/>
          </a:prstGeom>
          <a:noFill/>
          <a:ln w="9525">
            <a:noFill/>
          </a:ln>
        </p:spPr>
        <p:txBody>
          <a:bodyPr>
            <a:spAutoFit/>
          </a:bodyPr>
          <a:lstStyle/>
          <a:p>
            <a:pPr eaLnBrk="1" hangingPunct="1"/>
            <a:r>
              <a:rPr lang="zh-CN" altLang="en-US" sz="2800" b="1" dirty="0">
                <a:solidFill>
                  <a:srgbClr val="036EB8"/>
                </a:solidFill>
                <a:latin typeface="微软雅黑" panose="020B0503020204020204" pitchFamily="34" charset="-122"/>
                <a:ea typeface="微软雅黑" panose="020B0503020204020204" pitchFamily="34" charset="-122"/>
              </a:rPr>
              <a:t>各层解决的问题</a:t>
            </a:r>
            <a:endParaRPr lang="en-US" altLang="zh-CN" sz="2800" b="1" dirty="0">
              <a:solidFill>
                <a:srgbClr val="036EB8"/>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336" y="147964"/>
            <a:ext cx="908050" cy="908050"/>
            <a:chOff x="369155" y="409574"/>
            <a:chExt cx="908050" cy="908050"/>
          </a:xfrm>
        </p:grpSpPr>
        <p:sp>
          <p:nvSpPr>
            <p:cNvPr id="17" name="十字箭头标注 16"/>
            <p:cNvSpPr/>
            <p:nvPr/>
          </p:nvSpPr>
          <p:spPr>
            <a:xfrm>
              <a:off x="369155" y="409574"/>
              <a:ext cx="908050" cy="908050"/>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hangingPunct="1">
                <a:defRPr/>
              </a:pPr>
              <a:endParaRPr lang="zh-CN" altLang="en-US" sz="100" noProof="1"/>
            </a:p>
          </p:txBody>
        </p:sp>
        <p:pic>
          <p:nvPicPr>
            <p:cNvPr id="6149" name="图片 17"/>
            <p:cNvPicPr>
              <a:picLocks noChangeAspect="1"/>
            </p:cNvPicPr>
            <p:nvPr/>
          </p:nvPicPr>
          <p:blipFill>
            <a:blip r:embed="rId1"/>
            <a:stretch>
              <a:fillRect/>
            </a:stretch>
          </p:blipFill>
          <p:spPr>
            <a:xfrm>
              <a:off x="559655" y="548680"/>
              <a:ext cx="527050" cy="527050"/>
            </a:xfrm>
            <a:prstGeom prst="rect">
              <a:avLst/>
            </a:prstGeom>
            <a:noFill/>
            <a:ln w="9525">
              <a:noFill/>
            </a:ln>
          </p:spPr>
        </p:pic>
      </p:grpSp>
      <p:pic>
        <p:nvPicPr>
          <p:cNvPr id="15" name="图片 14"/>
          <p:cNvPicPr>
            <a:picLocks noChangeAspect="1"/>
          </p:cNvPicPr>
          <p:nvPr/>
        </p:nvPicPr>
        <p:blipFill>
          <a:blip r:embed="rId2"/>
          <a:stretch>
            <a:fillRect/>
          </a:stretch>
        </p:blipFill>
        <p:spPr>
          <a:xfrm>
            <a:off x="2495600" y="1268760"/>
            <a:ext cx="7200800" cy="2736304"/>
          </a:xfrm>
          <a:prstGeom prst="rect">
            <a:avLst/>
          </a:prstGeom>
        </p:spPr>
      </p:pic>
      <p:sp>
        <p:nvSpPr>
          <p:cNvPr id="16" name="文本框 15"/>
          <p:cNvSpPr txBox="1"/>
          <p:nvPr/>
        </p:nvSpPr>
        <p:spPr>
          <a:xfrm>
            <a:off x="2423592" y="4221088"/>
            <a:ext cx="7272808" cy="738664"/>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dirty="0"/>
              <a:t>通过应用进程之间的交互来完成特定的网络应用</a:t>
            </a:r>
            <a:endParaRPr lang="en-US" altLang="zh-CN" sz="2400" dirty="0"/>
          </a:p>
          <a:p>
            <a:endParaRPr lang="zh-CN" altLang="en-US" dirty="0"/>
          </a:p>
        </p:txBody>
      </p:sp>
      <p:sp>
        <p:nvSpPr>
          <p:cNvPr id="19" name="矩形 18"/>
          <p:cNvSpPr/>
          <p:nvPr/>
        </p:nvSpPr>
        <p:spPr>
          <a:xfrm>
            <a:off x="8982780" y="4878452"/>
            <a:ext cx="3178024" cy="503009"/>
          </a:xfrm>
          <a:prstGeom prst="rect">
            <a:avLst/>
          </a:prstGeom>
          <a:solidFill>
            <a:srgbClr val="FF0000">
              <a:lumMod val="40000"/>
              <a:lumOff val="60000"/>
            </a:srgbClr>
          </a:solidFill>
          <a:ln w="25400" cap="flat" cmpd="sng" algn="ctr">
            <a:solidFill>
              <a:srgbClr val="FF0000">
                <a:lumMod val="40000"/>
                <a:lumOff val="60000"/>
              </a:srgbClr>
            </a:solidFill>
            <a:prstDash val="solid"/>
          </a:ln>
          <a:effectLst/>
        </p:spPr>
        <p:txBody>
          <a:bodyPr rtlCol="0" anchor="ctr"/>
          <a:lstStyle/>
          <a:p>
            <a:pPr marL="0" marR="0" lvl="0" indent="0" algn="ctr" defTabSz="967105" eaLnBrk="1" fontAlgn="base" latinLnBrk="0" hangingPunct="1">
              <a:lnSpc>
                <a:spcPct val="100000"/>
              </a:lnSpc>
              <a:spcBef>
                <a:spcPct val="0"/>
              </a:spcBef>
              <a:spcAft>
                <a:spcPct val="0"/>
              </a:spcAft>
              <a:buClrTx/>
              <a:buSzTx/>
              <a:buFontTx/>
              <a:buNone/>
              <a:defRPr/>
            </a:pPr>
            <a:r>
              <a:rPr kumimoji="0" lang="zh-CN" altLang="en-US" sz="2000" b="0" i="0" u="none" strike="noStrike" kern="0" cap="none" spc="0" normalizeH="0" baseline="0" noProof="0" dirty="0">
                <a:ln>
                  <a:noFill/>
                </a:ln>
                <a:solidFill>
                  <a:prstClr val="white"/>
                </a:solidFill>
                <a:effectLst/>
                <a:uLnTx/>
                <a:uFillTx/>
                <a:latin typeface="Arial" panose="020B0604020202020204"/>
                <a:ea typeface="微软雅黑"/>
                <a:cs typeface="+mn-cs"/>
              </a:rPr>
              <a:t>应用层</a:t>
            </a:r>
            <a:endParaRPr kumimoji="0" lang="zh-CN" altLang="en-US" sz="2000" b="0" i="0" u="none" strike="noStrike" kern="0" cap="none" spc="0" normalizeH="0" baseline="0" noProof="0" dirty="0">
              <a:ln>
                <a:noFill/>
              </a:ln>
              <a:solidFill>
                <a:prstClr val="white"/>
              </a:solidFill>
              <a:effectLst/>
              <a:uLnTx/>
              <a:uFillTx/>
              <a:latin typeface="Arial" panose="020B0604020202020204"/>
              <a:ea typeface="微软雅黑"/>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11"/>
          <p:cNvSpPr txBox="1"/>
          <p:nvPr/>
        </p:nvSpPr>
        <p:spPr>
          <a:xfrm>
            <a:off x="1027386" y="340379"/>
            <a:ext cx="5291137" cy="523220"/>
          </a:xfrm>
          <a:prstGeom prst="rect">
            <a:avLst/>
          </a:prstGeom>
          <a:noFill/>
          <a:ln w="9525">
            <a:noFill/>
          </a:ln>
        </p:spPr>
        <p:txBody>
          <a:bodyPr>
            <a:spAutoFit/>
          </a:bodyPr>
          <a:lstStyle/>
          <a:p>
            <a:pPr eaLnBrk="1" hangingPunct="1"/>
            <a:r>
              <a:rPr lang="zh-CN" altLang="en-US" sz="2800" b="1" dirty="0">
                <a:solidFill>
                  <a:srgbClr val="036EB8"/>
                </a:solidFill>
                <a:latin typeface="微软雅黑" panose="020B0503020204020204" pitchFamily="34" charset="-122"/>
                <a:ea typeface="微软雅黑" panose="020B0503020204020204" pitchFamily="34" charset="-122"/>
              </a:rPr>
              <a:t>计算机网络中的专业术语</a:t>
            </a:r>
            <a:endParaRPr lang="en-US" altLang="zh-CN" sz="2800" b="1" dirty="0">
              <a:solidFill>
                <a:srgbClr val="036EB8"/>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336" y="147964"/>
            <a:ext cx="908050" cy="908050"/>
            <a:chOff x="369155" y="409574"/>
            <a:chExt cx="908050" cy="908050"/>
          </a:xfrm>
        </p:grpSpPr>
        <p:sp>
          <p:nvSpPr>
            <p:cNvPr id="17" name="十字箭头标注 16"/>
            <p:cNvSpPr/>
            <p:nvPr/>
          </p:nvSpPr>
          <p:spPr>
            <a:xfrm>
              <a:off x="369155" y="409574"/>
              <a:ext cx="908050" cy="908050"/>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hangingPunct="1">
                <a:defRPr/>
              </a:pPr>
              <a:endParaRPr lang="zh-CN" altLang="en-US" sz="100" noProof="1"/>
            </a:p>
          </p:txBody>
        </p:sp>
        <p:pic>
          <p:nvPicPr>
            <p:cNvPr id="6149" name="图片 17"/>
            <p:cNvPicPr>
              <a:picLocks noChangeAspect="1"/>
            </p:cNvPicPr>
            <p:nvPr/>
          </p:nvPicPr>
          <p:blipFill>
            <a:blip r:embed="rId1"/>
            <a:stretch>
              <a:fillRect/>
            </a:stretch>
          </p:blipFill>
          <p:spPr>
            <a:xfrm>
              <a:off x="559655" y="548680"/>
              <a:ext cx="527050" cy="527050"/>
            </a:xfrm>
            <a:prstGeom prst="rect">
              <a:avLst/>
            </a:prstGeom>
            <a:noFill/>
            <a:ln w="9525">
              <a:noFill/>
            </a:ln>
          </p:spPr>
        </p:pic>
      </p:grpSp>
      <p:sp>
        <p:nvSpPr>
          <p:cNvPr id="9" name="文本框 8"/>
          <p:cNvSpPr txBox="1"/>
          <p:nvPr/>
        </p:nvSpPr>
        <p:spPr>
          <a:xfrm>
            <a:off x="1914462" y="2210521"/>
            <a:ext cx="553998" cy="792088"/>
          </a:xfrm>
          <a:prstGeom prst="rect">
            <a:avLst/>
          </a:prstGeom>
          <a:noFill/>
        </p:spPr>
        <p:txBody>
          <a:bodyPr vert="eaVert" wrap="square" rtlCol="0">
            <a:spAutoFit/>
          </a:bodyPr>
          <a:lstStyle/>
          <a:p>
            <a:pPr algn="ctr"/>
            <a:r>
              <a:rPr lang="zh-CN" altLang="en-US" sz="2400" b="1" dirty="0">
                <a:solidFill>
                  <a:schemeClr val="bg1"/>
                </a:solidFill>
              </a:rPr>
              <a:t>比特</a:t>
            </a:r>
            <a:endParaRPr lang="zh-CN" altLang="en-US" sz="2400" b="1" dirty="0">
              <a:solidFill>
                <a:schemeClr val="bg1"/>
              </a:solidFill>
            </a:endParaRPr>
          </a:p>
        </p:txBody>
      </p:sp>
      <p:sp>
        <p:nvSpPr>
          <p:cNvPr id="19" name="文本框 18"/>
          <p:cNvSpPr txBox="1"/>
          <p:nvPr/>
        </p:nvSpPr>
        <p:spPr>
          <a:xfrm>
            <a:off x="6760860" y="2210521"/>
            <a:ext cx="553998" cy="792088"/>
          </a:xfrm>
          <a:prstGeom prst="rect">
            <a:avLst/>
          </a:prstGeom>
          <a:noFill/>
        </p:spPr>
        <p:txBody>
          <a:bodyPr vert="eaVert" wrap="square" rtlCol="0">
            <a:spAutoFit/>
          </a:bodyPr>
          <a:lstStyle/>
          <a:p>
            <a:pPr algn="ctr"/>
            <a:r>
              <a:rPr lang="zh-CN" altLang="en-US" sz="2400" b="1" dirty="0">
                <a:solidFill>
                  <a:schemeClr val="bg1"/>
                </a:solidFill>
              </a:rPr>
              <a:t>速率</a:t>
            </a:r>
            <a:endParaRPr lang="zh-CN" altLang="en-US" sz="2400" b="1" dirty="0">
              <a:solidFill>
                <a:schemeClr val="bg1"/>
              </a:solidFill>
            </a:endParaRPr>
          </a:p>
        </p:txBody>
      </p:sp>
      <p:graphicFrame>
        <p:nvGraphicFramePr>
          <p:cNvPr id="6" name="对象 5"/>
          <p:cNvGraphicFramePr>
            <a:graphicFrameLocks noChangeAspect="1"/>
          </p:cNvGraphicFramePr>
          <p:nvPr/>
        </p:nvGraphicFramePr>
        <p:xfrm>
          <a:off x="4514850" y="2219325"/>
          <a:ext cx="114300" cy="177800"/>
        </p:xfrm>
        <a:graphic>
          <a:graphicData uri="http://schemas.openxmlformats.org/presentationml/2006/ole">
            <mc:AlternateContent xmlns:mc="http://schemas.openxmlformats.org/markup-compatibility/2006">
              <mc:Choice xmlns:v="urn:schemas-microsoft-com:vml" Requires="v">
                <p:oleObj spid="_x0000_s12584" name="Equation" r:id="rId2" imgW="2733675" imgH="4257675" progId="Equation.DSMT4">
                  <p:embed/>
                </p:oleObj>
              </mc:Choice>
              <mc:Fallback>
                <p:oleObj name="Equation" r:id="rId2" imgW="2733675" imgH="4257675" progId="Equation.DSMT4">
                  <p:embed/>
                  <p:pic>
                    <p:nvPicPr>
                      <p:cNvPr id="0" name="对象 5"/>
                      <p:cNvPicPr/>
                      <p:nvPr/>
                    </p:nvPicPr>
                    <p:blipFill>
                      <a:blip r:embed="rId3"/>
                      <a:stretch>
                        <a:fillRect/>
                      </a:stretch>
                    </p:blipFill>
                    <p:spPr>
                      <a:xfrm>
                        <a:off x="4514850" y="2219325"/>
                        <a:ext cx="114300" cy="1778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spid="_x0000_s12585" name="Equation" r:id="rId4" imgW="2733675" imgH="4257675" progId="Equation.DSMT4">
                  <p:embed/>
                </p:oleObj>
              </mc:Choice>
              <mc:Fallback>
                <p:oleObj name="Equation" r:id="rId4" imgW="2733675" imgH="4257675" progId="Equation.DSMT4">
                  <p:embed/>
                  <p:pic>
                    <p:nvPicPr>
                      <p:cNvPr id="0" name="对象 9"/>
                      <p:cNvPicPr/>
                      <p:nvPr/>
                    </p:nvPicPr>
                    <p:blipFill>
                      <a:blip r:embed="rId5"/>
                      <a:stretch>
                        <a:fillRect/>
                      </a:stretch>
                    </p:blipFill>
                    <p:spPr>
                      <a:xfrm>
                        <a:off x="4114800" y="2209800"/>
                        <a:ext cx="914400" cy="198438"/>
                      </a:xfrm>
                      <a:prstGeom prst="rect">
                        <a:avLst/>
                      </a:prstGeom>
                    </p:spPr>
                  </p:pic>
                </p:oleObj>
              </mc:Fallback>
            </mc:AlternateContent>
          </a:graphicData>
        </a:graphic>
      </p:graphicFrame>
      <p:graphicFrame>
        <p:nvGraphicFramePr>
          <p:cNvPr id="8" name="图示 7"/>
          <p:cNvGraphicFramePr/>
          <p:nvPr/>
        </p:nvGraphicFramePr>
        <p:xfrm>
          <a:off x="2927648" y="2655063"/>
          <a:ext cx="5971386" cy="120032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11"/>
          <p:cNvSpPr txBox="1"/>
          <p:nvPr/>
        </p:nvSpPr>
        <p:spPr>
          <a:xfrm>
            <a:off x="1027386" y="340379"/>
            <a:ext cx="5291137" cy="523220"/>
          </a:xfrm>
          <a:prstGeom prst="rect">
            <a:avLst/>
          </a:prstGeom>
          <a:noFill/>
          <a:ln w="9525">
            <a:noFill/>
          </a:ln>
        </p:spPr>
        <p:txBody>
          <a:bodyPr>
            <a:spAutoFit/>
          </a:bodyPr>
          <a:lstStyle/>
          <a:p>
            <a:pPr eaLnBrk="1" hangingPunct="1"/>
            <a:r>
              <a:rPr lang="zh-CN" altLang="en-US" sz="2800" b="1" dirty="0">
                <a:solidFill>
                  <a:srgbClr val="036EB8"/>
                </a:solidFill>
                <a:latin typeface="微软雅黑" panose="020B0503020204020204" pitchFamily="34" charset="-122"/>
                <a:ea typeface="微软雅黑" panose="020B0503020204020204" pitchFamily="34" charset="-122"/>
              </a:rPr>
              <a:t>计算机网络中的专业术语</a:t>
            </a:r>
            <a:endParaRPr lang="en-US" altLang="zh-CN" sz="2800" b="1" dirty="0">
              <a:solidFill>
                <a:srgbClr val="036EB8"/>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336" y="147964"/>
            <a:ext cx="908050" cy="908050"/>
            <a:chOff x="369155" y="409574"/>
            <a:chExt cx="908050" cy="908050"/>
          </a:xfrm>
        </p:grpSpPr>
        <p:sp>
          <p:nvSpPr>
            <p:cNvPr id="17" name="十字箭头标注 16"/>
            <p:cNvSpPr/>
            <p:nvPr/>
          </p:nvSpPr>
          <p:spPr>
            <a:xfrm>
              <a:off x="369155" y="409574"/>
              <a:ext cx="908050" cy="908050"/>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hangingPunct="1">
                <a:defRPr/>
              </a:pPr>
              <a:endParaRPr lang="zh-CN" altLang="en-US" sz="100" noProof="1"/>
            </a:p>
          </p:txBody>
        </p:sp>
        <p:pic>
          <p:nvPicPr>
            <p:cNvPr id="6149" name="图片 17"/>
            <p:cNvPicPr>
              <a:picLocks noChangeAspect="1"/>
            </p:cNvPicPr>
            <p:nvPr/>
          </p:nvPicPr>
          <p:blipFill>
            <a:blip r:embed="rId1"/>
            <a:stretch>
              <a:fillRect/>
            </a:stretch>
          </p:blipFill>
          <p:spPr>
            <a:xfrm>
              <a:off x="559655" y="548680"/>
              <a:ext cx="527050" cy="527050"/>
            </a:xfrm>
            <a:prstGeom prst="rect">
              <a:avLst/>
            </a:prstGeom>
            <a:noFill/>
            <a:ln w="9525">
              <a:noFill/>
            </a:ln>
          </p:spPr>
        </p:pic>
      </p:grpSp>
      <p:sp>
        <p:nvSpPr>
          <p:cNvPr id="9" name="文本框 8"/>
          <p:cNvSpPr txBox="1"/>
          <p:nvPr/>
        </p:nvSpPr>
        <p:spPr>
          <a:xfrm>
            <a:off x="1914462" y="2210521"/>
            <a:ext cx="553998" cy="792088"/>
          </a:xfrm>
          <a:prstGeom prst="rect">
            <a:avLst/>
          </a:prstGeom>
          <a:noFill/>
        </p:spPr>
        <p:txBody>
          <a:bodyPr vert="eaVert" wrap="square" rtlCol="0">
            <a:spAutoFit/>
          </a:bodyPr>
          <a:lstStyle/>
          <a:p>
            <a:pPr algn="ctr"/>
            <a:r>
              <a:rPr lang="zh-CN" altLang="en-US" sz="2400" b="1" dirty="0">
                <a:solidFill>
                  <a:schemeClr val="bg1"/>
                </a:solidFill>
              </a:rPr>
              <a:t>比特</a:t>
            </a:r>
            <a:endParaRPr lang="zh-CN" altLang="en-US" sz="2400" b="1" dirty="0">
              <a:solidFill>
                <a:schemeClr val="bg1"/>
              </a:solidFill>
            </a:endParaRPr>
          </a:p>
        </p:txBody>
      </p:sp>
      <p:sp>
        <p:nvSpPr>
          <p:cNvPr id="19" name="文本框 18"/>
          <p:cNvSpPr txBox="1"/>
          <p:nvPr/>
        </p:nvSpPr>
        <p:spPr>
          <a:xfrm>
            <a:off x="6760860" y="2210521"/>
            <a:ext cx="553998" cy="792088"/>
          </a:xfrm>
          <a:prstGeom prst="rect">
            <a:avLst/>
          </a:prstGeom>
          <a:noFill/>
        </p:spPr>
        <p:txBody>
          <a:bodyPr vert="eaVert" wrap="square" rtlCol="0">
            <a:spAutoFit/>
          </a:bodyPr>
          <a:lstStyle/>
          <a:p>
            <a:pPr algn="ctr"/>
            <a:r>
              <a:rPr lang="zh-CN" altLang="en-US" sz="2400" b="1" dirty="0">
                <a:solidFill>
                  <a:schemeClr val="bg1"/>
                </a:solidFill>
              </a:rPr>
              <a:t>速率</a:t>
            </a:r>
            <a:endParaRPr lang="zh-CN" altLang="en-US" sz="2400" b="1" dirty="0">
              <a:solidFill>
                <a:schemeClr val="bg1"/>
              </a:solidFill>
            </a:endParaRPr>
          </a:p>
        </p:txBody>
      </p:sp>
      <p:graphicFrame>
        <p:nvGraphicFramePr>
          <p:cNvPr id="6" name="对象 5"/>
          <p:cNvGraphicFramePr>
            <a:graphicFrameLocks noChangeAspect="1"/>
          </p:cNvGraphicFramePr>
          <p:nvPr/>
        </p:nvGraphicFramePr>
        <p:xfrm>
          <a:off x="4514850" y="2219325"/>
          <a:ext cx="114300" cy="177800"/>
        </p:xfrm>
        <a:graphic>
          <a:graphicData uri="http://schemas.openxmlformats.org/presentationml/2006/ole">
            <mc:AlternateContent xmlns:mc="http://schemas.openxmlformats.org/markup-compatibility/2006">
              <mc:Choice xmlns:v="urn:schemas-microsoft-com:vml" Requires="v">
                <p:oleObj spid="_x0000_s14626" name="Equation" r:id="rId2" imgW="2733675" imgH="4257675" progId="Equation.DSMT4">
                  <p:embed/>
                </p:oleObj>
              </mc:Choice>
              <mc:Fallback>
                <p:oleObj name="Equation" r:id="rId2" imgW="2733675" imgH="4257675" progId="Equation.DSMT4">
                  <p:embed/>
                  <p:pic>
                    <p:nvPicPr>
                      <p:cNvPr id="0" name="对象 5"/>
                      <p:cNvPicPr/>
                      <p:nvPr/>
                    </p:nvPicPr>
                    <p:blipFill>
                      <a:blip r:embed="rId3"/>
                      <a:stretch>
                        <a:fillRect/>
                      </a:stretch>
                    </p:blipFill>
                    <p:spPr>
                      <a:xfrm>
                        <a:off x="4514850" y="2219325"/>
                        <a:ext cx="114300" cy="1778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spid="_x0000_s14627" name="Equation" r:id="rId4" imgW="2733675" imgH="4257675" progId="Equation.DSMT4">
                  <p:embed/>
                </p:oleObj>
              </mc:Choice>
              <mc:Fallback>
                <p:oleObj name="Equation" r:id="rId4" imgW="2733675" imgH="4257675" progId="Equation.DSMT4">
                  <p:embed/>
                  <p:pic>
                    <p:nvPicPr>
                      <p:cNvPr id="0" name="对象 9"/>
                      <p:cNvPicPr/>
                      <p:nvPr/>
                    </p:nvPicPr>
                    <p:blipFill>
                      <a:blip r:embed="rId5"/>
                      <a:stretch>
                        <a:fillRect/>
                      </a:stretch>
                    </p:blipFill>
                    <p:spPr>
                      <a:xfrm>
                        <a:off x="4114800" y="2209800"/>
                        <a:ext cx="914400" cy="198438"/>
                      </a:xfrm>
                      <a:prstGeom prst="rect">
                        <a:avLst/>
                      </a:prstGeom>
                    </p:spPr>
                  </p:pic>
                </p:oleObj>
              </mc:Fallback>
            </mc:AlternateContent>
          </a:graphicData>
        </a:graphic>
      </p:graphicFrame>
      <p:sp>
        <p:nvSpPr>
          <p:cNvPr id="2" name="文本框 1"/>
          <p:cNvSpPr txBox="1"/>
          <p:nvPr/>
        </p:nvSpPr>
        <p:spPr>
          <a:xfrm>
            <a:off x="911424" y="1094658"/>
            <a:ext cx="8424936" cy="1144031"/>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zh-CN" altLang="en-US" sz="2400" dirty="0">
                <a:solidFill>
                  <a:srgbClr val="000000"/>
                </a:solidFill>
                <a:latin typeface="+mn-ea"/>
              </a:rPr>
              <a:t>实体           任何可发送或接收信息的</a:t>
            </a:r>
            <a:r>
              <a:rPr lang="zh-CN" altLang="en-US" sz="2400" b="1" dirty="0">
                <a:solidFill>
                  <a:srgbClr val="FF0000"/>
                </a:solidFill>
                <a:latin typeface="+mn-ea"/>
              </a:rPr>
              <a:t>硬件</a:t>
            </a:r>
            <a:r>
              <a:rPr lang="zh-CN" altLang="en-US" sz="2400" dirty="0">
                <a:solidFill>
                  <a:srgbClr val="000000"/>
                </a:solidFill>
                <a:latin typeface="+mn-ea"/>
              </a:rPr>
              <a:t>或</a:t>
            </a:r>
            <a:r>
              <a:rPr lang="zh-CN" altLang="en-US" sz="2400" b="1" dirty="0">
                <a:solidFill>
                  <a:srgbClr val="FF0000"/>
                </a:solidFill>
                <a:latin typeface="+mn-ea"/>
              </a:rPr>
              <a:t>软件进程</a:t>
            </a:r>
            <a:r>
              <a:rPr lang="zh-CN" altLang="en-US" sz="2400" dirty="0">
                <a:solidFill>
                  <a:srgbClr val="000000"/>
                </a:solidFill>
                <a:latin typeface="+mn-ea"/>
              </a:rPr>
              <a:t>。</a:t>
            </a:r>
            <a:endParaRPr lang="zh-CN" altLang="en-US" sz="2400" dirty="0">
              <a:solidFill>
                <a:srgbClr val="000000"/>
              </a:solidFill>
              <a:latin typeface="+mn-ea"/>
            </a:endParaRPr>
          </a:p>
          <a:p>
            <a:pPr marL="342900" indent="-342900">
              <a:lnSpc>
                <a:spcPct val="150000"/>
              </a:lnSpc>
              <a:buFont typeface="Wingdings" panose="05000000000000000000" pitchFamily="2" charset="2"/>
              <a:buChar char="p"/>
            </a:pPr>
            <a:r>
              <a:rPr lang="zh-CN" altLang="en-US" sz="2400" dirty="0">
                <a:solidFill>
                  <a:srgbClr val="000000"/>
                </a:solidFill>
                <a:latin typeface="+mn-ea"/>
              </a:rPr>
              <a:t>对等实体    收发双方</a:t>
            </a:r>
            <a:r>
              <a:rPr lang="zh-CN" altLang="en-US" sz="2400" b="1" dirty="0">
                <a:solidFill>
                  <a:srgbClr val="FF0000"/>
                </a:solidFill>
                <a:latin typeface="+mn-ea"/>
              </a:rPr>
              <a:t>相同层次中的实体</a:t>
            </a:r>
            <a:endParaRPr lang="zh-CN" altLang="en-US" sz="2400" b="1" dirty="0">
              <a:solidFill>
                <a:srgbClr val="FF0000"/>
              </a:solidFill>
              <a:latin typeface="+mn-ea"/>
            </a:endParaRPr>
          </a:p>
        </p:txBody>
      </p:sp>
      <p:pic>
        <p:nvPicPr>
          <p:cNvPr id="13" name="图片 12"/>
          <p:cNvPicPr>
            <a:picLocks noChangeAspect="1"/>
          </p:cNvPicPr>
          <p:nvPr/>
        </p:nvPicPr>
        <p:blipFill>
          <a:blip r:embed="rId6"/>
          <a:stretch>
            <a:fillRect/>
          </a:stretch>
        </p:blipFill>
        <p:spPr>
          <a:xfrm>
            <a:off x="1559496" y="2445141"/>
            <a:ext cx="8256364" cy="3888432"/>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11"/>
          <p:cNvSpPr txBox="1"/>
          <p:nvPr/>
        </p:nvSpPr>
        <p:spPr>
          <a:xfrm>
            <a:off x="1027386" y="340379"/>
            <a:ext cx="5291137" cy="523220"/>
          </a:xfrm>
          <a:prstGeom prst="rect">
            <a:avLst/>
          </a:prstGeom>
          <a:noFill/>
          <a:ln w="9525">
            <a:noFill/>
          </a:ln>
        </p:spPr>
        <p:txBody>
          <a:bodyPr>
            <a:spAutoFit/>
          </a:bodyPr>
          <a:lstStyle/>
          <a:p>
            <a:pPr eaLnBrk="1" hangingPunct="1"/>
            <a:r>
              <a:rPr lang="zh-CN" altLang="en-US" sz="2800" b="1" dirty="0">
                <a:solidFill>
                  <a:srgbClr val="036EB8"/>
                </a:solidFill>
                <a:latin typeface="微软雅黑" panose="020B0503020204020204" pitchFamily="34" charset="-122"/>
                <a:ea typeface="微软雅黑" panose="020B0503020204020204" pitchFamily="34" charset="-122"/>
              </a:rPr>
              <a:t>计算机网络中的专业术语</a:t>
            </a:r>
            <a:endParaRPr lang="en-US" altLang="zh-CN" sz="2800" b="1" dirty="0">
              <a:solidFill>
                <a:srgbClr val="036EB8"/>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336" y="147964"/>
            <a:ext cx="908050" cy="908050"/>
            <a:chOff x="369155" y="409574"/>
            <a:chExt cx="908050" cy="908050"/>
          </a:xfrm>
        </p:grpSpPr>
        <p:sp>
          <p:nvSpPr>
            <p:cNvPr id="17" name="十字箭头标注 16"/>
            <p:cNvSpPr/>
            <p:nvPr/>
          </p:nvSpPr>
          <p:spPr>
            <a:xfrm>
              <a:off x="369155" y="409574"/>
              <a:ext cx="908050" cy="908050"/>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hangingPunct="1">
                <a:defRPr/>
              </a:pPr>
              <a:endParaRPr lang="zh-CN" altLang="en-US" sz="100" noProof="1"/>
            </a:p>
          </p:txBody>
        </p:sp>
        <p:pic>
          <p:nvPicPr>
            <p:cNvPr id="6149" name="图片 17"/>
            <p:cNvPicPr>
              <a:picLocks noChangeAspect="1"/>
            </p:cNvPicPr>
            <p:nvPr/>
          </p:nvPicPr>
          <p:blipFill>
            <a:blip r:embed="rId1"/>
            <a:stretch>
              <a:fillRect/>
            </a:stretch>
          </p:blipFill>
          <p:spPr>
            <a:xfrm>
              <a:off x="559655" y="548680"/>
              <a:ext cx="527050" cy="527050"/>
            </a:xfrm>
            <a:prstGeom prst="rect">
              <a:avLst/>
            </a:prstGeom>
            <a:noFill/>
            <a:ln w="9525">
              <a:noFill/>
            </a:ln>
          </p:spPr>
        </p:pic>
      </p:grpSp>
      <p:sp>
        <p:nvSpPr>
          <p:cNvPr id="9" name="文本框 8"/>
          <p:cNvSpPr txBox="1"/>
          <p:nvPr/>
        </p:nvSpPr>
        <p:spPr>
          <a:xfrm>
            <a:off x="1914462" y="2210521"/>
            <a:ext cx="553998" cy="792088"/>
          </a:xfrm>
          <a:prstGeom prst="rect">
            <a:avLst/>
          </a:prstGeom>
          <a:noFill/>
        </p:spPr>
        <p:txBody>
          <a:bodyPr vert="eaVert" wrap="square" rtlCol="0">
            <a:spAutoFit/>
          </a:bodyPr>
          <a:lstStyle/>
          <a:p>
            <a:pPr algn="ctr"/>
            <a:r>
              <a:rPr lang="zh-CN" altLang="en-US" sz="2400" b="1" dirty="0">
                <a:solidFill>
                  <a:schemeClr val="bg1"/>
                </a:solidFill>
              </a:rPr>
              <a:t>比特</a:t>
            </a:r>
            <a:endParaRPr lang="zh-CN" altLang="en-US" sz="2400" b="1" dirty="0">
              <a:solidFill>
                <a:schemeClr val="bg1"/>
              </a:solidFill>
            </a:endParaRPr>
          </a:p>
        </p:txBody>
      </p:sp>
      <p:sp>
        <p:nvSpPr>
          <p:cNvPr id="19" name="文本框 18"/>
          <p:cNvSpPr txBox="1"/>
          <p:nvPr/>
        </p:nvSpPr>
        <p:spPr>
          <a:xfrm>
            <a:off x="6760860" y="2210521"/>
            <a:ext cx="553998" cy="792088"/>
          </a:xfrm>
          <a:prstGeom prst="rect">
            <a:avLst/>
          </a:prstGeom>
          <a:noFill/>
        </p:spPr>
        <p:txBody>
          <a:bodyPr vert="eaVert" wrap="square" rtlCol="0">
            <a:spAutoFit/>
          </a:bodyPr>
          <a:lstStyle/>
          <a:p>
            <a:pPr algn="ctr"/>
            <a:r>
              <a:rPr lang="zh-CN" altLang="en-US" sz="2400" b="1" dirty="0">
                <a:solidFill>
                  <a:schemeClr val="bg1"/>
                </a:solidFill>
              </a:rPr>
              <a:t>速率</a:t>
            </a:r>
            <a:endParaRPr lang="zh-CN" altLang="en-US" sz="2400" b="1" dirty="0">
              <a:solidFill>
                <a:schemeClr val="bg1"/>
              </a:solidFill>
            </a:endParaRPr>
          </a:p>
        </p:txBody>
      </p:sp>
      <p:graphicFrame>
        <p:nvGraphicFramePr>
          <p:cNvPr id="6" name="对象 5"/>
          <p:cNvGraphicFramePr>
            <a:graphicFrameLocks noChangeAspect="1"/>
          </p:cNvGraphicFramePr>
          <p:nvPr/>
        </p:nvGraphicFramePr>
        <p:xfrm>
          <a:off x="4514850" y="2219325"/>
          <a:ext cx="114300" cy="177800"/>
        </p:xfrm>
        <a:graphic>
          <a:graphicData uri="http://schemas.openxmlformats.org/presentationml/2006/ole">
            <mc:AlternateContent xmlns:mc="http://schemas.openxmlformats.org/markup-compatibility/2006">
              <mc:Choice xmlns:v="urn:schemas-microsoft-com:vml" Requires="v">
                <p:oleObj spid="_x0000_s13606" name="Equation" r:id="rId2" imgW="2733675" imgH="4257675" progId="Equation.DSMT4">
                  <p:embed/>
                </p:oleObj>
              </mc:Choice>
              <mc:Fallback>
                <p:oleObj name="Equation" r:id="rId2" imgW="2733675" imgH="4257675" progId="Equation.DSMT4">
                  <p:embed/>
                  <p:pic>
                    <p:nvPicPr>
                      <p:cNvPr id="0" name="对象 5"/>
                      <p:cNvPicPr/>
                      <p:nvPr/>
                    </p:nvPicPr>
                    <p:blipFill>
                      <a:blip r:embed="rId3"/>
                      <a:stretch>
                        <a:fillRect/>
                      </a:stretch>
                    </p:blipFill>
                    <p:spPr>
                      <a:xfrm>
                        <a:off x="4514850" y="2219325"/>
                        <a:ext cx="114300" cy="1778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spid="_x0000_s13607" name="Equation" r:id="rId4" imgW="2733675" imgH="4257675" progId="Equation.DSMT4">
                  <p:embed/>
                </p:oleObj>
              </mc:Choice>
              <mc:Fallback>
                <p:oleObj name="Equation" r:id="rId4" imgW="2733675" imgH="4257675" progId="Equation.DSMT4">
                  <p:embed/>
                  <p:pic>
                    <p:nvPicPr>
                      <p:cNvPr id="0" name="对象 9"/>
                      <p:cNvPicPr/>
                      <p:nvPr/>
                    </p:nvPicPr>
                    <p:blipFill>
                      <a:blip r:embed="rId5"/>
                      <a:stretch>
                        <a:fillRect/>
                      </a:stretch>
                    </p:blipFill>
                    <p:spPr>
                      <a:xfrm>
                        <a:off x="4114800" y="2209800"/>
                        <a:ext cx="914400" cy="198438"/>
                      </a:xfrm>
                      <a:prstGeom prst="rect">
                        <a:avLst/>
                      </a:prstGeom>
                    </p:spPr>
                  </p:pic>
                </p:oleObj>
              </mc:Fallback>
            </mc:AlternateContent>
          </a:graphicData>
        </a:graphic>
      </p:graphicFrame>
      <p:sp>
        <p:nvSpPr>
          <p:cNvPr id="3" name="文本框 2"/>
          <p:cNvSpPr txBox="1"/>
          <p:nvPr/>
        </p:nvSpPr>
        <p:spPr>
          <a:xfrm>
            <a:off x="1027386" y="873124"/>
            <a:ext cx="8524998" cy="3693319"/>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zh-CN" altLang="en-US" sz="2400" dirty="0">
                <a:solidFill>
                  <a:srgbClr val="000000"/>
                </a:solidFill>
                <a:latin typeface="+mn-ea"/>
              </a:rPr>
              <a:t>协议   控制两个对等实体进行逻辑通信的规则的集合。</a:t>
            </a:r>
            <a:endParaRPr lang="en-US" altLang="zh-CN" sz="2400" dirty="0">
              <a:solidFill>
                <a:srgbClr val="000000"/>
              </a:solidFill>
              <a:latin typeface="+mn-ea"/>
            </a:endParaRPr>
          </a:p>
          <a:p>
            <a:pPr marL="342900" indent="-342900">
              <a:lnSpc>
                <a:spcPct val="150000"/>
              </a:lnSpc>
              <a:buFont typeface="Wingdings" panose="05000000000000000000" pitchFamily="2" charset="2"/>
              <a:buChar char="p"/>
            </a:pPr>
            <a:r>
              <a:rPr lang="zh-CN" altLang="en-US" sz="2400" dirty="0">
                <a:solidFill>
                  <a:srgbClr val="000000"/>
                </a:solidFill>
                <a:latin typeface="+mn-ea"/>
              </a:rPr>
              <a:t>协议三要素：</a:t>
            </a:r>
            <a:endParaRPr lang="en-US" altLang="zh-CN" sz="2400" dirty="0">
              <a:solidFill>
                <a:srgbClr val="000000"/>
              </a:solidFill>
              <a:latin typeface="+mn-ea"/>
            </a:endParaRPr>
          </a:p>
          <a:p>
            <a:pPr marL="539750" indent="-342900">
              <a:lnSpc>
                <a:spcPct val="150000"/>
              </a:lnSpc>
              <a:buFont typeface="Wingdings" panose="05000000000000000000" pitchFamily="2" charset="2"/>
              <a:buChar char="Ø"/>
            </a:pPr>
            <a:r>
              <a:rPr lang="zh-CN" altLang="en-US" sz="2400" b="1" dirty="0">
                <a:solidFill>
                  <a:srgbClr val="FF0000"/>
                </a:solidFill>
                <a:latin typeface="+mn-ea"/>
              </a:rPr>
              <a:t>语法</a:t>
            </a:r>
            <a:r>
              <a:rPr lang="zh-CN" altLang="en-US" sz="2400" dirty="0">
                <a:solidFill>
                  <a:srgbClr val="000000"/>
                </a:solidFill>
                <a:latin typeface="+mn-ea"/>
              </a:rPr>
              <a:t>   定义所交换信息的格式</a:t>
            </a:r>
            <a:endParaRPr lang="en-US" altLang="zh-CN" sz="2400" dirty="0">
              <a:solidFill>
                <a:srgbClr val="000000"/>
              </a:solidFill>
              <a:latin typeface="+mn-ea"/>
            </a:endParaRPr>
          </a:p>
          <a:p>
            <a:pPr marL="539750" indent="-342900">
              <a:lnSpc>
                <a:spcPct val="150000"/>
              </a:lnSpc>
              <a:buFont typeface="Wingdings" panose="05000000000000000000" pitchFamily="2" charset="2"/>
              <a:buChar char="Ø"/>
            </a:pPr>
            <a:r>
              <a:rPr lang="zh-CN" altLang="en-US" sz="2400" b="1" dirty="0">
                <a:solidFill>
                  <a:srgbClr val="FF0000"/>
                </a:solidFill>
                <a:latin typeface="+mn-ea"/>
              </a:rPr>
              <a:t>语义</a:t>
            </a:r>
            <a:r>
              <a:rPr lang="zh-CN" altLang="en-US" sz="2400" dirty="0">
                <a:solidFill>
                  <a:srgbClr val="000000"/>
                </a:solidFill>
                <a:latin typeface="+mn-ea"/>
              </a:rPr>
              <a:t>   定义收发双方所要完成的操作</a:t>
            </a:r>
            <a:endParaRPr lang="en-US" altLang="zh-CN" sz="2400" dirty="0">
              <a:solidFill>
                <a:srgbClr val="000000"/>
              </a:solidFill>
              <a:latin typeface="+mn-ea"/>
            </a:endParaRPr>
          </a:p>
          <a:p>
            <a:pPr marL="539750" indent="-342900">
              <a:lnSpc>
                <a:spcPct val="150000"/>
              </a:lnSpc>
              <a:buFont typeface="Wingdings" panose="05000000000000000000" pitchFamily="2" charset="2"/>
              <a:buChar char="Ø"/>
            </a:pPr>
            <a:r>
              <a:rPr lang="zh-CN" altLang="en-US" sz="2400" b="1" dirty="0">
                <a:solidFill>
                  <a:srgbClr val="FF0000"/>
                </a:solidFill>
                <a:latin typeface="+mn-ea"/>
              </a:rPr>
              <a:t>同步</a:t>
            </a:r>
            <a:r>
              <a:rPr lang="zh-CN" altLang="en-US" sz="2400" dirty="0">
                <a:solidFill>
                  <a:srgbClr val="000000"/>
                </a:solidFill>
                <a:latin typeface="+mn-ea"/>
              </a:rPr>
              <a:t>   定义收发双方的时序关系</a:t>
            </a:r>
            <a:endParaRPr lang="zh-CN" altLang="en-US" sz="2400" dirty="0">
              <a:solidFill>
                <a:srgbClr val="000000"/>
              </a:solidFill>
              <a:latin typeface="+mn-ea"/>
            </a:endParaRPr>
          </a:p>
          <a:p>
            <a:pPr marL="539750" indent="-342900">
              <a:lnSpc>
                <a:spcPct val="150000"/>
              </a:lnSpc>
              <a:buFont typeface="Wingdings" panose="05000000000000000000" pitchFamily="2" charset="2"/>
              <a:buChar char="Ø"/>
            </a:pPr>
            <a:endParaRPr lang="zh-CN" altLang="en-US" sz="2400" dirty="0">
              <a:solidFill>
                <a:srgbClr val="000000"/>
              </a:solidFill>
              <a:latin typeface="+mn-ea"/>
            </a:endParaRPr>
          </a:p>
          <a:p>
            <a:pPr marL="285750" indent="-285750">
              <a:buFont typeface="Wingdings" panose="05000000000000000000" pitchFamily="2" charset="2"/>
              <a:buChar char="p"/>
            </a:pPr>
            <a:endParaRPr lang="zh-CN" altLang="en-US" dirty="0"/>
          </a:p>
        </p:txBody>
      </p:sp>
      <p:pic>
        <p:nvPicPr>
          <p:cNvPr id="13333"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2470" y="3645024"/>
            <a:ext cx="9762143" cy="30963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78125" y="1844824"/>
            <a:ext cx="6305112" cy="2243050"/>
          </a:xfrm>
          <a:prstGeom prst="rect">
            <a:avLst/>
          </a:prstGeom>
          <a:solidFill>
            <a:schemeClr val="bg1"/>
          </a:solidFill>
        </p:spPr>
        <p:txBody>
          <a:bodyPr wrap="square" rtlCol="0">
            <a:spAutoFit/>
          </a:bodyPr>
          <a:lstStyle/>
          <a:p>
            <a:pPr marL="342900" indent="-342900" eaLnBrk="1" hangingPunct="1">
              <a:lnSpc>
                <a:spcPct val="150000"/>
              </a:lnSpc>
              <a:buFont typeface="Arial" panose="020B0604020202020204" pitchFamily="34" charset="0"/>
              <a:buChar char="•"/>
            </a:pPr>
            <a:r>
              <a:rPr lang="zh-CN" altLang="en-US" sz="2400" b="1" dirty="0">
                <a:solidFill>
                  <a:srgbClr val="036EB8"/>
                </a:solidFill>
                <a:latin typeface="微软雅黑" panose="020B0503020204020204" pitchFamily="34" charset="-122"/>
                <a:ea typeface="微软雅黑" panose="020B0503020204020204" pitchFamily="34" charset="-122"/>
              </a:rPr>
              <a:t>网络、互连网（互联网）和因特网</a:t>
            </a:r>
            <a:endParaRPr lang="en-US" altLang="zh-CN" sz="2400" b="1" dirty="0">
              <a:solidFill>
                <a:srgbClr val="036EB8"/>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Arial" panose="020B0604020202020204" pitchFamily="34" charset="0"/>
              <a:buChar char="•"/>
            </a:pPr>
            <a:r>
              <a:rPr lang="zh-CN" altLang="en-US" sz="2400" b="1" dirty="0">
                <a:solidFill>
                  <a:srgbClr val="036EB8"/>
                </a:solidFill>
                <a:latin typeface="微软雅黑" panose="020B0503020204020204" pitchFamily="34" charset="-122"/>
                <a:ea typeface="微软雅黑" panose="020B0503020204020204" pitchFamily="34" charset="-122"/>
              </a:rPr>
              <a:t>因特网发展的三个阶段</a:t>
            </a:r>
            <a:endParaRPr lang="en-US" altLang="zh-CN" sz="2400" b="1" dirty="0">
              <a:solidFill>
                <a:srgbClr val="036EB8"/>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Arial" panose="020B0604020202020204" pitchFamily="34" charset="0"/>
              <a:buChar char="•"/>
            </a:pPr>
            <a:r>
              <a:rPr lang="zh-CN" altLang="en-US" sz="2400" b="1" dirty="0">
                <a:solidFill>
                  <a:srgbClr val="036EB8"/>
                </a:solidFill>
                <a:latin typeface="微软雅黑" panose="020B0503020204020204" pitchFamily="34" charset="-122"/>
                <a:ea typeface="微软雅黑" panose="020B0503020204020204" pitchFamily="34" charset="-122"/>
              </a:rPr>
              <a:t>因特网的标准化工作</a:t>
            </a:r>
            <a:endParaRPr lang="en-US" altLang="zh-CN" sz="2400" b="1" dirty="0">
              <a:solidFill>
                <a:srgbClr val="036EB8"/>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Arial" panose="020B0604020202020204" pitchFamily="34" charset="0"/>
              <a:buChar char="•"/>
            </a:pPr>
            <a:r>
              <a:rPr lang="zh-CN" altLang="en-US" sz="2400" b="1" dirty="0">
                <a:solidFill>
                  <a:srgbClr val="036EB8"/>
                </a:solidFill>
                <a:latin typeface="微软雅黑" panose="020B0503020204020204" pitchFamily="34" charset="-122"/>
                <a:ea typeface="微软雅黑" panose="020B0503020204020204" pitchFamily="34" charset="-122"/>
              </a:rPr>
              <a:t>因特网的组成</a:t>
            </a:r>
            <a:endParaRPr lang="zh-CN" altLang="en-US" sz="2400" b="1" dirty="0">
              <a:solidFill>
                <a:srgbClr val="036EB8"/>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893155" y="409574"/>
            <a:ext cx="908050" cy="908050"/>
            <a:chOff x="369155" y="409574"/>
            <a:chExt cx="908050" cy="908050"/>
          </a:xfrm>
        </p:grpSpPr>
        <p:sp>
          <p:nvSpPr>
            <p:cNvPr id="4" name="十字箭头标注 16"/>
            <p:cNvSpPr/>
            <p:nvPr/>
          </p:nvSpPr>
          <p:spPr>
            <a:xfrm>
              <a:off x="369155" y="409574"/>
              <a:ext cx="908050" cy="908050"/>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hangingPunct="1">
                <a:defRPr/>
              </a:pPr>
              <a:endParaRPr lang="zh-CN" altLang="en-US" sz="100" noProof="1"/>
            </a:p>
          </p:txBody>
        </p:sp>
        <p:pic>
          <p:nvPicPr>
            <p:cNvPr id="5" name="图片 17"/>
            <p:cNvPicPr>
              <a:picLocks noChangeAspect="1"/>
            </p:cNvPicPr>
            <p:nvPr/>
          </p:nvPicPr>
          <p:blipFill>
            <a:blip r:embed="rId1"/>
            <a:stretch>
              <a:fillRect/>
            </a:stretch>
          </p:blipFill>
          <p:spPr>
            <a:xfrm>
              <a:off x="559655" y="548680"/>
              <a:ext cx="527050" cy="527050"/>
            </a:xfrm>
            <a:prstGeom prst="rect">
              <a:avLst/>
            </a:prstGeom>
            <a:noFill/>
            <a:ln w="9525">
              <a:noFill/>
            </a:ln>
          </p:spPr>
        </p:pic>
      </p:grpSp>
      <p:sp>
        <p:nvSpPr>
          <p:cNvPr id="6" name="文本框 11"/>
          <p:cNvSpPr txBox="1"/>
          <p:nvPr/>
        </p:nvSpPr>
        <p:spPr>
          <a:xfrm>
            <a:off x="2778126" y="679449"/>
            <a:ext cx="5291137" cy="400110"/>
          </a:xfrm>
          <a:prstGeom prst="rect">
            <a:avLst/>
          </a:prstGeom>
          <a:noFill/>
          <a:ln w="9525">
            <a:noFill/>
          </a:ln>
        </p:spPr>
        <p:txBody>
          <a:bodyPr>
            <a:spAutoFit/>
          </a:bodyPr>
          <a:lstStyle/>
          <a:p>
            <a:pPr eaLnBrk="1" hangingPunct="1"/>
            <a:r>
              <a:rPr lang="zh-CN" altLang="en-US" sz="2000" b="1" dirty="0">
                <a:solidFill>
                  <a:srgbClr val="036EB8"/>
                </a:solidFill>
                <a:latin typeface="微软雅黑" panose="020B0503020204020204" pitchFamily="34" charset="-122"/>
                <a:ea typeface="微软雅黑" panose="020B0503020204020204" pitchFamily="34" charset="-122"/>
              </a:rPr>
              <a:t>互联网概述</a:t>
            </a:r>
            <a:endParaRPr lang="en-US" altLang="zh-CN" sz="2000" b="1" dirty="0">
              <a:solidFill>
                <a:srgbClr val="036EB8"/>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11"/>
          <p:cNvSpPr txBox="1"/>
          <p:nvPr/>
        </p:nvSpPr>
        <p:spPr>
          <a:xfrm>
            <a:off x="1027386" y="340379"/>
            <a:ext cx="5291137" cy="523220"/>
          </a:xfrm>
          <a:prstGeom prst="rect">
            <a:avLst/>
          </a:prstGeom>
          <a:noFill/>
          <a:ln w="9525">
            <a:noFill/>
          </a:ln>
        </p:spPr>
        <p:txBody>
          <a:bodyPr>
            <a:spAutoFit/>
          </a:bodyPr>
          <a:lstStyle/>
          <a:p>
            <a:pPr eaLnBrk="1" hangingPunct="1"/>
            <a:r>
              <a:rPr lang="zh-CN" altLang="en-US" sz="2800" b="1" dirty="0">
                <a:solidFill>
                  <a:srgbClr val="036EB8"/>
                </a:solidFill>
                <a:latin typeface="微软雅黑" panose="020B0503020204020204" pitchFamily="34" charset="-122"/>
                <a:ea typeface="微软雅黑" panose="020B0503020204020204" pitchFamily="34" charset="-122"/>
              </a:rPr>
              <a:t>计算机网络中的专业术语</a:t>
            </a:r>
            <a:endParaRPr lang="en-US" altLang="zh-CN" sz="2800" b="1" dirty="0">
              <a:solidFill>
                <a:srgbClr val="036EB8"/>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336" y="147964"/>
            <a:ext cx="908050" cy="908050"/>
            <a:chOff x="369155" y="409574"/>
            <a:chExt cx="908050" cy="908050"/>
          </a:xfrm>
        </p:grpSpPr>
        <p:sp>
          <p:nvSpPr>
            <p:cNvPr id="17" name="十字箭头标注 16"/>
            <p:cNvSpPr/>
            <p:nvPr/>
          </p:nvSpPr>
          <p:spPr>
            <a:xfrm>
              <a:off x="369155" y="409574"/>
              <a:ext cx="908050" cy="908050"/>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hangingPunct="1">
                <a:defRPr/>
              </a:pPr>
              <a:endParaRPr lang="zh-CN" altLang="en-US" sz="100" noProof="1"/>
            </a:p>
          </p:txBody>
        </p:sp>
        <p:pic>
          <p:nvPicPr>
            <p:cNvPr id="6149" name="图片 17"/>
            <p:cNvPicPr>
              <a:picLocks noChangeAspect="1"/>
            </p:cNvPicPr>
            <p:nvPr/>
          </p:nvPicPr>
          <p:blipFill>
            <a:blip r:embed="rId1"/>
            <a:stretch>
              <a:fillRect/>
            </a:stretch>
          </p:blipFill>
          <p:spPr>
            <a:xfrm>
              <a:off x="559655" y="548680"/>
              <a:ext cx="527050" cy="527050"/>
            </a:xfrm>
            <a:prstGeom prst="rect">
              <a:avLst/>
            </a:prstGeom>
            <a:noFill/>
            <a:ln w="9525">
              <a:noFill/>
            </a:ln>
          </p:spPr>
        </p:pic>
      </p:grpSp>
      <p:sp>
        <p:nvSpPr>
          <p:cNvPr id="9" name="文本框 8"/>
          <p:cNvSpPr txBox="1"/>
          <p:nvPr/>
        </p:nvSpPr>
        <p:spPr>
          <a:xfrm>
            <a:off x="1914462" y="2210521"/>
            <a:ext cx="553998" cy="792088"/>
          </a:xfrm>
          <a:prstGeom prst="rect">
            <a:avLst/>
          </a:prstGeom>
          <a:noFill/>
        </p:spPr>
        <p:txBody>
          <a:bodyPr vert="eaVert" wrap="square" rtlCol="0">
            <a:spAutoFit/>
          </a:bodyPr>
          <a:lstStyle/>
          <a:p>
            <a:pPr algn="ctr"/>
            <a:r>
              <a:rPr lang="zh-CN" altLang="en-US" sz="2400" b="1" dirty="0">
                <a:solidFill>
                  <a:schemeClr val="bg1"/>
                </a:solidFill>
              </a:rPr>
              <a:t>比特</a:t>
            </a:r>
            <a:endParaRPr lang="zh-CN" altLang="en-US" sz="2400" b="1" dirty="0">
              <a:solidFill>
                <a:schemeClr val="bg1"/>
              </a:solidFill>
            </a:endParaRPr>
          </a:p>
        </p:txBody>
      </p:sp>
      <p:sp>
        <p:nvSpPr>
          <p:cNvPr id="19" name="文本框 18"/>
          <p:cNvSpPr txBox="1"/>
          <p:nvPr/>
        </p:nvSpPr>
        <p:spPr>
          <a:xfrm>
            <a:off x="6760860" y="2210521"/>
            <a:ext cx="553998" cy="792088"/>
          </a:xfrm>
          <a:prstGeom prst="rect">
            <a:avLst/>
          </a:prstGeom>
          <a:noFill/>
        </p:spPr>
        <p:txBody>
          <a:bodyPr vert="eaVert" wrap="square" rtlCol="0">
            <a:spAutoFit/>
          </a:bodyPr>
          <a:lstStyle/>
          <a:p>
            <a:pPr algn="ctr"/>
            <a:r>
              <a:rPr lang="zh-CN" altLang="en-US" sz="2400" b="1" dirty="0">
                <a:solidFill>
                  <a:schemeClr val="bg1"/>
                </a:solidFill>
              </a:rPr>
              <a:t>速率</a:t>
            </a:r>
            <a:endParaRPr lang="zh-CN" altLang="en-US" sz="2400" b="1" dirty="0">
              <a:solidFill>
                <a:schemeClr val="bg1"/>
              </a:solidFill>
            </a:endParaRPr>
          </a:p>
        </p:txBody>
      </p:sp>
      <p:graphicFrame>
        <p:nvGraphicFramePr>
          <p:cNvPr id="6" name="对象 5"/>
          <p:cNvGraphicFramePr>
            <a:graphicFrameLocks noChangeAspect="1"/>
          </p:cNvGraphicFramePr>
          <p:nvPr/>
        </p:nvGraphicFramePr>
        <p:xfrm>
          <a:off x="4514850" y="2219325"/>
          <a:ext cx="114300" cy="177800"/>
        </p:xfrm>
        <a:graphic>
          <a:graphicData uri="http://schemas.openxmlformats.org/presentationml/2006/ole">
            <mc:AlternateContent xmlns:mc="http://schemas.openxmlformats.org/markup-compatibility/2006">
              <mc:Choice xmlns:v="urn:schemas-microsoft-com:vml" Requires="v">
                <p:oleObj spid="_x0000_s15618" name="Equation" r:id="rId2" imgW="2733675" imgH="4257675" progId="Equation.DSMT4">
                  <p:embed/>
                </p:oleObj>
              </mc:Choice>
              <mc:Fallback>
                <p:oleObj name="Equation" r:id="rId2" imgW="2733675" imgH="4257675" progId="Equation.DSMT4">
                  <p:embed/>
                  <p:pic>
                    <p:nvPicPr>
                      <p:cNvPr id="0" name="对象 5"/>
                      <p:cNvPicPr/>
                      <p:nvPr/>
                    </p:nvPicPr>
                    <p:blipFill>
                      <a:blip r:embed="rId3"/>
                      <a:stretch>
                        <a:fillRect/>
                      </a:stretch>
                    </p:blipFill>
                    <p:spPr>
                      <a:xfrm>
                        <a:off x="4514850" y="2219325"/>
                        <a:ext cx="114300" cy="1778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spid="_x0000_s15619" name="Equation" r:id="rId4" imgW="2733675" imgH="4257675" progId="Equation.DSMT4">
                  <p:embed/>
                </p:oleObj>
              </mc:Choice>
              <mc:Fallback>
                <p:oleObj name="Equation" r:id="rId4" imgW="2733675" imgH="4257675" progId="Equation.DSMT4">
                  <p:embed/>
                  <p:pic>
                    <p:nvPicPr>
                      <p:cNvPr id="0" name="对象 9"/>
                      <p:cNvPicPr/>
                      <p:nvPr/>
                    </p:nvPicPr>
                    <p:blipFill>
                      <a:blip r:embed="rId5"/>
                      <a:stretch>
                        <a:fillRect/>
                      </a:stretch>
                    </p:blipFill>
                    <p:spPr>
                      <a:xfrm>
                        <a:off x="4114800" y="2209800"/>
                        <a:ext cx="914400" cy="198438"/>
                      </a:xfrm>
                      <a:prstGeom prst="rect">
                        <a:avLst/>
                      </a:prstGeom>
                    </p:spPr>
                  </p:pic>
                </p:oleObj>
              </mc:Fallback>
            </mc:AlternateContent>
          </a:graphicData>
        </a:graphic>
      </p:graphicFrame>
      <p:sp>
        <p:nvSpPr>
          <p:cNvPr id="3" name="文本框 2"/>
          <p:cNvSpPr txBox="1"/>
          <p:nvPr/>
        </p:nvSpPr>
        <p:spPr>
          <a:xfrm>
            <a:off x="1027386" y="873124"/>
            <a:ext cx="10901262" cy="1938992"/>
          </a:xfrm>
          <a:prstGeom prst="rect">
            <a:avLst/>
          </a:prstGeom>
          <a:noFill/>
        </p:spPr>
        <p:txBody>
          <a:bodyPr wrap="square" rtlCol="0">
            <a:spAutoFit/>
          </a:bodyPr>
          <a:lstStyle/>
          <a:p>
            <a:pPr marL="342900" indent="-342900">
              <a:buFont typeface="Wingdings" panose="05000000000000000000" pitchFamily="2" charset="2"/>
              <a:buChar char="p"/>
            </a:pPr>
            <a:r>
              <a:rPr lang="zh-CN" altLang="en-US" sz="2000" dirty="0">
                <a:solidFill>
                  <a:srgbClr val="000000"/>
                </a:solidFill>
                <a:latin typeface="+mn-ea"/>
              </a:rPr>
              <a:t>在协议控制下，两个对等实体间的逻辑通信使得本层能够向上一层提供服务</a:t>
            </a:r>
            <a:r>
              <a:rPr lang="en-US" altLang="zh-CN" sz="2000" dirty="0">
                <a:solidFill>
                  <a:srgbClr val="000000"/>
                </a:solidFill>
                <a:latin typeface="+mn-ea"/>
              </a:rPr>
              <a:t>(</a:t>
            </a:r>
            <a:r>
              <a:rPr lang="zh-CN" altLang="en-US" sz="2000" dirty="0">
                <a:solidFill>
                  <a:srgbClr val="000000"/>
                </a:solidFill>
                <a:latin typeface="+mn-ea"/>
              </a:rPr>
              <a:t>也就是说通过协议完成本层的内容后就可以向上提供服务</a:t>
            </a:r>
            <a:r>
              <a:rPr lang="en-US" altLang="zh-CN" sz="2000" dirty="0">
                <a:solidFill>
                  <a:srgbClr val="000000"/>
                </a:solidFill>
                <a:latin typeface="+mn-ea"/>
              </a:rPr>
              <a:t>)</a:t>
            </a:r>
            <a:endParaRPr lang="en-US" altLang="zh-CN" sz="2000" dirty="0">
              <a:solidFill>
                <a:srgbClr val="000000"/>
              </a:solidFill>
              <a:latin typeface="+mn-ea"/>
            </a:endParaRPr>
          </a:p>
          <a:p>
            <a:pPr marL="342900" indent="-342900">
              <a:buFont typeface="Wingdings" panose="05000000000000000000" pitchFamily="2" charset="2"/>
              <a:buChar char="p"/>
            </a:pPr>
            <a:r>
              <a:rPr lang="zh-CN" altLang="en-US" sz="2000" dirty="0">
                <a:solidFill>
                  <a:srgbClr val="000000"/>
                </a:solidFill>
                <a:latin typeface="+mn-ea"/>
              </a:rPr>
              <a:t>要实现本层协议，还需要使用下面一层所提供的服务</a:t>
            </a:r>
            <a:endParaRPr lang="en-US" altLang="zh-CN" sz="2000" dirty="0">
              <a:solidFill>
                <a:srgbClr val="000000"/>
              </a:solidFill>
              <a:latin typeface="+mn-ea"/>
            </a:endParaRPr>
          </a:p>
          <a:p>
            <a:pPr marL="342900" indent="-342900">
              <a:buFont typeface="Wingdings" panose="05000000000000000000" pitchFamily="2" charset="2"/>
              <a:buChar char="p"/>
            </a:pPr>
            <a:r>
              <a:rPr lang="zh-CN" altLang="en-US" sz="2000" dirty="0">
                <a:solidFill>
                  <a:srgbClr val="000000"/>
                </a:solidFill>
                <a:latin typeface="+mn-ea"/>
              </a:rPr>
              <a:t>协议是</a:t>
            </a:r>
            <a:r>
              <a:rPr lang="en-US" altLang="zh-CN" sz="2000" dirty="0">
                <a:solidFill>
                  <a:srgbClr val="000000"/>
                </a:solidFill>
                <a:latin typeface="+mn-ea"/>
              </a:rPr>
              <a:t>"</a:t>
            </a:r>
            <a:r>
              <a:rPr lang="zh-CN" altLang="en-US" sz="2000" b="1" dirty="0">
                <a:solidFill>
                  <a:srgbClr val="FF0000"/>
                </a:solidFill>
                <a:latin typeface="+mn-ea"/>
              </a:rPr>
              <a:t>水平的</a:t>
            </a:r>
            <a:r>
              <a:rPr lang="en-US" altLang="zh-CN" sz="2000" dirty="0">
                <a:solidFill>
                  <a:srgbClr val="000000"/>
                </a:solidFill>
                <a:latin typeface="+mn-ea"/>
              </a:rPr>
              <a:t>"</a:t>
            </a:r>
            <a:r>
              <a:rPr lang="zh-CN" altLang="en-US" sz="2000" dirty="0">
                <a:solidFill>
                  <a:srgbClr val="000000"/>
                </a:solidFill>
                <a:latin typeface="+mn-ea"/>
              </a:rPr>
              <a:t>，服务是</a:t>
            </a:r>
            <a:r>
              <a:rPr lang="en-US" altLang="zh-CN" sz="2000" dirty="0">
                <a:solidFill>
                  <a:srgbClr val="000000"/>
                </a:solidFill>
                <a:latin typeface="+mn-ea"/>
              </a:rPr>
              <a:t>"</a:t>
            </a:r>
            <a:r>
              <a:rPr lang="zh-CN" altLang="en-US" sz="2000" b="1" dirty="0">
                <a:solidFill>
                  <a:srgbClr val="FF0000"/>
                </a:solidFill>
                <a:latin typeface="+mn-ea"/>
              </a:rPr>
              <a:t>垂直的</a:t>
            </a:r>
            <a:r>
              <a:rPr lang="en-US" altLang="zh-CN" sz="2000" dirty="0">
                <a:solidFill>
                  <a:srgbClr val="000000"/>
                </a:solidFill>
                <a:latin typeface="+mn-ea"/>
              </a:rPr>
              <a:t>“</a:t>
            </a:r>
            <a:endParaRPr lang="en-US" altLang="zh-CN" sz="2000" dirty="0">
              <a:solidFill>
                <a:srgbClr val="000000"/>
              </a:solidFill>
              <a:latin typeface="+mn-ea"/>
            </a:endParaRPr>
          </a:p>
          <a:p>
            <a:pPr marL="342900" indent="-342900">
              <a:buFont typeface="Wingdings" panose="05000000000000000000" pitchFamily="2" charset="2"/>
              <a:buChar char="p"/>
            </a:pPr>
            <a:r>
              <a:rPr lang="zh-CN" altLang="en-US" sz="2000" dirty="0">
                <a:solidFill>
                  <a:srgbClr val="000000"/>
                </a:solidFill>
                <a:latin typeface="+mn-ea"/>
              </a:rPr>
              <a:t>实体看得见相邻下层所提供的的服务，但是并不知道实现该服务的具体协议。也就是说，下面的协议对上面的实体是</a:t>
            </a:r>
            <a:r>
              <a:rPr lang="en-US" altLang="zh-CN" sz="2000" dirty="0">
                <a:solidFill>
                  <a:srgbClr val="000000"/>
                </a:solidFill>
                <a:latin typeface="+mn-ea"/>
              </a:rPr>
              <a:t>"</a:t>
            </a:r>
            <a:r>
              <a:rPr lang="zh-CN" altLang="en-US" sz="2000" b="1" dirty="0">
                <a:solidFill>
                  <a:srgbClr val="FF0000"/>
                </a:solidFill>
                <a:latin typeface="+mn-ea"/>
              </a:rPr>
              <a:t>透明</a:t>
            </a:r>
            <a:r>
              <a:rPr lang="en-US" altLang="zh-CN" sz="2000" dirty="0">
                <a:solidFill>
                  <a:srgbClr val="000000"/>
                </a:solidFill>
                <a:latin typeface="+mn-ea"/>
              </a:rPr>
              <a:t>"</a:t>
            </a:r>
            <a:r>
              <a:rPr lang="zh-CN" altLang="en-US" sz="2000" dirty="0">
                <a:solidFill>
                  <a:srgbClr val="000000"/>
                </a:solidFill>
                <a:latin typeface="+mn-ea"/>
              </a:rPr>
              <a:t>的</a:t>
            </a:r>
            <a:endParaRPr lang="zh-CN" altLang="en-US" sz="2000" dirty="0">
              <a:solidFill>
                <a:srgbClr val="000000"/>
              </a:solidFill>
              <a:latin typeface="+mn-ea"/>
            </a:endParaRPr>
          </a:p>
        </p:txBody>
      </p:sp>
      <p:pic>
        <p:nvPicPr>
          <p:cNvPr id="1536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3969" y="2821641"/>
            <a:ext cx="10009108" cy="39541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11"/>
          <p:cNvSpPr txBox="1"/>
          <p:nvPr/>
        </p:nvSpPr>
        <p:spPr>
          <a:xfrm>
            <a:off x="1027386" y="340379"/>
            <a:ext cx="5291137" cy="523220"/>
          </a:xfrm>
          <a:prstGeom prst="rect">
            <a:avLst/>
          </a:prstGeom>
          <a:noFill/>
          <a:ln w="9525">
            <a:noFill/>
          </a:ln>
        </p:spPr>
        <p:txBody>
          <a:bodyPr>
            <a:spAutoFit/>
          </a:bodyPr>
          <a:lstStyle/>
          <a:p>
            <a:pPr eaLnBrk="1" hangingPunct="1"/>
            <a:r>
              <a:rPr lang="zh-CN" altLang="en-US" sz="2800" b="1" dirty="0">
                <a:solidFill>
                  <a:srgbClr val="036EB8"/>
                </a:solidFill>
                <a:latin typeface="微软雅黑" panose="020B0503020204020204" pitchFamily="34" charset="-122"/>
                <a:ea typeface="微软雅黑" panose="020B0503020204020204" pitchFamily="34" charset="-122"/>
              </a:rPr>
              <a:t>计算机网络中的专业术语</a:t>
            </a:r>
            <a:endParaRPr lang="en-US" altLang="zh-CN" sz="2800" b="1" dirty="0">
              <a:solidFill>
                <a:srgbClr val="036EB8"/>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336" y="147964"/>
            <a:ext cx="908050" cy="908050"/>
            <a:chOff x="369155" y="409574"/>
            <a:chExt cx="908050" cy="908050"/>
          </a:xfrm>
        </p:grpSpPr>
        <p:sp>
          <p:nvSpPr>
            <p:cNvPr id="17" name="十字箭头标注 16"/>
            <p:cNvSpPr/>
            <p:nvPr/>
          </p:nvSpPr>
          <p:spPr>
            <a:xfrm>
              <a:off x="369155" y="409574"/>
              <a:ext cx="908050" cy="908050"/>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hangingPunct="1">
                <a:defRPr/>
              </a:pPr>
              <a:endParaRPr lang="zh-CN" altLang="en-US" sz="100" noProof="1"/>
            </a:p>
          </p:txBody>
        </p:sp>
        <p:pic>
          <p:nvPicPr>
            <p:cNvPr id="6149" name="图片 17"/>
            <p:cNvPicPr>
              <a:picLocks noChangeAspect="1"/>
            </p:cNvPicPr>
            <p:nvPr/>
          </p:nvPicPr>
          <p:blipFill>
            <a:blip r:embed="rId1"/>
            <a:stretch>
              <a:fillRect/>
            </a:stretch>
          </p:blipFill>
          <p:spPr>
            <a:xfrm>
              <a:off x="559655" y="548680"/>
              <a:ext cx="527050" cy="527050"/>
            </a:xfrm>
            <a:prstGeom prst="rect">
              <a:avLst/>
            </a:prstGeom>
            <a:noFill/>
            <a:ln w="9525">
              <a:noFill/>
            </a:ln>
          </p:spPr>
        </p:pic>
      </p:grpSp>
      <p:sp>
        <p:nvSpPr>
          <p:cNvPr id="9" name="文本框 8"/>
          <p:cNvSpPr txBox="1"/>
          <p:nvPr/>
        </p:nvSpPr>
        <p:spPr>
          <a:xfrm>
            <a:off x="1914462" y="2210521"/>
            <a:ext cx="553998" cy="792088"/>
          </a:xfrm>
          <a:prstGeom prst="rect">
            <a:avLst/>
          </a:prstGeom>
          <a:noFill/>
        </p:spPr>
        <p:txBody>
          <a:bodyPr vert="eaVert" wrap="square" rtlCol="0">
            <a:spAutoFit/>
          </a:bodyPr>
          <a:lstStyle/>
          <a:p>
            <a:pPr algn="ctr"/>
            <a:r>
              <a:rPr lang="zh-CN" altLang="en-US" sz="2400" b="1" dirty="0">
                <a:solidFill>
                  <a:schemeClr val="bg1"/>
                </a:solidFill>
              </a:rPr>
              <a:t>比特</a:t>
            </a:r>
            <a:endParaRPr lang="zh-CN" altLang="en-US" sz="2400" b="1" dirty="0">
              <a:solidFill>
                <a:schemeClr val="bg1"/>
              </a:solidFill>
            </a:endParaRPr>
          </a:p>
        </p:txBody>
      </p:sp>
      <p:sp>
        <p:nvSpPr>
          <p:cNvPr id="19" name="文本框 18"/>
          <p:cNvSpPr txBox="1"/>
          <p:nvPr/>
        </p:nvSpPr>
        <p:spPr>
          <a:xfrm>
            <a:off x="6760860" y="2210521"/>
            <a:ext cx="553998" cy="792088"/>
          </a:xfrm>
          <a:prstGeom prst="rect">
            <a:avLst/>
          </a:prstGeom>
          <a:noFill/>
        </p:spPr>
        <p:txBody>
          <a:bodyPr vert="eaVert" wrap="square" rtlCol="0">
            <a:spAutoFit/>
          </a:bodyPr>
          <a:lstStyle/>
          <a:p>
            <a:pPr algn="ctr"/>
            <a:r>
              <a:rPr lang="zh-CN" altLang="en-US" sz="2400" b="1" dirty="0">
                <a:solidFill>
                  <a:schemeClr val="bg1"/>
                </a:solidFill>
              </a:rPr>
              <a:t>速率</a:t>
            </a:r>
            <a:endParaRPr lang="zh-CN" altLang="en-US" sz="2400" b="1" dirty="0">
              <a:solidFill>
                <a:schemeClr val="bg1"/>
              </a:solidFill>
            </a:endParaRPr>
          </a:p>
        </p:txBody>
      </p:sp>
      <p:graphicFrame>
        <p:nvGraphicFramePr>
          <p:cNvPr id="6" name="对象 5"/>
          <p:cNvGraphicFramePr>
            <a:graphicFrameLocks noChangeAspect="1"/>
          </p:cNvGraphicFramePr>
          <p:nvPr/>
        </p:nvGraphicFramePr>
        <p:xfrm>
          <a:off x="4514850" y="2219325"/>
          <a:ext cx="114300" cy="177800"/>
        </p:xfrm>
        <a:graphic>
          <a:graphicData uri="http://schemas.openxmlformats.org/presentationml/2006/ole">
            <mc:AlternateContent xmlns:mc="http://schemas.openxmlformats.org/markup-compatibility/2006">
              <mc:Choice xmlns:v="urn:schemas-microsoft-com:vml" Requires="v">
                <p:oleObj spid="_x0000_s16636" name="Equation" r:id="rId2" imgW="2733675" imgH="4257675" progId="Equation.DSMT4">
                  <p:embed/>
                </p:oleObj>
              </mc:Choice>
              <mc:Fallback>
                <p:oleObj name="Equation" r:id="rId2" imgW="2733675" imgH="4257675" progId="Equation.DSMT4">
                  <p:embed/>
                  <p:pic>
                    <p:nvPicPr>
                      <p:cNvPr id="0" name="对象 5"/>
                      <p:cNvPicPr/>
                      <p:nvPr/>
                    </p:nvPicPr>
                    <p:blipFill>
                      <a:blip r:embed="rId3"/>
                      <a:stretch>
                        <a:fillRect/>
                      </a:stretch>
                    </p:blipFill>
                    <p:spPr>
                      <a:xfrm>
                        <a:off x="4514850" y="2219325"/>
                        <a:ext cx="114300" cy="1778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spid="_x0000_s16637" name="Equation" r:id="rId4" imgW="2733675" imgH="4257675" progId="Equation.DSMT4">
                  <p:embed/>
                </p:oleObj>
              </mc:Choice>
              <mc:Fallback>
                <p:oleObj name="Equation" r:id="rId4" imgW="2733675" imgH="4257675" progId="Equation.DSMT4">
                  <p:embed/>
                  <p:pic>
                    <p:nvPicPr>
                      <p:cNvPr id="0" name="对象 9"/>
                      <p:cNvPicPr/>
                      <p:nvPr/>
                    </p:nvPicPr>
                    <p:blipFill>
                      <a:blip r:embed="rId5"/>
                      <a:stretch>
                        <a:fillRect/>
                      </a:stretch>
                    </p:blipFill>
                    <p:spPr>
                      <a:xfrm>
                        <a:off x="4114800" y="2209800"/>
                        <a:ext cx="914400" cy="198438"/>
                      </a:xfrm>
                      <a:prstGeom prst="rect">
                        <a:avLst/>
                      </a:prstGeom>
                    </p:spPr>
                  </p:pic>
                </p:oleObj>
              </mc:Fallback>
            </mc:AlternateContent>
          </a:graphicData>
        </a:graphic>
      </p:graphicFrame>
      <p:sp>
        <p:nvSpPr>
          <p:cNvPr id="3" name="文本框 2"/>
          <p:cNvSpPr txBox="1"/>
          <p:nvPr/>
        </p:nvSpPr>
        <p:spPr>
          <a:xfrm>
            <a:off x="1027386" y="873124"/>
            <a:ext cx="11164614" cy="1938992"/>
          </a:xfrm>
          <a:prstGeom prst="rect">
            <a:avLst/>
          </a:prstGeom>
          <a:noFill/>
        </p:spPr>
        <p:txBody>
          <a:bodyPr wrap="square" rtlCol="0">
            <a:spAutoFit/>
          </a:bodyPr>
          <a:lstStyle/>
          <a:p>
            <a:pPr marL="342900" indent="-342900">
              <a:buFont typeface="Wingdings" panose="05000000000000000000" pitchFamily="2" charset="2"/>
              <a:buChar char="p"/>
            </a:pPr>
            <a:r>
              <a:rPr lang="zh-CN" altLang="en-US" sz="2000" b="1" dirty="0">
                <a:latin typeface="+mn-ea"/>
              </a:rPr>
              <a:t>服务访问点</a:t>
            </a:r>
            <a:r>
              <a:rPr lang="zh-CN" altLang="en-US" sz="2000" dirty="0">
                <a:solidFill>
                  <a:srgbClr val="000000"/>
                </a:solidFill>
                <a:latin typeface="+mn-ea"/>
              </a:rPr>
              <a:t>：在同一系统中</a:t>
            </a:r>
            <a:r>
              <a:rPr lang="zh-CN" altLang="en-US" sz="2000" b="1" dirty="0">
                <a:solidFill>
                  <a:srgbClr val="FF0000"/>
                </a:solidFill>
                <a:latin typeface="+mn-ea"/>
              </a:rPr>
              <a:t>相邻两层的实体交换信息的逻辑接口，</a:t>
            </a:r>
            <a:r>
              <a:rPr lang="zh-CN" altLang="en-US" sz="2000" dirty="0">
                <a:latin typeface="+mn-ea"/>
              </a:rPr>
              <a:t>用于区分不同的服务类型</a:t>
            </a:r>
            <a:endParaRPr lang="en-US" altLang="zh-CN" sz="2000" dirty="0">
              <a:latin typeface="+mn-ea"/>
            </a:endParaRPr>
          </a:p>
          <a:p>
            <a:pPr marL="720090" indent="-342900" algn="l">
              <a:buFont typeface="Wingdings" panose="05000000000000000000" pitchFamily="2" charset="2"/>
              <a:buChar char="Ø"/>
            </a:pPr>
            <a:r>
              <a:rPr lang="zh-CN" altLang="en-US" sz="2000" b="0" i="0" dirty="0">
                <a:effectLst/>
                <a:latin typeface="-apple-system"/>
              </a:rPr>
              <a:t>数据链路层的服务访问点为帧的</a:t>
            </a:r>
            <a:r>
              <a:rPr lang="en-US" altLang="zh-CN" sz="2000" b="0" i="0" dirty="0">
                <a:effectLst/>
                <a:latin typeface="-apple-system"/>
              </a:rPr>
              <a:t>"</a:t>
            </a:r>
            <a:r>
              <a:rPr lang="zh-CN" altLang="en-US" sz="2000" b="0" i="0" dirty="0">
                <a:effectLst/>
                <a:latin typeface="-apple-system"/>
              </a:rPr>
              <a:t>类型</a:t>
            </a:r>
            <a:r>
              <a:rPr lang="en-US" altLang="zh-CN" sz="2000" b="0" i="0" dirty="0">
                <a:effectLst/>
                <a:latin typeface="-apple-system"/>
              </a:rPr>
              <a:t>"</a:t>
            </a:r>
            <a:r>
              <a:rPr lang="zh-CN" altLang="en-US" sz="2000" b="0" i="0" dirty="0">
                <a:effectLst/>
                <a:latin typeface="-apple-system"/>
              </a:rPr>
              <a:t>字段</a:t>
            </a:r>
            <a:endParaRPr lang="zh-CN" altLang="en-US" sz="2000" b="0" i="0" dirty="0">
              <a:effectLst/>
              <a:latin typeface="-apple-system"/>
            </a:endParaRPr>
          </a:p>
          <a:p>
            <a:pPr marL="720090" indent="-342900" algn="l">
              <a:buFont typeface="Wingdings" panose="05000000000000000000" pitchFamily="2" charset="2"/>
              <a:buChar char="Ø"/>
            </a:pPr>
            <a:r>
              <a:rPr lang="zh-CN" altLang="en-US" sz="2000" b="0" i="0" dirty="0">
                <a:effectLst/>
                <a:latin typeface="-apple-system"/>
              </a:rPr>
              <a:t>网络层的服务访问点位</a:t>
            </a:r>
            <a:r>
              <a:rPr lang="en-US" altLang="zh-CN" sz="2000" b="0" i="0" dirty="0">
                <a:effectLst/>
                <a:latin typeface="-apple-system"/>
              </a:rPr>
              <a:t>IP</a:t>
            </a:r>
            <a:r>
              <a:rPr lang="zh-CN" altLang="en-US" sz="2000" b="0" i="0" dirty="0">
                <a:effectLst/>
                <a:latin typeface="-apple-system"/>
              </a:rPr>
              <a:t>数据报首部中的</a:t>
            </a:r>
            <a:r>
              <a:rPr lang="en-US" altLang="zh-CN" sz="2000" b="0" i="0" dirty="0">
                <a:effectLst/>
                <a:latin typeface="-apple-system"/>
              </a:rPr>
              <a:t>"</a:t>
            </a:r>
            <a:r>
              <a:rPr lang="zh-CN" altLang="en-US" sz="2000" b="0" i="0" dirty="0">
                <a:effectLst/>
                <a:latin typeface="-apple-system"/>
              </a:rPr>
              <a:t>协议字段</a:t>
            </a:r>
            <a:r>
              <a:rPr lang="en-US" altLang="zh-CN" sz="2000" b="0" i="0" dirty="0">
                <a:effectLst/>
                <a:latin typeface="-apple-system"/>
              </a:rPr>
              <a:t>"</a:t>
            </a:r>
            <a:endParaRPr lang="en-US" altLang="zh-CN" sz="2000" b="0" i="0" dirty="0">
              <a:effectLst/>
              <a:latin typeface="-apple-system"/>
            </a:endParaRPr>
          </a:p>
          <a:p>
            <a:pPr marL="720090" indent="-342900" algn="l">
              <a:buFont typeface="Wingdings" panose="05000000000000000000" pitchFamily="2" charset="2"/>
              <a:buChar char="Ø"/>
            </a:pPr>
            <a:r>
              <a:rPr lang="zh-CN" altLang="en-US" sz="2000" b="0" i="0" dirty="0">
                <a:effectLst/>
                <a:latin typeface="-apple-system"/>
              </a:rPr>
              <a:t>运输层的服务访问点为</a:t>
            </a:r>
            <a:r>
              <a:rPr lang="en-US" altLang="zh-CN" sz="2000" b="0" i="0" dirty="0">
                <a:effectLst/>
                <a:latin typeface="-apple-system"/>
              </a:rPr>
              <a:t>"</a:t>
            </a:r>
            <a:r>
              <a:rPr lang="zh-CN" altLang="en-US" sz="2000" b="0" i="0" dirty="0">
                <a:effectLst/>
                <a:latin typeface="-apple-system"/>
              </a:rPr>
              <a:t>端口号</a:t>
            </a:r>
            <a:r>
              <a:rPr lang="en-US" altLang="zh-CN" sz="2000" b="0" i="0" dirty="0">
                <a:effectLst/>
                <a:latin typeface="-apple-system"/>
              </a:rPr>
              <a:t>“</a:t>
            </a:r>
            <a:endParaRPr lang="en-US" altLang="zh-CN" sz="2000" b="0" i="0" dirty="0">
              <a:effectLst/>
              <a:latin typeface="-apple-system"/>
            </a:endParaRPr>
          </a:p>
          <a:p>
            <a:pPr marL="284480" indent="-342900" algn="l">
              <a:buFont typeface="Wingdings" panose="05000000000000000000" pitchFamily="2" charset="2"/>
              <a:buChar char="p"/>
            </a:pPr>
            <a:r>
              <a:rPr lang="zh-CN" altLang="en-US" sz="2000" b="1" i="0" dirty="0">
                <a:effectLst/>
                <a:latin typeface="-apple-system"/>
              </a:rPr>
              <a:t>服务原语</a:t>
            </a:r>
            <a:r>
              <a:rPr lang="zh-CN" altLang="en-US" sz="2000" b="1" i="0" dirty="0">
                <a:solidFill>
                  <a:srgbClr val="4D4D4D"/>
                </a:solidFill>
                <a:effectLst/>
                <a:latin typeface="-apple-system"/>
              </a:rPr>
              <a:t>：</a:t>
            </a:r>
            <a:r>
              <a:rPr lang="zh-CN" altLang="en-US" sz="2000" dirty="0">
                <a:solidFill>
                  <a:srgbClr val="000000"/>
                </a:solidFill>
                <a:latin typeface="+mn-ea"/>
              </a:rPr>
              <a:t>上层使用下层所提供的服务必须通过与下层</a:t>
            </a:r>
            <a:r>
              <a:rPr lang="zh-CN" altLang="en-US" sz="2000" b="1" dirty="0">
                <a:solidFill>
                  <a:srgbClr val="FF0000"/>
                </a:solidFill>
                <a:latin typeface="+mn-ea"/>
              </a:rPr>
              <a:t>交换一些命令</a:t>
            </a:r>
            <a:r>
              <a:rPr lang="zh-CN" altLang="en-US" sz="2000" dirty="0">
                <a:solidFill>
                  <a:srgbClr val="000000"/>
                </a:solidFill>
                <a:latin typeface="+mn-ea"/>
              </a:rPr>
              <a:t>，这些命令称为服务原语</a:t>
            </a:r>
            <a:endParaRPr lang="en-US" altLang="zh-CN" sz="2000" dirty="0">
              <a:solidFill>
                <a:srgbClr val="000000"/>
              </a:solidFill>
              <a:latin typeface="+mn-ea"/>
            </a:endParaRPr>
          </a:p>
          <a:p>
            <a:pPr marL="342900" indent="-342900">
              <a:buFont typeface="Wingdings" panose="05000000000000000000" pitchFamily="2" charset="2"/>
              <a:buChar char="p"/>
            </a:pPr>
            <a:endParaRPr lang="zh-CN" altLang="en-US" sz="2000" dirty="0">
              <a:latin typeface="+mn-ea"/>
            </a:endParaRPr>
          </a:p>
        </p:txBody>
      </p:sp>
      <p:pic>
        <p:nvPicPr>
          <p:cNvPr id="1536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3969" y="2821641"/>
            <a:ext cx="10009108" cy="39541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11"/>
          <p:cNvSpPr txBox="1"/>
          <p:nvPr/>
        </p:nvSpPr>
        <p:spPr>
          <a:xfrm>
            <a:off x="1027386" y="340379"/>
            <a:ext cx="5291137" cy="523220"/>
          </a:xfrm>
          <a:prstGeom prst="rect">
            <a:avLst/>
          </a:prstGeom>
          <a:noFill/>
          <a:ln w="9525">
            <a:noFill/>
          </a:ln>
        </p:spPr>
        <p:txBody>
          <a:bodyPr>
            <a:spAutoFit/>
          </a:bodyPr>
          <a:lstStyle/>
          <a:p>
            <a:pPr eaLnBrk="1" hangingPunct="1"/>
            <a:r>
              <a:rPr lang="zh-CN" altLang="en-US" sz="2800" b="1" dirty="0">
                <a:solidFill>
                  <a:srgbClr val="036EB8"/>
                </a:solidFill>
                <a:latin typeface="微软雅黑" panose="020B0503020204020204" pitchFamily="34" charset="-122"/>
                <a:ea typeface="微软雅黑" panose="020B0503020204020204" pitchFamily="34" charset="-122"/>
              </a:rPr>
              <a:t>计算机网络中的专业术语</a:t>
            </a:r>
            <a:endParaRPr lang="en-US" altLang="zh-CN" sz="2800" b="1" dirty="0">
              <a:solidFill>
                <a:srgbClr val="036EB8"/>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336" y="147964"/>
            <a:ext cx="908050" cy="908050"/>
            <a:chOff x="369155" y="409574"/>
            <a:chExt cx="908050" cy="908050"/>
          </a:xfrm>
        </p:grpSpPr>
        <p:sp>
          <p:nvSpPr>
            <p:cNvPr id="17" name="十字箭头标注 16"/>
            <p:cNvSpPr/>
            <p:nvPr/>
          </p:nvSpPr>
          <p:spPr>
            <a:xfrm>
              <a:off x="369155" y="409574"/>
              <a:ext cx="908050" cy="908050"/>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hangingPunct="1">
                <a:defRPr/>
              </a:pPr>
              <a:endParaRPr lang="zh-CN" altLang="en-US" sz="100" noProof="1"/>
            </a:p>
          </p:txBody>
        </p:sp>
        <p:pic>
          <p:nvPicPr>
            <p:cNvPr id="6149" name="图片 17"/>
            <p:cNvPicPr>
              <a:picLocks noChangeAspect="1"/>
            </p:cNvPicPr>
            <p:nvPr/>
          </p:nvPicPr>
          <p:blipFill>
            <a:blip r:embed="rId1"/>
            <a:stretch>
              <a:fillRect/>
            </a:stretch>
          </p:blipFill>
          <p:spPr>
            <a:xfrm>
              <a:off x="559655" y="548680"/>
              <a:ext cx="527050" cy="527050"/>
            </a:xfrm>
            <a:prstGeom prst="rect">
              <a:avLst/>
            </a:prstGeom>
            <a:noFill/>
            <a:ln w="9525">
              <a:noFill/>
            </a:ln>
          </p:spPr>
        </p:pic>
      </p:grpSp>
      <p:sp>
        <p:nvSpPr>
          <p:cNvPr id="9" name="文本框 8"/>
          <p:cNvSpPr txBox="1"/>
          <p:nvPr/>
        </p:nvSpPr>
        <p:spPr>
          <a:xfrm>
            <a:off x="1914462" y="2210521"/>
            <a:ext cx="553998" cy="792088"/>
          </a:xfrm>
          <a:prstGeom prst="rect">
            <a:avLst/>
          </a:prstGeom>
          <a:noFill/>
        </p:spPr>
        <p:txBody>
          <a:bodyPr vert="eaVert" wrap="square" rtlCol="0">
            <a:spAutoFit/>
          </a:bodyPr>
          <a:lstStyle/>
          <a:p>
            <a:pPr algn="ctr"/>
            <a:r>
              <a:rPr lang="zh-CN" altLang="en-US" sz="2400" b="1" dirty="0">
                <a:solidFill>
                  <a:schemeClr val="bg1"/>
                </a:solidFill>
              </a:rPr>
              <a:t>比特</a:t>
            </a:r>
            <a:endParaRPr lang="zh-CN" altLang="en-US" sz="2400" b="1" dirty="0">
              <a:solidFill>
                <a:schemeClr val="bg1"/>
              </a:solidFill>
            </a:endParaRPr>
          </a:p>
        </p:txBody>
      </p:sp>
      <p:sp>
        <p:nvSpPr>
          <p:cNvPr id="19" name="文本框 18"/>
          <p:cNvSpPr txBox="1"/>
          <p:nvPr/>
        </p:nvSpPr>
        <p:spPr>
          <a:xfrm>
            <a:off x="6760860" y="2210521"/>
            <a:ext cx="553998" cy="792088"/>
          </a:xfrm>
          <a:prstGeom prst="rect">
            <a:avLst/>
          </a:prstGeom>
          <a:noFill/>
        </p:spPr>
        <p:txBody>
          <a:bodyPr vert="eaVert" wrap="square" rtlCol="0">
            <a:spAutoFit/>
          </a:bodyPr>
          <a:lstStyle/>
          <a:p>
            <a:pPr algn="ctr"/>
            <a:r>
              <a:rPr lang="zh-CN" altLang="en-US" sz="2400" b="1" dirty="0">
                <a:solidFill>
                  <a:schemeClr val="bg1"/>
                </a:solidFill>
              </a:rPr>
              <a:t>速率</a:t>
            </a:r>
            <a:endParaRPr lang="zh-CN" altLang="en-US" sz="2400" b="1" dirty="0">
              <a:solidFill>
                <a:schemeClr val="bg1"/>
              </a:solidFill>
            </a:endParaRPr>
          </a:p>
        </p:txBody>
      </p:sp>
      <p:graphicFrame>
        <p:nvGraphicFramePr>
          <p:cNvPr id="6" name="对象 5"/>
          <p:cNvGraphicFramePr>
            <a:graphicFrameLocks noChangeAspect="1"/>
          </p:cNvGraphicFramePr>
          <p:nvPr/>
        </p:nvGraphicFramePr>
        <p:xfrm>
          <a:off x="4514850" y="2219325"/>
          <a:ext cx="114300" cy="177800"/>
        </p:xfrm>
        <a:graphic>
          <a:graphicData uri="http://schemas.openxmlformats.org/presentationml/2006/ole">
            <mc:AlternateContent xmlns:mc="http://schemas.openxmlformats.org/markup-compatibility/2006">
              <mc:Choice xmlns:v="urn:schemas-microsoft-com:vml" Requires="v">
                <p:oleObj spid="_x0000_s17660" name="Equation" r:id="rId2" imgW="2733675" imgH="4257675" progId="Equation.DSMT4">
                  <p:embed/>
                </p:oleObj>
              </mc:Choice>
              <mc:Fallback>
                <p:oleObj name="Equation" r:id="rId2" imgW="2733675" imgH="4257675" progId="Equation.DSMT4">
                  <p:embed/>
                  <p:pic>
                    <p:nvPicPr>
                      <p:cNvPr id="0" name="对象 5"/>
                      <p:cNvPicPr/>
                      <p:nvPr/>
                    </p:nvPicPr>
                    <p:blipFill>
                      <a:blip r:embed="rId3"/>
                      <a:stretch>
                        <a:fillRect/>
                      </a:stretch>
                    </p:blipFill>
                    <p:spPr>
                      <a:xfrm>
                        <a:off x="4514850" y="2219325"/>
                        <a:ext cx="114300" cy="1778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spid="_x0000_s17661" name="Equation" r:id="rId4" imgW="2733675" imgH="4257675" progId="Equation.DSMT4">
                  <p:embed/>
                </p:oleObj>
              </mc:Choice>
              <mc:Fallback>
                <p:oleObj name="Equation" r:id="rId4" imgW="2733675" imgH="4257675" progId="Equation.DSMT4">
                  <p:embed/>
                  <p:pic>
                    <p:nvPicPr>
                      <p:cNvPr id="0" name="对象 9"/>
                      <p:cNvPicPr/>
                      <p:nvPr/>
                    </p:nvPicPr>
                    <p:blipFill>
                      <a:blip r:embed="rId5"/>
                      <a:stretch>
                        <a:fillRect/>
                      </a:stretch>
                    </p:blipFill>
                    <p:spPr>
                      <a:xfrm>
                        <a:off x="4114800" y="2209800"/>
                        <a:ext cx="914400" cy="198438"/>
                      </a:xfrm>
                      <a:prstGeom prst="rect">
                        <a:avLst/>
                      </a:prstGeom>
                    </p:spPr>
                  </p:pic>
                </p:oleObj>
              </mc:Fallback>
            </mc:AlternateContent>
          </a:graphicData>
        </a:graphic>
      </p:graphicFrame>
      <p:sp>
        <p:nvSpPr>
          <p:cNvPr id="3" name="文本框 2"/>
          <p:cNvSpPr txBox="1"/>
          <p:nvPr/>
        </p:nvSpPr>
        <p:spPr>
          <a:xfrm>
            <a:off x="1027386" y="873124"/>
            <a:ext cx="11164614" cy="1938992"/>
          </a:xfrm>
          <a:prstGeom prst="rect">
            <a:avLst/>
          </a:prstGeom>
          <a:noFill/>
        </p:spPr>
        <p:txBody>
          <a:bodyPr wrap="square" rtlCol="0">
            <a:spAutoFit/>
          </a:bodyPr>
          <a:lstStyle/>
          <a:p>
            <a:pPr marL="342900" indent="-342900" algn="l">
              <a:buFont typeface="Wingdings" panose="05000000000000000000" pitchFamily="2" charset="2"/>
              <a:buChar char="p"/>
            </a:pPr>
            <a:r>
              <a:rPr lang="zh-CN" altLang="en-US" sz="2000" b="1" i="0" dirty="0">
                <a:solidFill>
                  <a:srgbClr val="4D4D4D"/>
                </a:solidFill>
                <a:effectLst/>
                <a:latin typeface="-apple-system"/>
              </a:rPr>
              <a:t>协议数据单元</a:t>
            </a:r>
            <a:r>
              <a:rPr lang="en-US" altLang="zh-CN" sz="2000" b="1" i="0" dirty="0">
                <a:solidFill>
                  <a:srgbClr val="4D4D4D"/>
                </a:solidFill>
                <a:effectLst/>
                <a:latin typeface="-apple-system"/>
              </a:rPr>
              <a:t>PDU(</a:t>
            </a:r>
            <a:r>
              <a:rPr lang="zh-CN" altLang="en-US" sz="2000" b="1" i="0" dirty="0">
                <a:solidFill>
                  <a:srgbClr val="4D4D4D"/>
                </a:solidFill>
                <a:effectLst/>
                <a:latin typeface="-apple-system"/>
              </a:rPr>
              <a:t>横向</a:t>
            </a:r>
            <a:r>
              <a:rPr lang="en-US" altLang="zh-CN" sz="2000" b="1" i="0" dirty="0">
                <a:solidFill>
                  <a:srgbClr val="4D4D4D"/>
                </a:solidFill>
                <a:effectLst/>
                <a:latin typeface="-apple-system"/>
              </a:rPr>
              <a:t>)</a:t>
            </a:r>
            <a:r>
              <a:rPr lang="zh-CN" altLang="en-US" sz="2000" b="0" i="0" dirty="0">
                <a:solidFill>
                  <a:srgbClr val="4D4D4D"/>
                </a:solidFill>
                <a:effectLst/>
                <a:latin typeface="-apple-system"/>
              </a:rPr>
              <a:t>：对等层次之间传送的数据包称为该层的协议数据单元</a:t>
            </a:r>
            <a:endParaRPr lang="zh-CN" altLang="en-US" sz="2000" b="0" i="0" dirty="0">
              <a:solidFill>
                <a:srgbClr val="4D4D4D"/>
              </a:solidFill>
              <a:effectLst/>
              <a:latin typeface="-apple-system"/>
            </a:endParaRPr>
          </a:p>
          <a:p>
            <a:pPr marL="720090" indent="-342900" algn="l">
              <a:buFont typeface="Wingdings" panose="05000000000000000000" pitchFamily="2" charset="2"/>
              <a:buChar char="Ø"/>
            </a:pPr>
            <a:r>
              <a:rPr lang="zh-CN" altLang="en-US" sz="2000" b="0" i="0" dirty="0">
                <a:effectLst/>
                <a:latin typeface="-apple-system"/>
              </a:rPr>
              <a:t>物理层是比特流；数据链路层是帧；网络层是</a:t>
            </a:r>
            <a:r>
              <a:rPr lang="en-US" altLang="zh-CN" sz="2000" b="0" i="0" dirty="0">
                <a:effectLst/>
                <a:latin typeface="-apple-system"/>
              </a:rPr>
              <a:t>IP</a:t>
            </a:r>
            <a:r>
              <a:rPr lang="zh-CN" altLang="en-US" sz="2000" b="0" i="0" dirty="0">
                <a:effectLst/>
                <a:latin typeface="-apple-system"/>
              </a:rPr>
              <a:t>数据报或分组</a:t>
            </a:r>
            <a:r>
              <a:rPr lang="en-US" altLang="zh-CN" sz="2000" b="0" i="0" dirty="0">
                <a:effectLst/>
                <a:latin typeface="-apple-system"/>
              </a:rPr>
              <a:t>……</a:t>
            </a:r>
            <a:endParaRPr lang="en-US" altLang="zh-CN" sz="2000" b="0" i="0" dirty="0">
              <a:effectLst/>
              <a:latin typeface="-apple-system"/>
            </a:endParaRPr>
          </a:p>
          <a:p>
            <a:pPr marL="342900" indent="-342900" algn="l">
              <a:buFont typeface="Wingdings" panose="05000000000000000000" pitchFamily="2" charset="2"/>
              <a:buChar char="p"/>
            </a:pPr>
            <a:r>
              <a:rPr lang="zh-CN" altLang="en-US" sz="2000" b="1" i="0" dirty="0">
                <a:solidFill>
                  <a:srgbClr val="4D4D4D"/>
                </a:solidFill>
                <a:effectLst/>
                <a:latin typeface="-apple-system"/>
              </a:rPr>
              <a:t>服务数据单元</a:t>
            </a:r>
            <a:r>
              <a:rPr lang="en-US" altLang="zh-CN" sz="2000" b="1" i="0" dirty="0">
                <a:solidFill>
                  <a:srgbClr val="4D4D4D"/>
                </a:solidFill>
                <a:effectLst/>
                <a:latin typeface="-apple-system"/>
              </a:rPr>
              <a:t>SDU(</a:t>
            </a:r>
            <a:r>
              <a:rPr lang="zh-CN" altLang="en-US" sz="2000" b="1" i="0" dirty="0">
                <a:solidFill>
                  <a:srgbClr val="4D4D4D"/>
                </a:solidFill>
                <a:effectLst/>
                <a:latin typeface="-apple-system"/>
              </a:rPr>
              <a:t>竖向</a:t>
            </a:r>
            <a:r>
              <a:rPr lang="en-US" altLang="zh-CN" sz="2000" b="1" i="0" dirty="0">
                <a:solidFill>
                  <a:srgbClr val="4D4D4D"/>
                </a:solidFill>
                <a:effectLst/>
                <a:latin typeface="-apple-system"/>
              </a:rPr>
              <a:t>)</a:t>
            </a:r>
            <a:r>
              <a:rPr lang="zh-CN" altLang="en-US" sz="2000" b="0" i="0" dirty="0">
                <a:solidFill>
                  <a:srgbClr val="4D4D4D"/>
                </a:solidFill>
                <a:effectLst/>
                <a:latin typeface="-apple-system"/>
              </a:rPr>
              <a:t>：同一系统内，层与层之间交换的数据报称为服务数据单元</a:t>
            </a:r>
            <a:endParaRPr lang="en-US" altLang="zh-CN" sz="2000" b="0" i="0" dirty="0">
              <a:solidFill>
                <a:srgbClr val="4D4D4D"/>
              </a:solidFill>
              <a:effectLst/>
              <a:latin typeface="-apple-system"/>
            </a:endParaRPr>
          </a:p>
          <a:p>
            <a:pPr marL="720090" indent="-342900" algn="l">
              <a:buFont typeface="Wingdings" panose="05000000000000000000" pitchFamily="2" charset="2"/>
              <a:buChar char="Ø"/>
            </a:pPr>
            <a:r>
              <a:rPr lang="zh-CN" altLang="en-US" sz="2000" b="0" i="0" dirty="0">
                <a:effectLst/>
                <a:latin typeface="-apple-system"/>
              </a:rPr>
              <a:t>物理层往上送是比特流；数据链路层往下送是帧</a:t>
            </a:r>
            <a:endParaRPr lang="en-US" altLang="zh-CN" sz="2000" b="0" i="0" dirty="0">
              <a:solidFill>
                <a:srgbClr val="4D4D4D"/>
              </a:solidFill>
              <a:effectLst/>
              <a:latin typeface="-apple-system"/>
            </a:endParaRPr>
          </a:p>
          <a:p>
            <a:pPr marL="342900" indent="-342900" algn="l">
              <a:buFont typeface="Wingdings" panose="05000000000000000000" pitchFamily="2" charset="2"/>
              <a:buChar char="p"/>
            </a:pPr>
            <a:r>
              <a:rPr lang="zh-CN" altLang="en-US" sz="2000" b="1" i="0" dirty="0">
                <a:solidFill>
                  <a:srgbClr val="4D4D4D"/>
                </a:solidFill>
                <a:effectLst/>
                <a:latin typeface="-apple-system"/>
              </a:rPr>
              <a:t>多个</a:t>
            </a:r>
            <a:r>
              <a:rPr lang="en-US" altLang="zh-CN" sz="2000" b="1" i="0" dirty="0">
                <a:solidFill>
                  <a:srgbClr val="4D4D4D"/>
                </a:solidFill>
                <a:effectLst/>
                <a:latin typeface="-apple-system"/>
              </a:rPr>
              <a:t>SDU</a:t>
            </a:r>
            <a:r>
              <a:rPr lang="zh-CN" altLang="en-US" sz="2000" b="1" i="0" dirty="0">
                <a:solidFill>
                  <a:srgbClr val="4D4D4D"/>
                </a:solidFill>
                <a:effectLst/>
                <a:latin typeface="-apple-system"/>
              </a:rPr>
              <a:t>可用合成为一个</a:t>
            </a:r>
            <a:r>
              <a:rPr lang="en-US" altLang="zh-CN" sz="2000" b="1" i="0" dirty="0">
                <a:solidFill>
                  <a:srgbClr val="4D4D4D"/>
                </a:solidFill>
                <a:effectLst/>
                <a:latin typeface="-apple-system"/>
              </a:rPr>
              <a:t>PDU</a:t>
            </a:r>
            <a:r>
              <a:rPr lang="zh-CN" altLang="en-US" sz="2000" b="1" i="0" dirty="0">
                <a:solidFill>
                  <a:srgbClr val="4D4D4D"/>
                </a:solidFill>
                <a:effectLst/>
                <a:latin typeface="-apple-system"/>
              </a:rPr>
              <a:t>；一个</a:t>
            </a:r>
            <a:r>
              <a:rPr lang="en-US" altLang="zh-CN" sz="2000" b="1" i="0" dirty="0">
                <a:solidFill>
                  <a:srgbClr val="4D4D4D"/>
                </a:solidFill>
                <a:effectLst/>
                <a:latin typeface="-apple-system"/>
              </a:rPr>
              <a:t>SDU</a:t>
            </a:r>
            <a:r>
              <a:rPr lang="zh-CN" altLang="en-US" sz="2000" b="1" i="0" dirty="0">
                <a:solidFill>
                  <a:srgbClr val="4D4D4D"/>
                </a:solidFill>
                <a:effectLst/>
                <a:latin typeface="-apple-system"/>
              </a:rPr>
              <a:t>页可以划分为几个</a:t>
            </a:r>
            <a:r>
              <a:rPr lang="en-US" altLang="zh-CN" sz="2000" b="1" i="0" dirty="0">
                <a:solidFill>
                  <a:srgbClr val="4D4D4D"/>
                </a:solidFill>
                <a:effectLst/>
                <a:latin typeface="-apple-system"/>
              </a:rPr>
              <a:t>PDU</a:t>
            </a:r>
            <a:endParaRPr lang="zh-CN" altLang="en-US" sz="2000" b="0" i="0" dirty="0">
              <a:solidFill>
                <a:srgbClr val="4D4D4D"/>
              </a:solidFill>
              <a:effectLst/>
              <a:latin typeface="-apple-system"/>
            </a:endParaRPr>
          </a:p>
          <a:p>
            <a:pPr marL="342900" indent="-342900">
              <a:buFont typeface="Wingdings" panose="05000000000000000000" pitchFamily="2" charset="2"/>
              <a:buChar char="p"/>
            </a:pPr>
            <a:endParaRPr lang="zh-CN" altLang="en-US" sz="2000" dirty="0">
              <a:latin typeface="+mn-ea"/>
            </a:endParaRPr>
          </a:p>
        </p:txBody>
      </p:sp>
      <p:pic>
        <p:nvPicPr>
          <p:cNvPr id="5" name="图片 4"/>
          <p:cNvPicPr>
            <a:picLocks noChangeAspect="1"/>
          </p:cNvPicPr>
          <p:nvPr/>
        </p:nvPicPr>
        <p:blipFill>
          <a:blip r:embed="rId6"/>
          <a:stretch>
            <a:fillRect/>
          </a:stretch>
        </p:blipFill>
        <p:spPr>
          <a:xfrm>
            <a:off x="1318456" y="2564903"/>
            <a:ext cx="9613247" cy="408774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524000" y="2414298"/>
            <a:ext cx="9144000" cy="2013857"/>
            <a:chOff x="0" y="2728686"/>
            <a:chExt cx="12192000" cy="2685143"/>
          </a:xfrm>
        </p:grpSpPr>
        <p:sp>
          <p:nvSpPr>
            <p:cNvPr id="5" name="矩形 4"/>
            <p:cNvSpPr/>
            <p:nvPr/>
          </p:nvSpPr>
          <p:spPr>
            <a:xfrm>
              <a:off x="0" y="2743200"/>
              <a:ext cx="12192000" cy="2670629"/>
            </a:xfrm>
            <a:prstGeom prst="rect">
              <a:avLst/>
            </a:prstGeom>
            <a:solidFill>
              <a:srgbClr val="036EB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nvGrpSpPr>
            <p:cNvPr id="6" name="组合 5"/>
            <p:cNvGrpSpPr/>
            <p:nvPr/>
          </p:nvGrpSpPr>
          <p:grpSpPr>
            <a:xfrm>
              <a:off x="5705493" y="2728686"/>
              <a:ext cx="781015" cy="2685142"/>
              <a:chOff x="5123543" y="2728686"/>
              <a:chExt cx="781015" cy="2685142"/>
            </a:xfrm>
            <a:solidFill>
              <a:srgbClr val="34BF49"/>
            </a:solidFill>
            <a:effectLst/>
          </p:grpSpPr>
          <p:sp>
            <p:nvSpPr>
              <p:cNvPr id="9" name="等腰三角形 8"/>
              <p:cNvSpPr/>
              <p:nvPr/>
            </p:nvSpPr>
            <p:spPr>
              <a:xfrm flipV="1">
                <a:off x="5123543" y="2728686"/>
                <a:ext cx="781015" cy="580571"/>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10" name="等腰三角形 9"/>
              <p:cNvSpPr/>
              <p:nvPr/>
            </p:nvSpPr>
            <p:spPr>
              <a:xfrm>
                <a:off x="5123543" y="4833258"/>
                <a:ext cx="781015" cy="580570"/>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sp>
          <p:nvSpPr>
            <p:cNvPr id="8" name="文本框 7"/>
            <p:cNvSpPr txBox="1"/>
            <p:nvPr/>
          </p:nvSpPr>
          <p:spPr>
            <a:xfrm>
              <a:off x="4706982" y="3663015"/>
              <a:ext cx="2778036" cy="860213"/>
            </a:xfrm>
            <a:prstGeom prst="rect">
              <a:avLst/>
            </a:prstGeom>
            <a:noFill/>
          </p:spPr>
          <p:txBody>
            <a:bodyPr wrap="squar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随堂练习</a:t>
              </a:r>
              <a:endParaRPr lang="zh-CN" altLang="en-US" sz="3600" b="1" dirty="0">
                <a:solidFill>
                  <a:schemeClr val="bg1"/>
                </a:solidFill>
              </a:endParaRPr>
            </a:p>
          </p:txBody>
        </p:sp>
      </p:grpSp>
      <p:sp>
        <p:nvSpPr>
          <p:cNvPr id="18" name="十字箭头标注 17"/>
          <p:cNvSpPr/>
          <p:nvPr/>
        </p:nvSpPr>
        <p:spPr>
          <a:xfrm>
            <a:off x="3309257" y="4675616"/>
            <a:ext cx="906916" cy="906916"/>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CN" altLang="en-US" sz="100" dirty="0"/>
          </a:p>
        </p:txBody>
      </p:sp>
      <p:pic>
        <p:nvPicPr>
          <p:cNvPr id="19" name="图片 18"/>
          <p:cNvPicPr>
            <a:picLocks noChangeAspect="1"/>
          </p:cNvPicPr>
          <p:nvPr/>
        </p:nvPicPr>
        <p:blipFill>
          <a:blip r:embed="rId1" cstate="print">
            <a:extLst>
              <a:ext uri="{BEBA8EAE-BF5A-486C-A8C5-ECC9F3942E4B}">
                <a14:imgProps xmlns:a14="http://schemas.microsoft.com/office/drawing/2010/main">
                  <a14:imgLayer r:embed="rId2">
                    <a14:imgEffect>
                      <a14:backgroundRemoval t="10000" b="100000" l="0" r="100000"/>
                    </a14:imgEffect>
                  </a14:imgLayer>
                </a14:imgProps>
              </a:ext>
              <a:ext uri="{28A0092B-C50C-407E-A947-70E740481C1C}">
                <a14:useLocalDpi xmlns:a14="http://schemas.microsoft.com/office/drawing/2010/main" val="0"/>
              </a:ext>
            </a:extLst>
          </a:blip>
          <a:stretch>
            <a:fillRect/>
          </a:stretch>
        </p:blipFill>
        <p:spPr>
          <a:xfrm>
            <a:off x="3482068" y="4844914"/>
            <a:ext cx="526937" cy="526937"/>
          </a:xfrm>
          <a:prstGeom prst="rect">
            <a:avLst/>
          </a:prstGeom>
        </p:spPr>
      </p:pic>
      <p:sp>
        <p:nvSpPr>
          <p:cNvPr id="21" name="Text Box 2"/>
          <p:cNvSpPr txBox="1">
            <a:spLocks noChangeArrowheads="1"/>
          </p:cNvSpPr>
          <p:nvPr/>
        </p:nvSpPr>
        <p:spPr bwMode="auto">
          <a:xfrm>
            <a:off x="4388475" y="4932011"/>
            <a:ext cx="1370069" cy="39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1" algn="just">
              <a:lnSpc>
                <a:spcPct val="144000"/>
              </a:lnSpc>
              <a:spcBef>
                <a:spcPts val="550"/>
              </a:spcBef>
            </a:pPr>
            <a:r>
              <a:rPr lang="zh-CN" altLang="en-US" sz="1500" dirty="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rPr>
              <a:t>●  选择题</a:t>
            </a:r>
            <a:endParaRPr lang="zh-CN" altLang="en-US" sz="1500" dirty="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116631"/>
            <a:ext cx="12192000" cy="369332"/>
          </a:xfrm>
          <a:prstGeom prst="rect">
            <a:avLst/>
          </a:prstGeom>
          <a:solidFill>
            <a:schemeClr val="bg1"/>
          </a:solidFill>
        </p:spPr>
        <p:txBody>
          <a:bodyPr wrap="square" rtlCol="0">
            <a:spAutoFit/>
          </a:bodyPr>
          <a:lstStyle/>
          <a:p>
            <a:pPr eaLnBrk="1" hangingPunct="1"/>
            <a:r>
              <a:rPr lang="zh-CN" altLang="en-US" b="1" dirty="0">
                <a:solidFill>
                  <a:srgbClr val="0070C0"/>
                </a:solidFill>
                <a:latin typeface="微软雅黑" panose="020B0503020204020204" pitchFamily="34" charset="-122"/>
                <a:ea typeface="微软雅黑" panose="020B0503020204020204" pitchFamily="34" charset="-122"/>
              </a:rPr>
              <a:t>网络、互连网（互联网）和因特网             </a:t>
            </a:r>
            <a:r>
              <a:rPr lang="zh-CN" altLang="en-US" b="1" dirty="0">
                <a:solidFill>
                  <a:schemeClr val="bg2">
                    <a:lumMod val="75000"/>
                  </a:schemeClr>
                </a:solidFill>
                <a:latin typeface="微软雅黑" panose="020B0503020204020204" pitchFamily="34" charset="-122"/>
                <a:ea typeface="微软雅黑" panose="020B0503020204020204" pitchFamily="34" charset="-122"/>
              </a:rPr>
              <a:t>因特网发展的三个阶段             因特网的标准化工作</a:t>
            </a:r>
            <a:r>
              <a:rPr lang="en-US" altLang="zh-CN" b="1" dirty="0">
                <a:solidFill>
                  <a:schemeClr val="bg2">
                    <a:lumMod val="75000"/>
                  </a:schemeClr>
                </a:solidFill>
                <a:latin typeface="微软雅黑" panose="020B0503020204020204" pitchFamily="34" charset="-122"/>
                <a:ea typeface="微软雅黑" panose="020B0503020204020204" pitchFamily="34" charset="-122"/>
              </a:rPr>
              <a:t>              </a:t>
            </a:r>
            <a:r>
              <a:rPr lang="zh-CN" altLang="en-US" b="1" dirty="0">
                <a:solidFill>
                  <a:schemeClr val="bg2">
                    <a:lumMod val="75000"/>
                  </a:schemeClr>
                </a:solidFill>
                <a:latin typeface="微软雅黑" panose="020B0503020204020204" pitchFamily="34" charset="-122"/>
                <a:ea typeface="微软雅黑" panose="020B0503020204020204" pitchFamily="34" charset="-122"/>
              </a:rPr>
              <a:t>因特网的组成</a:t>
            </a:r>
            <a:endParaRPr lang="zh-CN" altLang="en-US"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63352" y="497841"/>
            <a:ext cx="11305256" cy="2274374"/>
          </a:xfrm>
          <a:prstGeom prst="rect">
            <a:avLst/>
          </a:prstGeom>
          <a:solidFill>
            <a:schemeClr val="bg1"/>
          </a:solidFill>
        </p:spPr>
        <p:txBody>
          <a:bodyPr wrap="square" rtlCol="0">
            <a:noAutofit/>
          </a:bodyPr>
          <a:lstStyle/>
          <a:p>
            <a:pPr marL="285750" indent="-285750">
              <a:lnSpc>
                <a:spcPct val="150000"/>
              </a:lnSpc>
              <a:buFont typeface="Wingdings" panose="05000000000000000000" pitchFamily="2" charset="2"/>
              <a:buChar char="n"/>
            </a:pPr>
            <a:r>
              <a:rPr lang="zh-CN" altLang="en-US" sz="2400" dirty="0"/>
              <a:t>网络（</a:t>
            </a:r>
            <a:r>
              <a:rPr lang="en-US" altLang="zh-CN" sz="2400" dirty="0"/>
              <a:t>network</a:t>
            </a:r>
            <a:r>
              <a:rPr lang="zh-CN" altLang="en-US" sz="2400" dirty="0"/>
              <a:t>）由若干</a:t>
            </a:r>
            <a:r>
              <a:rPr lang="zh-CN" altLang="en-US" sz="2400" dirty="0">
                <a:solidFill>
                  <a:srgbClr val="FF0000"/>
                </a:solidFill>
              </a:rPr>
              <a:t>节点（</a:t>
            </a:r>
            <a:r>
              <a:rPr lang="en-US" altLang="zh-CN" sz="2400" dirty="0">
                <a:solidFill>
                  <a:srgbClr val="FF0000"/>
                </a:solidFill>
              </a:rPr>
              <a:t>Node</a:t>
            </a:r>
            <a:r>
              <a:rPr lang="zh-CN" altLang="en-US" sz="2400" dirty="0">
                <a:solidFill>
                  <a:srgbClr val="FF0000"/>
                </a:solidFill>
              </a:rPr>
              <a:t>）</a:t>
            </a:r>
            <a:r>
              <a:rPr lang="zh-CN" altLang="en-US" sz="2400" dirty="0"/>
              <a:t>和连接这些节点的</a:t>
            </a:r>
            <a:r>
              <a:rPr lang="zh-CN" altLang="en-US" sz="2400" dirty="0">
                <a:solidFill>
                  <a:srgbClr val="FF0000"/>
                </a:solidFill>
              </a:rPr>
              <a:t>链路</a:t>
            </a:r>
            <a:r>
              <a:rPr lang="zh-CN" altLang="en-US" sz="2400" dirty="0"/>
              <a:t>（</a:t>
            </a:r>
            <a:r>
              <a:rPr lang="en-US" altLang="zh-CN" sz="2400" dirty="0"/>
              <a:t>Link</a:t>
            </a:r>
            <a:r>
              <a:rPr lang="zh-CN" altLang="en-US" sz="2400" dirty="0"/>
              <a:t>）组成</a:t>
            </a:r>
            <a:endParaRPr lang="en-US" altLang="zh-CN" sz="2400" dirty="0"/>
          </a:p>
          <a:p>
            <a:pPr marL="285750" indent="-285750" algn="just">
              <a:lnSpc>
                <a:spcPct val="150000"/>
              </a:lnSpc>
              <a:spcBef>
                <a:spcPts val="0"/>
              </a:spcBef>
              <a:spcAft>
                <a:spcPts val="0"/>
              </a:spcAft>
              <a:buFont typeface="Wingdings" panose="05000000000000000000" pitchFamily="2" charset="2"/>
              <a:buChar char="n"/>
            </a:pPr>
            <a:r>
              <a:rPr lang="zh-CN" altLang="en-US" sz="2400" kern="100" dirty="0">
                <a:latin typeface="宋体" pitchFamily="2" charset="-122"/>
                <a:cs typeface="Times New Roman" panose="02020603050405020304" pitchFamily="18" charset="0"/>
              </a:rPr>
              <a:t>多个网络还可以通过路由器互连起来，这样就构成了一个覆盖范围更大的网络，即互联网</a:t>
            </a:r>
            <a:r>
              <a:rPr lang="en-US" altLang="zh-CN" sz="2400" kern="100" dirty="0">
                <a:latin typeface="Calibri" panose="020F0502020204030204" pitchFamily="34" charset="0"/>
                <a:cs typeface="Times New Roman" panose="02020603050405020304" pitchFamily="18" charset="0"/>
              </a:rPr>
              <a:t>(</a:t>
            </a:r>
            <a:r>
              <a:rPr lang="zh-CN" altLang="en-US" sz="2400" kern="100" dirty="0">
                <a:latin typeface="宋体" pitchFamily="2" charset="-122"/>
                <a:cs typeface="Times New Roman" panose="02020603050405020304" pitchFamily="18" charset="0"/>
              </a:rPr>
              <a:t>或互连网</a:t>
            </a:r>
            <a:r>
              <a:rPr lang="en-US" altLang="zh-CN" sz="2400" kern="100" dirty="0">
                <a:latin typeface="Calibri" panose="020F0502020204030204" pitchFamily="34" charset="0"/>
                <a:cs typeface="Times New Roman" panose="02020603050405020304" pitchFamily="18" charset="0"/>
              </a:rPr>
              <a:t>)</a:t>
            </a:r>
            <a:r>
              <a:rPr lang="zh-CN" altLang="en-US" sz="2400" kern="100" dirty="0">
                <a:latin typeface="宋体" pitchFamily="2" charset="-122"/>
                <a:cs typeface="Times New Roman" panose="02020603050405020304" pitchFamily="18" charset="0"/>
              </a:rPr>
              <a:t>。因此，互联网是</a:t>
            </a:r>
            <a:r>
              <a:rPr lang="en-US" altLang="zh-CN" sz="2400" kern="100" dirty="0">
                <a:latin typeface="Calibri" panose="020F0502020204030204" pitchFamily="34" charset="0"/>
                <a:cs typeface="Times New Roman" panose="02020603050405020304" pitchFamily="18" charset="0"/>
              </a:rPr>
              <a:t>"</a:t>
            </a:r>
            <a:r>
              <a:rPr lang="zh-CN" altLang="en-US" sz="2400" kern="100" dirty="0">
                <a:solidFill>
                  <a:srgbClr val="FF0000"/>
                </a:solidFill>
                <a:latin typeface="宋体" pitchFamily="2" charset="-122"/>
                <a:cs typeface="Times New Roman" panose="02020603050405020304" pitchFamily="18" charset="0"/>
              </a:rPr>
              <a:t>网络的网络</a:t>
            </a:r>
            <a:r>
              <a:rPr lang="en-US" altLang="zh-CN" sz="2400" kern="100" dirty="0">
                <a:latin typeface="Calibri" panose="020F0502020204030204" pitchFamily="34" charset="0"/>
                <a:cs typeface="Times New Roman" panose="02020603050405020304" pitchFamily="18" charset="0"/>
              </a:rPr>
              <a:t>(</a:t>
            </a:r>
            <a:r>
              <a:rPr lang="en-US" altLang="zh-CN" sz="2400" kern="100" dirty="0" err="1">
                <a:latin typeface="Calibri" panose="020F0502020204030204" pitchFamily="34" charset="0"/>
                <a:cs typeface="Times New Roman" panose="02020603050405020304" pitchFamily="18" charset="0"/>
              </a:rPr>
              <a:t>Netwrok</a:t>
            </a:r>
            <a:r>
              <a:rPr lang="en-US" altLang="zh-CN" sz="2400" kern="100" dirty="0">
                <a:latin typeface="Calibri" panose="020F0502020204030204" pitchFamily="34" charset="0"/>
                <a:cs typeface="Times New Roman" panose="02020603050405020304" pitchFamily="18" charset="0"/>
              </a:rPr>
              <a:t> of Networks)"</a:t>
            </a:r>
            <a:r>
              <a:rPr lang="zh-CN" altLang="en-US" sz="2400" kern="100" dirty="0">
                <a:latin typeface="宋体" pitchFamily="2" charset="-122"/>
                <a:cs typeface="Times New Roman" panose="02020603050405020304" pitchFamily="18" charset="0"/>
              </a:rPr>
              <a:t>。</a:t>
            </a:r>
            <a:endParaRPr lang="zh-CN" altLang="en-US" sz="2400" kern="100" dirty="0">
              <a:latin typeface="Calibri" panose="020F0502020204030204" pitchFamily="34" charset="0"/>
              <a:cs typeface="Times New Roman" panose="02020603050405020304" pitchFamily="18" charset="0"/>
            </a:endParaRPr>
          </a:p>
          <a:p>
            <a:pPr marL="285750" indent="-285750" algn="just">
              <a:lnSpc>
                <a:spcPct val="150000"/>
              </a:lnSpc>
              <a:spcBef>
                <a:spcPts val="0"/>
              </a:spcBef>
              <a:spcAft>
                <a:spcPts val="0"/>
              </a:spcAft>
              <a:buFont typeface="Wingdings" panose="05000000000000000000" pitchFamily="2" charset="2"/>
              <a:buChar char="n"/>
            </a:pPr>
            <a:r>
              <a:rPr lang="zh-CN" altLang="en-US" sz="2400" kern="100" dirty="0">
                <a:latin typeface="宋体" pitchFamily="2" charset="-122"/>
                <a:cs typeface="Times New Roman" panose="02020603050405020304" pitchFamily="18" charset="0"/>
              </a:rPr>
              <a:t>因特网</a:t>
            </a:r>
            <a:r>
              <a:rPr lang="en-US" altLang="zh-CN" sz="2400" kern="100" dirty="0">
                <a:latin typeface="Calibri" panose="020F0502020204030204" pitchFamily="34" charset="0"/>
                <a:cs typeface="Times New Roman" panose="02020603050405020304" pitchFamily="18" charset="0"/>
              </a:rPr>
              <a:t>(Internet)</a:t>
            </a:r>
            <a:r>
              <a:rPr lang="zh-CN" altLang="en-US" sz="2400" kern="100" dirty="0">
                <a:latin typeface="宋体" pitchFamily="2" charset="-122"/>
                <a:cs typeface="Times New Roman" panose="02020603050405020304" pitchFamily="18" charset="0"/>
              </a:rPr>
              <a:t>是世界上最大的互连网络</a:t>
            </a:r>
            <a:r>
              <a:rPr lang="en-US" altLang="zh-CN" sz="2400" kern="100" dirty="0">
                <a:latin typeface="Calibri" panose="020F0502020204030204" pitchFamily="34" charset="0"/>
                <a:cs typeface="Times New Roman" panose="02020603050405020304" pitchFamily="18" charset="0"/>
              </a:rPr>
              <a:t>(</a:t>
            </a:r>
            <a:r>
              <a:rPr lang="zh-CN" altLang="en-US" sz="2400" kern="100" dirty="0">
                <a:latin typeface="宋体" pitchFamily="2" charset="-122"/>
                <a:cs typeface="Times New Roman" panose="02020603050405020304" pitchFamily="18" charset="0"/>
              </a:rPr>
              <a:t>用户数以亿计，互连的网络数以百万计</a:t>
            </a:r>
            <a:endParaRPr lang="zh-CN" altLang="en-US" sz="2400" kern="100" dirty="0">
              <a:latin typeface="Calibri" panose="020F0502020204030204" pitchFamily="34" charset="0"/>
              <a:cs typeface="Times New Roman" panose="02020603050405020304" pitchFamily="18" charset="0"/>
            </a:endParaRPr>
          </a:p>
        </p:txBody>
      </p:sp>
      <p:grpSp>
        <p:nvGrpSpPr>
          <p:cNvPr id="4" name="组合 3"/>
          <p:cNvGrpSpPr/>
          <p:nvPr/>
        </p:nvGrpSpPr>
        <p:grpSpPr>
          <a:xfrm>
            <a:off x="952354" y="3272594"/>
            <a:ext cx="2816225" cy="3583940"/>
            <a:chOff x="952354" y="3272594"/>
            <a:chExt cx="2816225" cy="3583940"/>
          </a:xfrm>
        </p:grpSpPr>
        <p:sp>
          <p:nvSpPr>
            <p:cNvPr id="30" name="云形 29"/>
            <p:cNvSpPr/>
            <p:nvPr/>
          </p:nvSpPr>
          <p:spPr>
            <a:xfrm>
              <a:off x="952354" y="3272594"/>
              <a:ext cx="2816225" cy="3583940"/>
            </a:xfrm>
            <a:prstGeom prst="cloud">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243654" y="3690268"/>
              <a:ext cx="2447925" cy="2339731"/>
              <a:chOff x="1242252" y="3660335"/>
              <a:chExt cx="2447925" cy="2339731"/>
            </a:xfrm>
          </p:grpSpPr>
          <p:grpSp>
            <p:nvGrpSpPr>
              <p:cNvPr id="32" name="组合 31"/>
              <p:cNvGrpSpPr/>
              <p:nvPr/>
            </p:nvGrpSpPr>
            <p:grpSpPr>
              <a:xfrm>
                <a:off x="1242252" y="3660335"/>
                <a:ext cx="2447925" cy="1951990"/>
                <a:chOff x="381513" y="2530755"/>
                <a:chExt cx="2843191" cy="2736304"/>
              </a:xfrm>
            </p:grpSpPr>
            <p:grpSp>
              <p:nvGrpSpPr>
                <p:cNvPr id="31" name="组合 30"/>
                <p:cNvGrpSpPr/>
                <p:nvPr/>
              </p:nvGrpSpPr>
              <p:grpSpPr>
                <a:xfrm>
                  <a:off x="381513" y="2530755"/>
                  <a:ext cx="2843191" cy="2736304"/>
                  <a:chOff x="326064" y="2492896"/>
                  <a:chExt cx="2843191" cy="2736304"/>
                </a:xfrm>
              </p:grpSpPr>
              <p:pic>
                <p:nvPicPr>
                  <p:cNvPr id="11" name="图片 10"/>
                  <p:cNvPicPr>
                    <a:picLocks noChangeAspect="1"/>
                  </p:cNvPicPr>
                  <p:nvPr/>
                </p:nvPicPr>
                <p:blipFill rotWithShape="1">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l="19102" t="19953" r="19143" b="19144"/>
                  <a:stretch>
                    <a:fillRect/>
                  </a:stretch>
                </p:blipFill>
                <p:spPr>
                  <a:xfrm>
                    <a:off x="1331640" y="2492896"/>
                    <a:ext cx="973519" cy="720080"/>
                  </a:xfrm>
                  <a:prstGeom prst="rect">
                    <a:avLst/>
                  </a:prstGeom>
                </p:spPr>
              </p:pic>
              <p:pic>
                <p:nvPicPr>
                  <p:cNvPr id="13" name="图片 12"/>
                  <p:cNvPicPr>
                    <a:picLocks noChangeAspect="1"/>
                  </p:cNvPicPr>
                  <p:nvPr/>
                </p:nvPicPr>
                <p:blipFill rotWithShape="1">
                  <a:blip r:embed="rId2">
                    <a:clrChange>
                      <a:clrFrom>
                        <a:srgbClr val="FFFFFD"/>
                      </a:clrFrom>
                      <a:clrTo>
                        <a:srgbClr val="FFFFFD">
                          <a:alpha val="0"/>
                        </a:srgbClr>
                      </a:clrTo>
                    </a:clrChange>
                    <a:extLst>
                      <a:ext uri="{28A0092B-C50C-407E-A947-70E740481C1C}">
                        <a14:useLocalDpi xmlns:a14="http://schemas.microsoft.com/office/drawing/2010/main" val="0"/>
                      </a:ext>
                    </a:extLst>
                  </a:blip>
                  <a:srcRect l="41324" t="47830" r="42605" b="36856"/>
                  <a:stretch>
                    <a:fillRect/>
                  </a:stretch>
                </p:blipFill>
                <p:spPr>
                  <a:xfrm>
                    <a:off x="1363483" y="3429001"/>
                    <a:ext cx="1008112" cy="720080"/>
                  </a:xfrm>
                  <a:prstGeom prst="rect">
                    <a:avLst/>
                  </a:prstGeom>
                </p:spPr>
              </p:pic>
              <p:pic>
                <p:nvPicPr>
                  <p:cNvPr id="14" name="图片 13"/>
                  <p:cNvPicPr>
                    <a:picLocks noChangeAspect="1"/>
                  </p:cNvPicPr>
                  <p:nvPr/>
                </p:nvPicPr>
                <p:blipFill rotWithShape="1">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l="19102" t="19953" r="19143" b="19144"/>
                  <a:stretch>
                    <a:fillRect/>
                  </a:stretch>
                </p:blipFill>
                <p:spPr>
                  <a:xfrm>
                    <a:off x="326064" y="4509120"/>
                    <a:ext cx="973519" cy="720080"/>
                  </a:xfrm>
                  <a:prstGeom prst="rect">
                    <a:avLst/>
                  </a:prstGeom>
                </p:spPr>
              </p:pic>
              <p:pic>
                <p:nvPicPr>
                  <p:cNvPr id="15" name="图片 14"/>
                  <p:cNvPicPr>
                    <a:picLocks noChangeAspect="1"/>
                  </p:cNvPicPr>
                  <p:nvPr/>
                </p:nvPicPr>
                <p:blipFill rotWithShape="1">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l="19102" t="19953" r="19143" b="19144"/>
                  <a:stretch>
                    <a:fillRect/>
                  </a:stretch>
                </p:blipFill>
                <p:spPr>
                  <a:xfrm>
                    <a:off x="2195736" y="4509120"/>
                    <a:ext cx="973519" cy="720080"/>
                  </a:xfrm>
                  <a:prstGeom prst="rect">
                    <a:avLst/>
                  </a:prstGeom>
                </p:spPr>
              </p:pic>
              <p:cxnSp>
                <p:nvCxnSpPr>
                  <p:cNvPr id="17" name="直接连接符 16"/>
                  <p:cNvCxnSpPr>
                    <a:stCxn id="11" idx="2"/>
                  </p:cNvCxnSpPr>
                  <p:nvPr/>
                </p:nvCxnSpPr>
                <p:spPr>
                  <a:xfrm>
                    <a:off x="1818400" y="3212976"/>
                    <a:ext cx="49139" cy="394880"/>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grpSp>
            <p:cxnSp>
              <p:nvCxnSpPr>
                <p:cNvPr id="19" name="直接连接符 18"/>
                <p:cNvCxnSpPr>
                  <a:endCxn id="14" idx="0"/>
                </p:cNvCxnSpPr>
                <p:nvPr/>
              </p:nvCxnSpPr>
              <p:spPr>
                <a:xfrm flipH="1">
                  <a:off x="868273" y="4114931"/>
                  <a:ext cx="1005575" cy="432048"/>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22" name="直接连接符 21"/>
                <p:cNvCxnSpPr>
                  <a:stCxn id="15" idx="0"/>
                </p:cNvCxnSpPr>
                <p:nvPr/>
              </p:nvCxnSpPr>
              <p:spPr>
                <a:xfrm flipH="1" flipV="1">
                  <a:off x="2107169" y="4042923"/>
                  <a:ext cx="630776" cy="504056"/>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grpSp>
          <p:sp>
            <p:nvSpPr>
              <p:cNvPr id="25" name="文本框 24"/>
              <p:cNvSpPr txBox="1"/>
              <p:nvPr/>
            </p:nvSpPr>
            <p:spPr>
              <a:xfrm>
                <a:off x="2894286" y="4403074"/>
                <a:ext cx="710189" cy="369332"/>
              </a:xfrm>
              <a:prstGeom prst="rect">
                <a:avLst/>
              </a:prstGeom>
              <a:solidFill>
                <a:srgbClr val="FFFF00"/>
              </a:solidFill>
              <a:ln>
                <a:solidFill>
                  <a:srgbClr val="FFFF00"/>
                </a:solidFill>
              </a:ln>
            </p:spPr>
            <p:txBody>
              <a:bodyPr wrap="square" rtlCol="0">
                <a:spAutoFit/>
              </a:bodyPr>
              <a:lstStyle/>
              <a:p>
                <a:r>
                  <a:rPr lang="zh-CN" altLang="en-US" dirty="0">
                    <a:solidFill>
                      <a:schemeClr val="tx1"/>
                    </a:solidFill>
                  </a:rPr>
                  <a:t>节点</a:t>
                </a:r>
                <a:endParaRPr lang="zh-CN" altLang="en-US" dirty="0">
                  <a:solidFill>
                    <a:schemeClr val="tx1"/>
                  </a:solidFill>
                </a:endParaRPr>
              </a:p>
            </p:txBody>
          </p:sp>
          <p:sp>
            <p:nvSpPr>
              <p:cNvPr id="26" name="文本框 25"/>
              <p:cNvSpPr txBox="1"/>
              <p:nvPr/>
            </p:nvSpPr>
            <p:spPr>
              <a:xfrm>
                <a:off x="1441149" y="5630734"/>
                <a:ext cx="714177" cy="369332"/>
              </a:xfrm>
              <a:prstGeom prst="rect">
                <a:avLst/>
              </a:prstGeom>
              <a:solidFill>
                <a:srgbClr val="FFFF00"/>
              </a:solidFill>
            </p:spPr>
            <p:txBody>
              <a:bodyPr wrap="square" rtlCol="0">
                <a:spAutoFit/>
              </a:bodyPr>
              <a:lstStyle/>
              <a:p>
                <a:r>
                  <a:rPr lang="zh-CN" altLang="en-US" dirty="0">
                    <a:solidFill>
                      <a:schemeClr val="tx1"/>
                    </a:solidFill>
                  </a:rPr>
                  <a:t>节点</a:t>
                </a:r>
                <a:endParaRPr lang="zh-CN" altLang="en-US" dirty="0">
                  <a:solidFill>
                    <a:schemeClr val="tx1"/>
                  </a:solidFill>
                </a:endParaRPr>
              </a:p>
            </p:txBody>
          </p:sp>
          <p:sp>
            <p:nvSpPr>
              <p:cNvPr id="27" name="文本框 26"/>
              <p:cNvSpPr txBox="1"/>
              <p:nvPr/>
            </p:nvSpPr>
            <p:spPr>
              <a:xfrm>
                <a:off x="2632407" y="5550322"/>
                <a:ext cx="659091" cy="369332"/>
              </a:xfrm>
              <a:prstGeom prst="rect">
                <a:avLst/>
              </a:prstGeom>
              <a:solidFill>
                <a:srgbClr val="FFFF00"/>
              </a:solidFill>
            </p:spPr>
            <p:txBody>
              <a:bodyPr wrap="square" rtlCol="0">
                <a:spAutoFit/>
              </a:bodyPr>
              <a:lstStyle/>
              <a:p>
                <a:r>
                  <a:rPr lang="zh-CN" altLang="en-US" dirty="0">
                    <a:solidFill>
                      <a:schemeClr val="tx1"/>
                    </a:solidFill>
                  </a:rPr>
                  <a:t>节点</a:t>
                </a:r>
                <a:endParaRPr lang="zh-CN" altLang="en-US" dirty="0">
                  <a:solidFill>
                    <a:schemeClr val="tx1"/>
                  </a:solidFill>
                </a:endParaRPr>
              </a:p>
            </p:txBody>
          </p:sp>
          <p:sp>
            <p:nvSpPr>
              <p:cNvPr id="28" name="文本框 27"/>
              <p:cNvSpPr txBox="1"/>
              <p:nvPr/>
            </p:nvSpPr>
            <p:spPr>
              <a:xfrm>
                <a:off x="1350868" y="3800576"/>
                <a:ext cx="866128" cy="369332"/>
              </a:xfrm>
              <a:prstGeom prst="rect">
                <a:avLst/>
              </a:prstGeom>
              <a:solidFill>
                <a:srgbClr val="FFFF00"/>
              </a:solidFill>
            </p:spPr>
            <p:txBody>
              <a:bodyPr wrap="square" rtlCol="0">
                <a:spAutoFit/>
              </a:bodyPr>
              <a:lstStyle/>
              <a:p>
                <a:r>
                  <a:rPr lang="zh-CN" altLang="en-US" dirty="0">
                    <a:solidFill>
                      <a:schemeClr val="tx1"/>
                    </a:solidFill>
                  </a:rPr>
                  <a:t>节点</a:t>
                </a:r>
                <a:endParaRPr lang="zh-CN" altLang="en-US" dirty="0">
                  <a:solidFill>
                    <a:schemeClr val="tx1"/>
                  </a:solidFill>
                </a:endParaRPr>
              </a:p>
            </p:txBody>
          </p:sp>
          <p:sp>
            <p:nvSpPr>
              <p:cNvPr id="29" name="文本框 28"/>
              <p:cNvSpPr txBox="1"/>
              <p:nvPr/>
            </p:nvSpPr>
            <p:spPr>
              <a:xfrm>
                <a:off x="2567992" y="4077191"/>
                <a:ext cx="685487" cy="369332"/>
              </a:xfrm>
              <a:prstGeom prst="rect">
                <a:avLst/>
              </a:prstGeom>
              <a:solidFill>
                <a:srgbClr val="FFFF00"/>
              </a:solidFill>
            </p:spPr>
            <p:txBody>
              <a:bodyPr wrap="square" rtlCol="0">
                <a:spAutoFit/>
              </a:bodyPr>
              <a:lstStyle/>
              <a:p>
                <a:r>
                  <a:rPr lang="zh-CN" altLang="en-US" dirty="0">
                    <a:solidFill>
                      <a:schemeClr val="tx1"/>
                    </a:solidFill>
                  </a:rPr>
                  <a:t>链路</a:t>
                </a:r>
                <a:endParaRPr lang="zh-CN" altLang="en-US" dirty="0">
                  <a:solidFill>
                    <a:schemeClr val="tx1"/>
                  </a:solidFill>
                </a:endParaRPr>
              </a:p>
            </p:txBody>
          </p:sp>
        </p:grpSp>
      </p:grpSp>
      <p:grpSp>
        <p:nvGrpSpPr>
          <p:cNvPr id="5" name="组合 4"/>
          <p:cNvGrpSpPr/>
          <p:nvPr/>
        </p:nvGrpSpPr>
        <p:grpSpPr>
          <a:xfrm>
            <a:off x="6162675" y="2761615"/>
            <a:ext cx="4448810" cy="4003040"/>
            <a:chOff x="6162675" y="2761615"/>
            <a:chExt cx="4448810" cy="4003040"/>
          </a:xfrm>
        </p:grpSpPr>
        <p:sp>
          <p:nvSpPr>
            <p:cNvPr id="91" name="云形 90"/>
            <p:cNvSpPr/>
            <p:nvPr/>
          </p:nvSpPr>
          <p:spPr>
            <a:xfrm>
              <a:off x="6162675" y="2761615"/>
              <a:ext cx="4448810" cy="4003040"/>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0" name="组合 89"/>
            <p:cNvGrpSpPr/>
            <p:nvPr/>
          </p:nvGrpSpPr>
          <p:grpSpPr>
            <a:xfrm>
              <a:off x="6671946" y="3109596"/>
              <a:ext cx="3509645" cy="2990215"/>
              <a:chOff x="4268623" y="1720738"/>
              <a:chExt cx="3869255" cy="3909644"/>
            </a:xfrm>
          </p:grpSpPr>
          <p:cxnSp>
            <p:nvCxnSpPr>
              <p:cNvPr id="44" name="直接连接符 43"/>
              <p:cNvCxnSpPr>
                <a:stCxn id="35" idx="1"/>
              </p:cNvCxnSpPr>
              <p:nvPr/>
            </p:nvCxnSpPr>
            <p:spPr>
              <a:xfrm>
                <a:off x="7245999" y="3064004"/>
                <a:ext cx="387823" cy="41286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36" idx="2"/>
              </p:cNvCxnSpPr>
              <p:nvPr/>
            </p:nvCxnSpPr>
            <p:spPr>
              <a:xfrm flipH="1">
                <a:off x="6741943" y="4779906"/>
                <a:ext cx="721867" cy="43635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89" name="组合 88"/>
              <p:cNvGrpSpPr/>
              <p:nvPr/>
            </p:nvGrpSpPr>
            <p:grpSpPr>
              <a:xfrm>
                <a:off x="4268623" y="1720738"/>
                <a:ext cx="3869255" cy="3909644"/>
                <a:chOff x="4258920" y="1801383"/>
                <a:chExt cx="3869255" cy="3909644"/>
              </a:xfrm>
            </p:grpSpPr>
            <p:cxnSp>
              <p:nvCxnSpPr>
                <p:cNvPr id="55" name="直接连接符 54"/>
                <p:cNvCxnSpPr>
                  <a:stCxn id="38" idx="3"/>
                </p:cNvCxnSpPr>
                <p:nvPr/>
              </p:nvCxnSpPr>
              <p:spPr>
                <a:xfrm flipV="1">
                  <a:off x="5051008" y="3582898"/>
                  <a:ext cx="762674" cy="119441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88" name="组合 87"/>
                <p:cNvGrpSpPr/>
                <p:nvPr/>
              </p:nvGrpSpPr>
              <p:grpSpPr>
                <a:xfrm>
                  <a:off x="4258920" y="1801383"/>
                  <a:ext cx="3869255" cy="3909644"/>
                  <a:chOff x="4258920" y="1801383"/>
                  <a:chExt cx="3869255" cy="3909644"/>
                </a:xfrm>
              </p:grpSpPr>
              <p:sp>
                <p:nvSpPr>
                  <p:cNvPr id="33" name="云形 32"/>
                  <p:cNvSpPr/>
                  <p:nvPr/>
                </p:nvSpPr>
                <p:spPr>
                  <a:xfrm>
                    <a:off x="5198189" y="2287716"/>
                    <a:ext cx="720080" cy="360040"/>
                  </a:xfrm>
                  <a:prstGeom prst="cloud">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云形 33"/>
                  <p:cNvSpPr/>
                  <p:nvPr/>
                </p:nvSpPr>
                <p:spPr>
                  <a:xfrm>
                    <a:off x="6084168" y="3938049"/>
                    <a:ext cx="576064" cy="584672"/>
                  </a:xfrm>
                  <a:prstGeom prst="cloud">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云形 34"/>
                  <p:cNvSpPr/>
                  <p:nvPr/>
                </p:nvSpPr>
                <p:spPr>
                  <a:xfrm>
                    <a:off x="6948264" y="2560600"/>
                    <a:ext cx="576064" cy="584672"/>
                  </a:xfrm>
                  <a:prstGeom prst="cloud">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云形 35"/>
                  <p:cNvSpPr/>
                  <p:nvPr/>
                </p:nvSpPr>
                <p:spPr>
                  <a:xfrm>
                    <a:off x="7452320" y="4568215"/>
                    <a:ext cx="576064" cy="584672"/>
                  </a:xfrm>
                  <a:prstGeom prst="cloud">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云形 36"/>
                  <p:cNvSpPr/>
                  <p:nvPr/>
                </p:nvSpPr>
                <p:spPr>
                  <a:xfrm>
                    <a:off x="4313593" y="3557518"/>
                    <a:ext cx="576064" cy="584672"/>
                  </a:xfrm>
                  <a:prstGeom prst="cloud">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云形 37"/>
                  <p:cNvSpPr/>
                  <p:nvPr/>
                </p:nvSpPr>
                <p:spPr>
                  <a:xfrm>
                    <a:off x="4762976" y="4743879"/>
                    <a:ext cx="576064" cy="584672"/>
                  </a:xfrm>
                  <a:prstGeom prst="cloud">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p:cNvPicPr>
                    <a:picLocks noChangeAspect="1"/>
                  </p:cNvPicPr>
                  <p:nvPr/>
                </p:nvPicPr>
                <p:blipFill rotWithShape="1">
                  <a:blip r:embed="rId2">
                    <a:clrChange>
                      <a:clrFrom>
                        <a:srgbClr val="FFFFFD"/>
                      </a:clrFrom>
                      <a:clrTo>
                        <a:srgbClr val="FFFFFD">
                          <a:alpha val="0"/>
                        </a:srgbClr>
                      </a:clrTo>
                    </a:clrChange>
                    <a:extLst>
                      <a:ext uri="{28A0092B-C50C-407E-A947-70E740481C1C}">
                        <a14:useLocalDpi xmlns:a14="http://schemas.microsoft.com/office/drawing/2010/main" val="0"/>
                      </a:ext>
                    </a:extLst>
                  </a:blip>
                  <a:srcRect l="41324" t="47830" r="42605" b="36856"/>
                  <a:stretch>
                    <a:fillRect/>
                  </a:stretch>
                </p:blipFill>
                <p:spPr>
                  <a:xfrm>
                    <a:off x="5500804" y="3015301"/>
                    <a:ext cx="1008112" cy="720080"/>
                  </a:xfrm>
                  <a:prstGeom prst="rect">
                    <a:avLst/>
                  </a:prstGeom>
                </p:spPr>
              </p:pic>
              <p:pic>
                <p:nvPicPr>
                  <p:cNvPr id="40" name="图片 39"/>
                  <p:cNvPicPr>
                    <a:picLocks noChangeAspect="1"/>
                  </p:cNvPicPr>
                  <p:nvPr/>
                </p:nvPicPr>
                <p:blipFill rotWithShape="1">
                  <a:blip r:embed="rId2">
                    <a:clrChange>
                      <a:clrFrom>
                        <a:srgbClr val="FFFFFD"/>
                      </a:clrFrom>
                      <a:clrTo>
                        <a:srgbClr val="FFFFFD">
                          <a:alpha val="0"/>
                        </a:srgbClr>
                      </a:clrTo>
                    </a:clrChange>
                    <a:extLst>
                      <a:ext uri="{28A0092B-C50C-407E-A947-70E740481C1C}">
                        <a14:useLocalDpi xmlns:a14="http://schemas.microsoft.com/office/drawing/2010/main" val="0"/>
                      </a:ext>
                    </a:extLst>
                  </a:blip>
                  <a:srcRect l="41324" t="47830" r="42605" b="36856"/>
                  <a:stretch>
                    <a:fillRect/>
                  </a:stretch>
                </p:blipFill>
                <p:spPr>
                  <a:xfrm>
                    <a:off x="7120063" y="3408782"/>
                    <a:ext cx="1008112" cy="720080"/>
                  </a:xfrm>
                  <a:prstGeom prst="rect">
                    <a:avLst/>
                  </a:prstGeom>
                </p:spPr>
              </p:pic>
              <p:pic>
                <p:nvPicPr>
                  <p:cNvPr id="41" name="图片 40"/>
                  <p:cNvPicPr>
                    <a:picLocks noChangeAspect="1"/>
                  </p:cNvPicPr>
                  <p:nvPr/>
                </p:nvPicPr>
                <p:blipFill rotWithShape="1">
                  <a:blip r:embed="rId2">
                    <a:clrChange>
                      <a:clrFrom>
                        <a:srgbClr val="FFFFFD"/>
                      </a:clrFrom>
                      <a:clrTo>
                        <a:srgbClr val="FFFFFD">
                          <a:alpha val="0"/>
                        </a:srgbClr>
                      </a:clrTo>
                    </a:clrChange>
                    <a:extLst>
                      <a:ext uri="{28A0092B-C50C-407E-A947-70E740481C1C}">
                        <a14:useLocalDpi xmlns:a14="http://schemas.microsoft.com/office/drawing/2010/main" val="0"/>
                      </a:ext>
                    </a:extLst>
                  </a:blip>
                  <a:srcRect l="41324" t="47830" r="42605" b="36856"/>
                  <a:stretch>
                    <a:fillRect/>
                  </a:stretch>
                </p:blipFill>
                <p:spPr>
                  <a:xfrm>
                    <a:off x="5880824" y="4990947"/>
                    <a:ext cx="1008112" cy="720080"/>
                  </a:xfrm>
                  <a:prstGeom prst="rect">
                    <a:avLst/>
                  </a:prstGeom>
                </p:spPr>
              </p:pic>
              <p:cxnSp>
                <p:nvCxnSpPr>
                  <p:cNvPr id="43" name="直接连接符 42"/>
                  <p:cNvCxnSpPr>
                    <a:stCxn id="33" idx="1"/>
                  </p:cNvCxnSpPr>
                  <p:nvPr/>
                </p:nvCxnSpPr>
                <p:spPr>
                  <a:xfrm>
                    <a:off x="5558229" y="2647373"/>
                    <a:ext cx="322595" cy="55687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36" idx="3"/>
                  </p:cNvCxnSpPr>
                  <p:nvPr/>
                </p:nvCxnSpPr>
                <p:spPr>
                  <a:xfrm>
                    <a:off x="7631629" y="4010350"/>
                    <a:ext cx="108723" cy="5912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38" idx="0"/>
                  </p:cNvCxnSpPr>
                  <p:nvPr/>
                </p:nvCxnSpPr>
                <p:spPr>
                  <a:xfrm flipH="1" flipV="1">
                    <a:off x="5338560" y="5036215"/>
                    <a:ext cx="761855" cy="31477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34" idx="1"/>
                  </p:cNvCxnSpPr>
                  <p:nvPr/>
                </p:nvCxnSpPr>
                <p:spPr>
                  <a:xfrm flipH="1" flipV="1">
                    <a:off x="6372200" y="4522098"/>
                    <a:ext cx="35635" cy="65136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4" idx="3"/>
                  </p:cNvCxnSpPr>
                  <p:nvPr/>
                </p:nvCxnSpPr>
                <p:spPr>
                  <a:xfrm flipH="1" flipV="1">
                    <a:off x="6046466" y="3582898"/>
                    <a:ext cx="325734" cy="38858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63" name="图片 62"/>
                  <p:cNvPicPr>
                    <a:picLocks noChangeAspect="1"/>
                  </p:cNvPicPr>
                  <p:nvPr/>
                </p:nvPicPr>
                <p:blipFill rotWithShape="1">
                  <a:blip r:embed="rId2">
                    <a:clrChange>
                      <a:clrFrom>
                        <a:srgbClr val="FFFFFD"/>
                      </a:clrFrom>
                      <a:clrTo>
                        <a:srgbClr val="FFFFFD">
                          <a:alpha val="0"/>
                        </a:srgbClr>
                      </a:clrTo>
                    </a:clrChange>
                    <a:extLst>
                      <a:ext uri="{28A0092B-C50C-407E-A947-70E740481C1C}">
                        <a14:useLocalDpi xmlns:a14="http://schemas.microsoft.com/office/drawing/2010/main" val="0"/>
                      </a:ext>
                    </a:extLst>
                  </a:blip>
                  <a:srcRect l="41324" t="47830" r="42605" b="36856"/>
                  <a:stretch>
                    <a:fillRect/>
                  </a:stretch>
                </p:blipFill>
                <p:spPr>
                  <a:xfrm>
                    <a:off x="4258920" y="2617340"/>
                    <a:ext cx="1008112" cy="720080"/>
                  </a:xfrm>
                  <a:prstGeom prst="rect">
                    <a:avLst/>
                  </a:prstGeom>
                </p:spPr>
              </p:pic>
              <p:pic>
                <p:nvPicPr>
                  <p:cNvPr id="64" name="图片 63"/>
                  <p:cNvPicPr>
                    <a:picLocks noChangeAspect="1"/>
                  </p:cNvPicPr>
                  <p:nvPr/>
                </p:nvPicPr>
                <p:blipFill rotWithShape="1">
                  <a:blip r:embed="rId2">
                    <a:clrChange>
                      <a:clrFrom>
                        <a:srgbClr val="FFFFFD"/>
                      </a:clrFrom>
                      <a:clrTo>
                        <a:srgbClr val="FFFFFD">
                          <a:alpha val="0"/>
                        </a:srgbClr>
                      </a:clrTo>
                    </a:clrChange>
                    <a:extLst>
                      <a:ext uri="{28A0092B-C50C-407E-A947-70E740481C1C}">
                        <a14:useLocalDpi xmlns:a14="http://schemas.microsoft.com/office/drawing/2010/main" val="0"/>
                      </a:ext>
                    </a:extLst>
                  </a:blip>
                  <a:srcRect l="41324" t="47830" r="42605" b="36856"/>
                  <a:stretch>
                    <a:fillRect/>
                  </a:stretch>
                </p:blipFill>
                <p:spPr>
                  <a:xfrm>
                    <a:off x="6019800" y="1801383"/>
                    <a:ext cx="1008112" cy="720080"/>
                  </a:xfrm>
                  <a:prstGeom prst="rect">
                    <a:avLst/>
                  </a:prstGeom>
                </p:spPr>
              </p:pic>
              <p:cxnSp>
                <p:nvCxnSpPr>
                  <p:cNvPr id="66" name="直接连接符 65"/>
                  <p:cNvCxnSpPr>
                    <a:endCxn id="35" idx="3"/>
                  </p:cNvCxnSpPr>
                  <p:nvPr/>
                </p:nvCxnSpPr>
                <p:spPr>
                  <a:xfrm>
                    <a:off x="6740333" y="2368879"/>
                    <a:ext cx="495963" cy="22515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endCxn id="33" idx="3"/>
                  </p:cNvCxnSpPr>
                  <p:nvPr/>
                </p:nvCxnSpPr>
                <p:spPr>
                  <a:xfrm flipH="1">
                    <a:off x="5558229" y="2206603"/>
                    <a:ext cx="687282" cy="10169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endCxn id="33" idx="2"/>
                  </p:cNvCxnSpPr>
                  <p:nvPr/>
                </p:nvCxnSpPr>
                <p:spPr>
                  <a:xfrm flipV="1">
                    <a:off x="4804269" y="2467736"/>
                    <a:ext cx="396154" cy="33253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endCxn id="37" idx="3"/>
                  </p:cNvCxnSpPr>
                  <p:nvPr/>
                </p:nvCxnSpPr>
                <p:spPr>
                  <a:xfrm flipH="1">
                    <a:off x="4601625" y="3218471"/>
                    <a:ext cx="33454" cy="37247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endCxn id="37" idx="0"/>
                  </p:cNvCxnSpPr>
                  <p:nvPr/>
                </p:nvCxnSpPr>
                <p:spPr>
                  <a:xfrm flipH="1">
                    <a:off x="4889177" y="3478120"/>
                    <a:ext cx="830310" cy="37173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84" name="直接连接符 83"/>
                <p:cNvCxnSpPr>
                  <a:stCxn id="35" idx="2"/>
                </p:cNvCxnSpPr>
                <p:nvPr/>
              </p:nvCxnSpPr>
              <p:spPr>
                <a:xfrm flipH="1">
                  <a:off x="6245511" y="2852936"/>
                  <a:ext cx="704540" cy="47278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 calcmode="lin" valueType="num">
                                      <p:cBhvr additive="base">
                                        <p:cTn id="20"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 calcmode="lin" valueType="num">
                                      <p:cBhvr additive="base">
                                        <p:cTn id="32"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l="19102" t="19953" r="19143" b="19144"/>
          <a:stretch>
            <a:fillRect/>
          </a:stretch>
        </p:blipFill>
        <p:spPr>
          <a:xfrm>
            <a:off x="2735248" y="4713192"/>
            <a:ext cx="973519" cy="720080"/>
          </a:xfrm>
          <a:prstGeom prst="rect">
            <a:avLst/>
          </a:prstGeom>
        </p:spPr>
      </p:pic>
      <p:grpSp>
        <p:nvGrpSpPr>
          <p:cNvPr id="2" name="组合 1"/>
          <p:cNvGrpSpPr/>
          <p:nvPr/>
        </p:nvGrpSpPr>
        <p:grpSpPr>
          <a:xfrm>
            <a:off x="479376" y="1124744"/>
            <a:ext cx="3414969" cy="4335624"/>
            <a:chOff x="1812900" y="1109600"/>
            <a:chExt cx="3414969" cy="4335624"/>
          </a:xfrm>
        </p:grpSpPr>
        <p:pic>
          <p:nvPicPr>
            <p:cNvPr id="9" name="图片 8"/>
            <p:cNvPicPr>
              <a:picLocks noChangeAspect="1"/>
            </p:cNvPicPr>
            <p:nvPr/>
          </p:nvPicPr>
          <p:blipFill rotWithShape="1">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l="19102" t="19953" r="19143" b="19144"/>
            <a:stretch>
              <a:fillRect/>
            </a:stretch>
          </p:blipFill>
          <p:spPr>
            <a:xfrm>
              <a:off x="4254350" y="1109600"/>
              <a:ext cx="973519" cy="720080"/>
            </a:xfrm>
            <a:prstGeom prst="rect">
              <a:avLst/>
            </a:prstGeom>
          </p:spPr>
        </p:pic>
        <p:pic>
          <p:nvPicPr>
            <p:cNvPr id="10" name="图片 9"/>
            <p:cNvPicPr>
              <a:picLocks noChangeAspect="1"/>
            </p:cNvPicPr>
            <p:nvPr/>
          </p:nvPicPr>
          <p:blipFill rotWithShape="1">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l="19102" t="19953" r="19143" b="19144"/>
            <a:stretch>
              <a:fillRect/>
            </a:stretch>
          </p:blipFill>
          <p:spPr>
            <a:xfrm>
              <a:off x="1829380" y="4725144"/>
              <a:ext cx="973519" cy="720080"/>
            </a:xfrm>
            <a:prstGeom prst="rect">
              <a:avLst/>
            </a:prstGeom>
          </p:spPr>
        </p:pic>
        <p:pic>
          <p:nvPicPr>
            <p:cNvPr id="11" name="图片 10"/>
            <p:cNvPicPr>
              <a:picLocks noChangeAspect="1"/>
            </p:cNvPicPr>
            <p:nvPr/>
          </p:nvPicPr>
          <p:blipFill rotWithShape="1">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l="19102" t="19953" r="19143" b="19144"/>
            <a:stretch>
              <a:fillRect/>
            </a:stretch>
          </p:blipFill>
          <p:spPr>
            <a:xfrm>
              <a:off x="1812900" y="1445604"/>
              <a:ext cx="973519" cy="720080"/>
            </a:xfrm>
            <a:prstGeom prst="rect">
              <a:avLst/>
            </a:prstGeom>
          </p:spPr>
        </p:pic>
        <p:sp>
          <p:nvSpPr>
            <p:cNvPr id="12" name="云形 11"/>
            <p:cNvSpPr/>
            <p:nvPr/>
          </p:nvSpPr>
          <p:spPr>
            <a:xfrm>
              <a:off x="2423592" y="2492896"/>
              <a:ext cx="1944216" cy="1728192"/>
            </a:xfrm>
            <a:prstGeom prst="cloud">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dirty="0"/>
                <a:t>因特网</a:t>
              </a:r>
              <a:endParaRPr lang="en-US" altLang="zh-CN" sz="2000" dirty="0"/>
            </a:p>
            <a:p>
              <a:pPr algn="ctr"/>
              <a:r>
                <a:rPr lang="en-US" altLang="zh-CN" sz="2000" dirty="0"/>
                <a:t>Internet</a:t>
              </a:r>
              <a:endParaRPr lang="zh-CN" altLang="en-US" sz="2000" dirty="0"/>
            </a:p>
          </p:txBody>
        </p:sp>
        <p:cxnSp>
          <p:nvCxnSpPr>
            <p:cNvPr id="14" name="直接连接符 13"/>
            <p:cNvCxnSpPr>
              <a:stCxn id="11" idx="2"/>
              <a:endCxn id="12" idx="3"/>
            </p:cNvCxnSpPr>
            <p:nvPr/>
          </p:nvCxnSpPr>
          <p:spPr>
            <a:xfrm>
              <a:off x="2299660" y="2165685"/>
              <a:ext cx="1096041" cy="4260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2" idx="2"/>
              <a:endCxn id="10" idx="0"/>
            </p:cNvCxnSpPr>
            <p:nvPr/>
          </p:nvCxnSpPr>
          <p:spPr>
            <a:xfrm flipH="1">
              <a:off x="2316139" y="3356992"/>
              <a:ext cx="113484" cy="136815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2" idx="0"/>
              <a:endCxn id="8" idx="0"/>
            </p:cNvCxnSpPr>
            <p:nvPr/>
          </p:nvCxnSpPr>
          <p:spPr>
            <a:xfrm>
              <a:off x="4366188" y="3356992"/>
              <a:ext cx="189344" cy="134105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151784" y="1829680"/>
              <a:ext cx="566630" cy="7200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文本框 35"/>
          <p:cNvSpPr txBox="1"/>
          <p:nvPr/>
        </p:nvSpPr>
        <p:spPr>
          <a:xfrm>
            <a:off x="4191761" y="1835187"/>
            <a:ext cx="7700499" cy="3312369"/>
          </a:xfrm>
          <a:prstGeom prst="rect">
            <a:avLst/>
          </a:prstGeom>
          <a:solidFill>
            <a:srgbClr val="6699FF"/>
          </a:solidFill>
        </p:spPr>
        <p:txBody>
          <a:bodyPr wrap="square" rtlCol="0">
            <a:noAutofit/>
          </a:bodyPr>
          <a:lstStyle/>
          <a:p>
            <a:pPr algn="ctr">
              <a:spcBef>
                <a:spcPts val="0"/>
              </a:spcBef>
              <a:spcAft>
                <a:spcPts val="0"/>
              </a:spcAft>
            </a:pPr>
            <a:r>
              <a:rPr lang="en-US" altLang="zh-CN" sz="2400" kern="100" dirty="0">
                <a:solidFill>
                  <a:schemeClr val="bg1"/>
                </a:solidFill>
                <a:latin typeface="Calibri" panose="020F0502020204030204" pitchFamily="34" charset="0"/>
                <a:cs typeface="Times New Roman" panose="02020603050405020304" pitchFamily="18" charset="0"/>
              </a:rPr>
              <a:t>internet</a:t>
            </a:r>
            <a:r>
              <a:rPr lang="zh-CN" altLang="en-US" sz="2400" kern="100" dirty="0">
                <a:solidFill>
                  <a:schemeClr val="bg1"/>
                </a:solidFill>
                <a:latin typeface="宋体" pitchFamily="2" charset="-122"/>
                <a:cs typeface="Times New Roman" panose="02020603050405020304" pitchFamily="18" charset="0"/>
              </a:rPr>
              <a:t>与</a:t>
            </a:r>
            <a:r>
              <a:rPr lang="en-US" altLang="zh-CN" sz="2400" kern="100" dirty="0">
                <a:solidFill>
                  <a:schemeClr val="bg1"/>
                </a:solidFill>
                <a:latin typeface="Calibri" panose="020F0502020204030204" pitchFamily="34" charset="0"/>
                <a:cs typeface="Times New Roman" panose="02020603050405020304" pitchFamily="18" charset="0"/>
              </a:rPr>
              <a:t>Internet</a:t>
            </a:r>
            <a:r>
              <a:rPr lang="zh-CN" altLang="en-US" sz="2400" kern="100" dirty="0">
                <a:solidFill>
                  <a:schemeClr val="bg1"/>
                </a:solidFill>
                <a:latin typeface="宋体" pitchFamily="2" charset="-122"/>
                <a:cs typeface="Times New Roman" panose="02020603050405020304" pitchFamily="18" charset="0"/>
              </a:rPr>
              <a:t>的区别</a:t>
            </a:r>
            <a:endParaRPr lang="zh-CN" altLang="en-US" sz="2400" kern="100" dirty="0">
              <a:solidFill>
                <a:schemeClr val="bg1"/>
              </a:solidFill>
              <a:latin typeface="Calibri" panose="020F0502020204030204" pitchFamily="34" charset="0"/>
              <a:cs typeface="Times New Roman" panose="02020603050405020304" pitchFamily="18" charset="0"/>
            </a:endParaRPr>
          </a:p>
          <a:p>
            <a:pPr algn="just">
              <a:spcBef>
                <a:spcPts val="0"/>
              </a:spcBef>
              <a:spcAft>
                <a:spcPts val="0"/>
              </a:spcAft>
            </a:pPr>
            <a:r>
              <a:rPr lang="en-US" altLang="zh-CN" sz="2400" kern="100" dirty="0">
                <a:latin typeface="Calibri" panose="020F0502020204030204" pitchFamily="34" charset="0"/>
                <a:cs typeface="Times New Roman" panose="02020603050405020304" pitchFamily="18" charset="0"/>
              </a:rPr>
              <a:t>internet(</a:t>
            </a:r>
            <a:r>
              <a:rPr lang="zh-CN" altLang="en-US" sz="2400" kern="100" dirty="0">
                <a:latin typeface="宋体" pitchFamily="2" charset="-122"/>
                <a:cs typeface="Times New Roman" panose="02020603050405020304" pitchFamily="18" charset="0"/>
              </a:rPr>
              <a:t>互联网或互连网</a:t>
            </a:r>
            <a:r>
              <a:rPr lang="en-US" altLang="zh-CN" sz="2400" kern="100" dirty="0">
                <a:latin typeface="Calibri" panose="020F0502020204030204" pitchFamily="34" charset="0"/>
                <a:cs typeface="Times New Roman" panose="02020603050405020304" pitchFamily="18" charset="0"/>
              </a:rPr>
              <a:t>)</a:t>
            </a:r>
            <a:r>
              <a:rPr lang="zh-CN" altLang="en-US" sz="2400" kern="100" dirty="0">
                <a:latin typeface="宋体" pitchFamily="2" charset="-122"/>
                <a:cs typeface="Times New Roman" panose="02020603050405020304" pitchFamily="18" charset="0"/>
              </a:rPr>
              <a:t>是一个通用名词，它泛指由多个计算机网络互连而成的网络。在这些网络之间的通信协议可以是任意的。</a:t>
            </a:r>
            <a:endParaRPr lang="en-US" altLang="zh-CN" sz="2400" kern="100" dirty="0">
              <a:latin typeface="宋体" pitchFamily="2" charset="-122"/>
              <a:cs typeface="Times New Roman" panose="02020603050405020304" pitchFamily="18" charset="0"/>
            </a:endParaRPr>
          </a:p>
          <a:p>
            <a:pPr algn="just">
              <a:spcBef>
                <a:spcPts val="0"/>
              </a:spcBef>
              <a:spcAft>
                <a:spcPts val="0"/>
              </a:spcAft>
            </a:pPr>
            <a:endParaRPr lang="zh-CN" altLang="en-US" sz="2400" kern="100" dirty="0">
              <a:latin typeface="Calibri" panose="020F0502020204030204" pitchFamily="34" charset="0"/>
              <a:cs typeface="Times New Roman" panose="02020603050405020304" pitchFamily="18" charset="0"/>
            </a:endParaRPr>
          </a:p>
          <a:p>
            <a:pPr algn="just">
              <a:spcBef>
                <a:spcPts val="0"/>
              </a:spcBef>
              <a:spcAft>
                <a:spcPts val="0"/>
              </a:spcAft>
            </a:pPr>
            <a:r>
              <a:rPr lang="en-US" altLang="zh-CN" sz="2400" kern="100" dirty="0">
                <a:latin typeface="Calibri" panose="020F0502020204030204" pitchFamily="34" charset="0"/>
                <a:cs typeface="Times New Roman" panose="02020603050405020304" pitchFamily="18" charset="0"/>
              </a:rPr>
              <a:t>Internet(</a:t>
            </a:r>
            <a:r>
              <a:rPr lang="zh-CN" altLang="en-US" sz="2400" kern="100" dirty="0">
                <a:latin typeface="宋体" pitchFamily="2" charset="-122"/>
                <a:cs typeface="Times New Roman" panose="02020603050405020304" pitchFamily="18" charset="0"/>
              </a:rPr>
              <a:t>因特网</a:t>
            </a:r>
            <a:r>
              <a:rPr lang="en-US" altLang="zh-CN" sz="2400" kern="100" dirty="0">
                <a:latin typeface="Calibri" panose="020F0502020204030204" pitchFamily="34" charset="0"/>
                <a:cs typeface="Times New Roman" panose="02020603050405020304" pitchFamily="18" charset="0"/>
              </a:rPr>
              <a:t>)</a:t>
            </a:r>
            <a:r>
              <a:rPr lang="zh-CN" altLang="en-US" sz="2400" kern="100" dirty="0">
                <a:latin typeface="宋体" pitchFamily="2" charset="-122"/>
                <a:cs typeface="Times New Roman" panose="02020603050405020304" pitchFamily="18" charset="0"/>
              </a:rPr>
              <a:t>则是一个专用名词，它指当前全球最大的、开放的、由众多网络相互连接而成的特定计算机网络，它采用</a:t>
            </a:r>
            <a:r>
              <a:rPr lang="en-US" altLang="zh-CN" sz="2400" kern="100" dirty="0">
                <a:latin typeface="Calibri" panose="020F0502020204030204" pitchFamily="34" charset="0"/>
                <a:cs typeface="Times New Roman" panose="02020603050405020304" pitchFamily="18" charset="0"/>
              </a:rPr>
              <a:t>TCP/IP</a:t>
            </a:r>
            <a:r>
              <a:rPr lang="zh-CN" altLang="en-US" sz="2400" kern="100" dirty="0">
                <a:latin typeface="宋体" pitchFamily="2" charset="-122"/>
                <a:cs typeface="Times New Roman" panose="02020603050405020304" pitchFamily="18" charset="0"/>
              </a:rPr>
              <a:t>协议族作为通信的规则，其前身是美国的</a:t>
            </a:r>
            <a:r>
              <a:rPr lang="en-US" altLang="zh-CN" sz="2400" kern="100" dirty="0">
                <a:latin typeface="Calibri" panose="020F0502020204030204" pitchFamily="34" charset="0"/>
                <a:cs typeface="Times New Roman" panose="02020603050405020304" pitchFamily="18" charset="0"/>
              </a:rPr>
              <a:t>ARPANET</a:t>
            </a:r>
            <a:r>
              <a:rPr lang="zh-CN" altLang="en-US" sz="2400" kern="100" dirty="0">
                <a:latin typeface="宋体" pitchFamily="2" charset="-122"/>
                <a:cs typeface="Times New Roman" panose="02020603050405020304" pitchFamily="18" charset="0"/>
              </a:rPr>
              <a:t>。</a:t>
            </a:r>
            <a:endParaRPr lang="zh-CN" altLang="en-US" sz="2400" kern="100" dirty="0">
              <a:latin typeface="Calibri" panose="020F0502020204030204" pitchFamily="34" charset="0"/>
              <a:cs typeface="Times New Roman" panose="02020603050405020304" pitchFamily="18" charset="0"/>
            </a:endParaRPr>
          </a:p>
          <a:p>
            <a:endParaRPr lang="zh-CN" altLang="en-US" dirty="0">
              <a:solidFill>
                <a:schemeClr val="tx1"/>
              </a:solidFill>
            </a:endParaRPr>
          </a:p>
        </p:txBody>
      </p:sp>
      <p:sp>
        <p:nvSpPr>
          <p:cNvPr id="5" name="文本框 4"/>
          <p:cNvSpPr txBox="1"/>
          <p:nvPr/>
        </p:nvSpPr>
        <p:spPr>
          <a:xfrm>
            <a:off x="0" y="116631"/>
            <a:ext cx="12192000" cy="369332"/>
          </a:xfrm>
          <a:prstGeom prst="rect">
            <a:avLst/>
          </a:prstGeom>
          <a:solidFill>
            <a:schemeClr val="bg1"/>
          </a:solidFill>
        </p:spPr>
        <p:txBody>
          <a:bodyPr wrap="square" rtlCol="0">
            <a:spAutoFit/>
          </a:bodyPr>
          <a:lstStyle/>
          <a:p>
            <a:pPr eaLnBrk="1" hangingPunct="1"/>
            <a:r>
              <a:rPr lang="zh-CN" altLang="en-US" b="1" dirty="0">
                <a:solidFill>
                  <a:srgbClr val="0070C0"/>
                </a:solidFill>
                <a:latin typeface="微软雅黑" panose="020B0503020204020204" pitchFamily="34" charset="-122"/>
                <a:ea typeface="微软雅黑" panose="020B0503020204020204" pitchFamily="34" charset="-122"/>
              </a:rPr>
              <a:t>网络、互连网（互联网）和因特网             </a:t>
            </a:r>
            <a:r>
              <a:rPr lang="zh-CN" altLang="en-US" b="1" dirty="0">
                <a:solidFill>
                  <a:schemeClr val="bg2">
                    <a:lumMod val="75000"/>
                  </a:schemeClr>
                </a:solidFill>
                <a:latin typeface="微软雅黑" panose="020B0503020204020204" pitchFamily="34" charset="-122"/>
                <a:ea typeface="微软雅黑" panose="020B0503020204020204" pitchFamily="34" charset="-122"/>
              </a:rPr>
              <a:t>因特网发展的三个阶段             因特网的标准化工作</a:t>
            </a:r>
            <a:r>
              <a:rPr lang="en-US" altLang="zh-CN" b="1" dirty="0">
                <a:solidFill>
                  <a:schemeClr val="bg2">
                    <a:lumMod val="75000"/>
                  </a:schemeClr>
                </a:solidFill>
                <a:latin typeface="微软雅黑" panose="020B0503020204020204" pitchFamily="34" charset="-122"/>
                <a:ea typeface="微软雅黑" panose="020B0503020204020204" pitchFamily="34" charset="-122"/>
              </a:rPr>
              <a:t>              </a:t>
            </a:r>
            <a:r>
              <a:rPr lang="zh-CN" altLang="en-US" b="1" dirty="0">
                <a:solidFill>
                  <a:schemeClr val="bg2">
                    <a:lumMod val="75000"/>
                  </a:schemeClr>
                </a:solidFill>
                <a:latin typeface="微软雅黑" panose="020B0503020204020204" pitchFamily="34" charset="-122"/>
                <a:ea typeface="微软雅黑" panose="020B0503020204020204" pitchFamily="34" charset="-122"/>
              </a:rPr>
              <a:t>因特网的组成</a:t>
            </a:r>
            <a:endParaRPr lang="zh-CN" altLang="en-US" b="1" dirty="0">
              <a:solidFill>
                <a:schemeClr val="bg2">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
                                            <p:txEl>
                                              <p:pRg st="1" end="1"/>
                                            </p:txEl>
                                          </p:spTgt>
                                        </p:tgtEl>
                                        <p:attrNameLst>
                                          <p:attrName>style.visibility</p:attrName>
                                        </p:attrNameLst>
                                      </p:cBhvr>
                                      <p:to>
                                        <p:strVal val="visible"/>
                                      </p:to>
                                    </p:set>
                                    <p:anim calcmode="lin" valueType="num">
                                      <p:cBhvr additive="base">
                                        <p:cTn id="7" dur="500" fill="hold"/>
                                        <p:tgtEl>
                                          <p:spTgt spid="3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
                                            <p:txEl>
                                              <p:pRg st="3" end="3"/>
                                            </p:txEl>
                                          </p:spTgt>
                                        </p:tgtEl>
                                        <p:attrNameLst>
                                          <p:attrName>style.visibility</p:attrName>
                                        </p:attrNameLst>
                                      </p:cBhvr>
                                      <p:to>
                                        <p:strVal val="visible"/>
                                      </p:to>
                                    </p:set>
                                    <p:anim calcmode="lin" valueType="num">
                                      <p:cBhvr additive="base">
                                        <p:cTn id="13" dur="500" fill="hold"/>
                                        <p:tgtEl>
                                          <p:spTgt spid="3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图示 17"/>
          <p:cNvGraphicFramePr/>
          <p:nvPr/>
        </p:nvGraphicFramePr>
        <p:xfrm>
          <a:off x="119336" y="508001"/>
          <a:ext cx="11809312" cy="220091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9" name="文本框 18"/>
          <p:cNvSpPr txBox="1"/>
          <p:nvPr/>
        </p:nvSpPr>
        <p:spPr>
          <a:xfrm>
            <a:off x="263351" y="2708920"/>
            <a:ext cx="3322691" cy="2985433"/>
          </a:xfrm>
          <a:prstGeom prst="rect">
            <a:avLst/>
          </a:prstGeom>
          <a:solidFill>
            <a:schemeClr val="bg1"/>
          </a:solidFill>
        </p:spPr>
        <p:txBody>
          <a:bodyPr wrap="square" rtlCol="0">
            <a:spAutoFit/>
          </a:bodyPr>
          <a:lstStyle/>
          <a:p>
            <a:pPr marL="285750" indent="-285750" algn="just">
              <a:spcBef>
                <a:spcPts val="0"/>
              </a:spcBef>
              <a:spcAft>
                <a:spcPts val="0"/>
              </a:spcAft>
              <a:buFont typeface="Wingdings" panose="05000000000000000000" pitchFamily="2" charset="2"/>
              <a:buChar char="n"/>
            </a:pPr>
            <a:r>
              <a:rPr lang="en-US" altLang="zh-CN" sz="2400" kern="100" dirty="0">
                <a:latin typeface="Calibri" panose="020F0502020204030204" pitchFamily="34" charset="0"/>
                <a:cs typeface="Times New Roman" panose="02020603050405020304" pitchFamily="18" charset="0"/>
              </a:rPr>
              <a:t>1969</a:t>
            </a:r>
            <a:r>
              <a:rPr lang="zh-CN" altLang="en-US" sz="2400" kern="100" dirty="0">
                <a:latin typeface="宋体" pitchFamily="2" charset="-122"/>
                <a:cs typeface="Times New Roman" panose="02020603050405020304" pitchFamily="18" charset="0"/>
              </a:rPr>
              <a:t>年，第一个分组交换网</a:t>
            </a:r>
            <a:r>
              <a:rPr lang="en-US" altLang="zh-CN" sz="2400" kern="100" dirty="0">
                <a:solidFill>
                  <a:srgbClr val="FF0000"/>
                </a:solidFill>
                <a:latin typeface="Calibri" panose="020F0502020204030204" pitchFamily="34" charset="0"/>
                <a:cs typeface="Times New Roman" panose="02020603050405020304" pitchFamily="18" charset="0"/>
              </a:rPr>
              <a:t>ARPANET</a:t>
            </a:r>
            <a:r>
              <a:rPr lang="en-US" altLang="zh-CN" sz="2400" kern="100" dirty="0">
                <a:latin typeface="Calibri" panose="020F0502020204030204" pitchFamily="34" charset="0"/>
                <a:cs typeface="Times New Roman" panose="02020603050405020304" pitchFamily="18" charset="0"/>
              </a:rPr>
              <a:t>;</a:t>
            </a:r>
            <a:endParaRPr lang="en-US" altLang="zh-CN" sz="2400" kern="100" dirty="0">
              <a:latin typeface="Calibri" panose="020F0502020204030204" pitchFamily="34" charset="0"/>
              <a:cs typeface="Times New Roman" panose="02020603050405020304" pitchFamily="18" charset="0"/>
            </a:endParaRPr>
          </a:p>
          <a:p>
            <a:pPr marL="285750" indent="-285750" algn="just">
              <a:spcBef>
                <a:spcPts val="0"/>
              </a:spcBef>
              <a:spcAft>
                <a:spcPts val="0"/>
              </a:spcAft>
              <a:buFont typeface="Wingdings" panose="05000000000000000000" pitchFamily="2" charset="2"/>
              <a:buChar char="n"/>
            </a:pPr>
            <a:r>
              <a:rPr lang="en-US" altLang="zh-CN" sz="2400" kern="100" dirty="0">
                <a:latin typeface="Calibri" panose="020F0502020204030204" pitchFamily="34" charset="0"/>
                <a:cs typeface="Times New Roman" panose="02020603050405020304" pitchFamily="18" charset="0"/>
              </a:rPr>
              <a:t>70</a:t>
            </a:r>
            <a:r>
              <a:rPr lang="zh-CN" altLang="en-US" sz="2400" kern="100" dirty="0">
                <a:latin typeface="宋体" pitchFamily="2" charset="-122"/>
                <a:cs typeface="Times New Roman" panose="02020603050405020304" pitchFamily="18" charset="0"/>
              </a:rPr>
              <a:t>年代中期，研究多种网络之间的互连；</a:t>
            </a:r>
            <a:endParaRPr lang="zh-CN" altLang="en-US" sz="2400" kern="100" dirty="0">
              <a:latin typeface="Calibri" panose="020F0502020204030204" pitchFamily="34" charset="0"/>
              <a:cs typeface="Times New Roman" panose="02020603050405020304" pitchFamily="18" charset="0"/>
            </a:endParaRPr>
          </a:p>
          <a:p>
            <a:pPr marL="285750" indent="-285750" algn="just">
              <a:spcBef>
                <a:spcPts val="0"/>
              </a:spcBef>
              <a:spcAft>
                <a:spcPts val="0"/>
              </a:spcAft>
              <a:buFont typeface="Wingdings" panose="05000000000000000000" pitchFamily="2" charset="2"/>
              <a:buChar char="n"/>
            </a:pPr>
            <a:r>
              <a:rPr lang="en-US" altLang="zh-CN" sz="2400" kern="100" dirty="0">
                <a:latin typeface="Calibri" panose="020F0502020204030204" pitchFamily="34" charset="0"/>
                <a:cs typeface="Times New Roman" panose="02020603050405020304" pitchFamily="18" charset="0"/>
              </a:rPr>
              <a:t>1983</a:t>
            </a:r>
            <a:r>
              <a:rPr lang="zh-CN" altLang="en-US" sz="2400" kern="100" dirty="0">
                <a:latin typeface="宋体" pitchFamily="2" charset="-122"/>
                <a:cs typeface="Times New Roman" panose="02020603050405020304" pitchFamily="18" charset="0"/>
              </a:rPr>
              <a:t>年，</a:t>
            </a:r>
            <a:r>
              <a:rPr lang="en-US" altLang="zh-CN" sz="2400" kern="100" dirty="0">
                <a:solidFill>
                  <a:srgbClr val="FF0000"/>
                </a:solidFill>
                <a:latin typeface="Calibri" panose="020F0502020204030204" pitchFamily="34" charset="0"/>
                <a:cs typeface="Times New Roman" panose="02020603050405020304" pitchFamily="18" charset="0"/>
              </a:rPr>
              <a:t>TCP/IP</a:t>
            </a:r>
            <a:r>
              <a:rPr lang="zh-CN" altLang="en-US" sz="2400" kern="100" dirty="0">
                <a:latin typeface="宋体" pitchFamily="2" charset="-122"/>
                <a:cs typeface="Times New Roman" panose="02020603050405020304" pitchFamily="18" charset="0"/>
              </a:rPr>
              <a:t>协议成为</a:t>
            </a:r>
            <a:r>
              <a:rPr lang="en-US" altLang="zh-CN" sz="2400" kern="100" dirty="0">
                <a:latin typeface="Calibri" panose="020F0502020204030204" pitchFamily="34" charset="0"/>
                <a:cs typeface="Times New Roman" panose="02020603050405020304" pitchFamily="18" charset="0"/>
              </a:rPr>
              <a:t>ARPANET</a:t>
            </a:r>
            <a:r>
              <a:rPr lang="zh-CN" altLang="en-US" sz="2400" kern="100" dirty="0">
                <a:latin typeface="宋体" pitchFamily="2" charset="-122"/>
                <a:cs typeface="Times New Roman" panose="02020603050405020304" pitchFamily="18" charset="0"/>
              </a:rPr>
              <a:t>的标准协议</a:t>
            </a:r>
            <a:r>
              <a:rPr lang="en-US" altLang="zh-CN" sz="2400" kern="100" dirty="0">
                <a:latin typeface="Calibri" panose="020F0502020204030204" pitchFamily="34" charset="0"/>
                <a:cs typeface="Times New Roman" panose="02020603050405020304" pitchFamily="18" charset="0"/>
              </a:rPr>
              <a:t>(</a:t>
            </a:r>
            <a:r>
              <a:rPr lang="zh-CN" altLang="en-US" sz="2400" kern="100" dirty="0">
                <a:latin typeface="宋体" pitchFamily="2" charset="-122"/>
                <a:cs typeface="Times New Roman" panose="02020603050405020304" pitchFamily="18" charset="0"/>
              </a:rPr>
              <a:t>因特网诞生时间</a:t>
            </a:r>
            <a:r>
              <a:rPr lang="en-US" altLang="zh-CN" sz="2400" kern="100" dirty="0">
                <a:latin typeface="Calibri" panose="020F0502020204030204" pitchFamily="34" charset="0"/>
                <a:cs typeface="Times New Roman" panose="02020603050405020304" pitchFamily="18" charset="0"/>
              </a:rPr>
              <a:t>)</a:t>
            </a:r>
            <a:endParaRPr lang="en-US" altLang="zh-CN" sz="2400" kern="100" dirty="0">
              <a:latin typeface="Calibri" panose="020F0502020204030204" pitchFamily="34" charset="0"/>
              <a:cs typeface="Times New Roman" panose="02020603050405020304" pitchFamily="18" charset="0"/>
            </a:endParaRPr>
          </a:p>
          <a:p>
            <a:endParaRPr lang="zh-CN" altLang="en-US" sz="2000" dirty="0"/>
          </a:p>
        </p:txBody>
      </p:sp>
      <p:sp>
        <p:nvSpPr>
          <p:cNvPr id="21" name="文本框 20"/>
          <p:cNvSpPr txBox="1"/>
          <p:nvPr/>
        </p:nvSpPr>
        <p:spPr>
          <a:xfrm>
            <a:off x="4311259" y="2708921"/>
            <a:ext cx="3533599" cy="3641078"/>
          </a:xfrm>
          <a:prstGeom prst="rect">
            <a:avLst/>
          </a:prstGeom>
          <a:solidFill>
            <a:schemeClr val="bg1"/>
          </a:solidFill>
        </p:spPr>
        <p:txBody>
          <a:bodyPr wrap="square" rtlCol="0">
            <a:noAutofit/>
          </a:bodyPr>
          <a:lstStyle/>
          <a:p>
            <a:pPr marL="285750" indent="-285750" algn="just">
              <a:spcBef>
                <a:spcPts val="0"/>
              </a:spcBef>
              <a:spcAft>
                <a:spcPts val="0"/>
              </a:spcAft>
              <a:buFont typeface="Wingdings" panose="05000000000000000000" pitchFamily="2" charset="2"/>
              <a:buChar char="n"/>
            </a:pPr>
            <a:r>
              <a:rPr lang="en-US" altLang="zh-CN" sz="2400" kern="100" dirty="0">
                <a:latin typeface="Calibri" panose="020F0502020204030204" pitchFamily="34" charset="0"/>
                <a:cs typeface="Times New Roman" panose="02020603050405020304" pitchFamily="18" charset="0"/>
              </a:rPr>
              <a:t>1985</a:t>
            </a:r>
            <a:r>
              <a:rPr lang="zh-CN" altLang="en-US" sz="2400" kern="100" dirty="0">
                <a:latin typeface="宋体" pitchFamily="2" charset="-122"/>
                <a:cs typeface="Times New Roman" panose="02020603050405020304" pitchFamily="18" charset="0"/>
              </a:rPr>
              <a:t>年，</a:t>
            </a:r>
            <a:r>
              <a:rPr lang="en-US" altLang="zh-CN" sz="2400" kern="100" dirty="0">
                <a:latin typeface="Calibri" panose="020F0502020204030204" pitchFamily="34" charset="0"/>
                <a:cs typeface="Times New Roman" panose="02020603050405020304" pitchFamily="18" charset="0"/>
              </a:rPr>
              <a:t>NSF</a:t>
            </a:r>
            <a:r>
              <a:rPr lang="zh-CN" altLang="en-US" sz="2400" kern="100" dirty="0">
                <a:latin typeface="宋体" pitchFamily="2" charset="-122"/>
                <a:cs typeface="Times New Roman" panose="02020603050405020304" pitchFamily="18" charset="0"/>
              </a:rPr>
              <a:t>围绕六个大型计算机中心建设</a:t>
            </a:r>
            <a:r>
              <a:rPr lang="en-US" altLang="zh-CN" sz="2400" kern="100" dirty="0">
                <a:solidFill>
                  <a:srgbClr val="FF0000"/>
                </a:solidFill>
                <a:latin typeface="Calibri" panose="020F0502020204030204" pitchFamily="34" charset="0"/>
                <a:cs typeface="Times New Roman" panose="02020603050405020304" pitchFamily="18" charset="0"/>
              </a:rPr>
              <a:t>NSFNET</a:t>
            </a:r>
            <a:r>
              <a:rPr lang="en-US" altLang="zh-CN" sz="2400" kern="100" dirty="0">
                <a:latin typeface="Calibri" panose="020F0502020204030204" pitchFamily="34" charset="0"/>
                <a:cs typeface="Times New Roman" panose="02020603050405020304" pitchFamily="18" charset="0"/>
              </a:rPr>
              <a:t>(</a:t>
            </a:r>
            <a:r>
              <a:rPr lang="zh-CN" altLang="en-US" sz="2400" kern="100" dirty="0">
                <a:latin typeface="宋体" pitchFamily="2" charset="-122"/>
                <a:cs typeface="Times New Roman" panose="02020603050405020304" pitchFamily="18" charset="0"/>
              </a:rPr>
              <a:t>主干网、地区网和校园网</a:t>
            </a:r>
            <a:r>
              <a:rPr lang="en-US" altLang="zh-CN" sz="2400" kern="100" dirty="0">
                <a:latin typeface="Calibri" panose="020F0502020204030204" pitchFamily="34" charset="0"/>
                <a:cs typeface="Times New Roman" panose="02020603050405020304" pitchFamily="18" charset="0"/>
              </a:rPr>
              <a:t>);</a:t>
            </a:r>
            <a:endParaRPr lang="en-US" altLang="zh-CN" sz="2400" kern="100" dirty="0">
              <a:latin typeface="Calibri" panose="020F0502020204030204" pitchFamily="34" charset="0"/>
              <a:cs typeface="Times New Roman" panose="02020603050405020304" pitchFamily="18" charset="0"/>
            </a:endParaRPr>
          </a:p>
          <a:p>
            <a:pPr marL="285750" indent="-285750" algn="just">
              <a:spcBef>
                <a:spcPts val="0"/>
              </a:spcBef>
              <a:spcAft>
                <a:spcPts val="0"/>
              </a:spcAft>
              <a:buFont typeface="Wingdings" panose="05000000000000000000" pitchFamily="2" charset="2"/>
              <a:buChar char="n"/>
            </a:pPr>
            <a:r>
              <a:rPr lang="en-US" altLang="zh-CN" sz="2400" kern="100" dirty="0">
                <a:latin typeface="Calibri" panose="020F0502020204030204" pitchFamily="34" charset="0"/>
                <a:cs typeface="Times New Roman" panose="02020603050405020304" pitchFamily="18" charset="0"/>
              </a:rPr>
              <a:t>1990</a:t>
            </a:r>
            <a:r>
              <a:rPr lang="zh-CN" altLang="en-US" sz="2400" kern="100" dirty="0">
                <a:latin typeface="宋体" pitchFamily="2" charset="-122"/>
                <a:cs typeface="Times New Roman" panose="02020603050405020304" pitchFamily="18" charset="0"/>
              </a:rPr>
              <a:t>年，</a:t>
            </a:r>
            <a:r>
              <a:rPr lang="en-US" altLang="zh-CN" sz="2400" kern="100" dirty="0">
                <a:latin typeface="Calibri" panose="020F0502020204030204" pitchFamily="34" charset="0"/>
                <a:cs typeface="Times New Roman" panose="02020603050405020304" pitchFamily="18" charset="0"/>
              </a:rPr>
              <a:t>ARPANET</a:t>
            </a:r>
            <a:r>
              <a:rPr lang="zh-CN" altLang="en-US" sz="2400" kern="100" dirty="0">
                <a:latin typeface="宋体" pitchFamily="2" charset="-122"/>
                <a:cs typeface="Times New Roman" panose="02020603050405020304" pitchFamily="18" charset="0"/>
              </a:rPr>
              <a:t>任务完成，正式关闭；</a:t>
            </a:r>
            <a:endParaRPr lang="zh-CN" altLang="en-US" sz="2400" kern="100" dirty="0">
              <a:latin typeface="Calibri" panose="020F0502020204030204" pitchFamily="34" charset="0"/>
              <a:cs typeface="Times New Roman" panose="02020603050405020304" pitchFamily="18" charset="0"/>
            </a:endParaRPr>
          </a:p>
          <a:p>
            <a:pPr marL="285750" indent="-285750">
              <a:buFont typeface="Wingdings" panose="05000000000000000000" pitchFamily="2" charset="2"/>
              <a:buChar char="n"/>
            </a:pPr>
            <a:r>
              <a:rPr lang="en-US" altLang="zh-CN" sz="2400" kern="100" dirty="0">
                <a:latin typeface="Calibri" panose="020F0502020204030204" pitchFamily="34" charset="0"/>
                <a:cs typeface="Times New Roman" panose="02020603050405020304" pitchFamily="18" charset="0"/>
              </a:rPr>
              <a:t>1991</a:t>
            </a:r>
            <a:r>
              <a:rPr lang="zh-CN" altLang="en-US" sz="2400" kern="100" dirty="0">
                <a:latin typeface="宋体" pitchFamily="2" charset="-122"/>
                <a:cs typeface="Times New Roman" panose="02020603050405020304" pitchFamily="18" charset="0"/>
              </a:rPr>
              <a:t>年，美国政府将因特网主干网交给私人公司经营，并开始对接入因特网的单位收费</a:t>
            </a:r>
            <a:endParaRPr lang="zh-CN" altLang="en-US" sz="2400" kern="100" dirty="0">
              <a:latin typeface="Calibri" panose="020F0502020204030204" pitchFamily="34" charset="0"/>
              <a:cs typeface="Times New Roman" panose="02020603050405020304" pitchFamily="18" charset="0"/>
            </a:endParaRPr>
          </a:p>
          <a:p>
            <a:endParaRPr lang="zh-CN" altLang="en-US" sz="2000" dirty="0"/>
          </a:p>
        </p:txBody>
      </p:sp>
      <p:sp>
        <p:nvSpPr>
          <p:cNvPr id="24" name="文本框 23"/>
          <p:cNvSpPr txBox="1"/>
          <p:nvPr/>
        </p:nvSpPr>
        <p:spPr>
          <a:xfrm>
            <a:off x="8605957" y="2705775"/>
            <a:ext cx="3586043" cy="4152225"/>
          </a:xfrm>
          <a:prstGeom prst="rect">
            <a:avLst/>
          </a:prstGeom>
          <a:solidFill>
            <a:schemeClr val="bg1"/>
          </a:solidFill>
        </p:spPr>
        <p:txBody>
          <a:bodyPr wrap="square" rtlCol="0">
            <a:noAutofit/>
          </a:bodyPr>
          <a:lstStyle/>
          <a:p>
            <a:pPr marL="285750" indent="-285750">
              <a:buFont typeface="Wingdings" panose="05000000000000000000" pitchFamily="2" charset="2"/>
              <a:buChar char="n"/>
            </a:pPr>
            <a:r>
              <a:rPr lang="en-US" altLang="zh-CN" sz="2400" kern="100" dirty="0">
                <a:latin typeface="Calibri" panose="020F0502020204030204" pitchFamily="34" charset="0"/>
                <a:cs typeface="Times New Roman" panose="02020603050405020304" pitchFamily="18" charset="0"/>
              </a:rPr>
              <a:t>1993</a:t>
            </a:r>
            <a:r>
              <a:rPr lang="zh-CN" altLang="en-US" sz="2400" kern="100" dirty="0">
                <a:latin typeface="宋体" pitchFamily="2" charset="-122"/>
                <a:cs typeface="Times New Roman" panose="02020603050405020304" pitchFamily="18" charset="0"/>
              </a:rPr>
              <a:t>年，</a:t>
            </a:r>
            <a:r>
              <a:rPr lang="en-US" altLang="zh-CN" sz="2400" kern="100" dirty="0">
                <a:latin typeface="Calibri" panose="020F0502020204030204" pitchFamily="34" charset="0"/>
                <a:cs typeface="Times New Roman" panose="02020603050405020304" pitchFamily="18" charset="0"/>
              </a:rPr>
              <a:t>NSFNET</a:t>
            </a:r>
            <a:r>
              <a:rPr lang="zh-CN" altLang="en-US" sz="2400" kern="100" dirty="0">
                <a:latin typeface="宋体" pitchFamily="2" charset="-122"/>
                <a:cs typeface="Times New Roman" panose="02020603050405020304" pitchFamily="18" charset="0"/>
              </a:rPr>
              <a:t>逐渐被若干个商用因特网主干网替代；政府机构不再负责因特网运营，让各种</a:t>
            </a:r>
            <a:r>
              <a:rPr lang="zh-CN" altLang="en-US" sz="2400" kern="100" dirty="0">
                <a:solidFill>
                  <a:srgbClr val="FF0000"/>
                </a:solidFill>
                <a:latin typeface="宋体" pitchFamily="2" charset="-122"/>
                <a:cs typeface="Times New Roman" panose="02020603050405020304" pitchFamily="18" charset="0"/>
              </a:rPr>
              <a:t>因特网服务提供者</a:t>
            </a:r>
            <a:r>
              <a:rPr lang="en-US" altLang="zh-CN" sz="2400" kern="100" dirty="0">
                <a:solidFill>
                  <a:srgbClr val="FF0000"/>
                </a:solidFill>
                <a:latin typeface="Calibri" panose="020F0502020204030204" pitchFamily="34" charset="0"/>
                <a:cs typeface="Times New Roman" panose="02020603050405020304" pitchFamily="18" charset="0"/>
              </a:rPr>
              <a:t>ISP</a:t>
            </a:r>
            <a:r>
              <a:rPr lang="zh-CN" altLang="en-US" sz="2400" kern="100" dirty="0">
                <a:latin typeface="宋体" pitchFamily="2" charset="-122"/>
                <a:cs typeface="Times New Roman" panose="02020603050405020304" pitchFamily="18" charset="0"/>
              </a:rPr>
              <a:t>来运营</a:t>
            </a:r>
            <a:r>
              <a:rPr lang="en-US" altLang="zh-CN" sz="2400" kern="100" dirty="0">
                <a:latin typeface="宋体" pitchFamily="2" charset="-122"/>
                <a:cs typeface="Times New Roman" panose="02020603050405020304" pitchFamily="18" charset="0"/>
              </a:rPr>
              <a:t>;</a:t>
            </a:r>
            <a:endParaRPr lang="en-US" altLang="zh-CN" sz="2400" kern="100" dirty="0">
              <a:latin typeface="宋体" pitchFamily="2" charset="-122"/>
              <a:cs typeface="Times New Roman" panose="02020603050405020304" pitchFamily="18" charset="0"/>
            </a:endParaRPr>
          </a:p>
          <a:p>
            <a:pPr marL="285750" indent="-285750">
              <a:buFont typeface="Wingdings" panose="05000000000000000000" pitchFamily="2" charset="2"/>
              <a:buChar char="n"/>
            </a:pPr>
            <a:r>
              <a:rPr lang="en-US" altLang="zh-CN" sz="2400" kern="100" dirty="0">
                <a:latin typeface="Calibri" panose="020F0502020204030204" pitchFamily="34" charset="0"/>
                <a:cs typeface="Times New Roman" panose="02020603050405020304" pitchFamily="18" charset="0"/>
              </a:rPr>
              <a:t>1994</a:t>
            </a:r>
            <a:r>
              <a:rPr lang="zh-CN" altLang="en-US" sz="2400" kern="100" dirty="0">
                <a:latin typeface="宋体" pitchFamily="2" charset="-122"/>
                <a:cs typeface="Times New Roman" panose="02020603050405020304" pitchFamily="18" charset="0"/>
              </a:rPr>
              <a:t>年，</a:t>
            </a:r>
            <a:r>
              <a:rPr lang="zh-CN" altLang="en-US" sz="2400" kern="100" dirty="0">
                <a:solidFill>
                  <a:srgbClr val="FF0000"/>
                </a:solidFill>
                <a:latin typeface="宋体" pitchFamily="2" charset="-122"/>
                <a:cs typeface="Times New Roman" panose="02020603050405020304" pitchFamily="18" charset="0"/>
              </a:rPr>
              <a:t>万维网</a:t>
            </a:r>
            <a:r>
              <a:rPr lang="en-US" altLang="zh-CN" sz="2400" kern="100" dirty="0">
                <a:solidFill>
                  <a:srgbClr val="FF0000"/>
                </a:solidFill>
                <a:latin typeface="Calibri" panose="020F0502020204030204" pitchFamily="34" charset="0"/>
                <a:cs typeface="Times New Roman" panose="02020603050405020304" pitchFamily="18" charset="0"/>
              </a:rPr>
              <a:t>WWW</a:t>
            </a:r>
            <a:r>
              <a:rPr lang="zh-CN" altLang="en-US" sz="2400" kern="100" dirty="0">
                <a:solidFill>
                  <a:srgbClr val="FF0000"/>
                </a:solidFill>
                <a:latin typeface="宋体" pitchFamily="2" charset="-122"/>
                <a:cs typeface="Times New Roman" panose="02020603050405020304" pitchFamily="18" charset="0"/>
              </a:rPr>
              <a:t>技术</a:t>
            </a:r>
            <a:r>
              <a:rPr lang="zh-CN" altLang="en-US" sz="2400" kern="100" dirty="0">
                <a:latin typeface="宋体" pitchFamily="2" charset="-122"/>
                <a:cs typeface="Times New Roman" panose="02020603050405020304" pitchFamily="18" charset="0"/>
              </a:rPr>
              <a:t>促使因特网迅猛发展</a:t>
            </a:r>
            <a:r>
              <a:rPr lang="en-US" altLang="zh-CN" sz="2400" kern="100" dirty="0">
                <a:latin typeface="宋体" pitchFamily="2" charset="-122"/>
                <a:cs typeface="Times New Roman" panose="02020603050405020304" pitchFamily="18" charset="0"/>
              </a:rPr>
              <a:t>;</a:t>
            </a:r>
            <a:endParaRPr lang="zh-CN" altLang="en-US" sz="2400" kern="100" dirty="0">
              <a:latin typeface="Calibri" panose="020F0502020204030204" pitchFamily="34" charset="0"/>
              <a:cs typeface="Times New Roman" panose="02020603050405020304" pitchFamily="18" charset="0"/>
            </a:endParaRPr>
          </a:p>
          <a:p>
            <a:pPr marL="285750" indent="-285750">
              <a:buFont typeface="Wingdings" panose="05000000000000000000" pitchFamily="2" charset="2"/>
              <a:buChar char="n"/>
            </a:pPr>
            <a:r>
              <a:rPr lang="en-US" altLang="zh-CN" sz="2400" kern="100" dirty="0">
                <a:latin typeface="Calibri" panose="020F0502020204030204" pitchFamily="34" charset="0"/>
                <a:cs typeface="Times New Roman" panose="02020603050405020304" pitchFamily="18" charset="0"/>
              </a:rPr>
              <a:t>1995</a:t>
            </a:r>
            <a:r>
              <a:rPr lang="zh-CN" altLang="en-US" sz="2400" kern="100" dirty="0">
                <a:latin typeface="宋体" pitchFamily="2" charset="-122"/>
                <a:cs typeface="Times New Roman" panose="02020603050405020304" pitchFamily="18" charset="0"/>
              </a:rPr>
              <a:t>年，</a:t>
            </a:r>
            <a:r>
              <a:rPr lang="en-US" altLang="zh-CN" sz="2400" kern="100" dirty="0">
                <a:latin typeface="Calibri" panose="020F0502020204030204" pitchFamily="34" charset="0"/>
                <a:cs typeface="Times New Roman" panose="02020603050405020304" pitchFamily="18" charset="0"/>
              </a:rPr>
              <a:t>NSFNET</a:t>
            </a:r>
            <a:r>
              <a:rPr lang="zh-CN" altLang="en-US" sz="2400" kern="100" dirty="0">
                <a:latin typeface="宋体" pitchFamily="2" charset="-122"/>
                <a:cs typeface="Times New Roman" panose="02020603050405020304" pitchFamily="18" charset="0"/>
              </a:rPr>
              <a:t>停止运作，因特网彻底商业化</a:t>
            </a:r>
            <a:r>
              <a:rPr lang="zh-CN" altLang="en-US" sz="2000" kern="100" dirty="0">
                <a:latin typeface="宋体" pitchFamily="2" charset="-122"/>
                <a:cs typeface="Times New Roman" panose="02020603050405020304" pitchFamily="18" charset="0"/>
              </a:rPr>
              <a:t>。</a:t>
            </a:r>
            <a:endParaRPr lang="zh-CN" altLang="en-US" sz="2000" kern="100" dirty="0">
              <a:latin typeface="Calibri" panose="020F0502020204030204" pitchFamily="34" charset="0"/>
              <a:cs typeface="Times New Roman" panose="02020603050405020304" pitchFamily="18" charset="0"/>
            </a:endParaRPr>
          </a:p>
          <a:p>
            <a:endParaRPr lang="zh-CN" altLang="en-US" kern="100" dirty="0">
              <a:latin typeface="Calibri" panose="020F0502020204030204" pitchFamily="34" charset="0"/>
              <a:cs typeface="Times New Roman" panose="02020603050405020304" pitchFamily="18" charset="0"/>
            </a:endParaRPr>
          </a:p>
          <a:p>
            <a:endParaRPr lang="zh-CN" altLang="en-US" dirty="0">
              <a:solidFill>
                <a:schemeClr val="tx1"/>
              </a:solidFill>
            </a:endParaRPr>
          </a:p>
        </p:txBody>
      </p:sp>
      <p:sp>
        <p:nvSpPr>
          <p:cNvPr id="3" name="文本框 2"/>
          <p:cNvSpPr txBox="1"/>
          <p:nvPr/>
        </p:nvSpPr>
        <p:spPr>
          <a:xfrm>
            <a:off x="0" y="116631"/>
            <a:ext cx="12192000" cy="369332"/>
          </a:xfrm>
          <a:prstGeom prst="rect">
            <a:avLst/>
          </a:prstGeom>
          <a:solidFill>
            <a:schemeClr val="bg1"/>
          </a:solidFill>
        </p:spPr>
        <p:txBody>
          <a:bodyPr wrap="square" rtlCol="0">
            <a:spAutoFit/>
          </a:bodyPr>
          <a:lstStyle/>
          <a:p>
            <a:pPr eaLnBrk="1" hangingPunct="1"/>
            <a:r>
              <a:rPr lang="zh-CN" altLang="en-US" b="1" dirty="0">
                <a:solidFill>
                  <a:schemeClr val="bg2">
                    <a:lumMod val="75000"/>
                  </a:schemeClr>
                </a:solidFill>
                <a:latin typeface="微软雅黑" panose="020B0503020204020204" pitchFamily="34" charset="-122"/>
                <a:ea typeface="微软雅黑" panose="020B0503020204020204" pitchFamily="34" charset="-122"/>
              </a:rPr>
              <a:t>网络、互连网（互联网）和因特网             </a:t>
            </a:r>
            <a:r>
              <a:rPr lang="zh-CN" altLang="en-US" b="1" dirty="0">
                <a:solidFill>
                  <a:srgbClr val="0070C0"/>
                </a:solidFill>
                <a:latin typeface="微软雅黑" panose="020B0503020204020204" pitchFamily="34" charset="-122"/>
                <a:ea typeface="微软雅黑" panose="020B0503020204020204" pitchFamily="34" charset="-122"/>
              </a:rPr>
              <a:t>因特网发展的三个阶段             </a:t>
            </a:r>
            <a:r>
              <a:rPr lang="zh-CN" altLang="en-US" b="1" dirty="0">
                <a:solidFill>
                  <a:schemeClr val="bg2">
                    <a:lumMod val="75000"/>
                  </a:schemeClr>
                </a:solidFill>
                <a:latin typeface="微软雅黑" panose="020B0503020204020204" pitchFamily="34" charset="-122"/>
                <a:ea typeface="微软雅黑" panose="020B0503020204020204" pitchFamily="34" charset="-122"/>
              </a:rPr>
              <a:t>因特网的标准化工作</a:t>
            </a:r>
            <a:r>
              <a:rPr lang="en-US" altLang="zh-CN" b="1" dirty="0">
                <a:solidFill>
                  <a:schemeClr val="bg2">
                    <a:lumMod val="75000"/>
                  </a:schemeClr>
                </a:solidFill>
                <a:latin typeface="微软雅黑" panose="020B0503020204020204" pitchFamily="34" charset="-122"/>
                <a:ea typeface="微软雅黑" panose="020B0503020204020204" pitchFamily="34" charset="-122"/>
              </a:rPr>
              <a:t>              </a:t>
            </a:r>
            <a:r>
              <a:rPr lang="zh-CN" altLang="en-US" b="1" dirty="0">
                <a:solidFill>
                  <a:schemeClr val="bg2">
                    <a:lumMod val="75000"/>
                  </a:schemeClr>
                </a:solidFill>
                <a:latin typeface="微软雅黑" panose="020B0503020204020204" pitchFamily="34" charset="-122"/>
                <a:ea typeface="微软雅黑" panose="020B0503020204020204" pitchFamily="34" charset="-122"/>
              </a:rPr>
              <a:t>因特网的组成</a:t>
            </a:r>
            <a:endParaRPr lang="zh-CN" altLang="en-US" b="1" dirty="0">
              <a:solidFill>
                <a:schemeClr val="bg2">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1274" y="582162"/>
            <a:ext cx="6551930" cy="461665"/>
          </a:xfrm>
          <a:prstGeom prst="rect">
            <a:avLst/>
          </a:prstGeom>
          <a:solidFill>
            <a:schemeClr val="bg1"/>
          </a:solidFill>
        </p:spPr>
        <p:txBody>
          <a:bodyPr wrap="square" rtlCol="0">
            <a:spAutoFit/>
          </a:bodyPr>
          <a:lstStyle/>
          <a:p>
            <a:pPr marL="285750" indent="-285750">
              <a:buFont typeface="Wingdings" panose="05000000000000000000" pitchFamily="2" charset="2"/>
              <a:buChar char="n"/>
            </a:pPr>
            <a:r>
              <a:rPr lang="zh-CN" altLang="en-US" sz="2400" dirty="0"/>
              <a:t>因特网服务提供者</a:t>
            </a:r>
            <a:r>
              <a:rPr lang="en-US" altLang="zh-CN" sz="2400" dirty="0">
                <a:solidFill>
                  <a:srgbClr val="FF0000"/>
                </a:solidFill>
              </a:rPr>
              <a:t>ISP(</a:t>
            </a:r>
            <a:r>
              <a:rPr lang="en-US" altLang="zh-CN" sz="2400" dirty="0"/>
              <a:t>Internet Service Provider</a:t>
            </a:r>
            <a:r>
              <a:rPr lang="en-US" altLang="zh-CN" sz="2400" dirty="0">
                <a:solidFill>
                  <a:srgbClr val="FF0000"/>
                </a:solidFill>
              </a:rPr>
              <a:t>)</a:t>
            </a:r>
            <a:endParaRPr lang="zh-CN" altLang="en-US" sz="2400" dirty="0">
              <a:solidFill>
                <a:srgbClr val="FF0000"/>
              </a:solidFill>
            </a:endParaRPr>
          </a:p>
        </p:txBody>
      </p:sp>
      <p:grpSp>
        <p:nvGrpSpPr>
          <p:cNvPr id="10" name="组合 9"/>
          <p:cNvGrpSpPr/>
          <p:nvPr/>
        </p:nvGrpSpPr>
        <p:grpSpPr>
          <a:xfrm>
            <a:off x="1713896" y="1340575"/>
            <a:ext cx="8530292" cy="4800099"/>
            <a:chOff x="1713896" y="1340575"/>
            <a:chExt cx="8530292" cy="4800099"/>
          </a:xfrm>
        </p:grpSpPr>
        <p:sp>
          <p:nvSpPr>
            <p:cNvPr id="21" name="云形 20"/>
            <p:cNvSpPr/>
            <p:nvPr/>
          </p:nvSpPr>
          <p:spPr>
            <a:xfrm>
              <a:off x="7607915" y="1340575"/>
              <a:ext cx="1944216" cy="1728192"/>
            </a:xfrm>
            <a:prstGeom prst="cloud">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dirty="0"/>
                <a:t>因特网</a:t>
              </a:r>
              <a:endParaRPr lang="en-US" altLang="zh-CN" sz="2000" dirty="0"/>
            </a:p>
            <a:p>
              <a:pPr algn="ctr"/>
              <a:r>
                <a:rPr lang="en-US" altLang="zh-CN" sz="2000" dirty="0"/>
                <a:t>Internet</a:t>
              </a:r>
              <a:endParaRPr lang="zh-CN" altLang="en-US" sz="2000" dirty="0"/>
            </a:p>
          </p:txBody>
        </p:sp>
        <p:grpSp>
          <p:nvGrpSpPr>
            <p:cNvPr id="8" name="组合 7"/>
            <p:cNvGrpSpPr/>
            <p:nvPr/>
          </p:nvGrpSpPr>
          <p:grpSpPr>
            <a:xfrm>
              <a:off x="1713896" y="1413145"/>
              <a:ext cx="8164570" cy="4727529"/>
              <a:chOff x="298" y="1470"/>
              <a:chExt cx="12858" cy="7445"/>
            </a:xfrm>
          </p:grpSpPr>
          <p:pic>
            <p:nvPicPr>
              <p:cNvPr id="3" name="图片 2"/>
              <p:cNvPicPr>
                <a:picLocks noChangeAspect="1"/>
              </p:cNvPicPr>
              <p:nvPr/>
            </p:nvPicPr>
            <p:blipFill rotWithShape="1">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l="19102" t="19953" r="19143" b="19144"/>
              <a:stretch>
                <a:fillRect/>
              </a:stretch>
            </p:blipFill>
            <p:spPr>
              <a:xfrm>
                <a:off x="1076" y="1477"/>
                <a:ext cx="1533" cy="1134"/>
              </a:xfrm>
              <a:prstGeom prst="rect">
                <a:avLst/>
              </a:prstGeom>
            </p:spPr>
          </p:pic>
          <p:pic>
            <p:nvPicPr>
              <p:cNvPr id="4" name="图片 3"/>
              <p:cNvPicPr>
                <a:picLocks noChangeAspect="1"/>
              </p:cNvPicPr>
              <p:nvPr/>
            </p:nvPicPr>
            <p:blipFill rotWithShape="1">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l="19102" t="19953" r="19143" b="19144"/>
              <a:stretch>
                <a:fillRect/>
              </a:stretch>
            </p:blipFill>
            <p:spPr>
              <a:xfrm>
                <a:off x="8561" y="7781"/>
                <a:ext cx="1533" cy="1134"/>
              </a:xfrm>
              <a:prstGeom prst="rect">
                <a:avLst/>
              </a:prstGeom>
            </p:spPr>
          </p:pic>
          <p:pic>
            <p:nvPicPr>
              <p:cNvPr id="5" name="图片 4"/>
              <p:cNvPicPr>
                <a:picLocks noChangeAspect="1"/>
              </p:cNvPicPr>
              <p:nvPr/>
            </p:nvPicPr>
            <p:blipFill rotWithShape="1">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l="19102" t="19953" r="19143" b="19144"/>
              <a:stretch>
                <a:fillRect/>
              </a:stretch>
            </p:blipFill>
            <p:spPr>
              <a:xfrm>
                <a:off x="4592" y="6988"/>
                <a:ext cx="1533" cy="1134"/>
              </a:xfrm>
              <a:prstGeom prst="rect">
                <a:avLst/>
              </a:prstGeom>
            </p:spPr>
          </p:pic>
          <p:pic>
            <p:nvPicPr>
              <p:cNvPr id="6" name="图片 5"/>
              <p:cNvPicPr>
                <a:picLocks noChangeAspect="1"/>
              </p:cNvPicPr>
              <p:nvPr/>
            </p:nvPicPr>
            <p:blipFill rotWithShape="1">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l="19102" t="19953" r="19143" b="19144"/>
              <a:stretch>
                <a:fillRect/>
              </a:stretch>
            </p:blipFill>
            <p:spPr>
              <a:xfrm>
                <a:off x="298" y="2612"/>
                <a:ext cx="1533" cy="1134"/>
              </a:xfrm>
              <a:prstGeom prst="rect">
                <a:avLst/>
              </a:prstGeom>
            </p:spPr>
          </p:pic>
          <p:pic>
            <p:nvPicPr>
              <p:cNvPr id="7" name="图片 6"/>
              <p:cNvPicPr>
                <a:picLocks noChangeAspect="1"/>
              </p:cNvPicPr>
              <p:nvPr/>
            </p:nvPicPr>
            <p:blipFill rotWithShape="1">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l="19102" t="19953" r="19143" b="19144"/>
              <a:stretch>
                <a:fillRect/>
              </a:stretch>
            </p:blipFill>
            <p:spPr>
              <a:xfrm>
                <a:off x="2645" y="6048"/>
                <a:ext cx="1533" cy="1134"/>
              </a:xfrm>
              <a:prstGeom prst="rect">
                <a:avLst/>
              </a:prstGeom>
            </p:spPr>
          </p:pic>
          <p:pic>
            <p:nvPicPr>
              <p:cNvPr id="13" name="图片 12"/>
              <p:cNvPicPr>
                <a:picLocks noChangeAspect="1"/>
              </p:cNvPicPr>
              <p:nvPr/>
            </p:nvPicPr>
            <p:blipFill rotWithShape="1">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l="19102" t="19953" r="19143" b="19144"/>
              <a:stretch>
                <a:fillRect/>
              </a:stretch>
            </p:blipFill>
            <p:spPr>
              <a:xfrm>
                <a:off x="1303" y="3712"/>
                <a:ext cx="1533" cy="1134"/>
              </a:xfrm>
              <a:prstGeom prst="rect">
                <a:avLst/>
              </a:prstGeom>
            </p:spPr>
          </p:pic>
          <p:pic>
            <p:nvPicPr>
              <p:cNvPr id="18" name="图片 17"/>
              <p:cNvPicPr>
                <a:picLocks noChangeAspect="1"/>
              </p:cNvPicPr>
              <p:nvPr/>
            </p:nvPicPr>
            <p:blipFill rotWithShape="1">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l="19102" t="19953" r="19143" b="19144"/>
              <a:stretch>
                <a:fillRect/>
              </a:stretch>
            </p:blipFill>
            <p:spPr>
              <a:xfrm>
                <a:off x="11623" y="6874"/>
                <a:ext cx="1533" cy="1134"/>
              </a:xfrm>
              <a:prstGeom prst="rect">
                <a:avLst/>
              </a:prstGeom>
            </p:spPr>
          </p:pic>
          <p:sp>
            <p:nvSpPr>
              <p:cNvPr id="22" name="椭圆 21"/>
              <p:cNvSpPr/>
              <p:nvPr/>
            </p:nvSpPr>
            <p:spPr>
              <a:xfrm>
                <a:off x="4101" y="2490"/>
                <a:ext cx="2268" cy="8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ISP1</a:t>
                </a:r>
                <a:endParaRPr lang="zh-CN" altLang="en-US" dirty="0"/>
              </a:p>
            </p:txBody>
          </p:sp>
          <p:sp>
            <p:nvSpPr>
              <p:cNvPr id="24" name="椭圆 23"/>
              <p:cNvSpPr/>
              <p:nvPr/>
            </p:nvSpPr>
            <p:spPr>
              <a:xfrm>
                <a:off x="5358" y="4970"/>
                <a:ext cx="2268" cy="8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ISP2</a:t>
                </a:r>
                <a:endParaRPr lang="zh-CN" altLang="en-US" dirty="0"/>
              </a:p>
            </p:txBody>
          </p:sp>
          <p:sp>
            <p:nvSpPr>
              <p:cNvPr id="25" name="椭圆 24"/>
              <p:cNvSpPr/>
              <p:nvPr/>
            </p:nvSpPr>
            <p:spPr>
              <a:xfrm>
                <a:off x="9695" y="5383"/>
                <a:ext cx="2268" cy="8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ISP3</a:t>
                </a:r>
                <a:endParaRPr lang="zh-CN" altLang="en-US" dirty="0"/>
              </a:p>
            </p:txBody>
          </p:sp>
          <p:cxnSp>
            <p:nvCxnSpPr>
              <p:cNvPr id="27" name="直接连接符 26"/>
              <p:cNvCxnSpPr>
                <a:stCxn id="22" idx="1"/>
                <a:endCxn id="3" idx="2"/>
              </p:cNvCxnSpPr>
              <p:nvPr/>
            </p:nvCxnSpPr>
            <p:spPr>
              <a:xfrm flipH="1" flipV="1">
                <a:off x="1843" y="2611"/>
                <a:ext cx="2590" cy="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2" idx="2"/>
                <a:endCxn id="6" idx="3"/>
              </p:cNvCxnSpPr>
              <p:nvPr/>
            </p:nvCxnSpPr>
            <p:spPr>
              <a:xfrm flipH="1">
                <a:off x="1831" y="2921"/>
                <a:ext cx="2270" cy="25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2" idx="3"/>
                <a:endCxn id="13" idx="3"/>
              </p:cNvCxnSpPr>
              <p:nvPr/>
            </p:nvCxnSpPr>
            <p:spPr>
              <a:xfrm flipH="1">
                <a:off x="2836" y="3225"/>
                <a:ext cx="1597" cy="105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5" idx="0"/>
                <a:endCxn id="24" idx="4"/>
              </p:cNvCxnSpPr>
              <p:nvPr/>
            </p:nvCxnSpPr>
            <p:spPr>
              <a:xfrm flipV="1">
                <a:off x="5358" y="5830"/>
                <a:ext cx="1134" cy="115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4" idx="2"/>
                <a:endCxn id="7" idx="0"/>
              </p:cNvCxnSpPr>
              <p:nvPr/>
            </p:nvCxnSpPr>
            <p:spPr>
              <a:xfrm flipH="1">
                <a:off x="3411" y="5400"/>
                <a:ext cx="1947" cy="64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 idx="0"/>
                <a:endCxn id="25" idx="3"/>
              </p:cNvCxnSpPr>
              <p:nvPr/>
            </p:nvCxnSpPr>
            <p:spPr>
              <a:xfrm flipV="1">
                <a:off x="9327" y="6118"/>
                <a:ext cx="700" cy="166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8" idx="0"/>
                <a:endCxn id="25" idx="5"/>
              </p:cNvCxnSpPr>
              <p:nvPr/>
            </p:nvCxnSpPr>
            <p:spPr>
              <a:xfrm flipH="1" flipV="1">
                <a:off x="11631" y="6118"/>
                <a:ext cx="758" cy="75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21" idx="2"/>
                <a:endCxn id="22" idx="6"/>
              </p:cNvCxnSpPr>
              <p:nvPr/>
            </p:nvCxnSpPr>
            <p:spPr>
              <a:xfrm flipH="1">
                <a:off x="6369" y="2717"/>
                <a:ext cx="3220" cy="204"/>
              </a:xfrm>
              <a:prstGeom prst="line">
                <a:avLst/>
              </a:prstGeom>
              <a:ln w="28575">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24" idx="6"/>
              </p:cNvCxnSpPr>
              <p:nvPr/>
            </p:nvCxnSpPr>
            <p:spPr>
              <a:xfrm flipH="1">
                <a:off x="7626" y="3712"/>
                <a:ext cx="2182" cy="1688"/>
              </a:xfrm>
              <a:prstGeom prst="line">
                <a:avLst/>
              </a:prstGeom>
              <a:ln w="28575">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1" idx="1"/>
                <a:endCxn id="25" idx="0"/>
              </p:cNvCxnSpPr>
              <p:nvPr/>
            </p:nvCxnSpPr>
            <p:spPr>
              <a:xfrm flipH="1">
                <a:off x="10829" y="4075"/>
                <a:ext cx="282" cy="1308"/>
              </a:xfrm>
              <a:prstGeom prst="line">
                <a:avLst/>
              </a:prstGeom>
              <a:ln w="28575">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63" name="图片 62"/>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623" y="1470"/>
                <a:ext cx="1552" cy="997"/>
              </a:xfrm>
              <a:prstGeom prst="rect">
                <a:avLst/>
              </a:prstGeom>
            </p:spPr>
          </p:pic>
          <p:pic>
            <p:nvPicPr>
              <p:cNvPr id="65" name="图片 64"/>
              <p:cNvPicPr>
                <a:picLocks noChangeAspect="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5618" y="3931"/>
                <a:ext cx="1851" cy="1309"/>
              </a:xfrm>
              <a:prstGeom prst="rect">
                <a:avLst/>
              </a:prstGeom>
            </p:spPr>
          </p:pic>
        </p:grpSp>
        <p:pic>
          <p:nvPicPr>
            <p:cNvPr id="67" name="图片 66"/>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1037" t="14045" r="8960" b="40584"/>
            <a:stretch>
              <a:fillRect/>
            </a:stretch>
          </p:blipFill>
          <p:spPr>
            <a:xfrm>
              <a:off x="8608555" y="2777208"/>
              <a:ext cx="1635633" cy="908322"/>
            </a:xfrm>
            <a:prstGeom prst="rect">
              <a:avLst/>
            </a:prstGeom>
          </p:spPr>
        </p:pic>
      </p:grpSp>
      <p:sp>
        <p:nvSpPr>
          <p:cNvPr id="9" name="文本框 8"/>
          <p:cNvSpPr txBox="1"/>
          <p:nvPr/>
        </p:nvSpPr>
        <p:spPr>
          <a:xfrm>
            <a:off x="0" y="116631"/>
            <a:ext cx="12192000" cy="369332"/>
          </a:xfrm>
          <a:prstGeom prst="rect">
            <a:avLst/>
          </a:prstGeom>
          <a:solidFill>
            <a:schemeClr val="bg1"/>
          </a:solidFill>
        </p:spPr>
        <p:txBody>
          <a:bodyPr wrap="square" rtlCol="0">
            <a:spAutoFit/>
          </a:bodyPr>
          <a:lstStyle/>
          <a:p>
            <a:pPr eaLnBrk="1" hangingPunct="1"/>
            <a:r>
              <a:rPr lang="zh-CN" altLang="en-US" b="1" dirty="0">
                <a:solidFill>
                  <a:schemeClr val="bg2">
                    <a:lumMod val="75000"/>
                  </a:schemeClr>
                </a:solidFill>
                <a:latin typeface="微软雅黑" panose="020B0503020204020204" pitchFamily="34" charset="-122"/>
                <a:ea typeface="微软雅黑" panose="020B0503020204020204" pitchFamily="34" charset="-122"/>
              </a:rPr>
              <a:t>网络、互连网（互联网）和因特网             </a:t>
            </a:r>
            <a:r>
              <a:rPr lang="zh-CN" altLang="en-US" b="1" dirty="0">
                <a:solidFill>
                  <a:srgbClr val="0070C0"/>
                </a:solidFill>
                <a:latin typeface="微软雅黑" panose="020B0503020204020204" pitchFamily="34" charset="-122"/>
                <a:ea typeface="微软雅黑" panose="020B0503020204020204" pitchFamily="34" charset="-122"/>
              </a:rPr>
              <a:t>因特网发展的三个阶段             </a:t>
            </a:r>
            <a:r>
              <a:rPr lang="zh-CN" altLang="en-US" b="1" dirty="0">
                <a:solidFill>
                  <a:schemeClr val="bg2">
                    <a:lumMod val="75000"/>
                  </a:schemeClr>
                </a:solidFill>
                <a:latin typeface="微软雅黑" panose="020B0503020204020204" pitchFamily="34" charset="-122"/>
                <a:ea typeface="微软雅黑" panose="020B0503020204020204" pitchFamily="34" charset="-122"/>
              </a:rPr>
              <a:t>因特网的标准化工作</a:t>
            </a:r>
            <a:r>
              <a:rPr lang="en-US" altLang="zh-CN" b="1" dirty="0">
                <a:solidFill>
                  <a:schemeClr val="bg2">
                    <a:lumMod val="75000"/>
                  </a:schemeClr>
                </a:solidFill>
                <a:latin typeface="微软雅黑" panose="020B0503020204020204" pitchFamily="34" charset="-122"/>
                <a:ea typeface="微软雅黑" panose="020B0503020204020204" pitchFamily="34" charset="-122"/>
              </a:rPr>
              <a:t>              </a:t>
            </a:r>
            <a:r>
              <a:rPr lang="zh-CN" altLang="en-US" b="1" dirty="0">
                <a:solidFill>
                  <a:schemeClr val="bg2">
                    <a:lumMod val="75000"/>
                  </a:schemeClr>
                </a:solidFill>
                <a:latin typeface="微软雅黑" panose="020B0503020204020204" pitchFamily="34" charset="-122"/>
                <a:ea typeface="微软雅黑" panose="020B0503020204020204" pitchFamily="34" charset="-122"/>
              </a:rPr>
              <a:t>因特网的组成</a:t>
            </a:r>
            <a:endParaRPr lang="zh-CN" altLang="en-US" b="1" dirty="0">
              <a:solidFill>
                <a:schemeClr val="bg2">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MH" val="20151108193144"/>
  <p:tag name="MH_LIBRARY" val="GRAPHIC"/>
  <p:tag name="MH_TYPE" val="Other"/>
  <p:tag name="MH_ORDER" val="1"/>
  <p:tag name="KSO_WM_BEAUTIFY_FLAG" val=""/>
</p:tagLst>
</file>

<file path=ppt/tags/tag2.xml><?xml version="1.0" encoding="utf-8"?>
<p:tagLst xmlns:p="http://schemas.openxmlformats.org/presentationml/2006/main">
  <p:tag name="MH" val="20151108193144"/>
  <p:tag name="MH_LIBRARY" val="GRAPHIC"/>
  <p:tag name="MH_TYPE" val="Other"/>
  <p:tag name="MH_ORDER" val="2"/>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PP_MARK_KEY" val="fd48ac91-8e4c-4a90-813a-2debbed3872f"/>
  <p:tag name="COMMONDATA" val="eyJoZGlkIjoiOGMyNjJjMDY2Yzc2YmViYmMyOTA4NTk2ZmQ4MjI3N2Y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9477</Words>
  <Application>WPS Office WWO_base_provider_20221031101348-1857be321c</Application>
  <PresentationFormat>宽屏</PresentationFormat>
  <Paragraphs>1243</Paragraphs>
  <Slides>53</Slides>
  <Notes>53</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46</vt:i4>
      </vt:variant>
      <vt:variant>
        <vt:lpstr>幻灯片标题</vt:lpstr>
      </vt:variant>
      <vt:variant>
        <vt:i4>53</vt:i4>
      </vt:variant>
    </vt:vector>
  </HeadingPairs>
  <TitlesOfParts>
    <vt:vector size="117" baseType="lpstr">
      <vt:lpstr>Arial</vt:lpstr>
      <vt:lpstr>宋体</vt:lpstr>
      <vt:lpstr>Wingdings</vt:lpstr>
      <vt:lpstr>微软雅黑</vt:lpstr>
      <vt:lpstr>汉仪旗黑KW 55S</vt:lpstr>
      <vt:lpstr>Microsoft YaHei UI</vt:lpstr>
      <vt:lpstr>Times New Roman</vt:lpstr>
      <vt:lpstr>Calibri</vt:lpstr>
      <vt:lpstr>Kingsoft Confetti</vt:lpstr>
      <vt:lpstr>Cambria Math</vt:lpstr>
      <vt:lpstr>Arial</vt:lpstr>
      <vt:lpstr>微软雅黑</vt:lpstr>
      <vt:lpstr>-apple-system</vt:lpstr>
      <vt:lpstr>等线</vt:lpstr>
      <vt:lpstr>汉仪中等线KW</vt:lpstr>
      <vt:lpstr>汉仪书宋二KW</vt:lpstr>
      <vt:lpstr>Kingsoft Math</vt:lpstr>
      <vt:lpstr>Office 主题​​</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wangtingting</dc:creator>
  <cp:lastModifiedBy>Administrator</cp:lastModifiedBy>
  <dcterms:created xsi:type="dcterms:W3CDTF">2023-12-06T08:36:53Z</dcterms:created>
  <dcterms:modified xsi:type="dcterms:W3CDTF">2023-12-06T08:36:53Z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y fmtid="{D5CDD505-2E9C-101B-9397-08002B2CF9AE}" pid="3" name="ICV">
    <vt:lpwstr>0780A3E129564AB1A7CF2BDA7A971580</vt:lpwstr>
  </property>
</Properties>
</file>