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533" r:id="rId3"/>
    <p:sldId id="534" r:id="rId4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</p:sldIdLst>
  <p:sldSz cx="12192000" cy="6858000"/>
  <p:notesSz cx="6858000" cy="9144000"/>
  <p:custDataLst>
    <p:tags r:id="rId4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03"/>
    <p:restoredTop sz="94628"/>
  </p:normalViewPr>
  <p:slideViewPr>
    <p:cSldViewPr showGuides="1">
      <p:cViewPr varScale="1">
        <p:scale>
          <a:sx n="67" d="100"/>
          <a:sy n="67" d="100"/>
        </p:scale>
        <p:origin x="-1016" y="-76"/>
      </p:cViewPr>
      <p:guideLst>
        <p:guide orient="horz" pos="2163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1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tag_th.as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dt:definition term</a:t>
            </a:r>
            <a:endParaRPr lang="en-US" altLang="zh-CN" dirty="0"/>
          </a:p>
          <a:p>
            <a:pPr lvl="0"/>
            <a:r>
              <a:rPr lang="en-US" altLang="zh-CN" dirty="0"/>
              <a:t>dd:definition description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表头单元格 </a:t>
            </a:r>
            <a:r>
              <a:rPr lang="en-US" altLang="zh-CN" dirty="0"/>
              <a:t>- </a:t>
            </a:r>
            <a:r>
              <a:rPr lang="zh-CN" altLang="en-US" dirty="0"/>
              <a:t>包含头部信息（由 </a:t>
            </a:r>
            <a:r>
              <a:rPr lang="en-US" altLang="zh-CN" dirty="0">
                <a:hlinkClick r:id="rId3" tooltip="HTML 5 &lt;th&gt; 标签"/>
              </a:rPr>
              <a:t>th</a:t>
            </a:r>
            <a:r>
              <a:rPr lang="en-US" altLang="zh-CN" dirty="0"/>
              <a:t> </a:t>
            </a:r>
            <a:r>
              <a:rPr lang="zh-CN" altLang="en-US" dirty="0"/>
              <a:t>元素创建） </a:t>
            </a:r>
            <a:endParaRPr lang="zh-CN" altLang="en-US" dirty="0"/>
          </a:p>
          <a:p>
            <a:pPr lvl="0"/>
            <a:r>
              <a:rPr lang="zh-CN" altLang="en-US" dirty="0"/>
              <a:t>标准单元格 </a:t>
            </a:r>
            <a:r>
              <a:rPr lang="en-US" altLang="zh-CN" dirty="0"/>
              <a:t>- </a:t>
            </a:r>
            <a:r>
              <a:rPr lang="zh-CN" altLang="en-US" dirty="0"/>
              <a:t>包含数据（由 </a:t>
            </a:r>
            <a:r>
              <a:rPr lang="en-US" altLang="zh-CN" dirty="0"/>
              <a:t>td </a:t>
            </a:r>
            <a:r>
              <a:rPr lang="zh-CN" altLang="en-US" dirty="0"/>
              <a:t>元素创建）</a:t>
            </a:r>
            <a:endParaRPr lang="zh-CN" altLang="en-US" dirty="0"/>
          </a:p>
          <a:p>
            <a:pPr lvl="0"/>
            <a:r>
              <a:rPr lang="en-US" altLang="zh-CN" dirty="0"/>
              <a:t>th </a:t>
            </a:r>
            <a:r>
              <a:rPr lang="zh-CN" altLang="en-US" dirty="0"/>
              <a:t>元素中的文本呈现为粗体并且居中。</a:t>
            </a:r>
            <a:endParaRPr lang="zh-CN" altLang="en-US" dirty="0"/>
          </a:p>
          <a:p>
            <a:pPr lvl="0"/>
            <a:r>
              <a:rPr lang="en-US" altLang="zh-CN" dirty="0"/>
              <a:t>td </a:t>
            </a:r>
            <a:r>
              <a:rPr lang="zh-CN" altLang="en-US" dirty="0"/>
              <a:t>元素中的文本是普通的左对齐文本。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默认框架大小：</a:t>
            </a:r>
            <a:r>
              <a:rPr lang="en-US" altLang="zh-CN" dirty="0"/>
              <a:t>220*120</a:t>
            </a:r>
            <a:r>
              <a:rPr lang="zh-CN" altLang="en-US" dirty="0"/>
              <a:t>像素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4747" y="620713"/>
            <a:ext cx="2693988" cy="52673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620713"/>
            <a:ext cx="7925789" cy="52673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2784" y="1773238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016" y="1773238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ChangeArrowheads="1"/>
          </p:cNvSpPr>
          <p:nvPr/>
        </p:nvSpPr>
        <p:spPr bwMode="ltGray">
          <a:xfrm>
            <a:off x="556684" y="8826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ltGray">
          <a:xfrm>
            <a:off x="1066800" y="8826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ltGray">
          <a:xfrm>
            <a:off x="721784" y="1304925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ltGray">
          <a:xfrm>
            <a:off x="1214967" y="13049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ltGray">
          <a:xfrm>
            <a:off x="169333" y="12319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gray">
          <a:xfrm>
            <a:off x="1016000" y="774700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gray">
          <a:xfrm>
            <a:off x="590551" y="15652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>
          <a:xfrm>
            <a:off x="1488017" y="620713"/>
            <a:ext cx="10390716" cy="839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/>
          </p:nvPr>
        </p:nvSpPr>
        <p:spPr>
          <a:xfrm>
            <a:off x="1102784" y="1773238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533400"/>
            <a:r>
              <a:rPr lang="zh-CN" altLang="en-US" dirty="0"/>
              <a:t>第二级</a:t>
            </a:r>
            <a:endParaRPr lang="zh-CN" altLang="en-US" dirty="0"/>
          </a:p>
          <a:p>
            <a:pPr lvl="2" indent="-457200"/>
            <a:r>
              <a:rPr lang="zh-CN" altLang="en-US" dirty="0"/>
              <a:t>第三级</a:t>
            </a:r>
            <a:endParaRPr lang="zh-CN" altLang="en-US" dirty="0"/>
          </a:p>
          <a:p>
            <a:pPr lvl="3" indent="-381000"/>
            <a:r>
              <a:rPr lang="zh-CN" altLang="en-US" dirty="0"/>
              <a:t>第四级</a:t>
            </a:r>
            <a:endParaRPr lang="zh-CN" altLang="en-US" dirty="0"/>
          </a:p>
          <a:p>
            <a:pPr lvl="4" indent="-3810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6" name="页脚占位符 14355"/>
          <p:cNvSpPr>
            <a:spLocks noGrp="1"/>
          </p:cNvSpPr>
          <p:nvPr>
            <p:ph type="ftr" sz="quarter" idx="3"/>
          </p:nvPr>
        </p:nvSpPr>
        <p:spPr>
          <a:xfrm>
            <a:off x="7440084" y="6553200"/>
            <a:ext cx="4751917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/>
            </a:lvl1pPr>
          </a:lstStyle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hyperlink" Target="https://www.baidu.com/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4400" b="1" dirty="0">
                <a:latin typeface="+mj-lt"/>
                <a:ea typeface="微软雅黑" panose="020B0503020204020204" charset="-122"/>
                <a:cs typeface="+mj-cs"/>
              </a:rPr>
              <a:t>HTML5</a:t>
            </a:r>
            <a:r>
              <a:rPr lang="zh-CN" altLang="en-US" sz="4400" b="1" dirty="0">
                <a:latin typeface="+mj-lt"/>
                <a:ea typeface="微软雅黑" panose="020B0503020204020204" charset="-122"/>
                <a:cs typeface="+mj-cs"/>
              </a:rPr>
              <a:t>应用开发</a:t>
            </a:r>
            <a:br>
              <a:rPr lang="en-US" altLang="zh-CN" sz="4400" b="1" dirty="0">
                <a:latin typeface="+mj-lt"/>
                <a:ea typeface="微软雅黑" panose="020B0503020204020204" charset="-122"/>
                <a:cs typeface="+mj-cs"/>
              </a:rPr>
            </a:br>
            <a:endParaRPr lang="zh-CN" altLang="en-US" sz="4400" b="1" dirty="0">
              <a:latin typeface="+mj-lt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1700213"/>
            <a:ext cx="7748588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7"/>
          <p:cNvSpPr/>
          <p:nvPr/>
        </p:nvSpPr>
        <p:spPr>
          <a:xfrm>
            <a:off x="2365375" y="3068638"/>
            <a:ext cx="7920038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    2. </a:t>
            </a:r>
            <a:r>
              <a:rPr lang="zh-CN" altLang="en-US" sz="2800" dirty="0">
                <a:latin typeface="Arial" panose="020B0604020202020204" pitchFamily="34" charset="0"/>
              </a:rPr>
              <a:t>标签的属性：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    &lt;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 属性名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=”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属性值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”&gt;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标签体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&lt;/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&gt;</a:t>
            </a:r>
            <a:endParaRPr lang="zh-CN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zh-CN" altLang="zh-CN" sz="2800" dirty="0">
                <a:latin typeface="Arial" panose="020B0604020202020204" pitchFamily="34" charset="0"/>
              </a:rPr>
              <a:t>或</a:t>
            </a:r>
            <a:endParaRPr lang="zh-CN" altLang="zh-CN" sz="2800" dirty="0">
              <a:latin typeface="Arial" panose="020B0604020202020204" pitchFamily="34" charset="0"/>
            </a:endParaRPr>
          </a:p>
          <a:p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   &lt;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 属性名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=”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属性值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”/&gt;</a:t>
            </a:r>
            <a:endParaRPr lang="zh-CN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en-US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矩形 8"/>
          <p:cNvSpPr/>
          <p:nvPr/>
        </p:nvSpPr>
        <p:spPr>
          <a:xfrm>
            <a:off x="2582863" y="5054600"/>
            <a:ext cx="6696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 3. </a:t>
            </a:r>
            <a:r>
              <a:rPr lang="zh-CN" altLang="en-US" sz="2800" dirty="0">
                <a:latin typeface="Arial" panose="020B0604020202020204" pitchFamily="34" charset="0"/>
              </a:rPr>
              <a:t>注释</a:t>
            </a:r>
            <a:r>
              <a:rPr lang="zh-CN" altLang="zh-CN" sz="2800" dirty="0">
                <a:latin typeface="Arial" panose="020B0604020202020204" pitchFamily="34" charset="0"/>
              </a:rPr>
              <a:t>标签</a:t>
            </a:r>
            <a:endParaRPr lang="zh-CN" altLang="en-US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矩形 9"/>
          <p:cNvSpPr/>
          <p:nvPr/>
        </p:nvSpPr>
        <p:spPr>
          <a:xfrm>
            <a:off x="2063750" y="5576888"/>
            <a:ext cx="72151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           &lt;!--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注释语句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--&gt;</a:t>
            </a:r>
            <a:endParaRPr lang="zh-CN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en-US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1266" name="Rectangle 4"/>
          <p:cNvSpPr/>
          <p:nvPr>
            <p:custDataLst>
              <p:tags r:id="rId2"/>
            </p:custDataLst>
          </p:nvPr>
        </p:nvSpPr>
        <p:spPr>
          <a:xfrm>
            <a:off x="1559560" y="764540"/>
            <a:ext cx="70396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HTML标签</a:t>
            </a:r>
            <a:endParaRPr lang="en-US" altLang="zh-CN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88440" y="1678305"/>
            <a:ext cx="960882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</a:t>
            </a:r>
            <a:r>
              <a:rPr kumimoji="0" lang="en-US" altLang="zh-CN" sz="3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div标签: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一个“容器”，用来放置其他元素</a:t>
            </a:r>
            <a:endParaRPr kumimoji="0" lang="en-US" altLang="zh-CN" sz="3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&lt;div&gt;</a:t>
            </a:r>
            <a:r>
              <a:rPr kumimoji="0" lang="zh-CN" alt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内容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&lt;/div&gt;</a:t>
            </a:r>
            <a:endParaRPr kumimoji="0" lang="en-US" altLang="zh-CN" sz="32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默认宽度与高度自适应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en-US" altLang="zh-CN" sz="3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680" y="3662045"/>
            <a:ext cx="3821430" cy="297878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3657600"/>
            <a:ext cx="4922520" cy="2940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1529080" y="1663065"/>
            <a:ext cx="9812020" cy="463423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600" b="1" dirty="0"/>
              <a:t>二、标题、段落和换行</a:t>
            </a:r>
            <a:endParaRPr lang="en-US" altLang="zh-CN" sz="3600" b="1" dirty="0"/>
          </a:p>
          <a:p>
            <a:pPr eaLnBrk="1" hangingPunct="1">
              <a:buNone/>
            </a:pPr>
            <a:r>
              <a:rPr lang="en-US" altLang="zh-CN" sz="3200" dirty="0"/>
              <a:t>		</a:t>
            </a:r>
            <a:r>
              <a:rPr lang="zh-CN" altLang="en-US" sz="3200" dirty="0"/>
              <a:t>标题： </a:t>
            </a:r>
            <a:r>
              <a:rPr lang="en-US" altLang="zh-CN" sz="3200" dirty="0">
                <a:solidFill>
                  <a:srgbClr val="FF3300"/>
                </a:solidFill>
              </a:rPr>
              <a:t>&lt;hn&gt;….&lt;/hn&gt; (n=1~6)</a:t>
            </a:r>
            <a:endParaRPr lang="en-US" altLang="zh-CN" sz="3200" dirty="0"/>
          </a:p>
          <a:p>
            <a:pPr eaLnBrk="1" hangingPunct="1">
              <a:buNone/>
            </a:pPr>
            <a:r>
              <a:rPr lang="en-US" altLang="zh-CN" sz="3600" b="1" dirty="0"/>
              <a:t>		p</a:t>
            </a:r>
            <a:r>
              <a:rPr lang="zh-CN" altLang="en-US" sz="3600" b="1" dirty="0"/>
              <a:t>标签</a:t>
            </a:r>
            <a:r>
              <a:rPr lang="en-US" altLang="zh-CN" sz="3600" b="1" dirty="0"/>
              <a:t>主要用来作文字段落</a:t>
            </a:r>
            <a:endParaRPr lang="en-US" altLang="zh-CN" sz="3600" b="1" dirty="0"/>
          </a:p>
          <a:p>
            <a:pPr eaLnBrk="1" hangingPunct="1">
              <a:buNone/>
            </a:pPr>
            <a:r>
              <a:rPr lang="en-US" altLang="zh-CN" sz="3600" dirty="0"/>
              <a:t> 		</a:t>
            </a:r>
            <a:r>
              <a:rPr lang="zh-CN" altLang="en-US" sz="3600" dirty="0"/>
              <a:t>强制换行标记：</a:t>
            </a:r>
            <a:r>
              <a:rPr lang="en-US" altLang="zh-CN" sz="3600" dirty="0">
                <a:solidFill>
                  <a:srgbClr val="FF3300"/>
                </a:solidFill>
              </a:rPr>
              <a:t>&lt;br/&gt;</a:t>
            </a:r>
            <a:endParaRPr lang="en-US" altLang="zh-CN" sz="3600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zh-CN" altLang="en-US" sz="3100" b="1" dirty="0"/>
              <a:t>三、</a:t>
            </a:r>
            <a:r>
              <a:rPr lang="en-US" altLang="zh-CN" sz="3100" b="1" dirty="0"/>
              <a:t>span标签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zh-CN" altLang="en-US" sz="3100" b="1" dirty="0"/>
              <a:t> </a:t>
            </a:r>
            <a:r>
              <a:rPr lang="en-US" altLang="zh-CN" sz="3100" b="1" dirty="0"/>
              <a:t>    </a:t>
            </a:r>
            <a:r>
              <a:rPr lang="en-US" altLang="zh-CN" sz="3100" dirty="0"/>
              <a:t>主要</a:t>
            </a:r>
            <a:r>
              <a:rPr lang="zh-CN" altLang="en-US" sz="3100" dirty="0"/>
              <a:t>应用在行内，用以定义一小块需要特别标示的内容，它只能通过设置</a:t>
            </a:r>
            <a:r>
              <a:rPr lang="en-US" altLang="zh-CN" sz="3100" dirty="0"/>
              <a:t>CSS</a:t>
            </a:r>
            <a:r>
              <a:rPr lang="zh-CN" altLang="en-US" sz="3100" dirty="0"/>
              <a:t>样式才能发挥作用</a:t>
            </a:r>
            <a:endParaRPr lang="zh-CN" altLang="en-US" sz="3100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</a:t>
            </a: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7475" y="1714500"/>
            <a:ext cx="10323830" cy="476377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四、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img标签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&lt;img src=“image/logo.gif” alt=“</a:t>
            </a:r>
            <a:r>
              <a:rPr kumimoji="0" lang="zh-CN" altLang="en-US" sz="2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笑脸图片</a:t>
            </a:r>
            <a:r>
              <a:rPr kumimoji="0" lang="zh-CN" altLang="zh-CN" sz="2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属性是图像的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alt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属性是当用户看不到图片时显示的文本，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title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属性：对图片的文字说明，如果把鼠标放在图片上稍作停留，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属性的值就会以浮动的形式显示出来。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height,width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属性：控制图片尺寸，默认情况下，页面中图像的显示大小就是图片默认的宽度和高度，也可以手动更改图片的大小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。单位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可以是像素，也可以是百分比，建议用像素作为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单位。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1243965" y="1668780"/>
            <a:ext cx="10571480" cy="493331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3100" b="1" dirty="0"/>
              <a:t>五、</a:t>
            </a:r>
            <a:r>
              <a:rPr lang="en-US" altLang="zh-CN" sz="3100" b="1" dirty="0"/>
              <a:t>a标签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dirty="0"/>
              <a:t>1. </a:t>
            </a:r>
            <a:r>
              <a:rPr lang="zh-CN" altLang="en-US" sz="3100" dirty="0"/>
              <a:t>链接到其他网站的网页</a:t>
            </a:r>
            <a:endParaRPr lang="zh-CN" altLang="en-US" sz="3100" dirty="0"/>
          </a:p>
          <a:p>
            <a:pPr eaLnBrk="1" hangingPunct="1">
              <a:buFontTx/>
              <a:buNone/>
            </a:pPr>
            <a:r>
              <a:rPr lang="zh-CN" altLang="en-US" sz="3100" dirty="0"/>
              <a:t>   </a:t>
            </a:r>
            <a:r>
              <a:rPr lang="en-US" altLang="zh-CN" sz="3100" dirty="0"/>
              <a:t>&lt;a href = “</a:t>
            </a:r>
            <a:r>
              <a:rPr lang="en-US" altLang="zh-CN" sz="3100" dirty="0">
                <a:hlinkClick r:id="rId1"/>
              </a:rPr>
              <a:t>https://www.baidu.com</a:t>
            </a:r>
            <a:r>
              <a:rPr lang="en-US" altLang="zh-CN" sz="3100" dirty="0"/>
              <a:t> “&gt; </a:t>
            </a:r>
            <a:r>
              <a:rPr lang="zh-CN" altLang="en-US" sz="3100" dirty="0"/>
              <a:t>请点击</a:t>
            </a:r>
            <a:r>
              <a:rPr lang="en-US" altLang="zh-CN" sz="3100" dirty="0"/>
              <a:t>&lt;/a&gt;</a:t>
            </a:r>
            <a:endParaRPr lang="en-US" altLang="zh-CN" sz="3100" dirty="0"/>
          </a:p>
          <a:p>
            <a:pPr eaLnBrk="1" hangingPunct="1">
              <a:buFontTx/>
              <a:buNone/>
            </a:pPr>
            <a:r>
              <a:rPr lang="en-US" altLang="zh-CN" sz="3100" dirty="0"/>
              <a:t>         </a:t>
            </a:r>
            <a:r>
              <a:rPr lang="zh-CN" altLang="en-US" sz="3100" dirty="0">
                <a:solidFill>
                  <a:srgbClr val="FF0000"/>
                </a:solidFill>
              </a:rPr>
              <a:t>注：这里的</a:t>
            </a:r>
            <a:r>
              <a:rPr lang="en-US" altLang="zh-CN" sz="3100" dirty="0">
                <a:solidFill>
                  <a:srgbClr val="FF0000"/>
                </a:solidFill>
              </a:rPr>
              <a:t>https</a:t>
            </a:r>
            <a:r>
              <a:rPr lang="zh-CN" altLang="en-US" sz="3100" dirty="0">
                <a:solidFill>
                  <a:srgbClr val="FF0000"/>
                </a:solidFill>
              </a:rPr>
              <a:t>不能省略</a:t>
            </a:r>
            <a:endParaRPr lang="en-US" altLang="zh-CN" sz="3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100" dirty="0"/>
              <a:t>	</a:t>
            </a:r>
            <a:r>
              <a:rPr lang="zh-CN" altLang="en-US" sz="3100" dirty="0"/>
              <a:t>链接到自己网站的网页</a:t>
            </a:r>
            <a:endParaRPr lang="zh-CN" altLang="en-US" sz="3100" dirty="0"/>
          </a:p>
          <a:p>
            <a:pPr eaLnBrk="1" hangingPunct="1">
              <a:buFontTx/>
              <a:buNone/>
            </a:pPr>
            <a:r>
              <a:rPr lang="zh-CN" altLang="en-US" sz="3100" dirty="0"/>
              <a:t>      </a:t>
            </a:r>
            <a:r>
              <a:rPr lang="en-US" altLang="zh-CN" sz="3100" dirty="0"/>
              <a:t>&lt;a href=“2.htm”&gt;</a:t>
            </a:r>
            <a:r>
              <a:rPr lang="zh-CN" altLang="en-US" sz="3100" dirty="0"/>
              <a:t>请点击</a:t>
            </a:r>
            <a:r>
              <a:rPr lang="en-US" altLang="zh-CN" sz="3100" dirty="0"/>
              <a:t>&lt;/a&gt;</a:t>
            </a:r>
            <a:endParaRPr lang="en-US" altLang="zh-CN" sz="3100" dirty="0"/>
          </a:p>
          <a:p>
            <a:pPr eaLnBrk="1" hangingPunct="1">
              <a:buFontTx/>
              <a:buNone/>
            </a:pPr>
            <a:r>
              <a:rPr lang="zh-CN" altLang="en-US" sz="3100" dirty="0"/>
              <a:t>      </a:t>
            </a:r>
            <a:r>
              <a:rPr lang="en-US" altLang="zh-CN" sz="3100" dirty="0"/>
              <a:t>&lt;a href=“test/2.htm”&gt;</a:t>
            </a:r>
            <a:r>
              <a:rPr lang="zh-CN" altLang="en-US" sz="3100" dirty="0"/>
              <a:t>请点击</a:t>
            </a:r>
            <a:r>
              <a:rPr lang="en-US" altLang="zh-CN" sz="3100" dirty="0"/>
              <a:t>&lt;/a&gt; </a:t>
            </a:r>
            <a:endParaRPr lang="en-US" altLang="zh-CN" sz="3100" dirty="0"/>
          </a:p>
          <a:p>
            <a:pPr eaLnBrk="1" hangingPunct="1">
              <a:buFontTx/>
              <a:buNone/>
            </a:pPr>
            <a:r>
              <a:rPr lang="en-US" altLang="zh-CN" sz="3100" dirty="0"/>
              <a:t>     &lt;a href=“../2.htm”&gt;</a:t>
            </a:r>
            <a:r>
              <a:rPr lang="zh-CN" altLang="en-US" sz="3100" dirty="0"/>
              <a:t>请点击</a:t>
            </a:r>
            <a:r>
              <a:rPr lang="en-US" altLang="zh-CN" sz="3100" dirty="0"/>
              <a:t>&lt;/a&gt;</a:t>
            </a:r>
            <a:r>
              <a:rPr lang="zh-CN" altLang="en-US" sz="31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..</a:t>
            </a:r>
            <a:r>
              <a:rPr lang="zh-CN" altLang="en-US" sz="2000" dirty="0">
                <a:solidFill>
                  <a:srgbClr val="FF0000"/>
                </a:solidFill>
              </a:rPr>
              <a:t>是返回上一级文件夹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2313" y="261938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重要属性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属性：指定链接的目标窗口，单击链接后，默认的浏览器窗口是原窗口，可以指定这个链接打开的目标窗口，如新开窗口等（仅在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属性存在时使用）。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属性定义给链接附加提示文字。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4436745"/>
            <a:ext cx="4876800" cy="173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Text Box 3"/>
          <p:cNvSpPr txBox="1"/>
          <p:nvPr/>
        </p:nvSpPr>
        <p:spPr>
          <a:xfrm>
            <a:off x="1847850" y="3644900"/>
            <a:ext cx="10588625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&lt;a href="http://www.163.com" target="_blank" title="</a:t>
            </a:r>
            <a:r>
              <a:rPr lang="zh-CN" altLang="en-US" b="1" dirty="0">
                <a:latin typeface="Arial" panose="020B0604020202020204" pitchFamily="34" charset="0"/>
              </a:rPr>
              <a:t>转到网易</a:t>
            </a:r>
            <a:r>
              <a:rPr lang="en-US" altLang="zh-CN" b="1" dirty="0">
                <a:latin typeface="Arial" panose="020B0604020202020204" pitchFamily="34" charset="0"/>
              </a:rPr>
              <a:t>"&gt;</a:t>
            </a:r>
            <a:r>
              <a:rPr lang="zh-CN" altLang="en-US" b="1" dirty="0">
                <a:latin typeface="Arial" panose="020B0604020202020204" pitchFamily="34" charset="0"/>
              </a:rPr>
              <a:t>网易</a:t>
            </a:r>
            <a:r>
              <a:rPr lang="en-US" altLang="zh-CN" b="1" dirty="0">
                <a:latin typeface="Arial" panose="020B0604020202020204" pitchFamily="34" charset="0"/>
              </a:rPr>
              <a:t>&lt;/a&gt;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88" y="4221163"/>
            <a:ext cx="2590800" cy="163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更多属性查询</a:t>
            </a:r>
            <a:r>
              <a:rPr lang="en-US" altLang="zh-CN" dirty="0"/>
              <a:t>w3shool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7760" y="2348865"/>
            <a:ext cx="7256463" cy="286702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90" y="1268730"/>
            <a:ext cx="5162550" cy="5362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510665" y="1666875"/>
            <a:ext cx="8471535" cy="412623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3100" dirty="0"/>
              <a:t>3.图片超链接</a:t>
            </a:r>
            <a:endParaRPr lang="en-US" altLang="zh-CN" sz="3100" dirty="0"/>
          </a:p>
          <a:p>
            <a:pPr eaLnBrk="1" hangingPunct="1">
              <a:buFontTx/>
              <a:buNone/>
            </a:pPr>
            <a:r>
              <a:rPr lang="en-US" altLang="zh-CN" sz="3100" dirty="0"/>
              <a:t>    </a:t>
            </a:r>
            <a:r>
              <a:rPr lang="zh-CN" altLang="en-US" sz="3100" dirty="0"/>
              <a:t> </a:t>
            </a:r>
            <a:r>
              <a:rPr lang="en-US" altLang="zh-CN" sz="3100" dirty="0"/>
              <a:t>&lt;a href=“2.htm&gt;</a:t>
            </a:r>
            <a:endParaRPr lang="en-US" altLang="zh-CN" sz="3100" dirty="0"/>
          </a:p>
          <a:p>
            <a:pPr eaLnBrk="1" hangingPunct="1">
              <a:buFontTx/>
              <a:buNone/>
            </a:pPr>
            <a:r>
              <a:rPr lang="en-US" altLang="zh-CN" sz="3100" dirty="0"/>
              <a:t>        &lt;img src=“1.gif</a:t>
            </a:r>
            <a:r>
              <a:rPr lang="en-US" altLang="zh-CN" sz="3100" dirty="0">
                <a:solidFill>
                  <a:srgbClr val="FF0000"/>
                </a:solidFill>
              </a:rPr>
              <a:t>”  title=“</a:t>
            </a:r>
            <a:r>
              <a:rPr lang="zh-CN" altLang="en-US" sz="3100" dirty="0">
                <a:solidFill>
                  <a:srgbClr val="FF0000"/>
                </a:solidFill>
              </a:rPr>
              <a:t>请点击</a:t>
            </a:r>
            <a:r>
              <a:rPr lang="en-US" altLang="zh-CN" sz="3100" dirty="0">
                <a:solidFill>
                  <a:srgbClr val="FF0000"/>
                </a:solidFill>
              </a:rPr>
              <a:t>”  target=“blank”/&gt;</a:t>
            </a:r>
            <a:endParaRPr lang="en-US" altLang="zh-CN" sz="3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100" dirty="0"/>
              <a:t>   &lt;/a&gt;</a:t>
            </a:r>
            <a:endParaRPr lang="zh-CN" altLang="en-US" sz="3100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415415" y="709295"/>
            <a:ext cx="9423400" cy="83502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，用</a:t>
            </a:r>
            <a:r>
              <a:rPr lang="en-US" altLang="zh-CN" dirty="0"/>
              <a:t>F12</a:t>
            </a:r>
            <a:r>
              <a:rPr lang="zh-CN" altLang="en-US" dirty="0"/>
              <a:t>打开开发者工具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1700213"/>
            <a:ext cx="10369550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279650" y="4365625"/>
            <a:ext cx="3671888" cy="935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51538" y="3284538"/>
            <a:ext cx="936625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1559560" y="1628458"/>
            <a:ext cx="7769225" cy="514032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b="1" dirty="0"/>
              <a:t>六、列表标签</a:t>
            </a:r>
            <a:endParaRPr lang="zh-CN" altLang="en-US" b="1" dirty="0"/>
          </a:p>
          <a:p>
            <a:pPr indent="0" eaLnBrk="1" hangingPunct="1">
              <a:buFontTx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无序列表</a:t>
            </a:r>
            <a:endParaRPr lang="zh-CN" altLang="en-US" sz="2800" dirty="0"/>
          </a:p>
          <a:p>
            <a:pPr indent="0" eaLnBrk="1" hangingPunct="1">
              <a:buFontTx/>
              <a:buNone/>
            </a:pPr>
            <a:r>
              <a:rPr lang="zh-CN" altLang="en-US" sz="1600" dirty="0"/>
              <a:t>&lt;ul&gt;</a:t>
            </a:r>
            <a:endParaRPr lang="zh-CN" altLang="en-US" sz="1600" dirty="0"/>
          </a:p>
          <a:p>
            <a:pPr eaLnBrk="1" hangingPunct="1">
              <a:buFontTx/>
              <a:buNone/>
            </a:pPr>
            <a:r>
              <a:rPr lang="zh-CN" altLang="en-US" sz="1600" dirty="0"/>
              <a:t>		&lt;li&gt;</a:t>
            </a:r>
            <a:r>
              <a:rPr lang="en-US" altLang="zh-CN" sz="1600" dirty="0"/>
              <a:t>C#</a:t>
            </a:r>
            <a:r>
              <a:rPr lang="zh-CN" altLang="en-US" sz="1600" dirty="0"/>
              <a:t>&lt;/li&gt;</a:t>
            </a:r>
            <a:endParaRPr lang="zh-CN" altLang="en-US" sz="1600" dirty="0"/>
          </a:p>
          <a:p>
            <a:pPr eaLnBrk="1" hangingPunct="1">
              <a:buFontTx/>
              <a:buNone/>
            </a:pPr>
            <a:r>
              <a:rPr lang="zh-CN" altLang="en-US" sz="1600" dirty="0"/>
              <a:t>		&lt;li&gt;Java&lt;li&gt;</a:t>
            </a:r>
            <a:endParaRPr lang="zh-CN" altLang="en-US" sz="1600" dirty="0"/>
          </a:p>
          <a:p>
            <a:pPr eaLnBrk="1" hangingPunct="1">
              <a:buFontTx/>
              <a:buNone/>
            </a:pPr>
            <a:r>
              <a:rPr lang="zh-CN" altLang="en-US" sz="1600" dirty="0"/>
              <a:t>		&lt;li&gt;C++&lt;/li&gt;</a:t>
            </a:r>
            <a:endParaRPr lang="zh-CN" altLang="en-US" sz="1600" dirty="0"/>
          </a:p>
          <a:p>
            <a:pPr eaLnBrk="1" hangingPunct="1">
              <a:buFontTx/>
              <a:buNone/>
            </a:pPr>
            <a:r>
              <a:rPr lang="zh-CN" altLang="en-US" sz="1600" dirty="0"/>
              <a:t>		&lt;li&gt;C&lt;/li&gt;</a:t>
            </a:r>
            <a:endParaRPr lang="zh-CN" altLang="en-US" sz="1600" dirty="0"/>
          </a:p>
          <a:p>
            <a:pPr eaLnBrk="1" hangingPunct="1">
              <a:buFontTx/>
              <a:buNone/>
            </a:pPr>
            <a:r>
              <a:rPr lang="zh-CN" altLang="en-US" sz="1600" dirty="0"/>
              <a:t>	&lt;/ul&gt;</a:t>
            </a:r>
            <a:endParaRPr lang="zh-CN" altLang="en-US" dirty="0"/>
          </a:p>
          <a:p>
            <a:pPr indent="0" algn="l"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2.</a:t>
            </a:r>
            <a:r>
              <a:rPr lang="en-US" altLang="zh-CN" sz="2800" dirty="0">
                <a:sym typeface="+mn-ea"/>
              </a:rPr>
              <a:t>有序列表</a:t>
            </a:r>
            <a:endParaRPr lang="en-US" altLang="zh-CN" sz="2800" dirty="0"/>
          </a:p>
          <a:p>
            <a:pPr indent="0">
              <a:spcBef>
                <a:spcPct val="50000"/>
              </a:spcBef>
              <a:buNone/>
            </a:pPr>
            <a:r>
              <a:rPr lang="zh-CN" altLang="en-US" sz="1600" dirty="0">
                <a:sym typeface="+mn-ea"/>
              </a:rPr>
              <a:t>&lt;</a:t>
            </a:r>
            <a:r>
              <a:rPr lang="en-US" altLang="zh-CN" sz="1600" dirty="0">
                <a:sym typeface="+mn-ea"/>
              </a:rPr>
              <a:t>o</a:t>
            </a:r>
            <a:r>
              <a:rPr lang="zh-CN" altLang="en-US" sz="1600" dirty="0">
                <a:sym typeface="+mn-ea"/>
              </a:rPr>
              <a:t>l&gt;</a:t>
            </a:r>
            <a:endParaRPr lang="zh-CN" altLang="en-US" sz="1600" b="1" kern="0" dirty="0">
              <a:latin typeface="+mn-lt"/>
              <a:ea typeface="+mn-ea"/>
            </a:endParaRPr>
          </a:p>
          <a:p>
            <a:pPr marL="609600" algn="l" eaLnBrk="1" hangingPunct="1"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zh-CN" altLang="en-US" sz="1600" dirty="0">
                <a:sym typeface="+mn-ea"/>
              </a:rPr>
              <a:t>	</a:t>
            </a:r>
            <a:r>
              <a:rPr lang="en-US" altLang="zh-CN" sz="1600" dirty="0">
                <a:sym typeface="+mn-ea"/>
              </a:rPr>
              <a:t>	</a:t>
            </a:r>
            <a:r>
              <a:rPr lang="zh-CN" altLang="en-US" sz="1600" dirty="0">
                <a:sym typeface="+mn-ea"/>
              </a:rPr>
              <a:t>&lt;li&gt;C#&lt;/li&gt;</a:t>
            </a:r>
            <a:endParaRPr lang="zh-CN" altLang="en-US" sz="1600" b="1" kern="0" dirty="0">
              <a:latin typeface="+mn-lt"/>
              <a:ea typeface="+mn-ea"/>
            </a:endParaRPr>
          </a:p>
          <a:p>
            <a:pPr marL="609600" algn="l" eaLnBrk="1" hangingPunct="1"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zh-CN" altLang="en-US" sz="1600" dirty="0">
                <a:sym typeface="+mn-ea"/>
              </a:rPr>
              <a:t>	</a:t>
            </a:r>
            <a:r>
              <a:rPr lang="en-US" altLang="zh-CN" sz="1600" dirty="0">
                <a:sym typeface="+mn-ea"/>
              </a:rPr>
              <a:t>	</a:t>
            </a:r>
            <a:r>
              <a:rPr lang="zh-CN" altLang="en-US" sz="1600" dirty="0">
                <a:sym typeface="+mn-ea"/>
              </a:rPr>
              <a:t>&lt;li&gt;Java&lt;li&gt;</a:t>
            </a:r>
            <a:endParaRPr lang="zh-CN" altLang="en-US" sz="1600" b="1" kern="0" dirty="0">
              <a:latin typeface="+mn-lt"/>
              <a:ea typeface="+mn-ea"/>
            </a:endParaRPr>
          </a:p>
          <a:p>
            <a:pPr marL="609600" algn="l" eaLnBrk="1" hangingPunct="1"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zh-CN" altLang="en-US" sz="1600" dirty="0">
                <a:sym typeface="+mn-ea"/>
              </a:rPr>
              <a:t>	</a:t>
            </a:r>
            <a:r>
              <a:rPr lang="en-US" altLang="zh-CN" sz="1600" dirty="0">
                <a:sym typeface="+mn-ea"/>
              </a:rPr>
              <a:t>	</a:t>
            </a:r>
            <a:r>
              <a:rPr lang="zh-CN" altLang="en-US" sz="1600" dirty="0">
                <a:sym typeface="+mn-ea"/>
              </a:rPr>
              <a:t>&lt;li&gt;C++&lt;/li&gt;</a:t>
            </a:r>
            <a:endParaRPr lang="zh-CN" altLang="en-US" sz="1600" b="1" kern="0" dirty="0">
              <a:latin typeface="+mn-lt"/>
              <a:ea typeface="+mn-ea"/>
            </a:endParaRPr>
          </a:p>
          <a:p>
            <a:pPr marL="609600" algn="l" eaLnBrk="1" hangingPunct="1"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zh-CN" altLang="en-US" sz="1600" dirty="0">
                <a:sym typeface="+mn-ea"/>
              </a:rPr>
              <a:t>	</a:t>
            </a:r>
            <a:r>
              <a:rPr lang="en-US" altLang="zh-CN" sz="1600" dirty="0">
                <a:sym typeface="+mn-ea"/>
              </a:rPr>
              <a:t>	</a:t>
            </a:r>
            <a:r>
              <a:rPr lang="zh-CN" altLang="en-US" sz="1600" dirty="0">
                <a:sym typeface="+mn-ea"/>
              </a:rPr>
              <a:t>&lt;li&gt;C&lt;/li&gt;</a:t>
            </a:r>
            <a:endParaRPr lang="zh-CN" altLang="en-US" sz="1600" b="1" kern="0" dirty="0">
              <a:latin typeface="+mn-lt"/>
              <a:ea typeface="+mn-ea"/>
              <a:sym typeface="+mn-ea"/>
            </a:endParaRPr>
          </a:p>
          <a:p>
            <a:pPr marL="609600" indent="0" algn="l" eaLnBrk="1" hangingPunct="1"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zh-CN" altLang="en-US" sz="1600" dirty="0">
                <a:sym typeface="+mn-ea"/>
              </a:rPr>
              <a:t>&lt;/</a:t>
            </a:r>
            <a:r>
              <a:rPr lang="en-US" altLang="zh-CN" sz="1600" dirty="0">
                <a:sym typeface="+mn-ea"/>
              </a:rPr>
              <a:t>o</a:t>
            </a:r>
            <a:r>
              <a:rPr lang="zh-CN" altLang="en-US" sz="1600" dirty="0">
                <a:sym typeface="+mn-ea"/>
              </a:rPr>
              <a:t>l&gt;</a:t>
            </a:r>
            <a:endParaRPr lang="zh-CN" altLang="en-US" sz="1600" b="1" kern="0" dirty="0">
              <a:latin typeface="+mn-lt"/>
              <a:ea typeface="+mn-ea"/>
            </a:endParaRPr>
          </a:p>
          <a:p>
            <a:pPr algn="l" eaLnBrk="1" hangingPunct="1">
              <a:buSzTx/>
              <a:buFontTx/>
              <a:buNone/>
            </a:pPr>
            <a:endParaRPr lang="zh-CN" altLang="en-US" sz="1600" dirty="0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073" y="2752408"/>
            <a:ext cx="1101725" cy="160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73" y="5156835"/>
            <a:ext cx="1192212" cy="148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2063750" y="390525"/>
            <a:ext cx="8229600" cy="11398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HTML5</a:t>
            </a:r>
            <a:r>
              <a:rPr lang="zh-CN" altLang="en-US" dirty="0"/>
              <a:t>页面基础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238375" y="1652588"/>
            <a:ext cx="7769225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400" dirty="0">
                <a:hlinkClick r:id="rId1" action="ppaction://hlinksldjump"/>
              </a:rPr>
              <a:t>第一部分</a:t>
            </a:r>
            <a:r>
              <a:rPr lang="en-US" altLang="zh-CN" sz="3400" dirty="0">
                <a:hlinkClick r:id="rId1" action="ppaction://hlinksldjump"/>
              </a:rPr>
              <a:t> </a:t>
            </a:r>
            <a:r>
              <a:rPr lang="zh-CN" altLang="en-US" sz="3400" dirty="0">
                <a:solidFill>
                  <a:srgbClr val="004A67"/>
                </a:solidFill>
                <a:hlinkClick r:id="rId1" action="ppaction://hlinksldjump"/>
              </a:rPr>
              <a:t>开发工具</a:t>
            </a:r>
            <a:r>
              <a:rPr lang="en-US" altLang="zh-CN" sz="3400" dirty="0">
                <a:solidFill>
                  <a:srgbClr val="004A67"/>
                </a:solidFill>
                <a:hlinkClick r:id="rId1" action="ppaction://hlinksldjump"/>
              </a:rPr>
              <a:t>的使用</a:t>
            </a:r>
            <a:endParaRPr lang="en-US" altLang="zh-CN" sz="3400" dirty="0">
              <a:solidFill>
                <a:srgbClr val="004A67"/>
              </a:solidFill>
            </a:endParaRPr>
          </a:p>
          <a:p>
            <a:pPr eaLnBrk="1" hangingPunct="1"/>
            <a:r>
              <a:rPr lang="zh-CN" altLang="en-US" sz="3400" dirty="0">
                <a:solidFill>
                  <a:srgbClr val="004A67"/>
                </a:solidFill>
                <a:hlinkClick r:id="rId1" action="ppaction://hlinksldjump"/>
              </a:rPr>
              <a:t>第二部分  网页介绍</a:t>
            </a:r>
            <a:endParaRPr lang="en-US" altLang="zh-CN" sz="3400" dirty="0"/>
          </a:p>
          <a:p>
            <a:pPr eaLnBrk="1" hangingPunct="1"/>
            <a:r>
              <a:rPr lang="zh-CN" altLang="en-US" sz="3400" dirty="0">
                <a:hlinkClick r:id="rId1" action="ppaction://hlinksldjump"/>
              </a:rPr>
              <a:t>第三部分 </a:t>
            </a:r>
            <a:r>
              <a:rPr lang="en-US" altLang="zh-CN" sz="3400" dirty="0">
                <a:hlinkClick r:id="rId1" action="ppaction://hlinksldjump"/>
              </a:rPr>
              <a:t>HTML5文档结构</a:t>
            </a:r>
            <a:endParaRPr lang="zh-CN" altLang="en-US" sz="3400" dirty="0"/>
          </a:p>
          <a:p>
            <a:pPr eaLnBrk="1" hangingPunct="1"/>
            <a:r>
              <a:rPr lang="zh-CN" altLang="en-US" sz="3400" dirty="0">
                <a:hlinkClick r:id="rId1" action="ppaction://hlinksldjump"/>
              </a:rPr>
              <a:t>第四部分 常用标签 </a:t>
            </a:r>
            <a:endParaRPr lang="en-US" altLang="zh-CN" sz="3400" dirty="0"/>
          </a:p>
          <a:p>
            <a:pPr eaLnBrk="1" hangingPunct="1">
              <a:buFontTx/>
              <a:buNone/>
            </a:pPr>
            <a:endParaRPr lang="zh-CN" altLang="en-US" sz="34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 eaLnBrk="1" hangingPunct="1"/>
            <a:endParaRPr lang="zh-CN" altLang="en-US" dirty="0"/>
          </a:p>
        </p:txBody>
      </p:sp>
      <p:sp>
        <p:nvSpPr>
          <p:cNvPr id="4100" name="Line 4"/>
          <p:cNvSpPr/>
          <p:nvPr/>
        </p:nvSpPr>
        <p:spPr>
          <a:xfrm>
            <a:off x="2308225" y="1501775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541780" y="1624330"/>
            <a:ext cx="9584055" cy="338264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指定有序列表的起始数值。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基本语法：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start=value&gt;…&lt;/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it-IT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it-IT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 value="5"&gt;</a:t>
            </a:r>
            <a:r>
              <a:rPr kumimoji="0" lang="zh-CN" alt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列表项三</a:t>
            </a:r>
            <a:r>
              <a:rPr kumimoji="0" lang="it-IT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&lt;/li&gt;</a:t>
            </a:r>
            <a:endParaRPr kumimoji="0" lang="zh-CN" altLang="it-IT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列表项目：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&lt;li value=“”&gt;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vaule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用于指定一个新的数字序列起始值，以获得非连续性的数字序列。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reversed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：反转序号值，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新增的一个逻辑属性值，用来表示有序列表是否反转序号显示，即按降序显示序号。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Text Box 5"/>
          <p:cNvSpPr txBox="1"/>
          <p:nvPr/>
        </p:nvSpPr>
        <p:spPr>
          <a:xfrm>
            <a:off x="2352040" y="4581525"/>
            <a:ext cx="3196590" cy="230695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r>
              <a:rPr lang="it-IT" altLang="zh-CN" sz="2400" dirty="0">
                <a:latin typeface="Arial" panose="020B0604020202020204" pitchFamily="34" charset="0"/>
              </a:rPr>
              <a:t>&lt;ol reversed&gt;</a:t>
            </a:r>
            <a:endParaRPr lang="it-IT" altLang="zh-CN" sz="2400" dirty="0">
              <a:latin typeface="Arial" panose="020B0604020202020204" pitchFamily="34" charset="0"/>
            </a:endParaRPr>
          </a:p>
          <a:p>
            <a:r>
              <a:rPr lang="it-IT" altLang="zh-CN" sz="2400" dirty="0">
                <a:latin typeface="Arial" panose="020B0604020202020204" pitchFamily="34" charset="0"/>
              </a:rPr>
              <a:t>        &lt;li&gt;Master&lt;/li&gt;</a:t>
            </a:r>
            <a:endParaRPr lang="it-IT" altLang="zh-CN" sz="2400" dirty="0">
              <a:latin typeface="Arial" panose="020B0604020202020204" pitchFamily="34" charset="0"/>
            </a:endParaRPr>
          </a:p>
          <a:p>
            <a:r>
              <a:rPr lang="it-IT" altLang="zh-CN" sz="2400" dirty="0">
                <a:latin typeface="Arial" panose="020B0604020202020204" pitchFamily="34" charset="0"/>
              </a:rPr>
              <a:t>        &lt;li&gt;Keyword &lt;/li&gt;</a:t>
            </a:r>
            <a:endParaRPr lang="it-IT" altLang="zh-CN" sz="2400" dirty="0">
              <a:latin typeface="Arial" panose="020B0604020202020204" pitchFamily="34" charset="0"/>
            </a:endParaRPr>
          </a:p>
          <a:p>
            <a:r>
              <a:rPr lang="it-IT" altLang="zh-CN" sz="2400" dirty="0">
                <a:latin typeface="Arial" panose="020B0604020202020204" pitchFamily="34" charset="0"/>
              </a:rPr>
              <a:t>        &lt;li&gt;LTC &lt;/li&gt;</a:t>
            </a:r>
            <a:endParaRPr lang="it-IT" altLang="zh-CN" sz="2400" dirty="0">
              <a:latin typeface="Arial" panose="020B0604020202020204" pitchFamily="34" charset="0"/>
            </a:endParaRPr>
          </a:p>
          <a:p>
            <a:r>
              <a:rPr lang="it-IT" altLang="zh-CN" sz="2400" dirty="0">
                <a:latin typeface="Arial" panose="020B0604020202020204" pitchFamily="34" charset="0"/>
              </a:rPr>
              <a:t>        &lt;li&gt;Mouse &lt;/li&gt;</a:t>
            </a:r>
            <a:endParaRPr lang="it-IT" altLang="zh-CN" sz="2400" dirty="0">
              <a:latin typeface="Arial" panose="020B0604020202020204" pitchFamily="34" charset="0"/>
            </a:endParaRPr>
          </a:p>
          <a:p>
            <a:r>
              <a:rPr lang="it-IT" altLang="zh-CN" sz="2400" dirty="0">
                <a:latin typeface="Arial" panose="020B0604020202020204" pitchFamily="34" charset="0"/>
              </a:rPr>
              <a:t>&lt;/ol&gt;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581525"/>
            <a:ext cx="3190240" cy="2268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第四部分 </a:t>
            </a:r>
            <a:r>
              <a:rPr lang="en-US" altLang="zh-CN" dirty="0"/>
              <a:t>常用标签</a:t>
            </a:r>
            <a:r>
              <a:rPr lang="zh-CN" altLang="en-US" dirty="0"/>
              <a:t>（标记）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练习：嵌套列表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http://www.w3school.com.cn/tiy/t.asp?f=html_lists_nested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 rotWithShape="1">
          <a:blip r:embed="rId1"/>
          <a:srcRect l="50693" t="26775" r="37161" b="55107"/>
          <a:stretch>
            <a:fillRect/>
          </a:stretch>
        </p:blipFill>
        <p:spPr bwMode="auto">
          <a:xfrm>
            <a:off x="3935730" y="2997200"/>
            <a:ext cx="5030470" cy="27451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487805" y="948690"/>
            <a:ext cx="686371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了解特殊字符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标签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628775"/>
            <a:ext cx="8848725" cy="5095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559560" y="692785"/>
            <a:ext cx="8229600" cy="831850"/>
          </a:xfrm>
        </p:spPr>
        <p:txBody>
          <a:bodyPr vert="horz" wrap="square" lIns="91440" tIns="45720" rIns="91440" bIns="45720" anchor="t" anchorCtr="0"/>
          <a:p>
            <a:r>
              <a:rPr lang="zh-CN" altLang="en-US" sz="4000" dirty="0"/>
              <a:t>了解 </a:t>
            </a:r>
            <a:r>
              <a:rPr lang="en-US" altLang="zh-CN" sz="4000" dirty="0"/>
              <a:t>&lt;iframe&gt;</a:t>
            </a:r>
            <a:r>
              <a:rPr lang="zh-CN" altLang="en-US" sz="4000" dirty="0"/>
              <a:t>内联框架</a:t>
            </a:r>
            <a:endParaRPr lang="zh-CN" altLang="en-US" sz="400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570990" y="1636395"/>
            <a:ext cx="9507220" cy="4494530"/>
          </a:xfrm>
        </p:spPr>
        <p:txBody>
          <a:bodyPr vert="horz" wrap="square" lIns="91440" tIns="45720" rIns="91440" bIns="45720" anchor="t" anchorCtr="0"/>
          <a:p>
            <a:r>
              <a:rPr lang="en-US" altLang="zh-CN" sz="2100" dirty="0"/>
              <a:t>HTML5</a:t>
            </a:r>
            <a:r>
              <a:rPr lang="zh-CN" altLang="en-US" sz="2100" dirty="0"/>
              <a:t>中已经不支持</a:t>
            </a:r>
            <a:r>
              <a:rPr lang="en-US" altLang="zh-CN" sz="2100" dirty="0"/>
              <a:t>frameset</a:t>
            </a:r>
            <a:r>
              <a:rPr lang="zh-CN" altLang="en-US" sz="2100" dirty="0"/>
              <a:t>框架，但是它仍然支持</a:t>
            </a:r>
            <a:r>
              <a:rPr lang="en-US" altLang="zh-CN" sz="2100" dirty="0"/>
              <a:t>iframe</a:t>
            </a:r>
            <a:r>
              <a:rPr lang="zh-CN" altLang="en-US" sz="2100" dirty="0"/>
              <a:t>浮动框架的使用。浮动框架可以自由控制窗口大小，可以配合表格随意地在网页中的任何位置插入窗口。实际上就是在窗口中再创建一个窗口。</a:t>
            </a:r>
            <a:endParaRPr lang="zh-CN" altLang="en-US" sz="2100" dirty="0"/>
          </a:p>
          <a:p>
            <a:r>
              <a:rPr lang="zh-CN" altLang="en-US" sz="2100" dirty="0"/>
              <a:t>通过</a:t>
            </a:r>
            <a:r>
              <a:rPr lang="en-US" altLang="zh-CN" sz="2100" dirty="0"/>
              <a:t>src</a:t>
            </a:r>
            <a:r>
              <a:rPr lang="zh-CN" altLang="en-US" sz="2100" dirty="0"/>
              <a:t>属性设置浮动框架显示的文件路径。</a:t>
            </a:r>
            <a:endParaRPr lang="zh-CN" altLang="en-US" sz="2100" dirty="0"/>
          </a:p>
          <a:p>
            <a:r>
              <a:rPr lang="zh-CN" altLang="en-US" sz="2100" dirty="0"/>
              <a:t>基本语法：</a:t>
            </a:r>
            <a:r>
              <a:rPr lang="en-US" altLang="zh-CN" sz="2100" dirty="0">
                <a:solidFill>
                  <a:srgbClr val="FF3300"/>
                </a:solidFill>
              </a:rPr>
              <a:t>&lt;iframe src=“file_name”&gt;</a:t>
            </a:r>
            <a:endParaRPr lang="en-US" altLang="zh-CN" sz="2100" dirty="0">
              <a:solidFill>
                <a:srgbClr val="FF3300"/>
              </a:solidFill>
            </a:endParaRPr>
          </a:p>
          <a:p>
            <a:r>
              <a:rPr lang="zh-CN" altLang="en-US" sz="2100" dirty="0"/>
              <a:t>例子：</a:t>
            </a:r>
            <a:endParaRPr lang="zh-CN" altLang="en-US" sz="2100" dirty="0"/>
          </a:p>
        </p:txBody>
      </p:sp>
      <p:sp>
        <p:nvSpPr>
          <p:cNvPr id="25604" name="Text Box 4"/>
          <p:cNvSpPr txBox="1"/>
          <p:nvPr/>
        </p:nvSpPr>
        <p:spPr>
          <a:xfrm>
            <a:off x="3503930" y="3356293"/>
            <a:ext cx="697103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&lt;iframe src="http://www.baidu.com"&gt;&lt;/iframe&gt;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pic>
        <p:nvPicPr>
          <p:cNvPr id="2560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3125" y="3966845"/>
            <a:ext cx="4084320" cy="1988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6" name="Text Box 6"/>
          <p:cNvSpPr txBox="1"/>
          <p:nvPr/>
        </p:nvSpPr>
        <p:spPr>
          <a:xfrm>
            <a:off x="2351088" y="4221163"/>
            <a:ext cx="4907280" cy="82994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注释：</a:t>
            </a:r>
            <a:r>
              <a:rPr lang="en-US" altLang="zh-CN" dirty="0">
                <a:latin typeface="Arial" panose="020B0604020202020204" pitchFamily="34" charset="0"/>
              </a:rPr>
              <a:t>HTML5</a:t>
            </a:r>
            <a:r>
              <a:rPr lang="zh-CN" altLang="en-US" dirty="0">
                <a:latin typeface="Arial" panose="020B0604020202020204" pitchFamily="34" charset="0"/>
              </a:rPr>
              <a:t>中，</a:t>
            </a:r>
            <a:r>
              <a:rPr lang="en-US" altLang="zh-CN" dirty="0">
                <a:latin typeface="Arial" panose="020B0604020202020204" pitchFamily="34" charset="0"/>
              </a:rPr>
              <a:t>iframe</a:t>
            </a:r>
            <a:r>
              <a:rPr lang="zh-CN" altLang="en-US" dirty="0">
                <a:latin typeface="Arial" panose="020B0604020202020204" pitchFamily="34" charset="0"/>
              </a:rPr>
              <a:t>除了</a:t>
            </a:r>
            <a:r>
              <a:rPr lang="en-US" altLang="zh-CN" dirty="0">
                <a:latin typeface="Arial" panose="020B0604020202020204" pitchFamily="34" charset="0"/>
              </a:rPr>
              <a:t>src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再无其他属性。其他样式使用</a:t>
            </a:r>
            <a:r>
              <a:rPr lang="en-US" altLang="zh-CN" dirty="0">
                <a:latin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686800" cy="1139825"/>
          </a:xfrm>
        </p:spPr>
        <p:txBody>
          <a:bodyPr vert="horz" wrap="square" lIns="91440" tIns="45720" rIns="91440" bIns="45720" anchor="t" anchorCtr="0"/>
          <a:p>
            <a:r>
              <a:rPr lang="zh-CN" altLang="en-US" sz="3600" b="1" dirty="0"/>
              <a:t>课外学习：定义列表</a:t>
            </a:r>
            <a:r>
              <a:rPr lang="en-US" altLang="zh-CN" sz="3600" b="1" dirty="0"/>
              <a:t>&lt;dl&gt;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&lt;dt&gt;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&lt;dd&gt;</a:t>
            </a:r>
            <a:endParaRPr lang="en-US" altLang="zh-CN" sz="3600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919288" y="981075"/>
            <a:ext cx="8229600" cy="4530725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定义列表（字典列表）是一种两个层次的列表，用于解释名词的定义，名词为第一层次，解释为第二层次，并且不包含项目符号。</a:t>
            </a:r>
            <a:endParaRPr lang="zh-CN" altLang="en-US" sz="2400" dirty="0"/>
          </a:p>
          <a:p>
            <a:r>
              <a:rPr lang="zh-CN" altLang="en-US" sz="2400" dirty="0"/>
              <a:t>基本语法：   </a:t>
            </a:r>
            <a:endParaRPr lang="zh-CN" altLang="en-US" sz="2400" dirty="0"/>
          </a:p>
          <a:p>
            <a:r>
              <a:rPr lang="en-US" altLang="zh-CN" sz="2100" b="1" dirty="0">
                <a:solidFill>
                  <a:srgbClr val="FF0000"/>
                </a:solidFill>
              </a:rPr>
              <a:t>&lt;dl&gt;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&lt;dt&gt;</a:t>
            </a:r>
            <a:r>
              <a:rPr lang="zh-CN" altLang="en-US" sz="2000" b="1" dirty="0"/>
              <a:t>名词</a:t>
            </a:r>
            <a:r>
              <a:rPr lang="en-US" altLang="zh-CN" sz="2000" b="1" dirty="0"/>
              <a:t>1</a:t>
            </a:r>
            <a:r>
              <a:rPr lang="en-US" altLang="zh-CN" sz="2000" b="1" dirty="0">
                <a:solidFill>
                  <a:srgbClr val="0070C0"/>
                </a:solidFill>
              </a:rPr>
              <a:t> &lt;/dt&gt; </a:t>
            </a:r>
            <a:r>
              <a:rPr lang="en-US" altLang="zh-CN" sz="2000" b="1" dirty="0">
                <a:solidFill>
                  <a:srgbClr val="00B050"/>
                </a:solidFill>
              </a:rPr>
              <a:t>&lt;dd&gt;</a:t>
            </a:r>
            <a:r>
              <a:rPr lang="zh-CN" altLang="en-US" sz="2000" b="1" dirty="0"/>
              <a:t>解释</a:t>
            </a:r>
            <a:r>
              <a:rPr lang="en-US" altLang="zh-CN" sz="2000" b="1" dirty="0"/>
              <a:t>1</a:t>
            </a:r>
            <a:r>
              <a:rPr lang="en-US" altLang="zh-CN" sz="2000" b="1" dirty="0">
                <a:solidFill>
                  <a:srgbClr val="00B050"/>
                </a:solidFill>
              </a:rPr>
              <a:t> &lt;/dd&gt;</a:t>
            </a:r>
            <a:endParaRPr lang="en-US" altLang="zh-CN" sz="2000" b="1" dirty="0"/>
          </a:p>
          <a:p>
            <a:pPr lvl="2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&lt;dt&gt;</a:t>
            </a:r>
            <a:r>
              <a:rPr lang="zh-CN" altLang="en-US" sz="2000" b="1" dirty="0"/>
              <a:t>名词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olidFill>
                  <a:srgbClr val="0070C0"/>
                </a:solidFill>
              </a:rPr>
              <a:t> &lt;/dt&gt; </a:t>
            </a:r>
            <a:r>
              <a:rPr lang="en-US" altLang="zh-CN" sz="2000" b="1" dirty="0">
                <a:solidFill>
                  <a:srgbClr val="00B050"/>
                </a:solidFill>
              </a:rPr>
              <a:t>&lt;dd&gt;</a:t>
            </a:r>
            <a:r>
              <a:rPr lang="zh-CN" altLang="en-US" sz="2000" b="1" dirty="0"/>
              <a:t>解释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olidFill>
                  <a:srgbClr val="00B050"/>
                </a:solidFill>
              </a:rPr>
              <a:t> &lt;/dd&gt;</a:t>
            </a:r>
            <a:endParaRPr lang="en-US" altLang="zh-CN" sz="2000" b="1" dirty="0"/>
          </a:p>
          <a:p>
            <a:pPr lvl="2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&lt;dt&gt;</a:t>
            </a:r>
            <a:r>
              <a:rPr lang="zh-CN" altLang="en-US" sz="2000" b="1" dirty="0"/>
              <a:t>名词</a:t>
            </a:r>
            <a:r>
              <a:rPr lang="en-US" altLang="zh-CN" sz="2000" b="1" dirty="0"/>
              <a:t>3</a:t>
            </a:r>
            <a:r>
              <a:rPr lang="en-US" altLang="zh-CN" sz="2000" b="1" dirty="0">
                <a:solidFill>
                  <a:srgbClr val="0070C0"/>
                </a:solidFill>
              </a:rPr>
              <a:t> &lt;/dt&gt; </a:t>
            </a:r>
            <a:r>
              <a:rPr lang="en-US" altLang="zh-CN" sz="2000" b="1" dirty="0">
                <a:solidFill>
                  <a:srgbClr val="00B050"/>
                </a:solidFill>
              </a:rPr>
              <a:t>&lt;dd&gt;</a:t>
            </a:r>
            <a:r>
              <a:rPr lang="zh-CN" altLang="en-US" sz="2000" b="1" dirty="0"/>
              <a:t>解释</a:t>
            </a:r>
            <a:r>
              <a:rPr lang="en-US" altLang="zh-CN" sz="2000" b="1" dirty="0"/>
              <a:t>3</a:t>
            </a:r>
            <a:r>
              <a:rPr lang="en-US" altLang="zh-CN" sz="2000" b="1" dirty="0">
                <a:solidFill>
                  <a:srgbClr val="00B050"/>
                </a:solidFill>
              </a:rPr>
              <a:t> &lt;/dd&gt;</a:t>
            </a:r>
            <a:endParaRPr lang="en-US" altLang="zh-CN" sz="2000" b="1" dirty="0"/>
          </a:p>
          <a:p>
            <a:pPr lvl="2">
              <a:buNone/>
            </a:pPr>
            <a:r>
              <a:rPr lang="en-US" altLang="zh-CN" sz="2000" b="1" dirty="0"/>
              <a:t> ……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&lt;/dl&gt;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http://www.w3school.com.cn/tiy/t.asp?f=html_list_definition</a:t>
            </a:r>
            <a:endParaRPr lang="zh-CN" altLang="en-US" sz="2400" dirty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2425" y="2514600"/>
            <a:ext cx="2695575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404813"/>
            <a:ext cx="8229600" cy="5581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课外学习： 表格</a:t>
            </a:r>
            <a:endParaRPr kumimoji="0" lang="zh-CN" altLang="en-US" sz="3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表格是一种高级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结构，此结构允许用户把文本、图像和其他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内容放进含有行和列的长方形格子中，这个格式可以有边框，也可以没有。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创建表格一般需要使用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table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标记符、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标记符、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td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标记符，在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td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标记符中使用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colspan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属性和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rowspan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属性，可以合并单元格。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HTML 5 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中，不支持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&lt;table&gt;&lt;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tr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标签的任何属性，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&lt;td&gt;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仅有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colspan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rowspan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两个属性，表格的所有外观设置都需要通过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CSS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样式完成。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表格在网页中主要用于显示数据，虽然可以使用表格布局，但是不建议使用，它有很多弊端。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 vert="horz" wrap="square" lIns="91440" tIns="45720" rIns="91440" bIns="45720" anchor="t" anchorCtr="0"/>
          <a:p>
            <a:r>
              <a:rPr lang="zh-CN" altLang="en-US" sz="3800" dirty="0"/>
              <a:t>创建表格</a:t>
            </a:r>
            <a:endParaRPr lang="zh-CN" altLang="en-US" sz="38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828800" y="1219200"/>
            <a:ext cx="8458200" cy="4724400"/>
          </a:xfrm>
        </p:spPr>
        <p:txBody>
          <a:bodyPr vert="horz" wrap="square" lIns="91440" tIns="45720" rIns="91440" bIns="45720" anchor="t" anchorCtr="0"/>
          <a:p>
            <a:r>
              <a:rPr lang="zh-CN" altLang="en-US" sz="2600" dirty="0"/>
              <a:t>无论在什么类型的文档中，表格都是最常见的一种页面元素。表格由行和列组成，行列交叉构成了单元格，有的表格还有标题。</a:t>
            </a:r>
            <a:endParaRPr lang="zh-CN" altLang="en-US" sz="2600" dirty="0"/>
          </a:p>
          <a:p>
            <a:r>
              <a:rPr lang="zh-CN" altLang="en-US" sz="2600" dirty="0"/>
              <a:t>四种建立表格的标记：</a:t>
            </a:r>
            <a:r>
              <a:rPr lang="en-US" altLang="zh-CN" sz="2600" dirty="0">
                <a:solidFill>
                  <a:srgbClr val="FF3300"/>
                </a:solidFill>
              </a:rPr>
              <a:t>&lt;table&gt;</a:t>
            </a:r>
            <a:r>
              <a:rPr lang="zh-CN" altLang="en-US" sz="2600" dirty="0">
                <a:solidFill>
                  <a:srgbClr val="FF3300"/>
                </a:solidFill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</a:rPr>
              <a:t>&lt;th&gt;</a:t>
            </a:r>
            <a:r>
              <a:rPr lang="zh-CN" altLang="en-US" sz="2600" dirty="0">
                <a:solidFill>
                  <a:srgbClr val="FF3300"/>
                </a:solidFill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</a:rPr>
              <a:t>&lt;tr&gt;</a:t>
            </a:r>
            <a:r>
              <a:rPr lang="zh-CN" altLang="en-US" sz="2600" dirty="0">
                <a:solidFill>
                  <a:srgbClr val="FF3300"/>
                </a:solidFill>
              </a:rPr>
              <a:t>、</a:t>
            </a:r>
            <a:r>
              <a:rPr lang="en-US" altLang="zh-CN" sz="2600" dirty="0">
                <a:solidFill>
                  <a:srgbClr val="FF3300"/>
                </a:solidFill>
              </a:rPr>
              <a:t>&lt;td&gt;</a:t>
            </a:r>
            <a:endParaRPr lang="en-US" altLang="zh-CN" sz="2600" dirty="0"/>
          </a:p>
          <a:p>
            <a:pPr lvl="1"/>
            <a:r>
              <a:rPr lang="zh-CN" altLang="en-US" sz="2200" dirty="0"/>
              <a:t>表格起始标记：</a:t>
            </a:r>
            <a:r>
              <a:rPr lang="en-US" altLang="zh-CN" sz="2200" dirty="0">
                <a:solidFill>
                  <a:srgbClr val="FF3300"/>
                </a:solidFill>
              </a:rPr>
              <a:t>&lt;table&gt;…&lt;/table&gt;</a:t>
            </a:r>
            <a:endParaRPr lang="en-US" altLang="zh-CN" sz="2200" dirty="0">
              <a:solidFill>
                <a:srgbClr val="FF3300"/>
              </a:solidFill>
            </a:endParaRPr>
          </a:p>
          <a:p>
            <a:pPr lvl="1"/>
            <a:r>
              <a:rPr lang="zh-CN" altLang="en-US" sz="2200" dirty="0"/>
              <a:t>表格行标记：</a:t>
            </a:r>
            <a:r>
              <a:rPr lang="en-US" altLang="zh-CN" sz="2200" dirty="0">
                <a:solidFill>
                  <a:srgbClr val="FF3300"/>
                </a:solidFill>
              </a:rPr>
              <a:t>&lt;tr&gt;…&lt;/tr&gt;</a:t>
            </a:r>
            <a:endParaRPr lang="en-US" altLang="zh-CN" sz="2200" dirty="0">
              <a:solidFill>
                <a:srgbClr val="FF3300"/>
              </a:solidFill>
            </a:endParaRPr>
          </a:p>
          <a:p>
            <a:pPr lvl="1"/>
            <a:r>
              <a:rPr lang="zh-CN" altLang="en-US" sz="2200" dirty="0"/>
              <a:t>单元格标记：</a:t>
            </a:r>
            <a:r>
              <a:rPr lang="en-US" altLang="zh-CN" sz="2200" dirty="0">
                <a:solidFill>
                  <a:srgbClr val="FF3300"/>
                </a:solidFill>
              </a:rPr>
              <a:t>&lt;td&gt;…&lt;/td&gt;</a:t>
            </a:r>
            <a:endParaRPr lang="en-US" altLang="zh-CN" sz="2200" dirty="0">
              <a:solidFill>
                <a:srgbClr val="FF3300"/>
              </a:solidFill>
            </a:endParaRPr>
          </a:p>
          <a:p>
            <a:pPr lvl="1"/>
            <a:r>
              <a:rPr lang="zh-CN" altLang="en-US" sz="2200" dirty="0"/>
              <a:t>标题单元格标记：</a:t>
            </a:r>
            <a:r>
              <a:rPr lang="en-US" altLang="zh-CN" sz="2200" dirty="0">
                <a:solidFill>
                  <a:srgbClr val="FF3300"/>
                </a:solidFill>
              </a:rPr>
              <a:t>&lt;th&gt;…&lt;/th&gt; </a:t>
            </a:r>
            <a:r>
              <a:rPr lang="zh-CN" altLang="en-US" sz="2200" dirty="0">
                <a:solidFill>
                  <a:srgbClr val="FF3300"/>
                </a:solidFill>
              </a:rPr>
              <a:t>粗体居中显示</a:t>
            </a:r>
            <a:endParaRPr lang="zh-CN" altLang="en-US" sz="2200" dirty="0">
              <a:solidFill>
                <a:srgbClr val="FF3300"/>
              </a:solidFill>
            </a:endParaRPr>
          </a:p>
          <a:p>
            <a:pPr lvl="1"/>
            <a:r>
              <a:rPr lang="zh-CN" altLang="en-US" sz="2200" dirty="0"/>
              <a:t>在一个基本的表格组件时，必须包含一组</a:t>
            </a:r>
            <a:r>
              <a:rPr lang="en-US" altLang="zh-CN" sz="2200" dirty="0"/>
              <a:t>&lt;table&gt;</a:t>
            </a:r>
            <a:r>
              <a:rPr lang="zh-CN" altLang="en-US" sz="2200" dirty="0"/>
              <a:t>标记，一组</a:t>
            </a:r>
            <a:r>
              <a:rPr lang="en-US" altLang="zh-CN" sz="2200" dirty="0"/>
              <a:t>&lt;tr&gt;</a:t>
            </a:r>
            <a:r>
              <a:rPr lang="zh-CN" altLang="en-US" sz="2200" dirty="0"/>
              <a:t>标记与一组</a:t>
            </a:r>
            <a:r>
              <a:rPr lang="en-US" altLang="zh-CN" sz="2200" dirty="0"/>
              <a:t>&lt;td&gt;</a:t>
            </a:r>
            <a:r>
              <a:rPr lang="zh-CN" altLang="en-US" sz="2200" dirty="0"/>
              <a:t>标记。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2135188" y="692150"/>
            <a:ext cx="8353425" cy="52578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>
                <a:solidFill>
                  <a:srgbClr val="FF0000"/>
                </a:solidFill>
              </a:rPr>
              <a:t>语法：</a:t>
            </a:r>
            <a:r>
              <a:rPr lang="en-US" altLang="zh-CN" sz="2400" dirty="0">
                <a:solidFill>
                  <a:srgbClr val="FF0000"/>
                </a:solidFill>
              </a:rPr>
              <a:t>&lt;table&gt;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        &lt;tr&gt;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                &lt;td&gt;</a:t>
            </a:r>
            <a:r>
              <a:rPr lang="zh-CN" altLang="en-US" sz="2400" dirty="0">
                <a:solidFill>
                  <a:srgbClr val="0070C0"/>
                </a:solidFill>
              </a:rPr>
              <a:t>单元格内的文字</a:t>
            </a:r>
            <a:r>
              <a:rPr lang="en-US" altLang="zh-CN" sz="2400" dirty="0">
                <a:solidFill>
                  <a:srgbClr val="0070C0"/>
                </a:solidFill>
              </a:rPr>
              <a:t>&lt;/td&gt;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                &lt;td&gt;</a:t>
            </a:r>
            <a:r>
              <a:rPr lang="zh-CN" altLang="en-US" sz="2400" dirty="0">
                <a:solidFill>
                  <a:srgbClr val="0070C0"/>
                </a:solidFill>
              </a:rPr>
              <a:t>单元格内的文字</a:t>
            </a:r>
            <a:r>
              <a:rPr lang="en-US" altLang="zh-CN" sz="2400" dirty="0">
                <a:solidFill>
                  <a:srgbClr val="0070C0"/>
                </a:solidFill>
              </a:rPr>
              <a:t>&lt;/td&gt;       ……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        &lt;/tr&gt;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&lt;tr&gt;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        &lt;td&gt;</a:t>
            </a:r>
            <a:r>
              <a:rPr lang="zh-CN" altLang="en-US" sz="2400" dirty="0">
                <a:solidFill>
                  <a:srgbClr val="00B050"/>
                </a:solidFill>
              </a:rPr>
              <a:t>单元格内的文字</a:t>
            </a:r>
            <a:r>
              <a:rPr lang="en-US" altLang="zh-CN" sz="2400" dirty="0">
                <a:solidFill>
                  <a:srgbClr val="00B050"/>
                </a:solidFill>
              </a:rPr>
              <a:t>&lt;/td&gt;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        &lt;td&gt;</a:t>
            </a:r>
            <a:r>
              <a:rPr lang="zh-CN" altLang="en-US" sz="2400" dirty="0">
                <a:solidFill>
                  <a:srgbClr val="00B050"/>
                </a:solidFill>
              </a:rPr>
              <a:t>单元格内的文字</a:t>
            </a:r>
            <a:r>
              <a:rPr lang="en-US" altLang="zh-CN" sz="2400" dirty="0">
                <a:solidFill>
                  <a:srgbClr val="00B050"/>
                </a:solidFill>
              </a:rPr>
              <a:t>&lt;/td &gt;       ……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&lt;/tr&gt;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     ……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&lt;/table&gt;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1905000" y="381000"/>
            <a:ext cx="8229600" cy="480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3300"/>
                </a:solidFill>
              </a:rPr>
              <a:t>&lt;caption&gt;</a:t>
            </a:r>
            <a:r>
              <a:rPr lang="zh-CN" altLang="en-US" dirty="0"/>
              <a:t>标签：标示表格的标题。</a:t>
            </a:r>
            <a:endParaRPr lang="zh-CN" altLang="en-US" dirty="0"/>
          </a:p>
          <a:p>
            <a:pPr lvl="1"/>
            <a:r>
              <a:rPr lang="zh-CN" altLang="en-US" dirty="0"/>
              <a:t>基本语法： </a:t>
            </a:r>
            <a:r>
              <a:rPr lang="en-US" altLang="en-US" dirty="0">
                <a:solidFill>
                  <a:srgbClr val="FF3300"/>
                </a:solidFill>
              </a:rPr>
              <a:t>&lt;caption</a:t>
            </a:r>
            <a:r>
              <a:rPr lang="en-US" altLang="zh-CN" dirty="0">
                <a:solidFill>
                  <a:srgbClr val="FF3300"/>
                </a:solidFill>
              </a:rPr>
              <a:t>&gt;…&lt;/</a:t>
            </a:r>
            <a:r>
              <a:rPr lang="en-US" altLang="en-US" dirty="0">
                <a:solidFill>
                  <a:srgbClr val="FF3300"/>
                </a:solidFill>
              </a:rPr>
              <a:t>caption&gt;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endParaRPr lang="en-US" altLang="zh-CN" dirty="0"/>
          </a:p>
          <a:p>
            <a:pPr lvl="1"/>
            <a:r>
              <a:rPr lang="en-US" altLang="zh-CN" dirty="0"/>
              <a:t>&lt;caption&gt; </a:t>
            </a:r>
            <a:r>
              <a:rPr lang="zh-CN" altLang="en-US" dirty="0"/>
              <a:t>标签必须紧随 </a:t>
            </a:r>
            <a:r>
              <a:rPr lang="en-US" altLang="zh-CN" dirty="0"/>
              <a:t>&lt;table&gt; </a:t>
            </a:r>
            <a:r>
              <a:rPr lang="zh-CN" altLang="en-US" dirty="0"/>
              <a:t>标签之后。</a:t>
            </a:r>
            <a:endParaRPr lang="zh-CN" altLang="en-US" dirty="0"/>
          </a:p>
          <a:p>
            <a:pPr lvl="1"/>
            <a:r>
              <a:rPr lang="en-US" altLang="zh-CN" dirty="0"/>
              <a:t>HTML 4.01 </a:t>
            </a:r>
            <a:r>
              <a:rPr lang="zh-CN" altLang="en-US" dirty="0"/>
              <a:t>不赞成使用 </a:t>
            </a:r>
            <a:r>
              <a:rPr lang="en-US" altLang="zh-CN" dirty="0"/>
              <a:t>align </a:t>
            </a:r>
            <a:r>
              <a:rPr lang="zh-CN" altLang="en-US" dirty="0"/>
              <a:t>属性。在 </a:t>
            </a:r>
            <a:r>
              <a:rPr lang="en-US" altLang="zh-CN" dirty="0"/>
              <a:t>HTML 5 </a:t>
            </a:r>
            <a:r>
              <a:rPr lang="zh-CN" altLang="en-US" dirty="0"/>
              <a:t>中，不支持该标签。请使用 </a:t>
            </a:r>
            <a:r>
              <a:rPr lang="en-US" altLang="zh-CN" dirty="0"/>
              <a:t>CSS </a:t>
            </a:r>
            <a:r>
              <a:rPr lang="zh-CN" altLang="en-US" dirty="0"/>
              <a:t>代替。</a:t>
            </a:r>
            <a:endParaRPr lang="zh-CN" altLang="en-US" dirty="0"/>
          </a:p>
          <a:p>
            <a:pPr lvl="1"/>
            <a:r>
              <a:rPr lang="zh-CN" altLang="en-US" dirty="0"/>
              <a:t>也可以用</a:t>
            </a:r>
            <a:r>
              <a:rPr lang="en-US" altLang="zh-CN" dirty="0"/>
              <a:t>&lt;figure&gt;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&lt;figcaption&gt;</a:t>
            </a:r>
            <a:r>
              <a:rPr lang="zh-CN" altLang="en-US" dirty="0"/>
              <a:t>元素声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明表格标题，优选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该元素。</a:t>
            </a:r>
            <a:endParaRPr lang="zh-CN" altLang="en-US" dirty="0"/>
          </a:p>
        </p:txBody>
      </p:sp>
      <p:sp>
        <p:nvSpPr>
          <p:cNvPr id="30723" name="Text Box 3"/>
          <p:cNvSpPr txBox="1"/>
          <p:nvPr/>
        </p:nvSpPr>
        <p:spPr>
          <a:xfrm>
            <a:off x="5867400" y="3048000"/>
            <a:ext cx="4572000" cy="452310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&lt;table&gt;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&lt;caption&gt;</a:t>
            </a:r>
            <a:r>
              <a:rPr lang="zh-CN" altLang="en-US" b="1" dirty="0">
                <a:latin typeface="Arial" panose="020B0604020202020204" pitchFamily="34" charset="0"/>
              </a:rPr>
              <a:t>每月的存款</a:t>
            </a:r>
            <a:r>
              <a:rPr lang="en-US" altLang="zh-CN" b="1" dirty="0">
                <a:latin typeface="Arial" panose="020B0604020202020204" pitchFamily="34" charset="0"/>
              </a:rPr>
              <a:t>&lt;/caption&gt;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&lt;tr&gt;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	&lt;th&gt;</a:t>
            </a:r>
            <a:r>
              <a:rPr lang="zh-CN" altLang="en-US" b="1" dirty="0">
                <a:latin typeface="Arial" panose="020B0604020202020204" pitchFamily="34" charset="0"/>
              </a:rPr>
              <a:t>月份</a:t>
            </a:r>
            <a:r>
              <a:rPr lang="en-US" altLang="zh-CN" b="1" dirty="0">
                <a:latin typeface="Arial" panose="020B0604020202020204" pitchFamily="34" charset="0"/>
              </a:rPr>
              <a:t>&lt;/th&gt;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	&lt;th&gt;</a:t>
            </a:r>
            <a:r>
              <a:rPr lang="zh-CN" altLang="en-US" b="1" dirty="0">
                <a:latin typeface="Arial" panose="020B0604020202020204" pitchFamily="34" charset="0"/>
              </a:rPr>
              <a:t>存款</a:t>
            </a:r>
            <a:r>
              <a:rPr lang="en-US" altLang="zh-CN" b="1" dirty="0">
                <a:latin typeface="Arial" panose="020B0604020202020204" pitchFamily="34" charset="0"/>
              </a:rPr>
              <a:t>&lt;/th&gt;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&lt;/tr&gt;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&lt;tr&gt;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	&lt;td&gt;</a:t>
            </a:r>
            <a:r>
              <a:rPr lang="zh-CN" altLang="en-US" b="1" dirty="0">
                <a:latin typeface="Arial" panose="020B0604020202020204" pitchFamily="34" charset="0"/>
              </a:rPr>
              <a:t>一月</a:t>
            </a:r>
            <a:r>
              <a:rPr lang="en-US" altLang="zh-CN" b="1" dirty="0">
                <a:latin typeface="Arial" panose="020B0604020202020204" pitchFamily="34" charset="0"/>
              </a:rPr>
              <a:t>&lt;/td&gt;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	&lt;td&gt;1000 </a:t>
            </a:r>
            <a:r>
              <a:rPr lang="zh-CN" altLang="en-US" b="1" dirty="0">
                <a:latin typeface="Arial" panose="020B0604020202020204" pitchFamily="34" charset="0"/>
              </a:rPr>
              <a:t>元</a:t>
            </a:r>
            <a:r>
              <a:rPr lang="en-US" altLang="zh-CN" b="1" dirty="0">
                <a:latin typeface="Arial" panose="020B0604020202020204" pitchFamily="34" charset="0"/>
              </a:rPr>
              <a:t>&lt;/td&gt;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&lt;/tr&gt;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&lt;/table&gt;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31748" name="Text Box 4"/>
          <p:cNvSpPr txBox="1"/>
          <p:nvPr/>
        </p:nvSpPr>
        <p:spPr>
          <a:xfrm>
            <a:off x="2855913" y="692150"/>
            <a:ext cx="7129462" cy="56311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&lt;figure&gt;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&lt;figcaption&gt;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	&lt;p&gt;</a:t>
            </a:r>
            <a:r>
              <a:rPr lang="zh-CN" altLang="en-US" sz="2400" b="1" dirty="0">
                <a:latin typeface="Arial" panose="020B0604020202020204" pitchFamily="34" charset="0"/>
              </a:rPr>
              <a:t>每月的存款</a:t>
            </a:r>
            <a:r>
              <a:rPr lang="en-US" altLang="zh-CN" sz="2400" b="1" dirty="0">
                <a:latin typeface="Arial" panose="020B0604020202020204" pitchFamily="34" charset="0"/>
              </a:rPr>
              <a:t>&lt;/p&gt;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	&lt;/figcaption&gt;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&lt;table&gt;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	 &lt;tr&gt;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	&lt;th&gt;</a:t>
            </a:r>
            <a:r>
              <a:rPr lang="zh-CN" altLang="en-US" sz="2400" b="1" dirty="0">
                <a:latin typeface="Arial" panose="020B0604020202020204" pitchFamily="34" charset="0"/>
              </a:rPr>
              <a:t>月份</a:t>
            </a:r>
            <a:r>
              <a:rPr lang="en-US" altLang="zh-CN" sz="2400" b="1" dirty="0">
                <a:latin typeface="Arial" panose="020B0604020202020204" pitchFamily="34" charset="0"/>
              </a:rPr>
              <a:t>&lt;/th&gt;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	&lt;th&gt;</a:t>
            </a:r>
            <a:r>
              <a:rPr lang="zh-CN" altLang="en-US" sz="2400" b="1" dirty="0">
                <a:latin typeface="Arial" panose="020B0604020202020204" pitchFamily="34" charset="0"/>
              </a:rPr>
              <a:t>存款</a:t>
            </a:r>
            <a:r>
              <a:rPr lang="en-US" altLang="zh-CN" sz="2400" b="1" dirty="0">
                <a:latin typeface="Arial" panose="020B0604020202020204" pitchFamily="34" charset="0"/>
              </a:rPr>
              <a:t>&lt;/th&gt;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&lt;/tr&gt;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&lt;tr&gt;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	&lt;td&gt;</a:t>
            </a:r>
            <a:r>
              <a:rPr lang="zh-CN" altLang="en-US" sz="2400" b="1" dirty="0">
                <a:latin typeface="Arial" panose="020B0604020202020204" pitchFamily="34" charset="0"/>
              </a:rPr>
              <a:t>一月</a:t>
            </a:r>
            <a:r>
              <a:rPr lang="en-US" altLang="zh-CN" sz="2400" b="1" dirty="0">
                <a:latin typeface="Arial" panose="020B0604020202020204" pitchFamily="34" charset="0"/>
              </a:rPr>
              <a:t>&lt;/td&gt;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	&lt;td&gt;1000 </a:t>
            </a:r>
            <a:r>
              <a:rPr lang="zh-CN" altLang="en-US" sz="2400" b="1" dirty="0">
                <a:latin typeface="Arial" panose="020B0604020202020204" pitchFamily="34" charset="0"/>
              </a:rPr>
              <a:t>元</a:t>
            </a:r>
            <a:r>
              <a:rPr lang="en-US" altLang="zh-CN" sz="2400" b="1" dirty="0">
                <a:latin typeface="Arial" panose="020B0604020202020204" pitchFamily="34" charset="0"/>
              </a:rPr>
              <a:t>&lt;/td&gt;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		&lt;/tr&gt;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&lt;/table&gt;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&lt;/figure&gt;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138363" y="692150"/>
            <a:ext cx="7769225" cy="4772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4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第一部分 开发工具</a:t>
            </a:r>
            <a:r>
              <a:rPr kumimoji="0" lang="en-US" altLang="zh-CN" sz="4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的使用</a:t>
            </a:r>
            <a:endParaRPr kumimoji="0" lang="en-US" altLang="zh-CN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en-US" altLang="zh-CN" sz="3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Line 4"/>
          <p:cNvSpPr/>
          <p:nvPr/>
        </p:nvSpPr>
        <p:spPr>
          <a:xfrm>
            <a:off x="2300288" y="1530350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" name="TextBox 4"/>
          <p:cNvSpPr txBox="1"/>
          <p:nvPr/>
        </p:nvSpPr>
        <p:spPr>
          <a:xfrm>
            <a:off x="1993900" y="1530350"/>
            <a:ext cx="7653338" cy="5022215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>
            <a:spAutoFit/>
          </a:bodyPr>
          <a:p>
            <a:r>
              <a:rPr lang="zh-CN" altLang="en-US" sz="3100" dirty="0">
                <a:latin typeface="华文黑体" charset="-122"/>
              </a:rPr>
              <a:t>安装好工具，你必须掌握工具的如下使用</a:t>
            </a:r>
            <a:r>
              <a:rPr lang="zh-CN" altLang="en-US" sz="2700" dirty="0">
                <a:latin typeface="华文黑体" charset="-122"/>
              </a:rPr>
              <a:t>：</a:t>
            </a:r>
            <a:endParaRPr lang="en-US" altLang="zh-CN" sz="2700" dirty="0">
              <a:latin typeface="华文黑体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B2E82"/>
              </a:buClr>
              <a:buFont typeface="Arial" panose="020B0604020202020204" pitchFamily="34" charset="0"/>
              <a:buChar char="•"/>
            </a:pPr>
            <a:r>
              <a:rPr lang="en-US" altLang="zh-CN" sz="3100" dirty="0">
                <a:latin typeface="Times New Roman" panose="02020603050405020304" pitchFamily="18" charset="0"/>
              </a:rPr>
              <a:t>     创建项目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B2E82"/>
              </a:buClr>
              <a:buFont typeface="Arial" panose="020B0604020202020204" pitchFamily="34" charset="0"/>
              <a:buChar char="•"/>
            </a:pPr>
            <a:r>
              <a:rPr lang="en-US" altLang="zh-CN" sz="3100" dirty="0">
                <a:latin typeface="Times New Roman" panose="02020603050405020304" pitchFamily="18" charset="0"/>
              </a:rPr>
              <a:t>     添加新文件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B2E82"/>
              </a:buClr>
              <a:buFont typeface="Arial" panose="020B0604020202020204" pitchFamily="34" charset="0"/>
              <a:buChar char="•"/>
            </a:pPr>
            <a:r>
              <a:rPr lang="en-US" altLang="zh-CN" sz="3100" dirty="0">
                <a:latin typeface="Times New Roman" panose="02020603050405020304" pitchFamily="18" charset="0"/>
              </a:rPr>
              <a:t>     添加目录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B2E82"/>
              </a:buClr>
              <a:buFont typeface="Arial" panose="020B0604020202020204" pitchFamily="34" charset="0"/>
              <a:buChar char="•"/>
            </a:pPr>
            <a:r>
              <a:rPr lang="en-US" altLang="zh-CN" sz="3100" dirty="0">
                <a:latin typeface="Times New Roman" panose="02020603050405020304" pitchFamily="18" charset="0"/>
              </a:rPr>
              <a:t>     找出项目所在文件夹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B2E82"/>
              </a:buClr>
              <a:buFont typeface="Arial" panose="020B0604020202020204" pitchFamily="34" charset="0"/>
              <a:buChar char="•"/>
            </a:pPr>
            <a:r>
              <a:rPr lang="en-US" altLang="zh-CN" sz="3100" dirty="0">
                <a:latin typeface="Times New Roman" panose="02020603050405020304" pitchFamily="18" charset="0"/>
              </a:rPr>
              <a:t>     在不同的浏览器中预览页面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r>
              <a:rPr lang="en-US" altLang="zh-CN" sz="2700" dirty="0">
                <a:latin typeface="华文黑体" charset="-122"/>
              </a:rPr>
              <a:t>    </a:t>
            </a:r>
            <a:endParaRPr lang="zh-CN" altLang="en-US" sz="2700" dirty="0">
              <a:latin typeface="华文黑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idx="1"/>
          </p:nvPr>
        </p:nvSpPr>
        <p:spPr>
          <a:xfrm>
            <a:off x="1828800" y="304800"/>
            <a:ext cx="8686800" cy="5867400"/>
          </a:xfrm>
        </p:spPr>
        <p:txBody>
          <a:bodyPr vert="horz" wrap="square" lIns="91440" tIns="45720" rIns="91440" bIns="45720" anchor="t" anchorCtr="0"/>
          <a:p>
            <a:pPr marL="609600" indent="-609600">
              <a:buNone/>
            </a:pPr>
            <a:r>
              <a:rPr lang="zh-CN" altLang="en-US" dirty="0"/>
              <a:t>构造表格的步骤：</a:t>
            </a:r>
            <a:endParaRPr lang="zh-CN" altLang="en-US" dirty="0"/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table</a:t>
            </a:r>
            <a:r>
              <a:rPr lang="zh-CN" altLang="en-US" dirty="0"/>
              <a:t>标签包括所有表格内容。如果需要表格标题，则在</a:t>
            </a:r>
            <a:r>
              <a:rPr lang="en-US" altLang="zh-CN" dirty="0"/>
              <a:t>&lt;table&gt;</a:t>
            </a:r>
            <a:r>
              <a:rPr lang="zh-CN" altLang="en-US" dirty="0"/>
              <a:t>后使用</a:t>
            </a:r>
            <a:r>
              <a:rPr lang="en-US" altLang="zh-CN" dirty="0"/>
              <a:t>&lt;caption&gt;</a:t>
            </a:r>
            <a:r>
              <a:rPr lang="zh-CN" altLang="en-US" dirty="0"/>
              <a:t>标签。</a:t>
            </a:r>
            <a:endParaRPr lang="zh-CN" altLang="en-US" dirty="0"/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zh-CN" altLang="en-US" dirty="0"/>
              <a:t>从第一行开始，使用</a:t>
            </a:r>
            <a:r>
              <a:rPr lang="en-US" altLang="zh-CN" dirty="0"/>
              <a:t>&lt;tr&gt;</a:t>
            </a:r>
            <a:r>
              <a:rPr lang="zh-CN" altLang="en-US" dirty="0"/>
              <a:t>标签分隔每一行，表格有多少行，就应该有多少个</a:t>
            </a:r>
            <a:r>
              <a:rPr lang="en-US" altLang="zh-CN" dirty="0"/>
              <a:t>&lt;tr&gt;</a:t>
            </a:r>
            <a:r>
              <a:rPr lang="zh-CN" altLang="en-US" dirty="0"/>
              <a:t>标签。</a:t>
            </a:r>
            <a:endParaRPr lang="zh-CN" altLang="en-US" dirty="0"/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zh-CN" altLang="en-US" dirty="0"/>
              <a:t>在每一行内，依次用</a:t>
            </a:r>
            <a:r>
              <a:rPr lang="en-US" altLang="zh-CN" dirty="0"/>
              <a:t>&lt;th&gt;</a:t>
            </a:r>
            <a:r>
              <a:rPr lang="zh-CN" altLang="en-US" dirty="0"/>
              <a:t>或</a:t>
            </a:r>
            <a:r>
              <a:rPr lang="en-US" altLang="zh-CN" dirty="0"/>
              <a:t>&lt;td&gt;</a:t>
            </a:r>
            <a:r>
              <a:rPr lang="zh-CN" altLang="en-US" dirty="0"/>
              <a:t>标签标记每个单元格的内容（</a:t>
            </a:r>
            <a:r>
              <a:rPr lang="en-US" altLang="zh-CN" dirty="0"/>
              <a:t>th</a:t>
            </a:r>
            <a:r>
              <a:rPr lang="zh-CN" altLang="en-US" dirty="0"/>
              <a:t>代表表头单元格）。</a:t>
            </a:r>
            <a:endParaRPr lang="zh-CN" altLang="en-US" dirty="0"/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zh-CN" altLang="en-US" dirty="0"/>
              <a:t>按照步骤</a:t>
            </a:r>
            <a:r>
              <a:rPr lang="en-US" altLang="zh-CN" dirty="0"/>
              <a:t>3</a:t>
            </a:r>
            <a:r>
              <a:rPr lang="zh-CN" altLang="en-US" dirty="0"/>
              <a:t>的做法，顺次一行一行处理，直到表格结束。若有空单元格，只需使用空的</a:t>
            </a:r>
            <a:r>
              <a:rPr lang="en-US" altLang="zh-CN" dirty="0"/>
              <a:t>&lt;th&gt;</a:t>
            </a:r>
            <a:r>
              <a:rPr lang="zh-CN" altLang="en-US" dirty="0"/>
              <a:t>或</a:t>
            </a:r>
            <a:r>
              <a:rPr lang="en-US" altLang="zh-CN" dirty="0"/>
              <a:t>&lt;td&gt;</a:t>
            </a:r>
            <a:r>
              <a:rPr lang="zh-CN" altLang="en-US" dirty="0"/>
              <a:t>标签即可（一般在标记中间插入</a:t>
            </a:r>
            <a:r>
              <a:rPr lang="en-US" altLang="zh-CN" dirty="0"/>
              <a:t>"&amp;nbsp;" </a:t>
            </a:r>
            <a:r>
              <a:rPr lang="zh-CN" altLang="en-US" dirty="0"/>
              <a:t>）。</a:t>
            </a:r>
            <a:endParaRPr lang="zh-CN" altLang="en-US" dirty="0"/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endParaRPr lang="zh-CN" altLang="en-US" sz="2900" dirty="0"/>
          </a:p>
        </p:txBody>
      </p:sp>
      <p:sp>
        <p:nvSpPr>
          <p:cNvPr id="32771" name="Text Box 3"/>
          <p:cNvSpPr txBox="1"/>
          <p:nvPr/>
        </p:nvSpPr>
        <p:spPr>
          <a:xfrm>
            <a:off x="2057400" y="5257800"/>
            <a:ext cx="105892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注意：创建表格时，最好先在纸上画好草图，以便能清楚地了解表格的结构。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3200" dirty="0"/>
              <a:t>表格示意图</a:t>
            </a:r>
            <a:endParaRPr lang="zh-CN" altLang="en-US" sz="3200" dirty="0"/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71625"/>
            <a:ext cx="8964613" cy="284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创建表格</a:t>
            </a:r>
            <a:endParaRPr lang="zh-CN" altLang="en-US" dirty="0"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1600200"/>
            <a:ext cx="6124575" cy="459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2133600" y="381000"/>
            <a:ext cx="4572000" cy="747776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&lt;table&gt;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&lt;caption&gt;&lt;h2&gt;</a:t>
            </a:r>
            <a:r>
              <a:rPr lang="zh-CN" altLang="en-US" dirty="0">
                <a:latin typeface="Arial" panose="020B0604020202020204" pitchFamily="34" charset="0"/>
              </a:rPr>
              <a:t>课程表</a:t>
            </a:r>
            <a:r>
              <a:rPr lang="en-US" altLang="zh-CN" dirty="0">
                <a:latin typeface="Arial" panose="020B0604020202020204" pitchFamily="34" charset="0"/>
              </a:rPr>
              <a:t>&lt;/h2&gt;&lt;/caption&gt;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&lt;tr&gt;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&lt;th&gt;&lt;img src=“earth.jpg“ /&gt;&lt;/th&gt;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</a:t>
            </a:r>
            <a:r>
              <a:rPr lang="zh-CN" altLang="en-US" dirty="0">
                <a:latin typeface="Arial" panose="020B0604020202020204" pitchFamily="34" charset="0"/>
              </a:rPr>
              <a:t>星期一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</a:t>
            </a:r>
            <a:r>
              <a:rPr lang="zh-CN" altLang="en-US" dirty="0">
                <a:latin typeface="Arial" panose="020B0604020202020204" pitchFamily="34" charset="0"/>
              </a:rPr>
              <a:t>星期二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</a:t>
            </a:r>
            <a:r>
              <a:rPr lang="zh-CN" altLang="en-US" dirty="0">
                <a:latin typeface="Arial" panose="020B0604020202020204" pitchFamily="34" charset="0"/>
              </a:rPr>
              <a:t>星期三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</a:t>
            </a:r>
            <a:r>
              <a:rPr lang="zh-CN" altLang="en-US" dirty="0">
                <a:latin typeface="Arial" panose="020B0604020202020204" pitchFamily="34" charset="0"/>
              </a:rPr>
              <a:t>星期四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</a:t>
            </a:r>
            <a:r>
              <a:rPr lang="zh-CN" altLang="en-US" dirty="0">
                <a:latin typeface="Arial" panose="020B0604020202020204" pitchFamily="34" charset="0"/>
              </a:rPr>
              <a:t>星期五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&lt;/tr&gt;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&lt;th&gt;1.2</a:t>
            </a:r>
            <a:r>
              <a:rPr lang="zh-CN" altLang="en-US" dirty="0">
                <a:latin typeface="Arial" panose="020B0604020202020204" pitchFamily="34" charset="0"/>
              </a:rPr>
              <a:t>节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&lt;td&gt;</a:t>
            </a:r>
            <a:r>
              <a:rPr lang="zh-CN" altLang="en-US" dirty="0">
                <a:latin typeface="Arial" panose="020B0604020202020204" pitchFamily="34" charset="0"/>
              </a:rPr>
              <a:t>数学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&lt;td&gt;</a:t>
            </a:r>
            <a:r>
              <a:rPr lang="zh-CN" altLang="en-US" dirty="0">
                <a:latin typeface="Arial" panose="020B0604020202020204" pitchFamily="34" charset="0"/>
              </a:rPr>
              <a:t>英语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&lt;td&gt;</a:t>
            </a:r>
            <a:r>
              <a:rPr lang="zh-CN" altLang="en-US" dirty="0">
                <a:latin typeface="Arial" panose="020B0604020202020204" pitchFamily="34" charset="0"/>
              </a:rPr>
              <a:t>计算机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&lt;td&gt;</a:t>
            </a:r>
            <a:r>
              <a:rPr lang="zh-CN" altLang="en-US" dirty="0">
                <a:latin typeface="Arial" panose="020B0604020202020204" pitchFamily="34" charset="0"/>
              </a:rPr>
              <a:t>体育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物理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&lt;/tr&gt;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7086600" y="381000"/>
            <a:ext cx="3279775" cy="673925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>
                <a:latin typeface="Arial" panose="020B0604020202020204" pitchFamily="34" charset="0"/>
              </a:rPr>
              <a:t>&lt;tr&gt;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&lt;th&gt;3.4</a:t>
            </a:r>
            <a:r>
              <a:rPr lang="zh-CN" altLang="en-US" dirty="0">
                <a:latin typeface="Arial" panose="020B0604020202020204" pitchFamily="34" charset="0"/>
              </a:rPr>
              <a:t>节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物理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计算机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计算机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&lt;td&gt;&amp;nbsp;&lt;/td&gt;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英语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&lt;/tr&gt;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&lt;th&gt;5.6</a:t>
            </a:r>
            <a:r>
              <a:rPr lang="zh-CN" altLang="en-US" dirty="0">
                <a:latin typeface="Arial" panose="020B0604020202020204" pitchFamily="34" charset="0"/>
              </a:rPr>
              <a:t>节</a:t>
            </a:r>
            <a:r>
              <a:rPr lang="en-US" altLang="zh-CN" dirty="0">
                <a:latin typeface="Arial" panose="020B0604020202020204" pitchFamily="34" charset="0"/>
              </a:rPr>
              <a:t>&lt;/th&gt;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计算机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&lt;td&gt;&amp;nbsp;&lt;/td&gt;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英语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</a:t>
            </a:r>
            <a:r>
              <a:rPr lang="zh-CN" altLang="en-US" dirty="0">
                <a:latin typeface="Arial" panose="020B0604020202020204" pitchFamily="34" charset="0"/>
              </a:rPr>
              <a:t>计算机</a:t>
            </a:r>
            <a:r>
              <a:rPr lang="en-US" altLang="zh-CN" dirty="0">
                <a:latin typeface="Arial" panose="020B0604020202020204" pitchFamily="34" charset="0"/>
              </a:rPr>
              <a:t>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&lt;td&gt;&amp;nbsp;&lt;/td&gt;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&lt;/tr&gt;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&lt;/table&gt;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53072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1. </a:t>
            </a:r>
            <a:r>
              <a:rPr lang="zh-CN" altLang="en-US" dirty="0"/>
              <a:t>参照教材或</a:t>
            </a:r>
            <a:r>
              <a:rPr lang="en-US" altLang="zh-CN" dirty="0"/>
              <a:t>Mooc</a:t>
            </a:r>
            <a:r>
              <a:rPr lang="zh-CN" altLang="en-US" dirty="0"/>
              <a:t>平台学习语义化标签。设计个人主页，要求综合运用课上所学标签及语义化标签。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参照教材或</a:t>
            </a:r>
            <a:r>
              <a:rPr lang="en-US" altLang="zh-CN" dirty="0"/>
              <a:t>Mooc</a:t>
            </a:r>
            <a:r>
              <a:rPr lang="zh-CN" altLang="en-US" dirty="0"/>
              <a:t>平台学习</a:t>
            </a:r>
            <a:r>
              <a:rPr lang="en-US" altLang="zh-CN" dirty="0"/>
              <a:t>table</a:t>
            </a:r>
            <a:r>
              <a:rPr lang="zh-CN" altLang="en-US" dirty="0"/>
              <a:t>相关标签，实现如图效果。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1"/>
          <a:srcRect b="15392"/>
          <a:stretch>
            <a:fillRect/>
          </a:stretch>
        </p:blipFill>
        <p:spPr>
          <a:xfrm>
            <a:off x="5159375" y="4149725"/>
            <a:ext cx="5040313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第二部分 网页介绍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2975" y="1677988"/>
            <a:ext cx="8231188" cy="518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一、</a:t>
            </a:r>
            <a:r>
              <a:rPr kumimoji="0" lang="en-US" altLang="zh-CN" sz="31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HTML介绍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0" marR="0" lvl="0" indent="787400" algn="l" defTabSz="914400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1181163379"/>
                </a:ext>
              </a:extLst>
            </a:pP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Hypertext Markup Language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的英文缩写，即超文本标记语言，用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编写的超文本文档称为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文档，它能独立于各种操作系统平台（如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等）通过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，将所需要表达的信息按某种规则写成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文件，通过浏览器来识别，并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些</a:t>
            </a:r>
            <a:r>
              <a:rPr kumimoji="0" lang="en-US" altLang="zh-CN" sz="3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HTML翻译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成网页。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</p:txBody>
      </p:sp>
      <p:sp>
        <p:nvSpPr>
          <p:cNvPr id="6148" name="Line 4"/>
          <p:cNvSpPr/>
          <p:nvPr/>
        </p:nvSpPr>
        <p:spPr>
          <a:xfrm>
            <a:off x="2300288" y="1530350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1492885" y="1604010"/>
            <a:ext cx="8889365" cy="4612005"/>
          </a:xfrm>
        </p:spPr>
        <p:txBody>
          <a:bodyPr vert="horz" wrap="square" lIns="91440" tIns="45720" rIns="91440" bIns="45720" anchor="t" anchorCtr="0"/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3100" dirty="0"/>
              <a:t>所谓超文本，是因为它可以加入图片、声音、动画、影视等内容，事实上每一个</a:t>
            </a:r>
            <a:r>
              <a:rPr lang="en-US" altLang="zh-CN" sz="3100" dirty="0"/>
              <a:t>HTML</a:t>
            </a:r>
            <a:r>
              <a:rPr lang="zh-CN" altLang="en-US" sz="3100" dirty="0"/>
              <a:t>文档都是一种静态的网页文件。</a:t>
            </a:r>
            <a:endParaRPr lang="en-US" altLang="zh-CN" sz="3100" dirty="0"/>
          </a:p>
          <a:p>
            <a:pPr>
              <a:buFontTx/>
              <a:buNone/>
            </a:pPr>
            <a:r>
              <a:rPr lang="zh-CN" altLang="en-US" sz="3100" dirty="0"/>
              <a:t>二、静态与动态网页</a:t>
            </a:r>
            <a:endParaRPr lang="en-US" altLang="zh-CN" sz="3100" dirty="0"/>
          </a:p>
          <a:p>
            <a:pPr marL="0" indent="787400" eaLnBrk="1" latinLnBrk="0" hangingPunct="1">
              <a:spcBef>
                <a:spcPts val="0"/>
              </a:spcBef>
              <a:buFontTx/>
              <a:buNone/>
              <a:extLst>
                <a:ext uri="{35155182-B16C-46BC-9424-99874614C6A1}">
                  <wpsdc:indentchars xmlns:wpsdc="http://www.wps.cn/officeDocument/2017/drawingmlCustomData" val="200" checksum="1181163379"/>
                </a:ext>
              </a:extLst>
            </a:pPr>
            <a:r>
              <a:rPr lang="zh-CN" altLang="en-US" sz="3100" dirty="0"/>
              <a:t>静态网页与动态网页区别：前者是相对于后者而言，是指没有后台数据库、不含程序和不可交互的网页。你编的是什么它显示的就是什么、不会有任何改变。</a:t>
            </a:r>
            <a:endParaRPr lang="zh-CN" altLang="en-US" sz="3100" dirty="0"/>
          </a:p>
        </p:txBody>
      </p:sp>
      <p:sp>
        <p:nvSpPr>
          <p:cNvPr id="614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第二部分 网页介绍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3"/>
          <p:cNvSpPr>
            <a:spLocks noGrp="1"/>
          </p:cNvSpPr>
          <p:nvPr>
            <p:ph idx="1"/>
          </p:nvPr>
        </p:nvSpPr>
        <p:spPr>
          <a:xfrm>
            <a:off x="1368425" y="1639570"/>
            <a:ext cx="9013825" cy="415353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dirty="0"/>
              <a:t>   </a:t>
            </a:r>
            <a:r>
              <a:rPr lang="zh-CN" altLang="en-US" sz="3100" dirty="0"/>
              <a:t>常见的动态网页开发技术：</a:t>
            </a:r>
            <a:r>
              <a:rPr lang="en-US" altLang="zh-CN" sz="3100" dirty="0"/>
              <a:t>JSP、PHP、ASP.NET。</a:t>
            </a:r>
            <a:endParaRPr lang="en-US" altLang="zh-CN" sz="3100" dirty="0"/>
          </a:p>
          <a:p>
            <a:pPr>
              <a:buFontTx/>
              <a:buNone/>
            </a:pPr>
            <a:r>
              <a:rPr lang="zh-CN" altLang="en-US" sz="3100" dirty="0"/>
              <a:t>三、浏览器与服务器的通信</a:t>
            </a:r>
            <a:endParaRPr lang="zh-CN" altLang="en-US" sz="3100" dirty="0"/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426845" y="3429000"/>
          <a:ext cx="9523095" cy="280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972800" imgH="3302000" progId="Visio.Drawing.11">
                  <p:embed/>
                </p:oleObj>
              </mc:Choice>
              <mc:Fallback>
                <p:oleObj name="" r:id="rId1" imgW="10972800" imgH="3302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6845" y="3429000"/>
                        <a:ext cx="9523095" cy="2805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第二部分 网页介绍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第三部分 </a:t>
            </a:r>
            <a:r>
              <a:rPr lang="en-US" altLang="zh-CN" dirty="0"/>
              <a:t>HTML5文档结构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220" name="Line 4"/>
          <p:cNvSpPr/>
          <p:nvPr/>
        </p:nvSpPr>
        <p:spPr>
          <a:xfrm>
            <a:off x="2300288" y="1530350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1714500"/>
            <a:ext cx="2043113" cy="2449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836738"/>
            <a:ext cx="3970338" cy="361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640205"/>
            <a:ext cx="9846945" cy="49187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DTD说明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：</a:t>
            </a:r>
            <a:r>
              <a:rPr kumimoji="0" lang="en-US" altLang="zh-CN" sz="3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 Type </a:t>
            </a:r>
            <a:r>
              <a:rPr kumimoji="0" lang="en-US" altLang="zh-CN" sz="31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Definition，</a:t>
            </a:r>
            <a:r>
              <a:rPr kumimoji="0" lang="en-US" altLang="zh-CN" sz="3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用来说明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文档类型的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endParaRPr kumimoji="0" lang="en-US" altLang="zh-CN" sz="3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DOCTYPE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并不是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的元素，它是对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文档的类型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说明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网页必须具备的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4个标签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3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html、head、title、body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</a:t>
            </a: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=“en” ：</a:t>
            </a:r>
            <a:r>
              <a:rPr kumimoji="0" lang="zh-CN" alt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给搜索引擎看是英文网站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charset=“UTF-8”&gt;：</a:t>
            </a:r>
            <a:r>
              <a:rPr kumimoji="0" lang="en-US" altLang="zh-CN" sz="3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网页的字符集</a:t>
            </a:r>
            <a:r>
              <a:rPr kumimoji="0" lang="en-US" altLang="zh-CN" sz="3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，防止乱码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第三部分 </a:t>
            </a:r>
            <a:r>
              <a:rPr lang="en-US" altLang="zh-CN" dirty="0"/>
              <a:t>HTML5文档结构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4"/>
          <p:cNvSpPr/>
          <p:nvPr/>
        </p:nvSpPr>
        <p:spPr>
          <a:xfrm>
            <a:off x="1559560" y="764540"/>
            <a:ext cx="70396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HTML标签</a:t>
            </a:r>
            <a:endParaRPr lang="en-US" altLang="zh-CN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TextBox 2"/>
          <p:cNvSpPr txBox="1"/>
          <p:nvPr/>
        </p:nvSpPr>
        <p:spPr>
          <a:xfrm>
            <a:off x="2351088" y="1628775"/>
            <a:ext cx="7777162" cy="4399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      1. </a:t>
            </a:r>
            <a:r>
              <a:rPr lang="zh-CN" altLang="zh-CN" sz="2800" dirty="0">
                <a:latin typeface="Arial" panose="020B0604020202020204" pitchFamily="34" charset="0"/>
              </a:rPr>
              <a:t>标签是由一对尖括号包裹的单词构成的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zh-CN" altLang="zh-CN" sz="2800" dirty="0">
                <a:latin typeface="Arial" panose="020B0604020202020204" pitchFamily="34" charset="0"/>
              </a:rPr>
              <a:t>推荐使用小写字母。标签通常是成对出现的，分为开始标签和结束标签，在它们中间的是标签体</a:t>
            </a:r>
            <a:r>
              <a:rPr lang="zh-CN" altLang="en-US" sz="2800" dirty="0">
                <a:latin typeface="Arial" panose="020B0604020202020204" pitchFamily="34" charset="0"/>
              </a:rPr>
              <a:t>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  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&lt;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&gt;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标签体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&lt;/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&gt;</a:t>
            </a:r>
            <a:endParaRPr lang="en-US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</a:rPr>
              <a:t>自结束标签：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    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&lt;</a:t>
            </a:r>
            <a:r>
              <a:rPr lang="zh-CN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标签名</a:t>
            </a:r>
            <a:r>
              <a:rPr lang="en-US" altLang="zh-CN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/&gt;</a:t>
            </a:r>
            <a:endParaRPr lang="en-US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sym typeface="+mn-ea"/>
              </a:rPr>
              <a:t>     </a:t>
            </a:r>
            <a:r>
              <a:rPr lang="zh-CN" altLang="zh-CN" sz="2800" dirty="0">
                <a:latin typeface="Arial" panose="020B0604020202020204" pitchFamily="34" charset="0"/>
                <a:sym typeface="+mn-ea"/>
              </a:rPr>
              <a:t>标签是可以嵌套的，但是注意一定不要出现交叉嵌套</a:t>
            </a:r>
            <a:endParaRPr lang="zh-CN" altLang="en-US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altLang="zh-CN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</a:t>
            </a:r>
            <a:endParaRPr lang="zh-CN" altLang="en-US" sz="28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TE5YzgzZTQxNmY2MGNiY2QxMTVmM2QxNjhjMmI2M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0</TotalTime>
  <Words>5285</Words>
  <Application>WPS 演示</Application>
  <PresentationFormat/>
  <Paragraphs>331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Tahoma</vt:lpstr>
      <vt:lpstr>黑体</vt:lpstr>
      <vt:lpstr>微软雅黑</vt:lpstr>
      <vt:lpstr>华文黑体</vt:lpstr>
      <vt:lpstr>Arial Unicode MS</vt:lpstr>
      <vt:lpstr>Blends</vt:lpstr>
      <vt:lpstr>Visio.Drawing.11</vt:lpstr>
      <vt:lpstr>HTML5应用开发 </vt:lpstr>
      <vt:lpstr>HTML5页面基础</vt:lpstr>
      <vt:lpstr>PowerPoint 演示文稿</vt:lpstr>
      <vt:lpstr>第二部分 网页介绍</vt:lpstr>
      <vt:lpstr>第二部分 网页介绍</vt:lpstr>
      <vt:lpstr>第二部分 网页介绍</vt:lpstr>
      <vt:lpstr>第三部分 HTML5文档结构</vt:lpstr>
      <vt:lpstr>第三部分 HTML5文档结构</vt:lpstr>
      <vt:lpstr>PowerPoint 演示文稿</vt:lpstr>
      <vt:lpstr>PowerPoint 演示文稿</vt:lpstr>
      <vt:lpstr>第四部分 常用标签（标记）</vt:lpstr>
      <vt:lpstr>第四部分 常用标签（标记）</vt:lpstr>
      <vt:lpstr>第四部分 常用标签（标记）</vt:lpstr>
      <vt:lpstr>第四部分 常用标签（标记）</vt:lpstr>
      <vt:lpstr>PowerPoint 演示文稿</vt:lpstr>
      <vt:lpstr>更多属性查询w3shool</vt:lpstr>
      <vt:lpstr>第四部分 常用标签（标记）</vt:lpstr>
      <vt:lpstr>在chrome，用F12打开开发者工具</vt:lpstr>
      <vt:lpstr>第四部分 常用标签（标记）</vt:lpstr>
      <vt:lpstr>第四部分 常用标签（标记）</vt:lpstr>
      <vt:lpstr>练习：嵌套列表</vt:lpstr>
      <vt:lpstr>PowerPoint 演示文稿</vt:lpstr>
      <vt:lpstr>了解 &lt;iframe&gt;内联框架</vt:lpstr>
      <vt:lpstr>课外学习：定义列表&lt;dl&gt;、&lt;dt&gt;和&lt;dd&gt;</vt:lpstr>
      <vt:lpstr>PowerPoint 演示文稿</vt:lpstr>
      <vt:lpstr>创建表格</vt:lpstr>
      <vt:lpstr>PowerPoint 演示文稿</vt:lpstr>
      <vt:lpstr>PowerPoint 演示文稿</vt:lpstr>
      <vt:lpstr>PowerPoint 演示文稿</vt:lpstr>
      <vt:lpstr>PowerPoint 演示文稿</vt:lpstr>
      <vt:lpstr>表格示意图</vt:lpstr>
      <vt:lpstr>创建表格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鞠磊</cp:lastModifiedBy>
  <cp:revision>256</cp:revision>
  <dcterms:created xsi:type="dcterms:W3CDTF">2008-07-15T00:31:00Z</dcterms:created>
  <dcterms:modified xsi:type="dcterms:W3CDTF">2023-09-13T07:04:16Z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ACF879BFAC1641CE9F4F7DE0A68F7F89_13</vt:lpwstr>
  </property>
</Properties>
</file>